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7" r:id="rId1"/>
  </p:sldMasterIdLst>
  <p:notesMasterIdLst>
    <p:notesMasterId r:id="rId63"/>
  </p:notesMasterIdLst>
  <p:sldIdLst>
    <p:sldId id="259" r:id="rId2"/>
    <p:sldId id="267" r:id="rId3"/>
    <p:sldId id="789" r:id="rId4"/>
    <p:sldId id="1597" r:id="rId5"/>
    <p:sldId id="1598" r:id="rId6"/>
    <p:sldId id="1630" r:id="rId7"/>
    <p:sldId id="1413" r:id="rId8"/>
    <p:sldId id="1262" r:id="rId9"/>
    <p:sldId id="1587" r:id="rId10"/>
    <p:sldId id="1605" r:id="rId11"/>
    <p:sldId id="1604" r:id="rId12"/>
    <p:sldId id="1615" r:id="rId13"/>
    <p:sldId id="1616" r:id="rId14"/>
    <p:sldId id="1606" r:id="rId15"/>
    <p:sldId id="1390" r:id="rId16"/>
    <p:sldId id="1585" r:id="rId17"/>
    <p:sldId id="1607" r:id="rId18"/>
    <p:sldId id="1608" r:id="rId19"/>
    <p:sldId id="1611" r:id="rId20"/>
    <p:sldId id="1612" r:id="rId21"/>
    <p:sldId id="1609" r:id="rId22"/>
    <p:sldId id="1618" r:id="rId23"/>
    <p:sldId id="1584" r:id="rId24"/>
    <p:sldId id="1619" r:id="rId25"/>
    <p:sldId id="807" r:id="rId26"/>
    <p:sldId id="813" r:id="rId27"/>
    <p:sldId id="1400" r:id="rId28"/>
    <p:sldId id="1401" r:id="rId29"/>
    <p:sldId id="1620" r:id="rId30"/>
    <p:sldId id="269" r:id="rId31"/>
    <p:sldId id="1621" r:id="rId32"/>
    <p:sldId id="1594" r:id="rId33"/>
    <p:sldId id="319" r:id="rId34"/>
    <p:sldId id="1623" r:id="rId35"/>
    <p:sldId id="1622" r:id="rId36"/>
    <p:sldId id="1624" r:id="rId37"/>
    <p:sldId id="1625" r:id="rId38"/>
    <p:sldId id="1627" r:id="rId39"/>
    <p:sldId id="1601" r:id="rId40"/>
    <p:sldId id="1632" r:id="rId41"/>
    <p:sldId id="1633" r:id="rId42"/>
    <p:sldId id="1628" r:id="rId43"/>
    <p:sldId id="1631" r:id="rId44"/>
    <p:sldId id="1582" r:id="rId45"/>
    <p:sldId id="1617" r:id="rId46"/>
    <p:sldId id="1583" r:id="rId47"/>
    <p:sldId id="1593" r:id="rId48"/>
    <p:sldId id="1634" r:id="rId49"/>
    <p:sldId id="1596" r:id="rId50"/>
    <p:sldId id="1635" r:id="rId51"/>
    <p:sldId id="1637" r:id="rId52"/>
    <p:sldId id="1638" r:id="rId53"/>
    <p:sldId id="1500" r:id="rId54"/>
    <p:sldId id="1603" r:id="rId55"/>
    <p:sldId id="1592" r:id="rId56"/>
    <p:sldId id="1636" r:id="rId57"/>
    <p:sldId id="1425" r:id="rId58"/>
    <p:sldId id="1581" r:id="rId59"/>
    <p:sldId id="1418" r:id="rId60"/>
    <p:sldId id="1600" r:id="rId61"/>
    <p:sldId id="816" r:id="rId62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0" autoAdjust="0"/>
    <p:restoredTop sz="94747" autoAdjust="0"/>
  </p:normalViewPr>
  <p:slideViewPr>
    <p:cSldViewPr snapToGrid="0" snapToObjects="1">
      <p:cViewPr varScale="1">
        <p:scale>
          <a:sx n="210" d="100"/>
          <a:sy n="210" d="100"/>
        </p:scale>
        <p:origin x="1720" y="176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25.05.22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608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Schleife, weil mehrere Faktoren übrig bleiben können, bei P(</a:t>
            </a:r>
            <a:r>
              <a:rPr lang="de-DE" dirty="0" err="1"/>
              <a:t>Epid</a:t>
            </a:r>
            <a:r>
              <a:rPr lang="de-DE" dirty="0"/>
              <a:t>) z.B.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104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977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96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Schleife, weil mehrere Faktoren übrig bleiben können, bei P(</a:t>
            </a:r>
            <a:r>
              <a:rPr lang="de-DE" dirty="0" err="1"/>
              <a:t>Epid</a:t>
            </a:r>
            <a:r>
              <a:rPr lang="de-DE" dirty="0"/>
              <a:t>) z.B.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560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Schleife, weil mehrere Faktoren übrig bleiben können, bei P(</a:t>
            </a:r>
            <a:r>
              <a:rPr lang="de-DE" dirty="0" err="1"/>
              <a:t>Epid</a:t>
            </a:r>
            <a:r>
              <a:rPr lang="de-DE" dirty="0"/>
              <a:t>) z.B.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2454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913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63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46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Invarianz: Über alle </a:t>
            </a:r>
            <a:r>
              <a:rPr lang="de-DE" dirty="0" err="1"/>
              <a:t>r</a:t>
            </a:r>
            <a:r>
              <a:rPr lang="de-DE" dirty="0"/>
              <a:t> in Val(R) wird das gleiche Potential von s reinmultipliziert</a:t>
            </a:r>
          </a:p>
          <a:p>
            <a:r>
              <a:rPr lang="de-DE" dirty="0"/>
              <a:t>Reihenfolge der </a:t>
            </a:r>
            <a:r>
              <a:rPr lang="de-DE" dirty="0" err="1"/>
              <a:t>Ausmaximierungen</a:t>
            </a:r>
            <a:r>
              <a:rPr lang="de-DE" dirty="0"/>
              <a:t> optimieren, Faktoren ausklammern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18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240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wir uns das merken bzw. das rekonstruieren: später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7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wir uns das merken bzw. das rekonstruieren: später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14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wir uns das merken bzw. das rekonstruieren: später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663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wir uns das merken bzw. das rekonstruieren: später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0188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Letzte Schleife, weil mehrere Faktoren übrig bleiben können, bei P(</a:t>
            </a:r>
            <a:r>
              <a:rPr lang="de-DE" dirty="0" err="1"/>
              <a:t>Epid</a:t>
            </a:r>
            <a:r>
              <a:rPr lang="de-DE" dirty="0"/>
              <a:t>) z.B.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99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6345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1146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919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53762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798" y="1019190"/>
            <a:ext cx="5500466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999" y="2369580"/>
            <a:ext cx="5500466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9728" y="1512000"/>
            <a:ext cx="5524271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9728" y="4680001"/>
            <a:ext cx="5524475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9538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 userDrawn="1">
          <p15:clr>
            <a:srgbClr val="FBAE40"/>
          </p15:clr>
        </p15:guide>
        <p15:guide id="7" orient="horz" pos="851" userDrawn="1">
          <p15:clr>
            <a:srgbClr val="FBAE40"/>
          </p15:clr>
        </p15:guide>
        <p15:guide id="8" orient="horz" pos="178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353" y="1340768"/>
            <a:ext cx="10373995" cy="21691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588" y="3602038"/>
            <a:ext cx="9153525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5588" y="4874242"/>
            <a:ext cx="9153525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09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1709740"/>
            <a:ext cx="1099927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4589465"/>
            <a:ext cx="10999272" cy="131644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929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3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21150" y="1035715"/>
            <a:ext cx="4682706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80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150"/>
            <a:ext cx="85529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5001" y="6069200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 userDrawn="1"/>
        </p:nvSpPr>
        <p:spPr>
          <a:xfrm>
            <a:off x="360000" y="2114550"/>
            <a:ext cx="85529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 userDrawn="1"/>
        </p:nvSpPr>
        <p:spPr>
          <a:xfrm>
            <a:off x="360000" y="3390901"/>
            <a:ext cx="85529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  <a:br>
              <a:rPr lang="en-GB"/>
            </a:br>
            <a:r>
              <a:rPr lang="en-GB"/>
              <a:t>Name: der Referentin / des Referenten</a:t>
            </a:r>
            <a:endParaRPr lang="en-GB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385776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775" y="196200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75" y="3240000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036611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85529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85529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4588" y="6069200"/>
            <a:ext cx="456511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60473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040" userDrawn="1">
          <p15:clr>
            <a:srgbClr val="FBAE40"/>
          </p15:clr>
        </p15:guide>
        <p15:guide id="7" pos="227" userDrawn="1">
          <p15:clr>
            <a:srgbClr val="FBAE40"/>
          </p15:clr>
        </p15:guide>
        <p15:guide id="8" pos="746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1"/>
            <a:ext cx="122047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5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500" y="3590925"/>
            <a:ext cx="26908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500" y="304199"/>
            <a:ext cx="360375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866" y="2484439"/>
            <a:ext cx="4255565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74197" y="6028843"/>
            <a:ext cx="692083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981"/>
            <a:ext cx="122047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 userDrawn="1"/>
        </p:nvSpPr>
        <p:spPr>
          <a:xfrm>
            <a:off x="360000" y="1962075"/>
            <a:ext cx="5042063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0000" tIns="0" rIns="90000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/>
              <a:t>Titel der Präsentation auf</a:t>
            </a:r>
            <a:endParaRPr lang="de-DE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 userDrawn="1"/>
        </p:nvSpPr>
        <p:spPr>
          <a:xfrm>
            <a:off x="360000" y="3590925"/>
            <a:ext cx="2016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/>
              <a:t>Untertitel bzw. Kurzbeschreibung der Präsentation</a:t>
            </a:r>
          </a:p>
          <a:p>
            <a:r>
              <a:rPr lang="en-GB"/>
              <a:t>Name: der Referentin / des Referenten</a:t>
            </a:r>
            <a:endParaRPr lang="en-GB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2610980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 userDrawn="1">
          <p15:clr>
            <a:srgbClr val="FBAE40"/>
          </p15:clr>
        </p15:guide>
        <p15:guide id="7" orient="horz" pos="2262" userDrawn="1">
          <p15:clr>
            <a:srgbClr val="FBAE40"/>
          </p15:clr>
        </p15:guide>
        <p15:guide id="8" pos="227" userDrawn="1">
          <p15:clr>
            <a:srgbClr val="FBAE40"/>
          </p15:clr>
        </p15:guide>
        <p15:guide id="9" pos="7461" userDrawn="1">
          <p15:clr>
            <a:srgbClr val="FBAE40"/>
          </p15:clr>
        </p15:guide>
        <p15:guide id="10" orient="horz" pos="15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999" y="1665066"/>
            <a:ext cx="11484001" cy="4240848"/>
          </a:xfrm>
        </p:spPr>
        <p:txBody>
          <a:bodyPr/>
          <a:lstStyle>
            <a:lvl1pPr marL="274638" marR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750" marR="0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3275" marR="0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8388" marR="0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638" marR="0" lvl="0" indent="-27463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750" marR="0" lvl="1" indent="-2809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3275" marR="0" lvl="2" indent="-269875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8388" marR="0" lvl="3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8388" marR="0" lvl="4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8388" marR="0" lvl="5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8388" marR="0" lvl="6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8388" marR="0" lvl="7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8388" marR="0" lvl="8" indent="-268288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422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 userDrawn="1">
          <p15:clr>
            <a:srgbClr val="FBAE40"/>
          </p15:clr>
        </p15:guide>
        <p15:guide id="7" orient="horz" pos="3618" userDrawn="1">
          <p15:clr>
            <a:srgbClr val="FBAE40"/>
          </p15:clr>
        </p15:guide>
        <p15:guide id="8" orient="horz" pos="851" userDrawn="1">
          <p15:clr>
            <a:srgbClr val="FBAE40"/>
          </p15:clr>
        </p15:guide>
        <p15:guide id="9" pos="227" userDrawn="1">
          <p15:clr>
            <a:srgbClr val="FBAE40"/>
          </p15:clr>
        </p15:guide>
        <p15:guide id="10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336" y="1666800"/>
            <a:ext cx="5580000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0" y="1666800"/>
            <a:ext cx="5579639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13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2202" y="2615518"/>
            <a:ext cx="55781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361" y="2615518"/>
            <a:ext cx="5579639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666800"/>
            <a:ext cx="5580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4359" y="1666800"/>
            <a:ext cx="5579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02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999" y="904868"/>
            <a:ext cx="1148400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999" y="1665065"/>
            <a:ext cx="1148400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7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83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4" r:id="rId15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638" indent="-2746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750" indent="-2809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2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3275" indent="-269875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8388" indent="-26828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4.png"/><Relationship Id="rId21" Type="http://schemas.openxmlformats.org/officeDocument/2006/relationships/image" Target="../media/image16.png"/><Relationship Id="rId7" Type="http://schemas.openxmlformats.org/officeDocument/2006/relationships/image" Target="../media/image208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225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14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213.pn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212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00.png"/><Relationship Id="rId26" Type="http://schemas.openxmlformats.org/officeDocument/2006/relationships/image" Target="../media/image24.png"/><Relationship Id="rId21" Type="http://schemas.openxmlformats.org/officeDocument/2006/relationships/image" Target="../media/image2160.png"/><Relationship Id="rId17" Type="http://schemas.openxmlformats.org/officeDocument/2006/relationships/image" Target="../media/image2090.png"/><Relationship Id="rId7" Type="http://schemas.openxmlformats.org/officeDocument/2006/relationships/image" Target="../media/image2220.png"/><Relationship Id="rId25" Type="http://schemas.openxmlformats.org/officeDocument/2006/relationships/image" Target="../media/image23.png"/><Relationship Id="rId20" Type="http://schemas.openxmlformats.org/officeDocument/2006/relationships/image" Target="../media/image2150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0.png"/><Relationship Id="rId24" Type="http://schemas.openxmlformats.org/officeDocument/2006/relationships/image" Target="../media/image22.png"/><Relationship Id="rId5" Type="http://schemas.openxmlformats.org/officeDocument/2006/relationships/image" Target="../media/image2180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9" Type="http://schemas.openxmlformats.org/officeDocument/2006/relationships/image" Target="../media/image9100.png"/><Relationship Id="rId9" Type="http://schemas.openxmlformats.org/officeDocument/2006/relationships/image" Target="../media/image2240.png"/><Relationship Id="rId22" Type="http://schemas.openxmlformats.org/officeDocument/2006/relationships/image" Target="../media/image2170.png"/><Relationship Id="rId27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00.png"/><Relationship Id="rId26" Type="http://schemas.openxmlformats.org/officeDocument/2006/relationships/image" Target="../media/image280.png"/><Relationship Id="rId21" Type="http://schemas.openxmlformats.org/officeDocument/2006/relationships/image" Target="../media/image2160.png"/><Relationship Id="rId17" Type="http://schemas.openxmlformats.org/officeDocument/2006/relationships/image" Target="../media/image2090.png"/><Relationship Id="rId7" Type="http://schemas.openxmlformats.org/officeDocument/2006/relationships/image" Target="../media/image2220.png"/><Relationship Id="rId25" Type="http://schemas.openxmlformats.org/officeDocument/2006/relationships/image" Target="../media/image21.png"/><Relationship Id="rId20" Type="http://schemas.openxmlformats.org/officeDocument/2006/relationships/image" Target="../media/image2150.png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260.png"/><Relationship Id="rId24" Type="http://schemas.openxmlformats.org/officeDocument/2006/relationships/image" Target="../media/image28.png"/><Relationship Id="rId5" Type="http://schemas.openxmlformats.org/officeDocument/2006/relationships/image" Target="../media/image2180.png"/><Relationship Id="rId23" Type="http://schemas.openxmlformats.org/officeDocument/2006/relationships/image" Target="../media/image27.png"/><Relationship Id="rId28" Type="http://schemas.openxmlformats.org/officeDocument/2006/relationships/image" Target="../media/image30.png"/><Relationship Id="rId19" Type="http://schemas.openxmlformats.org/officeDocument/2006/relationships/image" Target="../media/image9100.png"/><Relationship Id="rId9" Type="http://schemas.openxmlformats.org/officeDocument/2006/relationships/image" Target="../media/image2240.png"/><Relationship Id="rId22" Type="http://schemas.openxmlformats.org/officeDocument/2006/relationships/image" Target="../media/image2170.png"/><Relationship Id="rId27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21.png"/><Relationship Id="rId7" Type="http://schemas.openxmlformats.org/officeDocument/2006/relationships/image" Target="../media/image36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31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20.png"/><Relationship Id="rId26" Type="http://schemas.openxmlformats.org/officeDocument/2006/relationships/image" Target="../media/image100.png"/><Relationship Id="rId39" Type="http://schemas.openxmlformats.org/officeDocument/2006/relationships/image" Target="../media/image2181.png"/><Relationship Id="rId3" Type="http://schemas.openxmlformats.org/officeDocument/2006/relationships/image" Target="../media/image390.png"/><Relationship Id="rId21" Type="http://schemas.openxmlformats.org/officeDocument/2006/relationships/image" Target="../media/image2221.png"/><Relationship Id="rId34" Type="http://schemas.openxmlformats.org/officeDocument/2006/relationships/image" Target="../media/image40.png"/><Relationship Id="rId42" Type="http://schemas.openxmlformats.org/officeDocument/2006/relationships/image" Target="../media/image110.png"/><Relationship Id="rId17" Type="http://schemas.openxmlformats.org/officeDocument/2006/relationships/image" Target="../media/image2091.png"/><Relationship Id="rId25" Type="http://schemas.openxmlformats.org/officeDocument/2006/relationships/image" Target="../media/image99.png"/><Relationship Id="rId33" Type="http://schemas.openxmlformats.org/officeDocument/2006/relationships/image" Target="../media/image107.png"/><Relationship Id="rId38" Type="http://schemas.openxmlformats.org/officeDocument/2006/relationships/image" Target="../media/image330.png"/><Relationship Id="rId46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9101.png"/><Relationship Id="rId29" Type="http://schemas.openxmlformats.org/officeDocument/2006/relationships/image" Target="../media/image103.png"/><Relationship Id="rId41" Type="http://schemas.openxmlformats.org/officeDocument/2006/relationships/image" Target="../media/image222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1.png"/><Relationship Id="rId24" Type="http://schemas.openxmlformats.org/officeDocument/2006/relationships/image" Target="../media/image95.png"/><Relationship Id="rId32" Type="http://schemas.openxmlformats.org/officeDocument/2006/relationships/image" Target="../media/image106.png"/><Relationship Id="rId37" Type="http://schemas.openxmlformats.org/officeDocument/2006/relationships/image" Target="../media/image2091.png"/><Relationship Id="rId40" Type="http://schemas.openxmlformats.org/officeDocument/2006/relationships/image" Target="../media/image109.png"/><Relationship Id="rId45" Type="http://schemas.openxmlformats.org/officeDocument/2006/relationships/image" Target="../media/image2261.png"/><Relationship Id="rId23" Type="http://schemas.openxmlformats.org/officeDocument/2006/relationships/image" Target="../media/image2161.png"/><Relationship Id="rId28" Type="http://schemas.openxmlformats.org/officeDocument/2006/relationships/image" Target="../media/image102.png"/><Relationship Id="rId36" Type="http://schemas.openxmlformats.org/officeDocument/2006/relationships/image" Target="../media/image108.png"/><Relationship Id="rId19" Type="http://schemas.openxmlformats.org/officeDocument/2006/relationships/image" Target="../media/image2181.png"/><Relationship Id="rId31" Type="http://schemas.openxmlformats.org/officeDocument/2006/relationships/image" Target="../media/image105.png"/><Relationship Id="rId44" Type="http://schemas.openxmlformats.org/officeDocument/2006/relationships/image" Target="../media/image2161.png"/><Relationship Id="rId22" Type="http://schemas.openxmlformats.org/officeDocument/2006/relationships/image" Target="../media/image2151.png"/><Relationship Id="rId9" Type="http://schemas.openxmlformats.org/officeDocument/2006/relationships/image" Target="../media/image2241.png"/><Relationship Id="rId27" Type="http://schemas.openxmlformats.org/officeDocument/2006/relationships/image" Target="../media/image101.png"/><Relationship Id="rId30" Type="http://schemas.openxmlformats.org/officeDocument/2006/relationships/image" Target="../media/image104.png"/><Relationship Id="rId35" Type="http://schemas.openxmlformats.org/officeDocument/2006/relationships/image" Target="../media/image350.png"/><Relationship Id="rId43" Type="http://schemas.openxmlformats.org/officeDocument/2006/relationships/image" Target="../media/image2241.png"/></Relationships>
</file>

<file path=ppt/slides/_rels/slide1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221.png"/><Relationship Id="rId3" Type="http://schemas.openxmlformats.org/officeDocument/2006/relationships/image" Target="../media/image41.png"/><Relationship Id="rId42" Type="http://schemas.openxmlformats.org/officeDocument/2006/relationships/image" Target="../media/image2161.png"/><Relationship Id="rId47" Type="http://schemas.openxmlformats.org/officeDocument/2006/relationships/image" Target="../media/image45.png"/><Relationship Id="rId50" Type="http://schemas.openxmlformats.org/officeDocument/2006/relationships/image" Target="../media/image39.png"/><Relationship Id="rId38" Type="http://schemas.openxmlformats.org/officeDocument/2006/relationships/image" Target="../media/image109.png"/><Relationship Id="rId25" Type="http://schemas.openxmlformats.org/officeDocument/2006/relationships/image" Target="../media/image2092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41" Type="http://schemas.openxmlformats.org/officeDocument/2006/relationships/image" Target="../media/image2241.png"/><Relationship Id="rId29" Type="http://schemas.openxmlformats.org/officeDocument/2006/relationships/image" Target="../media/image2222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2181.png"/><Relationship Id="rId40" Type="http://schemas.openxmlformats.org/officeDocument/2006/relationships/image" Target="../media/image110.png"/><Relationship Id="rId45" Type="http://schemas.openxmlformats.org/officeDocument/2006/relationships/image" Target="../media/image43.png"/><Relationship Id="rId32" Type="http://schemas.openxmlformats.org/officeDocument/2006/relationships/image" Target="../media/image2262.png"/><Relationship Id="rId36" Type="http://schemas.openxmlformats.org/officeDocument/2006/relationships/image" Target="../media/image320.png"/><Relationship Id="rId28" Type="http://schemas.openxmlformats.org/officeDocument/2006/relationships/image" Target="../media/image1091.png"/><Relationship Id="rId49" Type="http://schemas.openxmlformats.org/officeDocument/2006/relationships/image" Target="../media/image46.png"/><Relationship Id="rId44" Type="http://schemas.openxmlformats.org/officeDocument/2006/relationships/image" Target="../media/image42.png"/><Relationship Id="rId31" Type="http://schemas.openxmlformats.org/officeDocument/2006/relationships/image" Target="../media/image2242.png"/><Relationship Id="rId35" Type="http://schemas.openxmlformats.org/officeDocument/2006/relationships/image" Target="../media/image2091.png"/><Relationship Id="rId43" Type="http://schemas.openxmlformats.org/officeDocument/2006/relationships/image" Target="../media/image2261.png"/><Relationship Id="rId27" Type="http://schemas.openxmlformats.org/officeDocument/2006/relationships/image" Target="../media/image2182.png"/><Relationship Id="rId30" Type="http://schemas.openxmlformats.org/officeDocument/2006/relationships/image" Target="../media/image120.png"/><Relationship Id="rId48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221.png"/><Relationship Id="rId3" Type="http://schemas.openxmlformats.org/officeDocument/2006/relationships/image" Target="../media/image47.png"/><Relationship Id="rId47" Type="http://schemas.openxmlformats.org/officeDocument/2006/relationships/image" Target="../media/image49.png"/><Relationship Id="rId38" Type="http://schemas.openxmlformats.org/officeDocument/2006/relationships/image" Target="../media/image109.png"/><Relationship Id="rId25" Type="http://schemas.openxmlformats.org/officeDocument/2006/relationships/image" Target="../media/image2092.png"/><Relationship Id="rId46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41" Type="http://schemas.openxmlformats.org/officeDocument/2006/relationships/image" Target="../media/image2241.png"/><Relationship Id="rId29" Type="http://schemas.openxmlformats.org/officeDocument/2006/relationships/image" Target="../media/image2222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2181.png"/><Relationship Id="rId40" Type="http://schemas.openxmlformats.org/officeDocument/2006/relationships/image" Target="../media/image48.png"/><Relationship Id="rId45" Type="http://schemas.openxmlformats.org/officeDocument/2006/relationships/image" Target="../media/image50.png"/><Relationship Id="rId32" Type="http://schemas.openxmlformats.org/officeDocument/2006/relationships/image" Target="../media/image2262.png"/><Relationship Id="rId36" Type="http://schemas.openxmlformats.org/officeDocument/2006/relationships/image" Target="../media/image320.png"/><Relationship Id="rId49" Type="http://schemas.openxmlformats.org/officeDocument/2006/relationships/image" Target="../media/image53.png"/><Relationship Id="rId44" Type="http://schemas.openxmlformats.org/officeDocument/2006/relationships/image" Target="../media/image391.png"/><Relationship Id="rId31" Type="http://schemas.openxmlformats.org/officeDocument/2006/relationships/image" Target="../media/image2242.png"/><Relationship Id="rId35" Type="http://schemas.openxmlformats.org/officeDocument/2006/relationships/image" Target="../media/image2091.png"/><Relationship Id="rId43" Type="http://schemas.openxmlformats.org/officeDocument/2006/relationships/image" Target="../media/image2261.png"/><Relationship Id="rId27" Type="http://schemas.openxmlformats.org/officeDocument/2006/relationships/image" Target="../media/image2182.png"/><Relationship Id="rId30" Type="http://schemas.openxmlformats.org/officeDocument/2006/relationships/image" Target="../media/image120.png"/><Relationship Id="rId48" Type="http://schemas.openxmlformats.org/officeDocument/2006/relationships/image" Target="../media/image350.png"/></Relationships>
</file>

<file path=ppt/slides/_rels/slide18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221.png"/><Relationship Id="rId51" Type="http://schemas.openxmlformats.org/officeDocument/2006/relationships/image" Target="../media/image61.png"/><Relationship Id="rId3" Type="http://schemas.openxmlformats.org/officeDocument/2006/relationships/image" Target="../media/image54.png"/><Relationship Id="rId47" Type="http://schemas.openxmlformats.org/officeDocument/2006/relationships/image" Target="../media/image51.png"/><Relationship Id="rId50" Type="http://schemas.openxmlformats.org/officeDocument/2006/relationships/image" Target="../media/image60.png"/><Relationship Id="rId38" Type="http://schemas.openxmlformats.org/officeDocument/2006/relationships/image" Target="../media/image55.png"/><Relationship Id="rId46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41" Type="http://schemas.openxmlformats.org/officeDocument/2006/relationships/image" Target="../media/image2241.png"/><Relationship Id="rId29" Type="http://schemas.openxmlformats.org/officeDocument/2006/relationships/image" Target="../media/image2222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2181.png"/><Relationship Id="rId40" Type="http://schemas.openxmlformats.org/officeDocument/2006/relationships/image" Target="../media/image48.png"/><Relationship Id="rId45" Type="http://schemas.openxmlformats.org/officeDocument/2006/relationships/image" Target="../media/image57.png"/><Relationship Id="rId32" Type="http://schemas.openxmlformats.org/officeDocument/2006/relationships/image" Target="../media/image2262.png"/><Relationship Id="rId49" Type="http://schemas.openxmlformats.org/officeDocument/2006/relationships/image" Target="../media/image350.png"/><Relationship Id="rId44" Type="http://schemas.openxmlformats.org/officeDocument/2006/relationships/image" Target="../media/image56.png"/><Relationship Id="rId52" Type="http://schemas.openxmlformats.org/officeDocument/2006/relationships/image" Target="../media/image39.png"/><Relationship Id="rId35" Type="http://schemas.openxmlformats.org/officeDocument/2006/relationships/image" Target="../media/image2091.png"/><Relationship Id="rId43" Type="http://schemas.openxmlformats.org/officeDocument/2006/relationships/image" Target="../media/image2261.png"/><Relationship Id="rId30" Type="http://schemas.openxmlformats.org/officeDocument/2006/relationships/image" Target="../media/image120.png"/><Relationship Id="rId48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221.png"/><Relationship Id="rId51" Type="http://schemas.openxmlformats.org/officeDocument/2006/relationships/image" Target="../media/image70.png"/><Relationship Id="rId3" Type="http://schemas.openxmlformats.org/officeDocument/2006/relationships/image" Target="../media/image52.png"/><Relationship Id="rId47" Type="http://schemas.openxmlformats.org/officeDocument/2006/relationships/image" Target="../media/image67.png"/><Relationship Id="rId50" Type="http://schemas.openxmlformats.org/officeDocument/2006/relationships/image" Target="../media/image69.png"/><Relationship Id="rId55" Type="http://schemas.openxmlformats.org/officeDocument/2006/relationships/image" Target="../media/image73.png"/><Relationship Id="rId46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5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0" Type="http://schemas.openxmlformats.org/officeDocument/2006/relationships/image" Target="../media/image48.png"/><Relationship Id="rId45" Type="http://schemas.openxmlformats.org/officeDocument/2006/relationships/image" Target="../media/image65.png"/><Relationship Id="rId53" Type="http://schemas.openxmlformats.org/officeDocument/2006/relationships/image" Target="../media/image72.png"/><Relationship Id="rId5" Type="http://schemas.openxmlformats.org/officeDocument/2006/relationships/image" Target="../media/image55.png"/><Relationship Id="rId49" Type="http://schemas.openxmlformats.org/officeDocument/2006/relationships/image" Target="../media/image68.png"/><Relationship Id="rId57" Type="http://schemas.openxmlformats.org/officeDocument/2006/relationships/image" Target="../media/image39.png"/><Relationship Id="rId44" Type="http://schemas.openxmlformats.org/officeDocument/2006/relationships/image" Target="../media/image64.png"/><Relationship Id="rId52" Type="http://schemas.openxmlformats.org/officeDocument/2006/relationships/image" Target="../media/image520.png"/><Relationship Id="rId4" Type="http://schemas.openxmlformats.org/officeDocument/2006/relationships/image" Target="../media/image63.png"/><Relationship Id="rId43" Type="http://schemas.openxmlformats.org/officeDocument/2006/relationships/image" Target="../media/image2261.png"/><Relationship Id="rId48" Type="http://schemas.openxmlformats.org/officeDocument/2006/relationships/image" Target="../media/image350.png"/><Relationship Id="rId56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7.png"/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12" Type="http://schemas.openxmlformats.org/officeDocument/2006/relationships/image" Target="../media/image6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8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22.png"/><Relationship Id="rId18" Type="http://schemas.openxmlformats.org/officeDocument/2006/relationships/image" Target="../media/image124.png"/><Relationship Id="rId3" Type="http://schemas.openxmlformats.org/officeDocument/2006/relationships/image" Target="../media/image117.png"/><Relationship Id="rId21" Type="http://schemas.openxmlformats.org/officeDocument/2006/relationships/image" Target="../media/image127.png"/><Relationship Id="rId7" Type="http://schemas.openxmlformats.org/officeDocument/2006/relationships/image" Target="../media/image118.png"/><Relationship Id="rId12" Type="http://schemas.openxmlformats.org/officeDocument/2006/relationships/image" Target="../media/image421.png"/><Relationship Id="rId17" Type="http://schemas.openxmlformats.org/officeDocument/2006/relationships/image" Target="../media/image123.png"/><Relationship Id="rId2" Type="http://schemas.openxmlformats.org/officeDocument/2006/relationships/image" Target="../media/image116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5.png"/><Relationship Id="rId11" Type="http://schemas.openxmlformats.org/officeDocument/2006/relationships/image" Target="../media/image420.png"/><Relationship Id="rId5" Type="http://schemas.openxmlformats.org/officeDocument/2006/relationships/image" Target="../media/image414.png"/><Relationship Id="rId15" Type="http://schemas.openxmlformats.org/officeDocument/2006/relationships/image" Target="../media/image121.png"/><Relationship Id="rId10" Type="http://schemas.openxmlformats.org/officeDocument/2006/relationships/image" Target="../media/image419.png"/><Relationship Id="rId19" Type="http://schemas.openxmlformats.org/officeDocument/2006/relationships/image" Target="../media/image125.png"/><Relationship Id="rId4" Type="http://schemas.openxmlformats.org/officeDocument/2006/relationships/image" Target="../media/image413.png"/><Relationship Id="rId9" Type="http://schemas.openxmlformats.org/officeDocument/2006/relationships/image" Target="../media/image418.png"/><Relationship Id="rId14" Type="http://schemas.openxmlformats.org/officeDocument/2006/relationships/image" Target="../media/image119.png"/><Relationship Id="rId22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22.png"/><Relationship Id="rId18" Type="http://schemas.openxmlformats.org/officeDocument/2006/relationships/image" Target="../media/image124.png"/><Relationship Id="rId3" Type="http://schemas.openxmlformats.org/officeDocument/2006/relationships/image" Target="../media/image117.png"/><Relationship Id="rId21" Type="http://schemas.openxmlformats.org/officeDocument/2006/relationships/image" Target="../media/image127.png"/><Relationship Id="rId7" Type="http://schemas.openxmlformats.org/officeDocument/2006/relationships/image" Target="../media/image118.png"/><Relationship Id="rId12" Type="http://schemas.openxmlformats.org/officeDocument/2006/relationships/image" Target="../media/image421.png"/><Relationship Id="rId17" Type="http://schemas.openxmlformats.org/officeDocument/2006/relationships/image" Target="../media/image123.png"/><Relationship Id="rId2" Type="http://schemas.openxmlformats.org/officeDocument/2006/relationships/image" Target="../media/image129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5.png"/><Relationship Id="rId11" Type="http://schemas.openxmlformats.org/officeDocument/2006/relationships/image" Target="../media/image420.png"/><Relationship Id="rId5" Type="http://schemas.openxmlformats.org/officeDocument/2006/relationships/image" Target="../media/image414.png"/><Relationship Id="rId15" Type="http://schemas.openxmlformats.org/officeDocument/2006/relationships/image" Target="../media/image121.png"/><Relationship Id="rId10" Type="http://schemas.openxmlformats.org/officeDocument/2006/relationships/image" Target="../media/image419.png"/><Relationship Id="rId19" Type="http://schemas.openxmlformats.org/officeDocument/2006/relationships/image" Target="../media/image125.png"/><Relationship Id="rId4" Type="http://schemas.openxmlformats.org/officeDocument/2006/relationships/image" Target="../media/image413.png"/><Relationship Id="rId9" Type="http://schemas.openxmlformats.org/officeDocument/2006/relationships/image" Target="../media/image418.png"/><Relationship Id="rId14" Type="http://schemas.openxmlformats.org/officeDocument/2006/relationships/image" Target="../media/image119.png"/><Relationship Id="rId22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417.png"/><Relationship Id="rId18" Type="http://schemas.openxmlformats.org/officeDocument/2006/relationships/image" Target="../media/image422.png"/><Relationship Id="rId26" Type="http://schemas.openxmlformats.org/officeDocument/2006/relationships/image" Target="../media/image127.png"/><Relationship Id="rId3" Type="http://schemas.openxmlformats.org/officeDocument/2006/relationships/image" Target="../media/image132.png"/><Relationship Id="rId21" Type="http://schemas.openxmlformats.org/officeDocument/2006/relationships/image" Target="../media/image122.png"/><Relationship Id="rId7" Type="http://schemas.openxmlformats.org/officeDocument/2006/relationships/image" Target="../media/image136.png"/><Relationship Id="rId12" Type="http://schemas.openxmlformats.org/officeDocument/2006/relationships/image" Target="../media/image118.png"/><Relationship Id="rId17" Type="http://schemas.openxmlformats.org/officeDocument/2006/relationships/image" Target="../media/image421.png"/><Relationship Id="rId25" Type="http://schemas.openxmlformats.org/officeDocument/2006/relationships/image" Target="../media/image126.png"/><Relationship Id="rId2" Type="http://schemas.openxmlformats.org/officeDocument/2006/relationships/image" Target="../media/image131.png"/><Relationship Id="rId16" Type="http://schemas.openxmlformats.org/officeDocument/2006/relationships/image" Target="../media/image420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415.png"/><Relationship Id="rId24" Type="http://schemas.openxmlformats.org/officeDocument/2006/relationships/image" Target="../media/image125.png"/><Relationship Id="rId5" Type="http://schemas.openxmlformats.org/officeDocument/2006/relationships/image" Target="../media/image134.png"/><Relationship Id="rId15" Type="http://schemas.openxmlformats.org/officeDocument/2006/relationships/image" Target="../media/image419.png"/><Relationship Id="rId23" Type="http://schemas.openxmlformats.org/officeDocument/2006/relationships/image" Target="../media/image124.png"/><Relationship Id="rId10" Type="http://schemas.openxmlformats.org/officeDocument/2006/relationships/image" Target="../media/image414.png"/><Relationship Id="rId19" Type="http://schemas.openxmlformats.org/officeDocument/2006/relationships/image" Target="../media/image119.png"/><Relationship Id="rId4" Type="http://schemas.openxmlformats.org/officeDocument/2006/relationships/image" Target="../media/image133.png"/><Relationship Id="rId9" Type="http://schemas.openxmlformats.org/officeDocument/2006/relationships/image" Target="../media/image413.png"/><Relationship Id="rId14" Type="http://schemas.openxmlformats.org/officeDocument/2006/relationships/image" Target="../media/image418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13" Type="http://schemas.openxmlformats.org/officeDocument/2006/relationships/image" Target="../media/image422.png"/><Relationship Id="rId39" Type="http://schemas.openxmlformats.org/officeDocument/2006/relationships/image" Target="../media/image121.png"/><Relationship Id="rId3" Type="http://schemas.openxmlformats.org/officeDocument/2006/relationships/image" Target="../media/image137.png"/><Relationship Id="rId34" Type="http://schemas.openxmlformats.org/officeDocument/2006/relationships/image" Target="../media/image150.png"/><Relationship Id="rId42" Type="http://schemas.openxmlformats.org/officeDocument/2006/relationships/image" Target="../media/image124.png"/><Relationship Id="rId33" Type="http://schemas.openxmlformats.org/officeDocument/2006/relationships/image" Target="../media/image149.png"/><Relationship Id="rId12" Type="http://schemas.openxmlformats.org/officeDocument/2006/relationships/image" Target="../media/image421.png"/><Relationship Id="rId38" Type="http://schemas.openxmlformats.org/officeDocument/2006/relationships/image" Target="../media/image119.png"/><Relationship Id="rId46" Type="http://schemas.openxmlformats.org/officeDocument/2006/relationships/image" Target="../media/image128.png"/><Relationship Id="rId2" Type="http://schemas.openxmlformats.org/officeDocument/2006/relationships/image" Target="../media/image146.png"/><Relationship Id="rId41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5.png"/><Relationship Id="rId37" Type="http://schemas.openxmlformats.org/officeDocument/2006/relationships/image" Target="../media/image118.png"/><Relationship Id="rId11" Type="http://schemas.openxmlformats.org/officeDocument/2006/relationships/image" Target="../media/image420.png"/><Relationship Id="rId40" Type="http://schemas.openxmlformats.org/officeDocument/2006/relationships/image" Target="../media/image122.png"/><Relationship Id="rId45" Type="http://schemas.openxmlformats.org/officeDocument/2006/relationships/image" Target="../media/image127.png"/><Relationship Id="rId36" Type="http://schemas.openxmlformats.org/officeDocument/2006/relationships/image" Target="../media/image413.png"/><Relationship Id="rId5" Type="http://schemas.openxmlformats.org/officeDocument/2006/relationships/image" Target="../media/image414.png"/><Relationship Id="rId10" Type="http://schemas.openxmlformats.org/officeDocument/2006/relationships/image" Target="../media/image419.png"/><Relationship Id="rId44" Type="http://schemas.openxmlformats.org/officeDocument/2006/relationships/image" Target="../media/image126.png"/><Relationship Id="rId4" Type="http://schemas.openxmlformats.org/officeDocument/2006/relationships/image" Target="../media/image138.png"/><Relationship Id="rId35" Type="http://schemas.openxmlformats.org/officeDocument/2006/relationships/image" Target="../media/image117.png"/><Relationship Id="rId9" Type="http://schemas.openxmlformats.org/officeDocument/2006/relationships/image" Target="../media/image418.png"/><Relationship Id="rId43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421.png"/><Relationship Id="rId18" Type="http://schemas.openxmlformats.org/officeDocument/2006/relationships/image" Target="../media/image122.png"/><Relationship Id="rId3" Type="http://schemas.openxmlformats.org/officeDocument/2006/relationships/image" Target="../media/image140.png"/><Relationship Id="rId21" Type="http://schemas.openxmlformats.org/officeDocument/2006/relationships/image" Target="../media/image125.png"/><Relationship Id="rId7" Type="http://schemas.openxmlformats.org/officeDocument/2006/relationships/image" Target="../media/image415.png"/><Relationship Id="rId12" Type="http://schemas.openxmlformats.org/officeDocument/2006/relationships/image" Target="../media/image420.png"/><Relationship Id="rId17" Type="http://schemas.openxmlformats.org/officeDocument/2006/relationships/image" Target="../media/image121.png"/><Relationship Id="rId2" Type="http://schemas.openxmlformats.org/officeDocument/2006/relationships/image" Target="../media/image139.png"/><Relationship Id="rId16" Type="http://schemas.openxmlformats.org/officeDocument/2006/relationships/image" Target="../media/image119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24" Type="http://schemas.openxmlformats.org/officeDocument/2006/relationships/image" Target="../media/image128.png"/><Relationship Id="rId5" Type="http://schemas.openxmlformats.org/officeDocument/2006/relationships/image" Target="../media/image413.png"/><Relationship Id="rId15" Type="http://schemas.openxmlformats.org/officeDocument/2006/relationships/image" Target="../media/image137.png"/><Relationship Id="rId23" Type="http://schemas.openxmlformats.org/officeDocument/2006/relationships/image" Target="../media/image127.png"/><Relationship Id="rId10" Type="http://schemas.openxmlformats.org/officeDocument/2006/relationships/image" Target="../media/image418.png"/><Relationship Id="rId19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Relationship Id="rId22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414.png"/><Relationship Id="rId18" Type="http://schemas.openxmlformats.org/officeDocument/2006/relationships/image" Target="../media/image419.png"/><Relationship Id="rId26" Type="http://schemas.openxmlformats.org/officeDocument/2006/relationships/image" Target="../media/image158.png"/><Relationship Id="rId3" Type="http://schemas.openxmlformats.org/officeDocument/2006/relationships/image" Target="../media/image142.png"/><Relationship Id="rId21" Type="http://schemas.openxmlformats.org/officeDocument/2006/relationships/image" Target="../media/image422.png"/><Relationship Id="rId7" Type="http://schemas.openxmlformats.org/officeDocument/2006/relationships/image" Target="../media/image147.png"/><Relationship Id="rId12" Type="http://schemas.openxmlformats.org/officeDocument/2006/relationships/image" Target="../media/image413.png"/><Relationship Id="rId17" Type="http://schemas.openxmlformats.org/officeDocument/2006/relationships/image" Target="../media/image418.png"/><Relationship Id="rId25" Type="http://schemas.openxmlformats.org/officeDocument/2006/relationships/image" Target="../media/image157.png"/><Relationship Id="rId2" Type="http://schemas.openxmlformats.org/officeDocument/2006/relationships/image" Target="../media/image141.png"/><Relationship Id="rId16" Type="http://schemas.openxmlformats.org/officeDocument/2006/relationships/image" Target="../media/image417.png"/><Relationship Id="rId20" Type="http://schemas.openxmlformats.org/officeDocument/2006/relationships/image" Target="../media/image421.png"/><Relationship Id="rId29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53.png"/><Relationship Id="rId24" Type="http://schemas.openxmlformats.org/officeDocument/2006/relationships/image" Target="../media/image156.png"/><Relationship Id="rId32" Type="http://schemas.openxmlformats.org/officeDocument/2006/relationships/image" Target="../media/image164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23" Type="http://schemas.openxmlformats.org/officeDocument/2006/relationships/image" Target="../media/image62.png"/><Relationship Id="rId28" Type="http://schemas.openxmlformats.org/officeDocument/2006/relationships/image" Target="../media/image160.png"/><Relationship Id="rId10" Type="http://schemas.openxmlformats.org/officeDocument/2006/relationships/image" Target="../media/image152.png"/><Relationship Id="rId19" Type="http://schemas.openxmlformats.org/officeDocument/2006/relationships/image" Target="../media/image420.png"/><Relationship Id="rId31" Type="http://schemas.openxmlformats.org/officeDocument/2006/relationships/image" Target="../media/image163.png"/><Relationship Id="rId4" Type="http://schemas.openxmlformats.org/officeDocument/2006/relationships/image" Target="../media/image143.png"/><Relationship Id="rId9" Type="http://schemas.openxmlformats.org/officeDocument/2006/relationships/image" Target="../media/image151.png"/><Relationship Id="rId14" Type="http://schemas.openxmlformats.org/officeDocument/2006/relationships/image" Target="../media/image415.png"/><Relationship Id="rId22" Type="http://schemas.openxmlformats.org/officeDocument/2006/relationships/image" Target="../media/image155.png"/><Relationship Id="rId27" Type="http://schemas.openxmlformats.org/officeDocument/2006/relationships/image" Target="../media/image159.png"/><Relationship Id="rId30" Type="http://schemas.openxmlformats.org/officeDocument/2006/relationships/image" Target="../media/image1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13" Type="http://schemas.openxmlformats.org/officeDocument/2006/relationships/image" Target="../media/image173.png"/><Relationship Id="rId3" Type="http://schemas.openxmlformats.org/officeDocument/2006/relationships/image" Target="../media/image167.png"/><Relationship Id="rId7" Type="http://schemas.openxmlformats.org/officeDocument/2006/relationships/image" Target="../media/image1270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1.png"/><Relationship Id="rId11" Type="http://schemas.openxmlformats.org/officeDocument/2006/relationships/image" Target="../media/image171.png"/><Relationship Id="rId5" Type="http://schemas.openxmlformats.org/officeDocument/2006/relationships/image" Target="../media/image1250.png"/><Relationship Id="rId10" Type="http://schemas.openxmlformats.org/officeDocument/2006/relationships/image" Target="../media/image170.png"/><Relationship Id="rId4" Type="http://schemas.openxmlformats.org/officeDocument/2006/relationships/image" Target="../media/image1220.png"/><Relationship Id="rId9" Type="http://schemas.openxmlformats.org/officeDocument/2006/relationships/image" Target="../media/image168.png"/><Relationship Id="rId14" Type="http://schemas.openxmlformats.org/officeDocument/2006/relationships/image" Target="../media/image1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2.png"/><Relationship Id="rId18" Type="http://schemas.openxmlformats.org/officeDocument/2006/relationships/image" Target="../media/image195.png"/><Relationship Id="rId3" Type="http://schemas.openxmlformats.org/officeDocument/2006/relationships/image" Target="../media/image183.png"/><Relationship Id="rId21" Type="http://schemas.openxmlformats.org/officeDocument/2006/relationships/image" Target="../media/image419.png"/><Relationship Id="rId7" Type="http://schemas.openxmlformats.org/officeDocument/2006/relationships/image" Target="../media/image187.png"/><Relationship Id="rId12" Type="http://schemas.openxmlformats.org/officeDocument/2006/relationships/image" Target="../media/image191.png"/><Relationship Id="rId17" Type="http://schemas.openxmlformats.org/officeDocument/2006/relationships/image" Target="../media/image415.png"/><Relationship Id="rId25" Type="http://schemas.openxmlformats.org/officeDocument/2006/relationships/image" Target="../media/image39.png"/><Relationship Id="rId2" Type="http://schemas.openxmlformats.org/officeDocument/2006/relationships/image" Target="../media/image182.png"/><Relationship Id="rId16" Type="http://schemas.openxmlformats.org/officeDocument/2006/relationships/image" Target="../media/image194.png"/><Relationship Id="rId20" Type="http://schemas.openxmlformats.org/officeDocument/2006/relationships/image" Target="../media/image4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61.png"/><Relationship Id="rId24" Type="http://schemas.openxmlformats.org/officeDocument/2006/relationships/image" Target="../media/image198.png"/><Relationship Id="rId5" Type="http://schemas.openxmlformats.org/officeDocument/2006/relationships/image" Target="../media/image185.png"/><Relationship Id="rId15" Type="http://schemas.openxmlformats.org/officeDocument/2006/relationships/image" Target="../media/image413.png"/><Relationship Id="rId23" Type="http://schemas.openxmlformats.org/officeDocument/2006/relationships/image" Target="../media/image197.png"/><Relationship Id="rId10" Type="http://schemas.openxmlformats.org/officeDocument/2006/relationships/image" Target="../media/image190.png"/><Relationship Id="rId19" Type="http://schemas.openxmlformats.org/officeDocument/2006/relationships/image" Target="../media/image417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Relationship Id="rId14" Type="http://schemas.openxmlformats.org/officeDocument/2006/relationships/image" Target="../media/image193.png"/><Relationship Id="rId22" Type="http://schemas.openxmlformats.org/officeDocument/2006/relationships/image" Target="../media/image196.png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80.png"/><Relationship Id="rId8" Type="http://schemas.openxmlformats.org/officeDocument/2006/relationships/image" Target="../media/image417.png"/><Relationship Id="rId39" Type="http://schemas.openxmlformats.org/officeDocument/2006/relationships/image" Target="../media/image39.png"/><Relationship Id="rId3" Type="http://schemas.openxmlformats.org/officeDocument/2006/relationships/image" Target="../media/image1920.png"/><Relationship Id="rId34" Type="http://schemas.openxmlformats.org/officeDocument/2006/relationships/image" Target="../media/image201.png"/><Relationship Id="rId33" Type="http://schemas.openxmlformats.org/officeDocument/2006/relationships/image" Target="../media/image413.png"/><Relationship Id="rId38" Type="http://schemas.openxmlformats.org/officeDocument/2006/relationships/image" Target="../media/image204.png"/><Relationship Id="rId2" Type="http://schemas.openxmlformats.org/officeDocument/2006/relationships/image" Target="../media/image1910.png"/><Relationship Id="rId29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61.png"/><Relationship Id="rId6" Type="http://schemas.openxmlformats.org/officeDocument/2006/relationships/image" Target="../media/image415.png"/><Relationship Id="rId37" Type="http://schemas.openxmlformats.org/officeDocument/2006/relationships/image" Target="../media/image203.png"/><Relationship Id="rId28" Type="http://schemas.openxmlformats.org/officeDocument/2006/relationships/image" Target="../media/image199.png"/><Relationship Id="rId36" Type="http://schemas.openxmlformats.org/officeDocument/2006/relationships/image" Target="../media/image202.png"/><Relationship Id="rId31" Type="http://schemas.openxmlformats.org/officeDocument/2006/relationships/image" Target="../media/image190.png"/><Relationship Id="rId10" Type="http://schemas.openxmlformats.org/officeDocument/2006/relationships/image" Target="../media/image419.png"/><Relationship Id="rId4" Type="http://schemas.openxmlformats.org/officeDocument/2006/relationships/image" Target="../media/image1930.png"/><Relationship Id="rId27" Type="http://schemas.openxmlformats.org/officeDocument/2006/relationships/image" Target="../media/image186.png"/><Relationship Id="rId30" Type="http://schemas.openxmlformats.org/officeDocument/2006/relationships/image" Target="../media/image189.png"/><Relationship Id="rId35" Type="http://schemas.openxmlformats.org/officeDocument/2006/relationships/image" Target="../media/image195.png"/><Relationship Id="rId9" Type="http://schemas.openxmlformats.org/officeDocument/2006/relationships/image" Target="../media/image41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201.png"/><Relationship Id="rId18" Type="http://schemas.openxmlformats.org/officeDocument/2006/relationships/image" Target="../media/image419.png"/><Relationship Id="rId3" Type="http://schemas.openxmlformats.org/officeDocument/2006/relationships/image" Target="../media/image186.png"/><Relationship Id="rId21" Type="http://schemas.openxmlformats.org/officeDocument/2006/relationships/image" Target="../media/image198.png"/><Relationship Id="rId7" Type="http://schemas.openxmlformats.org/officeDocument/2006/relationships/image" Target="../media/image190.png"/><Relationship Id="rId12" Type="http://schemas.openxmlformats.org/officeDocument/2006/relationships/image" Target="../media/image413.png"/><Relationship Id="rId17" Type="http://schemas.openxmlformats.org/officeDocument/2006/relationships/image" Target="../media/image418.png"/><Relationship Id="rId2" Type="http://schemas.openxmlformats.org/officeDocument/2006/relationships/image" Target="../media/image205.png"/><Relationship Id="rId16" Type="http://schemas.openxmlformats.org/officeDocument/2006/relationships/image" Target="../media/image417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93.png"/><Relationship Id="rId5" Type="http://schemas.openxmlformats.org/officeDocument/2006/relationships/image" Target="../media/image206.png"/><Relationship Id="rId15" Type="http://schemas.openxmlformats.org/officeDocument/2006/relationships/image" Target="../media/image195.png"/><Relationship Id="rId10" Type="http://schemas.openxmlformats.org/officeDocument/2006/relationships/image" Target="../media/image192.png"/><Relationship Id="rId19" Type="http://schemas.openxmlformats.org/officeDocument/2006/relationships/image" Target="../media/image202.png"/><Relationship Id="rId4" Type="http://schemas.openxmlformats.org/officeDocument/2006/relationships/image" Target="../media/image199.png"/><Relationship Id="rId9" Type="http://schemas.openxmlformats.org/officeDocument/2006/relationships/image" Target="../media/image191.png"/><Relationship Id="rId14" Type="http://schemas.openxmlformats.org/officeDocument/2006/relationships/image" Target="../media/image4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201.png"/><Relationship Id="rId18" Type="http://schemas.openxmlformats.org/officeDocument/2006/relationships/image" Target="../media/image419.png"/><Relationship Id="rId3" Type="http://schemas.openxmlformats.org/officeDocument/2006/relationships/image" Target="../media/image186.png"/><Relationship Id="rId21" Type="http://schemas.openxmlformats.org/officeDocument/2006/relationships/image" Target="../media/image198.png"/><Relationship Id="rId7" Type="http://schemas.openxmlformats.org/officeDocument/2006/relationships/image" Target="../media/image190.png"/><Relationship Id="rId12" Type="http://schemas.openxmlformats.org/officeDocument/2006/relationships/image" Target="../media/image413.png"/><Relationship Id="rId17" Type="http://schemas.openxmlformats.org/officeDocument/2006/relationships/image" Target="../media/image418.png"/><Relationship Id="rId2" Type="http://schemas.openxmlformats.org/officeDocument/2006/relationships/image" Target="../media/image207.png"/><Relationship Id="rId16" Type="http://schemas.openxmlformats.org/officeDocument/2006/relationships/image" Target="../media/image417.pn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93.png"/><Relationship Id="rId5" Type="http://schemas.openxmlformats.org/officeDocument/2006/relationships/image" Target="../media/image206.png"/><Relationship Id="rId15" Type="http://schemas.openxmlformats.org/officeDocument/2006/relationships/image" Target="../media/image195.png"/><Relationship Id="rId10" Type="http://schemas.openxmlformats.org/officeDocument/2006/relationships/image" Target="../media/image192.png"/><Relationship Id="rId19" Type="http://schemas.openxmlformats.org/officeDocument/2006/relationships/image" Target="../media/image202.png"/><Relationship Id="rId4" Type="http://schemas.openxmlformats.org/officeDocument/2006/relationships/image" Target="../media/image199.png"/><Relationship Id="rId9" Type="http://schemas.openxmlformats.org/officeDocument/2006/relationships/image" Target="../media/image191.png"/><Relationship Id="rId14" Type="http://schemas.openxmlformats.org/officeDocument/2006/relationships/image" Target="../media/image415.png"/><Relationship Id="rId22" Type="http://schemas.openxmlformats.org/officeDocument/2006/relationships/image" Target="../media/image2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11" Type="http://schemas.openxmlformats.org/officeDocument/2006/relationships/image" Target="../media/image237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13" Type="http://schemas.openxmlformats.org/officeDocument/2006/relationships/image" Target="../media/image1550.png"/><Relationship Id="rId3" Type="http://schemas.openxmlformats.org/officeDocument/2006/relationships/image" Target="../media/image1220.png"/><Relationship Id="rId7" Type="http://schemas.openxmlformats.org/officeDocument/2006/relationships/image" Target="../media/image1260.png"/><Relationship Id="rId12" Type="http://schemas.openxmlformats.org/officeDocument/2006/relationships/image" Target="../media/image1540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0.png"/><Relationship Id="rId11" Type="http://schemas.openxmlformats.org/officeDocument/2006/relationships/image" Target="../media/image1530.png"/><Relationship Id="rId5" Type="http://schemas.openxmlformats.org/officeDocument/2006/relationships/image" Target="../media/image1261.png"/><Relationship Id="rId10" Type="http://schemas.openxmlformats.org/officeDocument/2006/relationships/image" Target="../media/image1440.png"/><Relationship Id="rId4" Type="http://schemas.openxmlformats.org/officeDocument/2006/relationships/image" Target="../media/image1250.png"/><Relationship Id="rId9" Type="http://schemas.openxmlformats.org/officeDocument/2006/relationships/image" Target="../media/image1510.png"/><Relationship Id="rId14" Type="http://schemas.openxmlformats.org/officeDocument/2006/relationships/image" Target="../media/image17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0.png"/><Relationship Id="rId3" Type="http://schemas.openxmlformats.org/officeDocument/2006/relationships/image" Target="../media/image2410.png"/><Relationship Id="rId7" Type="http://schemas.openxmlformats.org/officeDocument/2006/relationships/image" Target="../media/image12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1.png"/><Relationship Id="rId5" Type="http://schemas.openxmlformats.org/officeDocument/2006/relationships/image" Target="../media/image1250.png"/><Relationship Id="rId4" Type="http://schemas.openxmlformats.org/officeDocument/2006/relationships/image" Target="../media/image12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10.png"/><Relationship Id="rId21" Type="http://schemas.openxmlformats.org/officeDocument/2006/relationships/image" Target="../media/image216.png"/><Relationship Id="rId17" Type="http://schemas.openxmlformats.org/officeDocument/2006/relationships/image" Target="../media/image209.png"/><Relationship Id="rId7" Type="http://schemas.openxmlformats.org/officeDocument/2006/relationships/image" Target="../media/image222.png"/><Relationship Id="rId2" Type="http://schemas.openxmlformats.org/officeDocument/2006/relationships/image" Target="../media/image20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26.png"/><Relationship Id="rId5" Type="http://schemas.openxmlformats.org/officeDocument/2006/relationships/image" Target="../media/image218.png"/><Relationship Id="rId19" Type="http://schemas.openxmlformats.org/officeDocument/2006/relationships/image" Target="../media/image910.png"/><Relationship Id="rId9" Type="http://schemas.openxmlformats.org/officeDocument/2006/relationships/image" Target="../media/image224.png"/><Relationship Id="rId22" Type="http://schemas.openxmlformats.org/officeDocument/2006/relationships/image" Target="../media/image2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Exakte Inferenz 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in Episodischen PGMs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2400" dirty="0"/>
              <a:t>(c) Inferenzproblem Zustandsanfragen</a:t>
            </a:r>
          </a:p>
          <a:p>
            <a:endParaRPr lang="de-DE" dirty="0"/>
          </a:p>
          <a:p>
            <a:r>
              <a:rPr lang="de-DE" dirty="0"/>
              <a:t>Einführung in die </a:t>
            </a:r>
            <a:br>
              <a:rPr lang="de-DE" dirty="0"/>
            </a:br>
            <a:r>
              <a:rPr lang="de-DE" dirty="0"/>
              <a:t>Künstliche Intelligenz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>
                <a:latin typeface="Calibri" panose="020F0502020204030204" pitchFamily="34" charset="0"/>
                <a:cs typeface="Calibri" panose="020F0502020204030204" pitchFamily="34" charset="0"/>
              </a:rPr>
              <a:t>Tanya Braun</a:t>
            </a:r>
          </a:p>
          <a:p>
            <a:r>
              <a:rPr lang="de-DE"/>
              <a:t>Arbeitsgruppe Data Science, Institut für Informatik</a:t>
            </a:r>
            <a:endParaRPr lang="de-D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5AC3E6-6F88-8D44-AD08-C83E510D8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34" y="304198"/>
            <a:ext cx="2091601" cy="104580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DFE3075-AF1D-2543-B9C1-8586B885D99D}"/>
              </a:ext>
            </a:extLst>
          </p:cNvPr>
          <p:cNvSpPr/>
          <p:nvPr/>
        </p:nvSpPr>
        <p:spPr>
          <a:xfrm>
            <a:off x="7238208" y="2057341"/>
            <a:ext cx="4792051" cy="320263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76AF8C-08B5-924F-93CB-A9F93A152D3F}"/>
              </a:ext>
            </a:extLst>
          </p:cNvPr>
          <p:cNvGrpSpPr/>
          <p:nvPr/>
        </p:nvGrpSpPr>
        <p:grpSpPr>
          <a:xfrm>
            <a:off x="7238208" y="2889315"/>
            <a:ext cx="4792051" cy="2279884"/>
            <a:chOff x="7051949" y="3649591"/>
            <a:chExt cx="4792051" cy="2279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180957C-03A9-AE43-8B21-D2A1911D79E7}"/>
                    </a:ext>
                  </a:extLst>
                </p:cNvPr>
                <p:cNvSpPr/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180957C-03A9-AE43-8B21-D2A1911D79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949" y="4870052"/>
                  <a:ext cx="602344" cy="52322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B27470D-2DB0-1D48-8C4D-A50FACCFF296}"/>
                    </a:ext>
                  </a:extLst>
                </p:cNvPr>
                <p:cNvSpPr/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B27470D-2DB0-1D48-8C4D-A50FACCFF2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9640" y="5560143"/>
                  <a:ext cx="49667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511E29-4171-4145-94ED-191BA4ED29D9}"/>
                    </a:ext>
                  </a:extLst>
                </p:cNvPr>
                <p:cNvSpPr/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511E29-4171-4145-94ED-191BA4ED29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0340" y="5560143"/>
                  <a:ext cx="501996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BC224F-5A0D-8243-9D8D-257B10B2CCDF}"/>
                    </a:ext>
                  </a:extLst>
                </p:cNvPr>
                <p:cNvSpPr/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4CBC224F-5A0D-8243-9D8D-257B10B2CC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0690" y="5560143"/>
                  <a:ext cx="50199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75A32C2-0564-B640-9ED2-54900D38DF7B}"/>
                </a:ext>
              </a:extLst>
            </p:cNvPr>
            <p:cNvCxnSpPr>
              <a:cxnSpLocks/>
              <a:stCxn id="45" idx="0"/>
              <a:endCxn id="69" idx="4"/>
            </p:cNvCxnSpPr>
            <p:nvPr/>
          </p:nvCxnSpPr>
          <p:spPr>
            <a:xfrm flipV="1">
              <a:off x="7641688" y="5144553"/>
              <a:ext cx="18" cy="415590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6DC463C-2126-D641-87EC-2755E9D5F42D}"/>
                </a:ext>
              </a:extLst>
            </p:cNvPr>
            <p:cNvCxnSpPr>
              <a:cxnSpLocks/>
              <a:stCxn id="44" idx="0"/>
              <a:endCxn id="71" idx="4"/>
            </p:cNvCxnSpPr>
            <p:nvPr/>
          </p:nvCxnSpPr>
          <p:spPr>
            <a:xfrm flipH="1" flipV="1">
              <a:off x="8777826" y="5133541"/>
              <a:ext cx="3512" cy="42660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93388C1-5CDB-D44B-9883-2FB6016F99CA}"/>
                </a:ext>
              </a:extLst>
            </p:cNvPr>
            <p:cNvCxnSpPr>
              <a:cxnSpLocks/>
              <a:stCxn id="71" idx="0"/>
              <a:endCxn id="67" idx="5"/>
            </p:cNvCxnSpPr>
            <p:nvPr/>
          </p:nvCxnSpPr>
          <p:spPr>
            <a:xfrm flipH="1" flipV="1">
              <a:off x="8309650" y="4398111"/>
              <a:ext cx="468176" cy="663430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D9B62E4-6A13-F847-9B94-A3F2DEBB1A6A}"/>
                </a:ext>
              </a:extLst>
            </p:cNvPr>
            <p:cNvCxnSpPr>
              <a:cxnSpLocks/>
              <a:stCxn id="69" idx="0"/>
              <a:endCxn id="67" idx="3"/>
            </p:cNvCxnSpPr>
            <p:nvPr/>
          </p:nvCxnSpPr>
          <p:spPr>
            <a:xfrm flipV="1">
              <a:off x="7641706" y="4398111"/>
              <a:ext cx="617032" cy="674442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8207398-E604-144C-86D4-B2D25EFD9B49}"/>
                </a:ext>
              </a:extLst>
            </p:cNvPr>
            <p:cNvCxnSpPr>
              <a:cxnSpLocks/>
              <a:stCxn id="43" idx="0"/>
              <a:endCxn id="70" idx="4"/>
            </p:cNvCxnSpPr>
            <p:nvPr/>
          </p:nvCxnSpPr>
          <p:spPr>
            <a:xfrm flipV="1">
              <a:off x="11057977" y="5161721"/>
              <a:ext cx="0" cy="39842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2CFCCC1-1176-8D45-88B4-DAAE11F6EC40}"/>
                </a:ext>
              </a:extLst>
            </p:cNvPr>
            <p:cNvCxnSpPr>
              <a:cxnSpLocks/>
              <a:stCxn id="70" idx="0"/>
              <a:endCxn id="68" idx="4"/>
            </p:cNvCxnSpPr>
            <p:nvPr/>
          </p:nvCxnSpPr>
          <p:spPr>
            <a:xfrm flipV="1">
              <a:off x="11057977" y="4408655"/>
              <a:ext cx="0" cy="681066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44B5A41-97F5-4642-845C-7D089BD9CFB2}"/>
                </a:ext>
              </a:extLst>
            </p:cNvPr>
            <p:cNvCxnSpPr>
              <a:cxnSpLocks/>
              <a:stCxn id="68" idx="0"/>
              <a:endCxn id="66" idx="5"/>
            </p:cNvCxnSpPr>
            <p:nvPr/>
          </p:nvCxnSpPr>
          <p:spPr>
            <a:xfrm flipH="1" flipV="1">
              <a:off x="9951816" y="3893936"/>
              <a:ext cx="1106161" cy="442719"/>
            </a:xfrm>
            <a:prstGeom prst="line">
              <a:avLst/>
            </a:prstGeom>
            <a:ln w="12700">
              <a:solidFill>
                <a:schemeClr val="bg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66D39C2-07C2-814A-8B5D-63628E1AC443}"/>
                </a:ext>
              </a:extLst>
            </p:cNvPr>
            <p:cNvCxnSpPr>
              <a:cxnSpLocks/>
              <a:stCxn id="67" idx="0"/>
              <a:endCxn id="66" idx="3"/>
            </p:cNvCxnSpPr>
            <p:nvPr/>
          </p:nvCxnSpPr>
          <p:spPr>
            <a:xfrm flipV="1">
              <a:off x="8284194" y="3893936"/>
              <a:ext cx="1616710" cy="44271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824B0D9-4962-B749-975C-021E1872B7D2}"/>
                    </a:ext>
                  </a:extLst>
                </p:cNvPr>
                <p:cNvSpPr/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7FDA8BA-177C-994F-A23B-3352E5E94D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9744" y="4218767"/>
                  <a:ext cx="794256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42B81A3-F658-C147-AF55-8081170378E8}"/>
                    </a:ext>
                  </a:extLst>
                </p:cNvPr>
                <p:cNvSpPr/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8D227156-DB0E-734A-AED9-B819F16A70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2469" y="4977774"/>
                  <a:ext cx="765851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45F920-F4FE-484E-BCB5-AF7DBEDB3B80}"/>
                    </a:ext>
                  </a:extLst>
                </p:cNvPr>
                <p:cNvSpPr/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DE418D8-830D-684F-87EE-FF73FE59B0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6935" y="4977774"/>
                  <a:ext cx="681149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6E0B1FC-EBBC-FC41-8FBE-BE064380B4C5}"/>
                    </a:ext>
                  </a:extLst>
                </p:cNvPr>
                <p:cNvSpPr/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0853E12-7BC1-DE4A-976C-F7AEFE907A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4665" y="4218767"/>
                  <a:ext cx="56182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5DD2B39-B436-AE49-8E6D-B949A0923829}"/>
                    </a:ext>
                  </a:extLst>
                </p:cNvPr>
                <p:cNvSpPr/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143B4F0D-9524-9D4E-9823-EF60AB504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45" y="3649591"/>
                  <a:ext cx="602344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319273A-E9C0-F642-A6A7-9149694BC1C7}"/>
                    </a:ext>
                  </a:extLst>
                </p:cNvPr>
                <p:cNvSpPr/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319273A-E9C0-F642-A6A7-9149694BC1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5891" y="4218767"/>
                  <a:ext cx="602344" cy="307777"/>
                </a:xfrm>
                <a:prstGeom prst="rect">
                  <a:avLst/>
                </a:prstGeom>
                <a:blipFill>
                  <a:blip r:embed="rId12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9BF0AF0-691D-B347-B2D8-E287C39FA2E4}"/>
                    </a:ext>
                  </a:extLst>
                </p:cNvPr>
                <p:cNvSpPr/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𝐸𝑝𝑖𝑑</m:t>
                        </m:r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9BF0AF0-691D-B347-B2D8-E287C39FA2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1765" y="4218767"/>
                  <a:ext cx="602344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16BFFD0-6989-FE4E-915B-979AAC171CDC}"/>
                    </a:ext>
                  </a:extLst>
                </p:cNvPr>
                <p:cNvSpPr/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16BFFD0-6989-FE4E-915B-979AAC171C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4006" y="4870052"/>
                  <a:ext cx="602344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3778B04-BF13-0242-8D32-A4DD04AF431C}"/>
                    </a:ext>
                  </a:extLst>
                </p:cNvPr>
                <p:cNvSpPr/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3778B04-BF13-0242-8D32-A4DD04AF43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990" y="5560143"/>
                  <a:ext cx="501997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8FAD139-8099-7848-BA7B-C986696B69D8}"/>
                </a:ext>
              </a:extLst>
            </p:cNvPr>
            <p:cNvCxnSpPr>
              <a:cxnSpLocks/>
              <a:stCxn id="62" idx="0"/>
              <a:endCxn id="66" idx="4"/>
            </p:cNvCxnSpPr>
            <p:nvPr/>
          </p:nvCxnSpPr>
          <p:spPr>
            <a:xfrm flipV="1">
              <a:off x="9920989" y="3904480"/>
              <a:ext cx="5371" cy="16556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E74222B-EF49-7B4A-8C79-E5C695976E3E}"/>
                    </a:ext>
                  </a:extLst>
                </p:cNvPr>
                <p:cNvSpPr/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en-GB" sz="1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9620FB0-772D-C444-B879-416C6EFAA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7215" y="4977774"/>
                  <a:ext cx="654795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8E0ECA4-38E9-C344-BB6E-B39D9825FFCA}"/>
                    </a:ext>
                  </a:extLst>
                </p:cNvPr>
                <p:cNvSpPr/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1400" i="1">
                            <a:solidFill>
                              <a:schemeClr val="bg2"/>
                            </a:solidFill>
                            <a:latin typeface="Cambria Math" charset="0"/>
                          </a:rPr>
                          <m:t>𝑝𝑖𝑑</m:t>
                        </m:r>
                      </m:oMath>
                    </m:oMathPara>
                  </a14:m>
                  <a:endParaRPr lang="de-DE" sz="1400" i="1" dirty="0">
                    <a:solidFill>
                      <a:schemeClr val="bg2"/>
                    </a:solidFill>
                    <a:latin typeface="Cambria Math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bg2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58E0ECA4-38E9-C344-BB6E-B39D9825FF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3422" y="4870052"/>
                  <a:ext cx="794256" cy="52322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41A12F5-DBDC-6046-A6E2-E12C518D3AB7}"/>
                </a:ext>
              </a:extLst>
            </p:cNvPr>
            <p:cNvSpPr/>
            <p:nvPr/>
          </p:nvSpPr>
          <p:spPr>
            <a:xfrm>
              <a:off x="9890360" y="3832480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CDF3FEC-B637-0542-BF7C-FAE15A5903BF}"/>
                </a:ext>
              </a:extLst>
            </p:cNvPr>
            <p:cNvSpPr/>
            <p:nvPr/>
          </p:nvSpPr>
          <p:spPr>
            <a:xfrm>
              <a:off x="8248194" y="4336655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F6AC411-797F-2543-87DD-A4CB402FA968}"/>
                </a:ext>
              </a:extLst>
            </p:cNvPr>
            <p:cNvSpPr/>
            <p:nvPr/>
          </p:nvSpPr>
          <p:spPr>
            <a:xfrm>
              <a:off x="11021977" y="4336655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8F5FCF0-7D0E-EE40-BB0D-89411C28D926}"/>
                </a:ext>
              </a:extLst>
            </p:cNvPr>
            <p:cNvSpPr/>
            <p:nvPr/>
          </p:nvSpPr>
          <p:spPr>
            <a:xfrm>
              <a:off x="7605706" y="5072553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16E126D-F510-6146-B8E8-B9E0F3DDA9A9}"/>
                </a:ext>
              </a:extLst>
            </p:cNvPr>
            <p:cNvSpPr/>
            <p:nvPr/>
          </p:nvSpPr>
          <p:spPr>
            <a:xfrm>
              <a:off x="11021977" y="5089721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968593F-4026-7A48-B6F1-F2B5133ED456}"/>
                </a:ext>
              </a:extLst>
            </p:cNvPr>
            <p:cNvSpPr/>
            <p:nvPr/>
          </p:nvSpPr>
          <p:spPr>
            <a:xfrm>
              <a:off x="8741826" y="5061541"/>
              <a:ext cx="72000" cy="7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B17101A-65B5-0849-ADBC-85A3AED36B03}"/>
                  </a:ext>
                </a:extLst>
              </p:cNvPr>
              <p:cNvSpPr/>
              <p:nvPr/>
            </p:nvSpPr>
            <p:spPr>
              <a:xfrm>
                <a:off x="7407544" y="225462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𝑇𝑟𝑎𝑣𝑒𝑙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B17101A-65B5-0849-ADBC-85A3AED36B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7544" y="2254624"/>
                <a:ext cx="1152000" cy="504000"/>
              </a:xfrm>
              <a:prstGeom prst="ellipse">
                <a:avLst/>
              </a:prstGeom>
              <a:blipFill>
                <a:blip r:embed="rId18"/>
                <a:stretch>
                  <a:fillRect b="-4762"/>
                </a:stretch>
              </a:blipFill>
              <a:ln w="28575"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852E2-F0A1-6840-A91A-5794BDD06203}"/>
                  </a:ext>
                </a:extLst>
              </p:cNvPr>
              <p:cNvSpPr/>
              <p:nvPr/>
            </p:nvSpPr>
            <p:spPr>
              <a:xfrm>
                <a:off x="8829830" y="2254194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𝑆𝑖𝑐𝑘</m:t>
                      </m:r>
                    </m:oMath>
                  </m:oMathPara>
                </a14:m>
                <a:endParaRPr lang="de-DE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ED852E2-F0A1-6840-A91A-5794BDD06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830" y="2254194"/>
                <a:ext cx="1152000" cy="504000"/>
              </a:xfrm>
              <a:prstGeom prst="ellipse">
                <a:avLst/>
              </a:prstGeom>
              <a:blipFill>
                <a:blip r:embed="rId19"/>
                <a:stretch>
                  <a:fillRect b="-46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76F7B67-6A77-EF49-A82B-64AA73F578C4}"/>
                  </a:ext>
                </a:extLst>
              </p:cNvPr>
              <p:cNvSpPr/>
              <p:nvPr/>
            </p:nvSpPr>
            <p:spPr>
              <a:xfrm>
                <a:off x="10252116" y="2260128"/>
                <a:ext cx="1152000" cy="504000"/>
              </a:xfrm>
              <a:prstGeom prst="ellips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𝐴𝑟𝑡𝑖𝑓</m:t>
                      </m:r>
                    </m:oMath>
                  </m:oMathPara>
                </a14:m>
                <a:endParaRPr lang="de-DE" sz="1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de-DE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𝑁𝑎𝑡𝐷𝑖𝑠</m:t>
                      </m:r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76F7B67-6A77-EF49-A82B-64AA73F578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116" y="2260128"/>
                <a:ext cx="1152000" cy="504000"/>
              </a:xfrm>
              <a:prstGeom prst="ellipse">
                <a:avLst/>
              </a:prstGeom>
              <a:blipFill>
                <a:blip r:embed="rId20"/>
                <a:stretch>
                  <a:fillRect b="-4651"/>
                </a:stretch>
              </a:blipFill>
              <a:ln w="28575"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BE8692E-E455-4944-A1AE-F2024B541ED2}"/>
                  </a:ext>
                </a:extLst>
              </p:cNvPr>
              <p:cNvSpPr/>
              <p:nvPr/>
            </p:nvSpPr>
            <p:spPr>
              <a:xfrm>
                <a:off x="11261668" y="2579462"/>
                <a:ext cx="69660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400" b="0" i="0" smtClean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BE8692E-E455-4944-A1AE-F2024B541E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1668" y="2579462"/>
                <a:ext cx="696601" cy="307777"/>
              </a:xfrm>
              <a:prstGeom prst="rect">
                <a:avLst/>
              </a:prstGeom>
              <a:blipFill>
                <a:blip r:embed="rId21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4512130-9CEE-2942-86AB-CEE2DCCE4E3C}"/>
                  </a:ext>
                </a:extLst>
              </p:cNvPr>
              <p:cNvSpPr/>
              <p:nvPr/>
            </p:nvSpPr>
            <p:spPr>
              <a:xfrm>
                <a:off x="9725557" y="2579462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4512130-9CEE-2942-86AB-CEE2DCCE4E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557" y="2579462"/>
                <a:ext cx="429348" cy="307777"/>
              </a:xfrm>
              <a:prstGeom prst="rect">
                <a:avLst/>
              </a:prstGeom>
              <a:blipFill>
                <a:blip r:embed="rId2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785EFB0-CDB5-8D46-A50A-BC5DF1A25301}"/>
                  </a:ext>
                </a:extLst>
              </p:cNvPr>
              <p:cNvSpPr/>
              <p:nvPr/>
            </p:nvSpPr>
            <p:spPr>
              <a:xfrm>
                <a:off x="8299815" y="2579462"/>
                <a:ext cx="4293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chemeClr val="tx1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400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785EFB0-CDB5-8D46-A50A-BC5DF1A25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815" y="2579462"/>
                <a:ext cx="429348" cy="307777"/>
              </a:xfrm>
              <a:prstGeom prst="rect">
                <a:avLst/>
              </a:prstGeom>
              <a:blipFill>
                <a:blip r:embed="rId2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9C14647-E9EB-E547-8304-C0E021EA008F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 flipV="1">
            <a:off x="8559544" y="2506194"/>
            <a:ext cx="270286" cy="43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1FAFDFA-6DDF-C842-9C4B-5A4A43D31390}"/>
              </a:ext>
            </a:extLst>
          </p:cNvPr>
          <p:cNvCxnSpPr>
            <a:cxnSpLocks/>
            <a:stCxn id="39" idx="6"/>
            <a:endCxn id="72" idx="2"/>
          </p:cNvCxnSpPr>
          <p:nvPr/>
        </p:nvCxnSpPr>
        <p:spPr>
          <a:xfrm>
            <a:off x="9981830" y="2506194"/>
            <a:ext cx="270286" cy="593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F7E354F1-A782-B646-962B-2A4C2EFB0C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48F561B-59B3-9B41-B7EC-1C0059E95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099A5-D46A-654D-B0EA-4CC64C4CC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10</a:t>
            </a:fld>
            <a:endParaRPr lang="de-DE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E89E8-D091-524D-BBA2-FDE7E545CB09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A4513E-D146-6540-B7CB-21C035737BD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7A7A1792-7CB5-8746-9A6F-1816A15A258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6E1CB37-ABDB-364B-8CC5-725EE40430E2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735FBBD3-E66F-E747-BCD1-1F84C468F6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CA89BBA-FFFE-E84C-98C2-549F90967028}"/>
                  </a:ext>
                </a:extLst>
              </p:cNvPr>
              <p:cNvCxnSpPr>
                <a:cxnSpLocks/>
                <a:stCxn id="33" idx="5"/>
                <a:endCxn id="55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87A41A-BA91-4946-A3C0-420508FD743F}"/>
                  </a:ext>
                </a:extLst>
              </p:cNvPr>
              <p:cNvCxnSpPr>
                <a:cxnSpLocks/>
                <a:stCxn id="55" idx="0"/>
                <a:endCxn id="48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8AB2254-7550-104F-BC88-6ECCF63F0D52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9A294C8-49DC-624E-9482-9B149D2FAAEA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3E050559-4843-6840-A67D-BF088AC84E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B27E155-E4CD-B343-8C4A-F6490C60259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0C7E835-81F7-E846-BD91-04120396452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66665372-8FCF-004F-8A28-8D08B6EE86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7AC04F19-3EF5-4B4D-8B3F-48DD5BEF31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3A2C44E-76B1-6C4A-918E-1B532ACFBF51}"/>
                  </a:ext>
                </a:extLst>
              </p:cNvPr>
              <p:cNvCxnSpPr>
                <a:cxnSpLocks/>
                <a:stCxn id="48" idx="0"/>
                <a:endCxn id="5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7DCA9A1-31BA-E949-B1B1-CBCEAA9E9CD0}"/>
                  </a:ext>
                </a:extLst>
              </p:cNvPr>
              <p:cNvCxnSpPr>
                <a:cxnSpLocks/>
                <a:stCxn id="53" idx="1"/>
                <a:endCxn id="32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A29CC4-B5FD-DE4B-B470-2C9DE77347CE}"/>
                  </a:ext>
                </a:extLst>
              </p:cNvPr>
              <p:cNvCxnSpPr>
                <a:cxnSpLocks/>
                <a:stCxn id="46" idx="3"/>
                <a:endCxn id="5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0CD9E5F-E92B-E045-B405-5205B4B0AB26}"/>
                  </a:ext>
                </a:extLst>
              </p:cNvPr>
              <p:cNvCxnSpPr>
                <a:cxnSpLocks/>
                <a:stCxn id="48" idx="4"/>
                <a:endCxn id="51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9E20DE1-276D-6D44-95EE-AF949BBF9CDB}"/>
                  </a:ext>
                </a:extLst>
              </p:cNvPr>
              <p:cNvCxnSpPr>
                <a:cxnSpLocks/>
                <a:stCxn id="49" idx="0"/>
                <a:endCxn id="51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BBFA644-A078-4447-AA3A-A2136A2D6338}"/>
                  </a:ext>
                </a:extLst>
              </p:cNvPr>
              <p:cNvCxnSpPr>
                <a:cxnSpLocks/>
                <a:stCxn id="51" idx="3"/>
                <a:endCxn id="47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C80830F-E9AA-AC44-A1B1-C23C4BB3672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45F954B-802F-1E4F-9A96-443C617F779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4B90EADB-5556-A545-95A9-A341B2F360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8DCE8A0-2B99-394C-8CA3-580871500240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86BB686-814A-364A-ABE4-85C71DE4F06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174E4933-0633-F447-AE5B-325E479BE7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09581F2-90F5-5447-B553-FB66919FA38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D3C9D29-2B86-A74D-A33D-CE09BEA3C75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C40F308B-84CA-0441-A1E9-42B534DB0CF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61E7128-C4FC-434B-864F-3A04A84F5DE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DEDABBB-5D0F-3D41-B4D3-F6EF459D135E}"/>
                  </a:ext>
                </a:extLst>
              </p:cNvPr>
              <p:cNvCxnSpPr>
                <a:cxnSpLocks/>
                <a:stCxn id="55" idx="2"/>
                <a:endCxn id="49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DC812C-DC89-9044-81BF-2837D1F49BAB}"/>
                </a:ext>
              </a:extLst>
            </p:cNvPr>
            <p:cNvCxnSpPr>
              <a:cxnSpLocks/>
              <a:stCxn id="48" idx="6"/>
              <a:endCxn id="57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813EA4-BB3F-8145-972E-9447F5A68F4E}"/>
                  </a:ext>
                </a:extLst>
              </p:cNvPr>
              <p:cNvSpPr/>
              <p:nvPr/>
            </p:nvSpPr>
            <p:spPr>
              <a:xfrm>
                <a:off x="1753544" y="277345"/>
                <a:ext cx="8810506" cy="79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𝑁𝑎𝑡𝐷𝑖𝑠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𝐴𝑟𝑡𝑖𝑓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𝑠𝑖𝑐𝑘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813EA4-BB3F-8145-972E-9447F5A68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544" y="277345"/>
                <a:ext cx="8810506" cy="79521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1B17A926-28FB-2548-9894-1B1477BA6D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670641"/>
                  </p:ext>
                </p:extLst>
              </p:nvPr>
            </p:nvGraphicFramePr>
            <p:xfrm>
              <a:off x="3809648" y="1206412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1B17A926-28FB-2548-9894-1B1477BA6D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6670641"/>
                  </p:ext>
                </p:extLst>
              </p:nvPr>
            </p:nvGraphicFramePr>
            <p:xfrm>
              <a:off x="3809648" y="1206412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r="-260000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r="-165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r="-5869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100000" r="-260000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100000" r="-165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100000" r="-5869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192000" r="-260000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192000" r="-165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192000" r="-5869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304167" r="-260000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304167" r="-165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304167" r="-5869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404167" r="-260000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404167" r="-165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404167" r="-5869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504167" r="-260000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504167" r="-165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504167" r="-5869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580000" r="-260000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580000" r="-165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580000" r="-5869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708333" r="-26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708333" r="-165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708333" r="-586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t="-808333" r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02273" t="-808333" r="-1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193478" t="-808333" r="-5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4"/>
                          <a:stretch>
                            <a:fillRect l="-50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A1C97022-5BD4-C642-A157-1D96D86658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0161543"/>
                  </p:ext>
                </p:extLst>
              </p:nvPr>
            </p:nvGraphicFramePr>
            <p:xfrm>
              <a:off x="1517334" y="1206412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A1C97022-5BD4-C642-A157-1D96D86658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0161543"/>
                  </p:ext>
                </p:extLst>
              </p:nvPr>
            </p:nvGraphicFramePr>
            <p:xfrm>
              <a:off x="1517334" y="1206412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r="-21698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r="-161364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r="-5777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100000" r="-21698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100000" r="-161364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100000" r="-5777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192000" r="-21698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192000" r="-161364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192000" r="-57778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304167" r="-21698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304167" r="-16136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304167" r="-57778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404167" r="-21698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404167" r="-16136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404167" r="-5777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504167" r="-21698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504167" r="-16136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504167" r="-5777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580000" r="-21698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580000" r="-16136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580000" r="-5777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708333" r="-2169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708333" r="-1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708333" r="-5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887" t="-808333" r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22727" t="-8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217778" t="-8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5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0E2D2713-B746-674F-8509-D83F141A2A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5219147"/>
                  </p:ext>
                </p:extLst>
              </p:nvPr>
            </p:nvGraphicFramePr>
            <p:xfrm>
              <a:off x="6018080" y="120641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2" name="Table 81">
                <a:extLst>
                  <a:ext uri="{FF2B5EF4-FFF2-40B4-BE49-F238E27FC236}">
                    <a16:creationId xmlns:a16="http://schemas.microsoft.com/office/drawing/2014/main" id="{0E2D2713-B746-674F-8509-D83F141A2A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5219147"/>
                  </p:ext>
                </p:extLst>
              </p:nvPr>
            </p:nvGraphicFramePr>
            <p:xfrm>
              <a:off x="6018080" y="120641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100000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100000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100000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192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192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192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304167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304167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304167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404167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404167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404167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504167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504167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504167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580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580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580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708333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708333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708333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t="-808333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78571" t="-808333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27273" t="-808333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423529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3" name="Table 82">
                <a:extLst>
                  <a:ext uri="{FF2B5EF4-FFF2-40B4-BE49-F238E27FC236}">
                    <a16:creationId xmlns:a16="http://schemas.microsoft.com/office/drawing/2014/main" id="{F0C16512-A5AF-A34A-9E23-F89C65B4A2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2453733"/>
                  </p:ext>
                </p:extLst>
              </p:nvPr>
            </p:nvGraphicFramePr>
            <p:xfrm>
              <a:off x="358304" y="1206412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3" name="Table 82">
                <a:extLst>
                  <a:ext uri="{FF2B5EF4-FFF2-40B4-BE49-F238E27FC236}">
                    <a16:creationId xmlns:a16="http://schemas.microsoft.com/office/drawing/2014/main" id="{F0C16512-A5AF-A34A-9E23-F89C65B4A2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2453733"/>
                  </p:ext>
                </p:extLst>
              </p:nvPr>
            </p:nvGraphicFramePr>
            <p:xfrm>
              <a:off x="358304" y="1206412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r="-79545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32353" r="-2941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t="-104167" r="-7954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32353" t="-104167" r="-2941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t="-196000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132353" t="-19600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4" name="Table 83">
                <a:extLst>
                  <a:ext uri="{FF2B5EF4-FFF2-40B4-BE49-F238E27FC236}">
                    <a16:creationId xmlns:a16="http://schemas.microsoft.com/office/drawing/2014/main" id="{52B27A35-C474-5642-AAF8-C5DDAA07A7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7859081"/>
                  </p:ext>
                </p:extLst>
              </p:nvPr>
            </p:nvGraphicFramePr>
            <p:xfrm>
              <a:off x="2155151" y="4093061"/>
              <a:ext cx="4834920" cy="18360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3580162419"/>
                        </a:ext>
                      </a:extLst>
                    </a:gridCol>
                    <a:gridCol w="758444">
                      <a:extLst>
                        <a:ext uri="{9D8B030D-6E8A-4147-A177-3AD203B41FA5}">
                          <a16:colId xmlns:a16="http://schemas.microsoft.com/office/drawing/2014/main" val="2221331607"/>
                        </a:ext>
                      </a:extLst>
                    </a:gridCol>
                    <a:gridCol w="674560">
                      <a:extLst>
                        <a:ext uri="{9D8B030D-6E8A-4147-A177-3AD203B41FA5}">
                          <a16:colId xmlns:a16="http://schemas.microsoft.com/office/drawing/2014/main" val="2466363423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3230954097"/>
                        </a:ext>
                      </a:extLst>
                    </a:gridCol>
                    <a:gridCol w="786574">
                      <a:extLst>
                        <a:ext uri="{9D8B030D-6E8A-4147-A177-3AD203B41FA5}">
                          <a16:colId xmlns:a16="http://schemas.microsoft.com/office/drawing/2014/main" val="1678218886"/>
                        </a:ext>
                      </a:extLst>
                    </a:gridCol>
                    <a:gridCol w="661828">
                      <a:extLst>
                        <a:ext uri="{9D8B030D-6E8A-4147-A177-3AD203B41FA5}">
                          <a16:colId xmlns:a16="http://schemas.microsoft.com/office/drawing/2014/main" val="1301896471"/>
                        </a:ext>
                      </a:extLst>
                    </a:gridCol>
                    <a:gridCol w="652780">
                      <a:extLst>
                        <a:ext uri="{9D8B030D-6E8A-4147-A177-3AD203B41FA5}">
                          <a16:colId xmlns:a16="http://schemas.microsoft.com/office/drawing/2014/main" val="36814684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57716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201736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0.298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590183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40296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0.050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03393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1165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4" name="Table 83">
                <a:extLst>
                  <a:ext uri="{FF2B5EF4-FFF2-40B4-BE49-F238E27FC236}">
                    <a16:creationId xmlns:a16="http://schemas.microsoft.com/office/drawing/2014/main" id="{52B27A35-C474-5642-AAF8-C5DDAA07A7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67859081"/>
                  </p:ext>
                </p:extLst>
              </p:nvPr>
            </p:nvGraphicFramePr>
            <p:xfrm>
              <a:off x="2155151" y="4093061"/>
              <a:ext cx="4834920" cy="18360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3580162419"/>
                        </a:ext>
                      </a:extLst>
                    </a:gridCol>
                    <a:gridCol w="758444">
                      <a:extLst>
                        <a:ext uri="{9D8B030D-6E8A-4147-A177-3AD203B41FA5}">
                          <a16:colId xmlns:a16="http://schemas.microsoft.com/office/drawing/2014/main" val="2221331607"/>
                        </a:ext>
                      </a:extLst>
                    </a:gridCol>
                    <a:gridCol w="674560">
                      <a:extLst>
                        <a:ext uri="{9D8B030D-6E8A-4147-A177-3AD203B41FA5}">
                          <a16:colId xmlns:a16="http://schemas.microsoft.com/office/drawing/2014/main" val="2466363423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3230954097"/>
                        </a:ext>
                      </a:extLst>
                    </a:gridCol>
                    <a:gridCol w="786574">
                      <a:extLst>
                        <a:ext uri="{9D8B030D-6E8A-4147-A177-3AD203B41FA5}">
                          <a16:colId xmlns:a16="http://schemas.microsoft.com/office/drawing/2014/main" val="1678218886"/>
                        </a:ext>
                      </a:extLst>
                    </a:gridCol>
                    <a:gridCol w="661828">
                      <a:extLst>
                        <a:ext uri="{9D8B030D-6E8A-4147-A177-3AD203B41FA5}">
                          <a16:colId xmlns:a16="http://schemas.microsoft.com/office/drawing/2014/main" val="1301896471"/>
                        </a:ext>
                      </a:extLst>
                    </a:gridCol>
                    <a:gridCol w="652780">
                      <a:extLst>
                        <a:ext uri="{9D8B030D-6E8A-4147-A177-3AD203B41FA5}">
                          <a16:colId xmlns:a16="http://schemas.microsoft.com/office/drawing/2014/main" val="36814684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61" t="-4167" r="-650980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86667" t="-4167" r="-45333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207407" t="-4167" r="-403704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25490" t="-4167" r="-327451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50000" t="-4167" r="-169355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536538" t="-4167" r="-10192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636538" t="-4167" r="-1923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557716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61" t="-104167" r="-650980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86667" t="-104167" r="-45333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207407" t="-104167" r="-403704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25490" t="-104167" r="-32745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50000" t="-104167" r="-16935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536538" t="-104167" r="-10192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636538" t="-104167" r="-1923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01736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61" t="-196000" r="-650980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86667" t="-196000" r="-453333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207407" t="-196000" r="-403704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25490" t="-196000" r="-327451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50000" t="-196000" r="-169355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536538" t="-196000" r="-101923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636538" t="-196000" r="-1923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590183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61" t="-308333" r="-650980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86667" t="-308333" r="-45333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207407" t="-308333" r="-403704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25490" t="-308333" r="-327451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50000" t="-308333" r="-169355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536538" t="-308333" r="-10192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636538" t="-308333" r="-192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40296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61" t="-408333" r="-65098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86667" t="-408333" r="-45333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207407" t="-408333" r="-403704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25490" t="-408333" r="-327451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50000" t="-408333" r="-16935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536538" t="-408333" r="-10192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636538" t="-408333" r="-192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03393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1961" t="-508333" r="-65098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86667" t="-508333" r="-45333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207407" t="-508333" r="-40370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25490" t="-508333" r="-32745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350000" t="-508333" r="-16935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8"/>
                          <a:stretch>
                            <a:fillRect l="-636538" t="-508333" r="-192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11658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628BC02-4E9B-3D4F-BB0D-A62E6218FD07}"/>
              </a:ext>
            </a:extLst>
          </p:cNvPr>
          <p:cNvCxnSpPr>
            <a:cxnSpLocks/>
          </p:cNvCxnSpPr>
          <p:nvPr/>
        </p:nvCxnSpPr>
        <p:spPr>
          <a:xfrm flipV="1">
            <a:off x="2155151" y="4583059"/>
            <a:ext cx="48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125ADF6-1FF5-2B4F-A2A4-1F8816D32F48}"/>
              </a:ext>
            </a:extLst>
          </p:cNvPr>
          <p:cNvCxnSpPr>
            <a:cxnSpLocks/>
          </p:cNvCxnSpPr>
          <p:nvPr/>
        </p:nvCxnSpPr>
        <p:spPr>
          <a:xfrm flipV="1">
            <a:off x="2155151" y="5186907"/>
            <a:ext cx="48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01E553D-7FC8-8145-9CAC-337D34F81EDB}"/>
              </a:ext>
            </a:extLst>
          </p:cNvPr>
          <p:cNvCxnSpPr>
            <a:cxnSpLocks/>
          </p:cNvCxnSpPr>
          <p:nvPr/>
        </p:nvCxnSpPr>
        <p:spPr>
          <a:xfrm>
            <a:off x="6018080" y="4093061"/>
            <a:ext cx="0" cy="1836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61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F7E354F1-A782-B646-962B-2A4C2EFB0C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48F561B-59B3-9B41-B7EC-1C0059E95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099A5-D46A-654D-B0EA-4CC64C4CC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11</a:t>
            </a:fld>
            <a:endParaRPr lang="de-DE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E89E8-D091-524D-BBA2-FDE7E545CB09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A4513E-D146-6540-B7CB-21C035737BD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7A7A1792-7CB5-8746-9A6F-1816A15A258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6E1CB37-ABDB-364B-8CC5-725EE40430E2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735FBBD3-E66F-E747-BCD1-1F84C468F6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CA89BBA-FFFE-E84C-98C2-549F90967028}"/>
                  </a:ext>
                </a:extLst>
              </p:cNvPr>
              <p:cNvCxnSpPr>
                <a:cxnSpLocks/>
                <a:stCxn id="33" idx="5"/>
                <a:endCxn id="55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87A41A-BA91-4946-A3C0-420508FD743F}"/>
                  </a:ext>
                </a:extLst>
              </p:cNvPr>
              <p:cNvCxnSpPr>
                <a:cxnSpLocks/>
                <a:stCxn id="55" idx="0"/>
                <a:endCxn id="48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8AB2254-7550-104F-BC88-6ECCF63F0D52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9A294C8-49DC-624E-9482-9B149D2FAAEA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3E050559-4843-6840-A67D-BF088AC84E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B27E155-E4CD-B343-8C4A-F6490C60259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0C7E835-81F7-E846-BD91-04120396452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66665372-8FCF-004F-8A28-8D08B6EE86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7AC04F19-3EF5-4B4D-8B3F-48DD5BEF31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3A2C44E-76B1-6C4A-918E-1B532ACFBF51}"/>
                  </a:ext>
                </a:extLst>
              </p:cNvPr>
              <p:cNvCxnSpPr>
                <a:cxnSpLocks/>
                <a:stCxn id="48" idx="0"/>
                <a:endCxn id="5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7DCA9A1-31BA-E949-B1B1-CBCEAA9E9CD0}"/>
                  </a:ext>
                </a:extLst>
              </p:cNvPr>
              <p:cNvCxnSpPr>
                <a:cxnSpLocks/>
                <a:stCxn id="53" idx="1"/>
                <a:endCxn id="32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A29CC4-B5FD-DE4B-B470-2C9DE77347CE}"/>
                  </a:ext>
                </a:extLst>
              </p:cNvPr>
              <p:cNvCxnSpPr>
                <a:cxnSpLocks/>
                <a:stCxn id="46" idx="3"/>
                <a:endCxn id="5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0CD9E5F-E92B-E045-B405-5205B4B0AB26}"/>
                  </a:ext>
                </a:extLst>
              </p:cNvPr>
              <p:cNvCxnSpPr>
                <a:cxnSpLocks/>
                <a:stCxn id="48" idx="4"/>
                <a:endCxn id="51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9E20DE1-276D-6D44-95EE-AF949BBF9CDB}"/>
                  </a:ext>
                </a:extLst>
              </p:cNvPr>
              <p:cNvCxnSpPr>
                <a:cxnSpLocks/>
                <a:stCxn id="49" idx="0"/>
                <a:endCxn id="51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BBFA644-A078-4447-AA3A-A2136A2D6338}"/>
                  </a:ext>
                </a:extLst>
              </p:cNvPr>
              <p:cNvCxnSpPr>
                <a:cxnSpLocks/>
                <a:stCxn id="51" idx="3"/>
                <a:endCxn id="47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C80830F-E9AA-AC44-A1B1-C23C4BB3672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45F954B-802F-1E4F-9A96-443C617F779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4B90EADB-5556-A545-95A9-A341B2F360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8DCE8A0-2B99-394C-8CA3-580871500240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86BB686-814A-364A-ABE4-85C71DE4F06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174E4933-0633-F447-AE5B-325E479BE7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09581F2-90F5-5447-B553-FB66919FA38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D3C9D29-2B86-A74D-A33D-CE09BEA3C75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C40F308B-84CA-0441-A1E9-42B534DB0CF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61E7128-C4FC-434B-864F-3A04A84F5DE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DEDABBB-5D0F-3D41-B4D3-F6EF459D135E}"/>
                  </a:ext>
                </a:extLst>
              </p:cNvPr>
              <p:cNvCxnSpPr>
                <a:cxnSpLocks/>
                <a:stCxn id="55" idx="2"/>
                <a:endCxn id="49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DC812C-DC89-9044-81BF-2837D1F49BAB}"/>
                </a:ext>
              </a:extLst>
            </p:cNvPr>
            <p:cNvCxnSpPr>
              <a:cxnSpLocks/>
              <a:stCxn id="48" idx="6"/>
              <a:endCxn id="57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64E24D1-FA41-B148-8D01-6410DD5979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7839073"/>
                  </p:ext>
                </p:extLst>
              </p:nvPr>
            </p:nvGraphicFramePr>
            <p:xfrm>
              <a:off x="359999" y="1189957"/>
              <a:ext cx="4173092" cy="55080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3580162419"/>
                        </a:ext>
                      </a:extLst>
                    </a:gridCol>
                    <a:gridCol w="758444">
                      <a:extLst>
                        <a:ext uri="{9D8B030D-6E8A-4147-A177-3AD203B41FA5}">
                          <a16:colId xmlns:a16="http://schemas.microsoft.com/office/drawing/2014/main" val="2221331607"/>
                        </a:ext>
                      </a:extLst>
                    </a:gridCol>
                    <a:gridCol w="674560">
                      <a:extLst>
                        <a:ext uri="{9D8B030D-6E8A-4147-A177-3AD203B41FA5}">
                          <a16:colId xmlns:a16="http://schemas.microsoft.com/office/drawing/2014/main" val="2466363423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3230954097"/>
                        </a:ext>
                      </a:extLst>
                    </a:gridCol>
                    <a:gridCol w="786574">
                      <a:extLst>
                        <a:ext uri="{9D8B030D-6E8A-4147-A177-3AD203B41FA5}">
                          <a16:colId xmlns:a16="http://schemas.microsoft.com/office/drawing/2014/main" val="1678218886"/>
                        </a:ext>
                      </a:extLst>
                    </a:gridCol>
                    <a:gridCol w="652780">
                      <a:extLst>
                        <a:ext uri="{9D8B030D-6E8A-4147-A177-3AD203B41FA5}">
                          <a16:colId xmlns:a16="http://schemas.microsoft.com/office/drawing/2014/main" val="36814684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de-DE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57716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0.298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201736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0.050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590183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0.074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40296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03393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0.199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78304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0.033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360686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0.050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9272478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0.017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882012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0.099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7721864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0.017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938592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0.025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582022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0.008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096513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0.066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72096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0.011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83565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0.017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66232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0.006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2627306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de-DE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31165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864E24D1-FA41-B148-8D01-6410DD5979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7839073"/>
                  </p:ext>
                </p:extLst>
              </p:nvPr>
            </p:nvGraphicFramePr>
            <p:xfrm>
              <a:off x="359999" y="1189957"/>
              <a:ext cx="4173092" cy="55080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650367">
                      <a:extLst>
                        <a:ext uri="{9D8B030D-6E8A-4147-A177-3AD203B41FA5}">
                          <a16:colId xmlns:a16="http://schemas.microsoft.com/office/drawing/2014/main" val="3580162419"/>
                        </a:ext>
                      </a:extLst>
                    </a:gridCol>
                    <a:gridCol w="758444">
                      <a:extLst>
                        <a:ext uri="{9D8B030D-6E8A-4147-A177-3AD203B41FA5}">
                          <a16:colId xmlns:a16="http://schemas.microsoft.com/office/drawing/2014/main" val="2221331607"/>
                        </a:ext>
                      </a:extLst>
                    </a:gridCol>
                    <a:gridCol w="674560">
                      <a:extLst>
                        <a:ext uri="{9D8B030D-6E8A-4147-A177-3AD203B41FA5}">
                          <a16:colId xmlns:a16="http://schemas.microsoft.com/office/drawing/2014/main" val="2466363423"/>
                        </a:ext>
                      </a:extLst>
                    </a:gridCol>
                    <a:gridCol w="650367">
                      <a:extLst>
                        <a:ext uri="{9D8B030D-6E8A-4147-A177-3AD203B41FA5}">
                          <a16:colId xmlns:a16="http://schemas.microsoft.com/office/drawing/2014/main" val="3230954097"/>
                        </a:ext>
                      </a:extLst>
                    </a:gridCol>
                    <a:gridCol w="786574">
                      <a:extLst>
                        <a:ext uri="{9D8B030D-6E8A-4147-A177-3AD203B41FA5}">
                          <a16:colId xmlns:a16="http://schemas.microsoft.com/office/drawing/2014/main" val="1678218886"/>
                        </a:ext>
                      </a:extLst>
                    </a:gridCol>
                    <a:gridCol w="652780">
                      <a:extLst>
                        <a:ext uri="{9D8B030D-6E8A-4147-A177-3AD203B41FA5}">
                          <a16:colId xmlns:a16="http://schemas.microsoft.com/office/drawing/2014/main" val="36814684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r="-549020" b="-1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r="-366667" b="-1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r="-315094" b="-1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r="-221154" b="-1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r="-85484" b="-1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r="-3922" b="-17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557716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00000" r="-549020" b="-16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00000" r="-366667" b="-16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00000" r="-315094" b="-16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00000" r="-221154" b="-16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00000" r="-85484" b="-16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00000" r="-3922" b="-16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01736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92000" r="-549020" b="-14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92000" r="-366667" b="-14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92000" r="-315094" b="-14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92000" r="-221154" b="-14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92000" r="-85484" b="-144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92000" r="-3922" b="-144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590183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304167" r="-549020" b="-1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304167" r="-366667" b="-1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304167" r="-315094" b="-1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304167" r="-221154" b="-1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304167" r="-85484" b="-1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304167" r="-3922" b="-1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40296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404167" r="-549020" b="-1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404167" r="-366667" b="-1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404167" r="-315094" b="-1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404167" r="-221154" b="-1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404167" r="-85484" b="-1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404167" r="-3922" b="-1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03393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504167" r="-549020" b="-1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504167" r="-366667" b="-1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504167" r="-315094" b="-1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504167" r="-221154" b="-1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504167" r="-85484" b="-1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504167" r="-3922" b="-1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78304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604167" r="-549020" b="-1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604167" r="-366667" b="-1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604167" r="-315094" b="-1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604167" r="-221154" b="-1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604167" r="-85484" b="-1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604167" r="-3922" b="-1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360686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704167" r="-549020" b="-10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704167" r="-366667" b="-10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704167" r="-315094" b="-10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704167" r="-221154" b="-10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704167" r="-85484" b="-10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704167" r="-3922" b="-10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272478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772000" r="-549020" b="-8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772000" r="-366667" b="-8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772000" r="-315094" b="-8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772000" r="-221154" b="-8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772000" r="-85484" b="-8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772000" r="-3922" b="-86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882012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908333" r="-549020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908333" r="-366667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908333" r="-315094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908333" r="-221154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908333" r="-85484" b="-8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908333" r="-3922" b="-8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218649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008333" r="-549020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008333" r="-366667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008333" r="-315094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008333" r="-221154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008333" r="-85484" b="-7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008333" r="-3922" b="-7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38592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108333" r="-549020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108333" r="-366667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108333" r="-315094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108333" r="-221154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108333" r="-85484" b="-6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108333" r="-3922" b="-6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82022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208333" r="-549020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208333" r="-366667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208333" r="-31509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208333" r="-22115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208333" r="-8548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208333" r="-3922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965133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308333" r="-549020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308333" r="-366667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308333" r="-31509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308333" r="-22115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308333" r="-8548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308333" r="-3922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72096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352000" r="-549020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352000" r="-366667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352000" r="-315094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352000" r="-221154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352000" r="-85484" b="-2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352000" r="-3922" b="-2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83565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512500" r="-54902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512500" r="-36666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512500" r="-31509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512500" r="-22115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512500" r="-8548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512500" r="-3922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66232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612500" r="-54902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612500" r="-366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612500" r="-31509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612500" r="-22115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612500" r="-8548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612500" r="-392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627306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1961" t="-1712500" r="-549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86667" t="-1712500" r="-3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211321" t="-1712500" r="-3150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17308" t="-1712500" r="-221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350000" t="-1712500" r="-85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3"/>
                          <a:stretch>
                            <a:fillRect l="-547059" t="-1712500" r="-39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31165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9C5AB2-33E9-9B42-8686-CB37A942B0DF}"/>
                  </a:ext>
                </a:extLst>
              </p:cNvPr>
              <p:cNvSpPr/>
              <p:nvPr/>
            </p:nvSpPr>
            <p:spPr>
              <a:xfrm>
                <a:off x="7513163" y="937836"/>
                <a:ext cx="432598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rgbClr val="FFC000"/>
                    </a:solidFill>
                  </a:rPr>
                  <a:t>Kombinatorische Explosion!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rgbClr val="FFC000"/>
                    </a:solidFill>
                  </a:rPr>
                  <a:t>Gleicher Aufwand wie bei Wahrscheinlichkeitsanfragen: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de-DE" dirty="0">
                  <a:solidFill>
                    <a:srgbClr val="FFC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>
                    <a:solidFill>
                      <a:srgbClr val="FFC000"/>
                    </a:solidFill>
                  </a:rPr>
                  <a:t>Ignoriert Wissen über Faktorisierung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E9C5AB2-33E9-9B42-8686-CB37A942B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163" y="937836"/>
                <a:ext cx="4325983" cy="1200329"/>
              </a:xfrm>
              <a:prstGeom prst="rect">
                <a:avLst/>
              </a:prstGeom>
              <a:blipFill>
                <a:blip r:embed="rId24"/>
                <a:stretch>
                  <a:fillRect l="-1173" t="-2105" b="-73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813EA4-BB3F-8145-972E-9447F5A68F4E}"/>
                  </a:ext>
                </a:extLst>
              </p:cNvPr>
              <p:cNvSpPr/>
              <p:nvPr/>
            </p:nvSpPr>
            <p:spPr>
              <a:xfrm>
                <a:off x="1753544" y="277345"/>
                <a:ext cx="8810506" cy="795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𝑁𝑎𝑡𝐷𝑖𝑠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𝐴𝑟𝑡𝑖𝑓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𝑠𝑖𝑐𝑘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B813EA4-BB3F-8145-972E-9447F5A68F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544" y="277345"/>
                <a:ext cx="8810506" cy="79521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>
            <a:extLst>
              <a:ext uri="{FF2B5EF4-FFF2-40B4-BE49-F238E27FC236}">
                <a16:creationId xmlns:a16="http://schemas.microsoft.com/office/drawing/2014/main" id="{FBCB9483-97E8-9945-9F32-4E5AEBBF468B}"/>
              </a:ext>
            </a:extLst>
          </p:cNvPr>
          <p:cNvSpPr/>
          <p:nvPr/>
        </p:nvSpPr>
        <p:spPr>
          <a:xfrm>
            <a:off x="4533091" y="1487972"/>
            <a:ext cx="172491" cy="49131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798AD-95D8-8249-87E3-061AE6E7D532}"/>
                  </a:ext>
                </a:extLst>
              </p:cNvPr>
              <p:cNvSpPr txBox="1"/>
              <p:nvPr/>
            </p:nvSpPr>
            <p:spPr>
              <a:xfrm>
                <a:off x="5063127" y="3205293"/>
                <a:ext cx="310817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Obere Hälfte der verbliebenen Verteilung nach Absorption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  <a:p>
                <a:r>
                  <a:rPr lang="de-DE" dirty="0"/>
                  <a:t>(Untere Hälfte noch sehr viel kleinere Werte)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B798AD-95D8-8249-87E3-061AE6E7D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127" y="3205293"/>
                <a:ext cx="3108173" cy="1477328"/>
              </a:xfrm>
              <a:prstGeom prst="rect">
                <a:avLst/>
              </a:prstGeom>
              <a:blipFill>
                <a:blip r:embed="rId26"/>
                <a:stretch>
                  <a:fillRect l="-1633" t="-1709" r="-408" b="-51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5A198E-1D5E-9648-B860-D06E4C879E55}"/>
              </a:ext>
            </a:extLst>
          </p:cNvPr>
          <p:cNvCxnSpPr>
            <a:cxnSpLocks/>
            <a:stCxn id="3" idx="1"/>
            <a:endCxn id="2" idx="1"/>
          </p:cNvCxnSpPr>
          <p:nvPr/>
        </p:nvCxnSpPr>
        <p:spPr>
          <a:xfrm flipH="1">
            <a:off x="4705582" y="3943957"/>
            <a:ext cx="357545" cy="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15FDA3E-9B2F-7248-8420-5BC0791EF58D}"/>
              </a:ext>
            </a:extLst>
          </p:cNvPr>
          <p:cNvSpPr/>
          <p:nvPr/>
        </p:nvSpPr>
        <p:spPr>
          <a:xfrm>
            <a:off x="3880313" y="1492175"/>
            <a:ext cx="652777" cy="321152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AB1C41-6FCB-514A-AFC4-B01B7CC4B05C}"/>
              </a:ext>
            </a:extLst>
          </p:cNvPr>
          <p:cNvSpPr/>
          <p:nvPr/>
        </p:nvSpPr>
        <p:spPr>
          <a:xfrm>
            <a:off x="359999" y="1487972"/>
            <a:ext cx="3518665" cy="323166"/>
          </a:xfrm>
          <a:prstGeom prst="rect">
            <a:avLst/>
          </a:prstGeom>
          <a:solidFill>
            <a:schemeClr val="accent1">
              <a:alpha val="1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A1B7B3-F3A1-B445-80E1-5F4BF522F57C}"/>
                  </a:ext>
                </a:extLst>
              </p:cNvPr>
              <p:cNvSpPr txBox="1"/>
              <p:nvPr/>
            </p:nvSpPr>
            <p:spPr>
              <a:xfrm>
                <a:off x="5058809" y="1464889"/>
                <a:ext cx="15524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 Wert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A1B7B3-F3A1-B445-80E1-5F4BF522F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809" y="1464889"/>
                <a:ext cx="1552413" cy="369332"/>
              </a:xfrm>
              <a:prstGeom prst="rect">
                <a:avLst/>
              </a:prstGeom>
              <a:blipFill>
                <a:blip r:embed="rId27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B45475-FCD5-F24D-86C4-1631FFC27CFE}"/>
              </a:ext>
            </a:extLst>
          </p:cNvPr>
          <p:cNvCxnSpPr>
            <a:stCxn id="14" idx="1"/>
            <a:endCxn id="12" idx="6"/>
          </p:cNvCxnSpPr>
          <p:nvPr/>
        </p:nvCxnSpPr>
        <p:spPr>
          <a:xfrm flipH="1">
            <a:off x="4533090" y="1649555"/>
            <a:ext cx="525719" cy="3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0ACA61-6BE8-C04A-8801-087C810832A0}"/>
                  </a:ext>
                </a:extLst>
              </p:cNvPr>
              <p:cNvSpPr txBox="1"/>
              <p:nvPr/>
            </p:nvSpPr>
            <p:spPr>
              <a:xfrm>
                <a:off x="4810083" y="2144036"/>
                <a:ext cx="20498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</m:func>
                  </m:oMath>
                </a14:m>
                <a:r>
                  <a:rPr lang="de-DE" dirty="0"/>
                  <a:t> Zuweisung zum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 Wert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0ACA61-6BE8-C04A-8801-087C81083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083" y="2144036"/>
                <a:ext cx="2049864" cy="646331"/>
              </a:xfrm>
              <a:prstGeom prst="rect">
                <a:avLst/>
              </a:prstGeom>
              <a:blipFill>
                <a:blip r:embed="rId28"/>
                <a:stretch>
                  <a:fillRect t="-3846" r="-3704" b="-13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5BF021-0BA9-5A43-9C0F-8478C73928F1}"/>
              </a:ext>
            </a:extLst>
          </p:cNvPr>
          <p:cNvCxnSpPr>
            <a:stCxn id="14" idx="2"/>
            <a:endCxn id="18" idx="0"/>
          </p:cNvCxnSpPr>
          <p:nvPr/>
        </p:nvCxnSpPr>
        <p:spPr>
          <a:xfrm flipH="1">
            <a:off x="5835015" y="1834221"/>
            <a:ext cx="1" cy="309815"/>
          </a:xfrm>
          <a:prstGeom prst="straightConnector1">
            <a:avLst/>
          </a:prstGeom>
          <a:ln w="50800" cmpd="dbl"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377C5FAD-4261-9145-8FC3-AD70D9AB450E}"/>
              </a:ext>
            </a:extLst>
          </p:cNvPr>
          <p:cNvCxnSpPr>
            <a:cxnSpLocks/>
            <a:stCxn id="18" idx="1"/>
            <a:endCxn id="13" idx="2"/>
          </p:cNvCxnSpPr>
          <p:nvPr/>
        </p:nvCxnSpPr>
        <p:spPr>
          <a:xfrm rot="10800000">
            <a:off x="2119333" y="1811138"/>
            <a:ext cx="2690751" cy="656064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1CE5BB03-5952-C04E-A614-5EE4CF9E4243}"/>
              </a:ext>
            </a:extLst>
          </p:cNvPr>
          <p:cNvSpPr/>
          <p:nvPr/>
        </p:nvSpPr>
        <p:spPr>
          <a:xfrm>
            <a:off x="7513163" y="2117523"/>
            <a:ext cx="4514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Können wir nicht für MPE das gleiche machen, wie wir es für Wahrscheinlichkeitsanfragen in VE gemacht haben?</a:t>
            </a:r>
          </a:p>
        </p:txBody>
      </p:sp>
    </p:spTree>
    <p:extLst>
      <p:ext uri="{BB962C8B-B14F-4D97-AF65-F5344CB8AC3E}">
        <p14:creationId xmlns:p14="http://schemas.microsoft.com/office/powerpoint/2010/main" val="272154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4" grpId="0"/>
      <p:bldP spid="18" grpId="0"/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4806A-3BBB-1A44-8A18-146C5A82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Maximierung und Summierung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21E759-8309-7249-90D9-F82BDEE614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906339" cy="42408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dirty="0"/>
                  <a:t>Verhalten von Maximierung zu Summierung ähnlich:</a:t>
                </a:r>
              </a:p>
              <a:p>
                <a:r>
                  <a:rPr lang="de-DE" dirty="0"/>
                  <a:t>Kommutativ</a:t>
                </a:r>
              </a:p>
              <a:p>
                <a:pPr lvl="1"/>
                <a:r>
                  <a:rPr lang="de-DE" dirty="0"/>
                  <a:t>Summierung: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1"/>
                <a:r>
                  <a:rPr lang="de-DE" dirty="0"/>
                  <a:t>Maximierung: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𝑁𝑎𝑡𝐷𝑖𝑠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𝐴𝑟𝑡𝑖𝑓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21E759-8309-7249-90D9-F82BDEE614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906339" cy="4240848"/>
              </a:xfrm>
              <a:blipFill>
                <a:blip r:embed="rId2"/>
                <a:stretch>
                  <a:fillRect l="-7156" t="-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46845-368D-A241-A8AA-E0C91D81AA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C399-AA02-EA4F-9021-993BE88E9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C6BEF-4138-BD47-8817-B5C799C98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7F6CD28-496E-5B48-9212-706700330C4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15858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7F6CD28-496E-5B48-9212-706700330C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5504270"/>
                  </p:ext>
                </p:extLst>
              </p:nvPr>
            </p:nvGraphicFramePr>
            <p:xfrm>
              <a:off x="7020374" y="15858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96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96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196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8333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308333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308333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8333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408333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408333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84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584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584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125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712500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712500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12500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812500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8125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390CB8-7157-C943-8520-0CA575EAFECE}"/>
              </a:ext>
            </a:extLst>
          </p:cNvPr>
          <p:cNvCxnSpPr/>
          <p:nvPr/>
        </p:nvCxnSpPr>
        <p:spPr>
          <a:xfrm>
            <a:off x="9256894" y="602402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6AC281-9F96-B743-838A-F0A2B7919E06}"/>
              </a:ext>
            </a:extLst>
          </p:cNvPr>
          <p:cNvCxnSpPr>
            <a:cxnSpLocks/>
          </p:cNvCxnSpPr>
          <p:nvPr/>
        </p:nvCxnSpPr>
        <p:spPr>
          <a:xfrm flipV="1">
            <a:off x="9256893" y="748986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C8F65-31CA-3D4A-A0A6-0D06521E75EB}"/>
              </a:ext>
            </a:extLst>
          </p:cNvPr>
          <p:cNvSpPr txBox="1"/>
          <p:nvPr/>
        </p:nvSpPr>
        <p:spPr>
          <a:xfrm>
            <a:off x="9487238" y="595422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0F91F3-2EAF-6845-8C7E-9313BFB5A24F}"/>
              </a:ext>
            </a:extLst>
          </p:cNvPr>
          <p:cNvCxnSpPr/>
          <p:nvPr/>
        </p:nvCxnSpPr>
        <p:spPr>
          <a:xfrm>
            <a:off x="9256894" y="1206938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5D762-614A-584E-B46C-71CB0C6798F1}"/>
              </a:ext>
            </a:extLst>
          </p:cNvPr>
          <p:cNvCxnSpPr>
            <a:cxnSpLocks/>
          </p:cNvCxnSpPr>
          <p:nvPr/>
        </p:nvCxnSpPr>
        <p:spPr>
          <a:xfrm flipV="1">
            <a:off x="9256893" y="1353522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1F2C94D-27B8-CC44-B993-ED1BFE92F238}"/>
              </a:ext>
            </a:extLst>
          </p:cNvPr>
          <p:cNvSpPr txBox="1"/>
          <p:nvPr/>
        </p:nvSpPr>
        <p:spPr>
          <a:xfrm>
            <a:off x="9487238" y="1199958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EB8E26-B1C1-B54F-902F-E0C5837B7B77}"/>
              </a:ext>
            </a:extLst>
          </p:cNvPr>
          <p:cNvCxnSpPr/>
          <p:nvPr/>
        </p:nvCxnSpPr>
        <p:spPr>
          <a:xfrm>
            <a:off x="9256894" y="1826511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7BCF3F-FBEE-C746-9739-A6B7585EF60B}"/>
              </a:ext>
            </a:extLst>
          </p:cNvPr>
          <p:cNvCxnSpPr>
            <a:cxnSpLocks/>
          </p:cNvCxnSpPr>
          <p:nvPr/>
        </p:nvCxnSpPr>
        <p:spPr>
          <a:xfrm flipV="1">
            <a:off x="9256893" y="1973095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4D50F5-03CA-3A47-8E4C-73DFE1BCDF1D}"/>
              </a:ext>
            </a:extLst>
          </p:cNvPr>
          <p:cNvSpPr txBox="1"/>
          <p:nvPr/>
        </p:nvSpPr>
        <p:spPr>
          <a:xfrm>
            <a:off x="9487238" y="1819531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DF0500-0519-9446-818D-535A6EF9F40E}"/>
              </a:ext>
            </a:extLst>
          </p:cNvPr>
          <p:cNvCxnSpPr/>
          <p:nvPr/>
        </p:nvCxnSpPr>
        <p:spPr>
          <a:xfrm>
            <a:off x="9256894" y="2443345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8E363E-417D-E348-AA31-47B689E8A416}"/>
              </a:ext>
            </a:extLst>
          </p:cNvPr>
          <p:cNvCxnSpPr>
            <a:cxnSpLocks/>
          </p:cNvCxnSpPr>
          <p:nvPr/>
        </p:nvCxnSpPr>
        <p:spPr>
          <a:xfrm flipV="1">
            <a:off x="9256893" y="2589929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46DC6C-F953-7E41-8C16-EA4C652DAF72}"/>
              </a:ext>
            </a:extLst>
          </p:cNvPr>
          <p:cNvSpPr txBox="1"/>
          <p:nvPr/>
        </p:nvSpPr>
        <p:spPr>
          <a:xfrm>
            <a:off x="9487238" y="2436365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C5945E-1A3A-2D45-A5A4-3D83191FA13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9984490" y="749311"/>
            <a:ext cx="227473" cy="296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47DAA3-24C3-C641-AB3E-8ECD42DDABD1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9893118" y="1045745"/>
            <a:ext cx="318844" cy="30810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9035928-5362-2C41-93D9-0309EB543BDF}"/>
              </a:ext>
            </a:extLst>
          </p:cNvPr>
          <p:cNvSpPr txBox="1"/>
          <p:nvPr/>
        </p:nvSpPr>
        <p:spPr>
          <a:xfrm>
            <a:off x="10211962" y="892181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6"/>
                </a:solidFill>
              </a:rPr>
              <a:t>+ 18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69CD50-CE09-7940-971E-610F2583273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9984490" y="1973420"/>
            <a:ext cx="227473" cy="28639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B99ACD-C71E-9F43-9213-546FD13A40B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9893118" y="2259812"/>
            <a:ext cx="318844" cy="3304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9D32623-F227-3243-8384-2F4416C1BEA0}"/>
              </a:ext>
            </a:extLst>
          </p:cNvPr>
          <p:cNvSpPr txBox="1"/>
          <p:nvPr/>
        </p:nvSpPr>
        <p:spPr>
          <a:xfrm>
            <a:off x="10211962" y="2106248"/>
            <a:ext cx="4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6"/>
                </a:solidFill>
              </a:rPr>
              <a:t>+ 17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098895-4044-0540-9AEF-4AB9D008F9D3}"/>
              </a:ext>
            </a:extLst>
          </p:cNvPr>
          <p:cNvCxnSpPr>
            <a:cxnSpLocks/>
          </p:cNvCxnSpPr>
          <p:nvPr/>
        </p:nvCxnSpPr>
        <p:spPr>
          <a:xfrm>
            <a:off x="9261065" y="606115"/>
            <a:ext cx="220703" cy="45064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2E1BC07-A3A0-5D4B-B286-A1825857ABAE}"/>
              </a:ext>
            </a:extLst>
          </p:cNvPr>
          <p:cNvCxnSpPr>
            <a:cxnSpLocks/>
          </p:cNvCxnSpPr>
          <p:nvPr/>
        </p:nvCxnSpPr>
        <p:spPr>
          <a:xfrm flipV="1">
            <a:off x="9251422" y="1056763"/>
            <a:ext cx="230345" cy="14658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ADAC9B-B34B-C442-B9EC-90A313D1BFD1}"/>
              </a:ext>
            </a:extLst>
          </p:cNvPr>
          <p:cNvSpPr txBox="1"/>
          <p:nvPr/>
        </p:nvSpPr>
        <p:spPr>
          <a:xfrm>
            <a:off x="9481767" y="903199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+ 15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8140A86-6D56-8C40-805F-641BE0CB6B96}"/>
              </a:ext>
            </a:extLst>
          </p:cNvPr>
          <p:cNvCxnSpPr>
            <a:cxnSpLocks/>
          </p:cNvCxnSpPr>
          <p:nvPr/>
        </p:nvCxnSpPr>
        <p:spPr>
          <a:xfrm>
            <a:off x="9255594" y="896159"/>
            <a:ext cx="226174" cy="76514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426B5E-90C0-1D44-9508-1114F304DB4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9259766" y="1534982"/>
            <a:ext cx="222001" cy="12631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0A85412-A693-0B48-8C97-09D662AE1270}"/>
              </a:ext>
            </a:extLst>
          </p:cNvPr>
          <p:cNvSpPr txBox="1"/>
          <p:nvPr/>
        </p:nvSpPr>
        <p:spPr>
          <a:xfrm>
            <a:off x="9481767" y="1507735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+ 3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27608D-A650-5545-9664-2AEF40FCDCF1}"/>
              </a:ext>
            </a:extLst>
          </p:cNvPr>
          <p:cNvCxnSpPr>
            <a:cxnSpLocks/>
          </p:cNvCxnSpPr>
          <p:nvPr/>
        </p:nvCxnSpPr>
        <p:spPr>
          <a:xfrm>
            <a:off x="9261065" y="1831401"/>
            <a:ext cx="220703" cy="44947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9CCB2D6-8512-3041-BBA3-C69FAA8A0A89}"/>
              </a:ext>
            </a:extLst>
          </p:cNvPr>
          <p:cNvCxnSpPr>
            <a:cxnSpLocks/>
          </p:cNvCxnSpPr>
          <p:nvPr/>
        </p:nvCxnSpPr>
        <p:spPr>
          <a:xfrm flipV="1">
            <a:off x="9251422" y="2280872"/>
            <a:ext cx="230345" cy="14658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0281252-0569-9F4B-958C-C034F99D70D3}"/>
              </a:ext>
            </a:extLst>
          </p:cNvPr>
          <p:cNvSpPr txBox="1"/>
          <p:nvPr/>
        </p:nvSpPr>
        <p:spPr>
          <a:xfrm>
            <a:off x="9481767" y="2127308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+ 12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8EB1FE6-EEE3-6943-B5B5-E66FA3A2CC07}"/>
              </a:ext>
            </a:extLst>
          </p:cNvPr>
          <p:cNvCxnSpPr>
            <a:cxnSpLocks/>
          </p:cNvCxnSpPr>
          <p:nvPr/>
        </p:nvCxnSpPr>
        <p:spPr>
          <a:xfrm>
            <a:off x="9255594" y="2143197"/>
            <a:ext cx="226174" cy="75450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64964D-B427-0248-B3FD-0767C2A7A5D6}"/>
              </a:ext>
            </a:extLst>
          </p:cNvPr>
          <p:cNvCxnSpPr>
            <a:cxnSpLocks/>
          </p:cNvCxnSpPr>
          <p:nvPr/>
        </p:nvCxnSpPr>
        <p:spPr>
          <a:xfrm>
            <a:off x="9263938" y="2752402"/>
            <a:ext cx="217829" cy="14530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AB644F2-0FB8-B445-86B6-8990603B0954}"/>
              </a:ext>
            </a:extLst>
          </p:cNvPr>
          <p:cNvSpPr txBox="1"/>
          <p:nvPr/>
        </p:nvSpPr>
        <p:spPr>
          <a:xfrm>
            <a:off x="9481767" y="2744142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+ 5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8D506C8-B1DB-2549-9EA0-9DE2562F36E8}"/>
              </a:ext>
            </a:extLst>
          </p:cNvPr>
          <p:cNvCxnSpPr>
            <a:cxnSpLocks/>
            <a:stCxn id="35" idx="3"/>
            <a:endCxn id="23" idx="1"/>
          </p:cNvCxnSpPr>
          <p:nvPr/>
        </p:nvCxnSpPr>
        <p:spPr>
          <a:xfrm flipV="1">
            <a:off x="9979019" y="1046070"/>
            <a:ext cx="232943" cy="11018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2F30FF7-9CC9-E046-9F57-BC2CA7BE019D}"/>
              </a:ext>
            </a:extLst>
          </p:cNvPr>
          <p:cNvCxnSpPr>
            <a:cxnSpLocks/>
            <a:stCxn id="38" idx="3"/>
            <a:endCxn id="23" idx="1"/>
          </p:cNvCxnSpPr>
          <p:nvPr/>
        </p:nvCxnSpPr>
        <p:spPr>
          <a:xfrm flipV="1">
            <a:off x="9887647" y="1046070"/>
            <a:ext cx="324315" cy="61555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F742525-6032-8C4C-AC28-773CDC69D1A6}"/>
              </a:ext>
            </a:extLst>
          </p:cNvPr>
          <p:cNvCxnSpPr>
            <a:cxnSpLocks/>
            <a:stCxn id="41" idx="3"/>
            <a:endCxn id="28" idx="1"/>
          </p:cNvCxnSpPr>
          <p:nvPr/>
        </p:nvCxnSpPr>
        <p:spPr>
          <a:xfrm flipV="1">
            <a:off x="9979019" y="2260137"/>
            <a:ext cx="232943" cy="2106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9BC5F8C-15F5-8942-BEF3-928E8481C9FD}"/>
              </a:ext>
            </a:extLst>
          </p:cNvPr>
          <p:cNvCxnSpPr>
            <a:cxnSpLocks/>
            <a:stCxn id="44" idx="3"/>
            <a:endCxn id="28" idx="1"/>
          </p:cNvCxnSpPr>
          <p:nvPr/>
        </p:nvCxnSpPr>
        <p:spPr>
          <a:xfrm flipV="1">
            <a:off x="9887647" y="2260137"/>
            <a:ext cx="324315" cy="63789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0C85E7D7-048E-E94F-90FA-CB24F929BAD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0C85E7D7-048E-E94F-90FA-CB24F929BA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2166511"/>
                  </p:ext>
                </p:extLst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96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96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96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8333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308333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308333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8333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408333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408333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84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584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584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125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712500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712500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12500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812500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8125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D29BEBD-4E2E-6842-8965-E41E6D1E5F5E}"/>
              </a:ext>
            </a:extLst>
          </p:cNvPr>
          <p:cNvCxnSpPr/>
          <p:nvPr/>
        </p:nvCxnSpPr>
        <p:spPr>
          <a:xfrm>
            <a:off x="9256894" y="3596934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45C8FE-355F-9447-AE85-BC31845AF20C}"/>
              </a:ext>
            </a:extLst>
          </p:cNvPr>
          <p:cNvCxnSpPr>
            <a:cxnSpLocks/>
          </p:cNvCxnSpPr>
          <p:nvPr/>
        </p:nvCxnSpPr>
        <p:spPr>
          <a:xfrm flipV="1">
            <a:off x="9256893" y="3743518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2277D95-C004-0144-9FD7-138122472C6A}"/>
              </a:ext>
            </a:extLst>
          </p:cNvPr>
          <p:cNvSpPr txBox="1"/>
          <p:nvPr/>
        </p:nvSpPr>
        <p:spPr>
          <a:xfrm>
            <a:off x="9487238" y="358995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m 12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900E081-62B7-8549-8146-3F5A0F76602A}"/>
              </a:ext>
            </a:extLst>
          </p:cNvPr>
          <p:cNvCxnSpPr/>
          <p:nvPr/>
        </p:nvCxnSpPr>
        <p:spPr>
          <a:xfrm>
            <a:off x="9256894" y="4201470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DBC50AC-E55E-4645-A894-2ED88AB01C8A}"/>
              </a:ext>
            </a:extLst>
          </p:cNvPr>
          <p:cNvCxnSpPr>
            <a:cxnSpLocks/>
          </p:cNvCxnSpPr>
          <p:nvPr/>
        </p:nvCxnSpPr>
        <p:spPr>
          <a:xfrm flipV="1">
            <a:off x="9256893" y="4348054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602DDD1-E75F-D445-B370-435653180E77}"/>
              </a:ext>
            </a:extLst>
          </p:cNvPr>
          <p:cNvSpPr txBox="1"/>
          <p:nvPr/>
        </p:nvSpPr>
        <p:spPr>
          <a:xfrm>
            <a:off x="9487238" y="419449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m 3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11B1E82-5153-DE41-87E1-D57B959C4CFB}"/>
              </a:ext>
            </a:extLst>
          </p:cNvPr>
          <p:cNvCxnSpPr/>
          <p:nvPr/>
        </p:nvCxnSpPr>
        <p:spPr>
          <a:xfrm>
            <a:off x="9256894" y="4821043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62D2EFA-D8FF-6E4A-A37F-2B076BF8D8D4}"/>
              </a:ext>
            </a:extLst>
          </p:cNvPr>
          <p:cNvCxnSpPr>
            <a:cxnSpLocks/>
          </p:cNvCxnSpPr>
          <p:nvPr/>
        </p:nvCxnSpPr>
        <p:spPr>
          <a:xfrm flipV="1">
            <a:off x="9256893" y="4967627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3ACD93A-16C9-C843-A768-DCCEC8E058AC}"/>
              </a:ext>
            </a:extLst>
          </p:cNvPr>
          <p:cNvSpPr txBox="1"/>
          <p:nvPr/>
        </p:nvSpPr>
        <p:spPr>
          <a:xfrm>
            <a:off x="9487238" y="481406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m 7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ABEE97-9C00-2C45-91BC-030A03F1BC77}"/>
              </a:ext>
            </a:extLst>
          </p:cNvPr>
          <p:cNvCxnSpPr/>
          <p:nvPr/>
        </p:nvCxnSpPr>
        <p:spPr>
          <a:xfrm>
            <a:off x="9256894" y="5437877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9B41B98-BF75-2F47-9385-8A0CC43CE118}"/>
              </a:ext>
            </a:extLst>
          </p:cNvPr>
          <p:cNvCxnSpPr>
            <a:cxnSpLocks/>
          </p:cNvCxnSpPr>
          <p:nvPr/>
        </p:nvCxnSpPr>
        <p:spPr>
          <a:xfrm flipV="1">
            <a:off x="9256893" y="5584461"/>
            <a:ext cx="230345" cy="14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2C31AA0-89D7-CD46-8B0C-F4D54F1B31B9}"/>
              </a:ext>
            </a:extLst>
          </p:cNvPr>
          <p:cNvSpPr txBox="1"/>
          <p:nvPr/>
        </p:nvSpPr>
        <p:spPr>
          <a:xfrm>
            <a:off x="9487238" y="543089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m 5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EC09853-1897-A245-9A87-351C5968EE48}"/>
              </a:ext>
            </a:extLst>
          </p:cNvPr>
          <p:cNvCxnSpPr>
            <a:cxnSpLocks/>
            <a:stCxn id="65" idx="3"/>
          </p:cNvCxnSpPr>
          <p:nvPr/>
        </p:nvCxnSpPr>
        <p:spPr>
          <a:xfrm>
            <a:off x="10037389" y="3743843"/>
            <a:ext cx="174574" cy="296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1C4B609-508C-E04B-8978-178C11B6B455}"/>
              </a:ext>
            </a:extLst>
          </p:cNvPr>
          <p:cNvCxnSpPr>
            <a:cxnSpLocks/>
            <a:stCxn id="68" idx="3"/>
          </p:cNvCxnSpPr>
          <p:nvPr/>
        </p:nvCxnSpPr>
        <p:spPr>
          <a:xfrm flipV="1">
            <a:off x="9946018" y="4040277"/>
            <a:ext cx="265944" cy="30810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0951FCD-D9A7-B94A-9FFB-DF934FBE8CE5}"/>
              </a:ext>
            </a:extLst>
          </p:cNvPr>
          <p:cNvSpPr txBox="1"/>
          <p:nvPr/>
        </p:nvSpPr>
        <p:spPr>
          <a:xfrm>
            <a:off x="10211962" y="388671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6"/>
                </a:solidFill>
              </a:rPr>
              <a:t>m 12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1A6B8B1-5809-914D-A1F5-76926948E9F6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9946018" y="4967952"/>
            <a:ext cx="265945" cy="28639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451C5F7-78E2-9947-9E1A-B0FF5D118F12}"/>
              </a:ext>
            </a:extLst>
          </p:cNvPr>
          <p:cNvCxnSpPr>
            <a:cxnSpLocks/>
            <a:stCxn id="74" idx="3"/>
          </p:cNvCxnSpPr>
          <p:nvPr/>
        </p:nvCxnSpPr>
        <p:spPr>
          <a:xfrm flipV="1">
            <a:off x="9946018" y="5254344"/>
            <a:ext cx="265944" cy="3304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179A4F4-DD57-6E48-88CC-C7387FFC961E}"/>
              </a:ext>
            </a:extLst>
          </p:cNvPr>
          <p:cNvSpPr txBox="1"/>
          <p:nvPr/>
        </p:nvSpPr>
        <p:spPr>
          <a:xfrm>
            <a:off x="10211962" y="5100780"/>
            <a:ext cx="4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6"/>
                </a:solidFill>
              </a:rPr>
              <a:t>m 7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CB93E2F-94E8-E94F-A706-5915808A5185}"/>
              </a:ext>
            </a:extLst>
          </p:cNvPr>
          <p:cNvCxnSpPr>
            <a:cxnSpLocks/>
          </p:cNvCxnSpPr>
          <p:nvPr/>
        </p:nvCxnSpPr>
        <p:spPr>
          <a:xfrm>
            <a:off x="9261065" y="3600647"/>
            <a:ext cx="220703" cy="45064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752F46B-6567-8749-B0C9-7A093F7A3179}"/>
              </a:ext>
            </a:extLst>
          </p:cNvPr>
          <p:cNvCxnSpPr>
            <a:cxnSpLocks/>
          </p:cNvCxnSpPr>
          <p:nvPr/>
        </p:nvCxnSpPr>
        <p:spPr>
          <a:xfrm flipV="1">
            <a:off x="9251422" y="4051295"/>
            <a:ext cx="230345" cy="14658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84B25B4-5C3B-0848-8685-BA8CD06D6345}"/>
              </a:ext>
            </a:extLst>
          </p:cNvPr>
          <p:cNvSpPr txBox="1"/>
          <p:nvPr/>
        </p:nvSpPr>
        <p:spPr>
          <a:xfrm>
            <a:off x="9481767" y="389773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12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E605854-E7A1-EB40-B3E6-56889447C658}"/>
              </a:ext>
            </a:extLst>
          </p:cNvPr>
          <p:cNvCxnSpPr>
            <a:cxnSpLocks/>
          </p:cNvCxnSpPr>
          <p:nvPr/>
        </p:nvCxnSpPr>
        <p:spPr>
          <a:xfrm>
            <a:off x="9255594" y="3890691"/>
            <a:ext cx="226174" cy="76514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9A002C8-97AD-BB45-B4EE-279CD2F894B5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9259766" y="4529514"/>
            <a:ext cx="222001" cy="126317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358D38E2-207F-9D47-89FF-34BE5E19A0FE}"/>
              </a:ext>
            </a:extLst>
          </p:cNvPr>
          <p:cNvSpPr txBox="1"/>
          <p:nvPr/>
        </p:nvSpPr>
        <p:spPr>
          <a:xfrm>
            <a:off x="9481767" y="450226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2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9272944-0757-1648-A653-9F2EEAD64E97}"/>
              </a:ext>
            </a:extLst>
          </p:cNvPr>
          <p:cNvCxnSpPr>
            <a:cxnSpLocks/>
          </p:cNvCxnSpPr>
          <p:nvPr/>
        </p:nvCxnSpPr>
        <p:spPr>
          <a:xfrm>
            <a:off x="9261065" y="4825933"/>
            <a:ext cx="220703" cy="449471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FC3DF7-FD2C-D648-8057-AECF678E44B1}"/>
              </a:ext>
            </a:extLst>
          </p:cNvPr>
          <p:cNvCxnSpPr>
            <a:cxnSpLocks/>
          </p:cNvCxnSpPr>
          <p:nvPr/>
        </p:nvCxnSpPr>
        <p:spPr>
          <a:xfrm flipV="1">
            <a:off x="9251422" y="5275404"/>
            <a:ext cx="230345" cy="14658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A1D20DA-53E4-0C44-BC26-01CF70F8A96C}"/>
              </a:ext>
            </a:extLst>
          </p:cNvPr>
          <p:cNvSpPr txBox="1"/>
          <p:nvPr/>
        </p:nvSpPr>
        <p:spPr>
          <a:xfrm>
            <a:off x="9481767" y="512184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7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E1BCFF0-EBFC-FB41-9D6B-F5400621974A}"/>
              </a:ext>
            </a:extLst>
          </p:cNvPr>
          <p:cNvCxnSpPr>
            <a:cxnSpLocks/>
          </p:cNvCxnSpPr>
          <p:nvPr/>
        </p:nvCxnSpPr>
        <p:spPr>
          <a:xfrm>
            <a:off x="9255594" y="5137729"/>
            <a:ext cx="226174" cy="75450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991EB9D-E5D9-7B4C-9CE7-1749B79FDBC3}"/>
              </a:ext>
            </a:extLst>
          </p:cNvPr>
          <p:cNvCxnSpPr>
            <a:cxnSpLocks/>
          </p:cNvCxnSpPr>
          <p:nvPr/>
        </p:nvCxnSpPr>
        <p:spPr>
          <a:xfrm>
            <a:off x="9263938" y="5746934"/>
            <a:ext cx="217829" cy="145304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F31A185-94CD-1744-AD34-67828C96A20C}"/>
              </a:ext>
            </a:extLst>
          </p:cNvPr>
          <p:cNvSpPr txBox="1"/>
          <p:nvPr/>
        </p:nvSpPr>
        <p:spPr>
          <a:xfrm>
            <a:off x="9481767" y="5738674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4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AC386C1-97D9-B34B-B802-B2879DF8363C}"/>
              </a:ext>
            </a:extLst>
          </p:cNvPr>
          <p:cNvCxnSpPr>
            <a:cxnSpLocks/>
            <a:stCxn id="83" idx="3"/>
            <a:endCxn id="77" idx="1"/>
          </p:cNvCxnSpPr>
          <p:nvPr/>
        </p:nvCxnSpPr>
        <p:spPr>
          <a:xfrm flipV="1">
            <a:off x="10031918" y="4040602"/>
            <a:ext cx="180044" cy="11018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EEF160B-8E97-DF4A-9BF1-C71544BA5F55}"/>
              </a:ext>
            </a:extLst>
          </p:cNvPr>
          <p:cNvCxnSpPr>
            <a:cxnSpLocks/>
            <a:stCxn id="86" idx="3"/>
            <a:endCxn id="77" idx="1"/>
          </p:cNvCxnSpPr>
          <p:nvPr/>
        </p:nvCxnSpPr>
        <p:spPr>
          <a:xfrm flipV="1">
            <a:off x="9940547" y="4040602"/>
            <a:ext cx="271415" cy="61555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0A0917EC-3940-6042-B4D6-8C90B04AADD8}"/>
              </a:ext>
            </a:extLst>
          </p:cNvPr>
          <p:cNvCxnSpPr>
            <a:cxnSpLocks/>
            <a:stCxn id="89" idx="3"/>
            <a:endCxn id="80" idx="1"/>
          </p:cNvCxnSpPr>
          <p:nvPr/>
        </p:nvCxnSpPr>
        <p:spPr>
          <a:xfrm flipV="1">
            <a:off x="9940547" y="5254669"/>
            <a:ext cx="271415" cy="2106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43200DA-58C8-5448-A679-E69710E6F46E}"/>
              </a:ext>
            </a:extLst>
          </p:cNvPr>
          <p:cNvCxnSpPr>
            <a:cxnSpLocks/>
            <a:stCxn id="92" idx="3"/>
            <a:endCxn id="80" idx="1"/>
          </p:cNvCxnSpPr>
          <p:nvPr/>
        </p:nvCxnSpPr>
        <p:spPr>
          <a:xfrm flipV="1">
            <a:off x="9940547" y="5254669"/>
            <a:ext cx="271415" cy="63789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17" grpId="0"/>
      <p:bldP spid="17" grpId="1"/>
      <p:bldP spid="20" grpId="0"/>
      <p:bldP spid="20" grpId="1"/>
      <p:bldP spid="23" grpId="0"/>
      <p:bldP spid="28" grpId="0"/>
      <p:bldP spid="35" grpId="0"/>
      <p:bldP spid="38" grpId="0"/>
      <p:bldP spid="41" grpId="0"/>
      <p:bldP spid="44" grpId="0"/>
      <p:bldP spid="65" grpId="0"/>
      <p:bldP spid="65" grpId="1"/>
      <p:bldP spid="68" grpId="0"/>
      <p:bldP spid="68" grpId="1"/>
      <p:bldP spid="71" grpId="0"/>
      <p:bldP spid="71" grpId="1"/>
      <p:bldP spid="74" grpId="0"/>
      <p:bldP spid="74" grpId="1"/>
      <p:bldP spid="77" grpId="0"/>
      <p:bldP spid="80" grpId="0"/>
      <p:bldP spid="83" grpId="0"/>
      <p:bldP spid="86" grpId="0"/>
      <p:bldP spid="89" grpId="0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4806A-3BBB-1A44-8A18-146C5A82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Maximierung und Summierung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21E759-8309-7249-90D9-F82BDEE614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813798" cy="424084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dirty="0"/>
                  <a:t>Verhalten von Maximierung zu Summierung ähnlich:</a:t>
                </a:r>
              </a:p>
              <a:p>
                <a:r>
                  <a:rPr lang="de-DE" dirty="0"/>
                  <a:t>„Ausklammern“ möglich (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Summierung: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e>
                          </m:d>
                        </m:sub>
                        <m:sup/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1"/>
                <a:r>
                  <a:rPr lang="de-DE" dirty="0"/>
                  <a:t>Maximierung: </a:t>
                </a:r>
                <a:endParaRPr lang="de-DE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</m:func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pPr lvl="3"/>
                <a:endParaRPr lang="de-DE" dirty="0"/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𝑁𝑎𝑡𝐷𝑖𝑠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𝐴𝑟𝑡𝑖𝑓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21E759-8309-7249-90D9-F82BDEE614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813798" cy="4240848"/>
              </a:xfrm>
              <a:blipFill>
                <a:blip r:embed="rId3"/>
                <a:stretch>
                  <a:fillRect l="-2602" t="-47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46845-368D-A241-A8AA-E0C91D81AA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C399-AA02-EA4F-9021-993BE88E9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C6BEF-4138-BD47-8817-B5C799C98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F3FDA8C-3643-394C-B3D3-6203A726BB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0595787"/>
                  </p:ext>
                </p:extLst>
              </p:nvPr>
            </p:nvGraphicFramePr>
            <p:xfrm>
              <a:off x="7020374" y="158582"/>
              <a:ext cx="299504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820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∙50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=600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∙50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=100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∙50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=150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∙50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1400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50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1400" b="0" i="1" dirty="0" smtClean="0">
                                  <a:solidFill>
                                    <a:srgbClr val="EAEAE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1" dirty="0" smtClean="0">
                                  <a:solidFill>
                                    <a:srgbClr val="EAEAE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>
                        <a:solidFill>
                          <a:srgbClr val="EAEA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1400" b="0" i="1" dirty="0" smtClean="0">
                                  <a:solidFill>
                                    <a:srgbClr val="EAEAE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1" dirty="0" smtClean="0">
                                  <a:solidFill>
                                    <a:srgbClr val="EAEAE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1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00</m:t>
                              </m:r>
                              <m:r>
                                <a:rPr lang="de-DE" sz="1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14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</a:t>
                          </a: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F3FDA8C-3643-394C-B3D3-6203A726BB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0595787"/>
                  </p:ext>
                </p:extLst>
              </p:nvPr>
            </p:nvGraphicFramePr>
            <p:xfrm>
              <a:off x="7020374" y="158582"/>
              <a:ext cx="299504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820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167" r="-440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4167" r="-252727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4167" r="-215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4167" r="-1064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4167" r="-440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104167" r="-252727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104167" r="-215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104167" r="-1064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96000" r="-440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196000" r="-252727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196000" r="-215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196000" r="-1064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8333" r="-440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308333" r="-252727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308333" r="-215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308333" r="-1064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8333" r="-440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408333" r="-252727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408333" r="-215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408333" r="-1064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8333" r="-440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508333" r="-252727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508333" r="-215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508333" r="-1064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84000" r="-440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584000" r="-252727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584000" r="-215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584000" r="-1064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12500" r="-440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712500" r="-252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712500" r="-215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712500" r="-106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12500" r="-44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0000" t="-812500" r="-25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5000" t="-812500" r="-21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2128" t="-812500" r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0480B9-1A68-7B43-9D93-400EDE6E95F7}"/>
              </a:ext>
            </a:extLst>
          </p:cNvPr>
          <p:cNvCxnSpPr/>
          <p:nvPr/>
        </p:nvCxnSpPr>
        <p:spPr>
          <a:xfrm>
            <a:off x="10011054" y="602402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2925F8-8179-2845-938F-3E87DAD2C47D}"/>
              </a:ext>
            </a:extLst>
          </p:cNvPr>
          <p:cNvCxnSpPr>
            <a:cxnSpLocks/>
          </p:cNvCxnSpPr>
          <p:nvPr/>
        </p:nvCxnSpPr>
        <p:spPr>
          <a:xfrm flipV="1">
            <a:off x="10011053" y="748986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569129-D693-6F44-9096-90F5358117AE}"/>
              </a:ext>
            </a:extLst>
          </p:cNvPr>
          <p:cNvSpPr txBox="1"/>
          <p:nvPr/>
        </p:nvSpPr>
        <p:spPr>
          <a:xfrm>
            <a:off x="10241398" y="595422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600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CF4CCD-3D42-F94A-8D1F-4D5CF2D167C9}"/>
              </a:ext>
            </a:extLst>
          </p:cNvPr>
          <p:cNvCxnSpPr/>
          <p:nvPr/>
        </p:nvCxnSpPr>
        <p:spPr>
          <a:xfrm>
            <a:off x="10011054" y="1206938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F78645-67A5-C241-91CF-79D18CEDFD6E}"/>
              </a:ext>
            </a:extLst>
          </p:cNvPr>
          <p:cNvCxnSpPr>
            <a:cxnSpLocks/>
          </p:cNvCxnSpPr>
          <p:nvPr/>
        </p:nvCxnSpPr>
        <p:spPr>
          <a:xfrm flipV="1">
            <a:off x="10011053" y="1353522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DCBA43-5A11-264A-A02A-2172EC02FD6B}"/>
              </a:ext>
            </a:extLst>
          </p:cNvPr>
          <p:cNvSpPr txBox="1"/>
          <p:nvPr/>
        </p:nvSpPr>
        <p:spPr>
          <a:xfrm>
            <a:off x="10241398" y="1199958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150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1B84D3-CEAA-E149-B126-EEAB384A67E0}"/>
              </a:ext>
            </a:extLst>
          </p:cNvPr>
          <p:cNvCxnSpPr/>
          <p:nvPr/>
        </p:nvCxnSpPr>
        <p:spPr>
          <a:xfrm>
            <a:off x="10011054" y="1826511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8C5695-8EB1-A54C-8FDA-232376084D30}"/>
              </a:ext>
            </a:extLst>
          </p:cNvPr>
          <p:cNvCxnSpPr>
            <a:cxnSpLocks/>
          </p:cNvCxnSpPr>
          <p:nvPr/>
        </p:nvCxnSpPr>
        <p:spPr>
          <a:xfrm flipV="1">
            <a:off x="10011053" y="1973095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0DBEAF-FB96-3D42-AA2F-01BBE191E7CC}"/>
              </a:ext>
            </a:extLst>
          </p:cNvPr>
          <p:cNvSpPr txBox="1"/>
          <p:nvPr/>
        </p:nvSpPr>
        <p:spPr>
          <a:xfrm>
            <a:off x="10241398" y="1819531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BB0F2F-222D-1D42-80DF-7ED6D2F84B68}"/>
              </a:ext>
            </a:extLst>
          </p:cNvPr>
          <p:cNvCxnSpPr/>
          <p:nvPr/>
        </p:nvCxnSpPr>
        <p:spPr>
          <a:xfrm>
            <a:off x="10011054" y="2443345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7CF3CA-4E5F-A04D-88CC-DD08698F80BD}"/>
              </a:ext>
            </a:extLst>
          </p:cNvPr>
          <p:cNvCxnSpPr>
            <a:cxnSpLocks/>
          </p:cNvCxnSpPr>
          <p:nvPr/>
        </p:nvCxnSpPr>
        <p:spPr>
          <a:xfrm flipV="1">
            <a:off x="10011053" y="2589929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575B182-044D-2147-948A-E8BBBBC47057}"/>
              </a:ext>
            </a:extLst>
          </p:cNvPr>
          <p:cNvSpPr txBox="1"/>
          <p:nvPr/>
        </p:nvSpPr>
        <p:spPr>
          <a:xfrm>
            <a:off x="10241398" y="2436365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9852C6-B170-4C49-96E6-029F8CE53C2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0882920" y="749311"/>
            <a:ext cx="83203" cy="2964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30EA2A-7991-1247-9885-BCC86CD4F8CB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0882920" y="1045745"/>
            <a:ext cx="83202" cy="308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EF5CA27-F8EC-6247-B4E6-04D294E90677}"/>
              </a:ext>
            </a:extLst>
          </p:cNvPr>
          <p:cNvSpPr txBox="1"/>
          <p:nvPr/>
        </p:nvSpPr>
        <p:spPr>
          <a:xfrm>
            <a:off x="10966122" y="892181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600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31468A-9BB8-5248-BB92-483A1A748E08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0700178" y="1973420"/>
            <a:ext cx="265945" cy="2863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6819289-B6FD-DC44-847D-B917DAF162D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0700178" y="2259812"/>
            <a:ext cx="265944" cy="330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F48ABDB-9384-B844-B18F-13E086EA1E49}"/>
              </a:ext>
            </a:extLst>
          </p:cNvPr>
          <p:cNvSpPr txBox="1"/>
          <p:nvPr/>
        </p:nvSpPr>
        <p:spPr>
          <a:xfrm>
            <a:off x="10966122" y="2106248"/>
            <a:ext cx="4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 7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B04B08-211D-E245-B149-305A0DD705EF}"/>
              </a:ext>
            </a:extLst>
          </p:cNvPr>
          <p:cNvCxnSpPr>
            <a:cxnSpLocks/>
          </p:cNvCxnSpPr>
          <p:nvPr/>
        </p:nvCxnSpPr>
        <p:spPr>
          <a:xfrm>
            <a:off x="10015225" y="606115"/>
            <a:ext cx="220703" cy="4506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1030D1-5698-0E42-833C-660C41C780D1}"/>
              </a:ext>
            </a:extLst>
          </p:cNvPr>
          <p:cNvCxnSpPr>
            <a:cxnSpLocks/>
          </p:cNvCxnSpPr>
          <p:nvPr/>
        </p:nvCxnSpPr>
        <p:spPr>
          <a:xfrm flipV="1">
            <a:off x="10005582" y="1056763"/>
            <a:ext cx="230345" cy="1465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4EA438-541C-C942-AAD4-DE3A75CCA9E9}"/>
              </a:ext>
            </a:extLst>
          </p:cNvPr>
          <p:cNvSpPr txBox="1"/>
          <p:nvPr/>
        </p:nvSpPr>
        <p:spPr>
          <a:xfrm>
            <a:off x="10235927" y="903199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600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D3409F-39D9-1447-9A7E-973161A87A66}"/>
              </a:ext>
            </a:extLst>
          </p:cNvPr>
          <p:cNvCxnSpPr>
            <a:cxnSpLocks/>
          </p:cNvCxnSpPr>
          <p:nvPr/>
        </p:nvCxnSpPr>
        <p:spPr>
          <a:xfrm>
            <a:off x="10009754" y="896159"/>
            <a:ext cx="226174" cy="7651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248EB99-8F7F-B547-8676-8AD76414478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0015416" y="1534982"/>
            <a:ext cx="220512" cy="1263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BA6BA20-05B6-4A40-873F-0426408EE222}"/>
              </a:ext>
            </a:extLst>
          </p:cNvPr>
          <p:cNvSpPr txBox="1"/>
          <p:nvPr/>
        </p:nvSpPr>
        <p:spPr>
          <a:xfrm>
            <a:off x="10235927" y="150773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100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F151D0-ED37-C244-8C38-B899747452CC}"/>
              </a:ext>
            </a:extLst>
          </p:cNvPr>
          <p:cNvCxnSpPr>
            <a:cxnSpLocks/>
          </p:cNvCxnSpPr>
          <p:nvPr/>
        </p:nvCxnSpPr>
        <p:spPr>
          <a:xfrm>
            <a:off x="10015225" y="1831401"/>
            <a:ext cx="220703" cy="4494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4EDFED4-55E5-E54F-B68C-DBE937AABA49}"/>
              </a:ext>
            </a:extLst>
          </p:cNvPr>
          <p:cNvCxnSpPr>
            <a:cxnSpLocks/>
          </p:cNvCxnSpPr>
          <p:nvPr/>
        </p:nvCxnSpPr>
        <p:spPr>
          <a:xfrm flipV="1">
            <a:off x="10005582" y="2280872"/>
            <a:ext cx="230345" cy="1465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24290E9-48C4-2E49-8442-A3589B4CA13E}"/>
              </a:ext>
            </a:extLst>
          </p:cNvPr>
          <p:cNvSpPr txBox="1"/>
          <p:nvPr/>
        </p:nvSpPr>
        <p:spPr>
          <a:xfrm>
            <a:off x="10235927" y="212730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7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6C2B1F-FD01-B64E-B5F4-CC9710ACE73B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10009754" y="2143197"/>
            <a:ext cx="226173" cy="75483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C3B78C-BCC8-3640-8D76-370B0DC72C6A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10018098" y="2752402"/>
            <a:ext cx="217829" cy="14562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95817C9-58D4-6E40-9166-47CBB6089EE7}"/>
              </a:ext>
            </a:extLst>
          </p:cNvPr>
          <p:cNvCxnSpPr>
            <a:cxnSpLocks/>
            <a:stCxn id="28" idx="3"/>
            <a:endCxn id="22" idx="1"/>
          </p:cNvCxnSpPr>
          <p:nvPr/>
        </p:nvCxnSpPr>
        <p:spPr>
          <a:xfrm flipV="1">
            <a:off x="10877449" y="1046070"/>
            <a:ext cx="88673" cy="110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8DB6D0-2A2F-9547-A764-A6E8028A128C}"/>
              </a:ext>
            </a:extLst>
          </p:cNvPr>
          <p:cNvCxnSpPr>
            <a:cxnSpLocks/>
            <a:stCxn id="31" idx="3"/>
            <a:endCxn id="22" idx="1"/>
          </p:cNvCxnSpPr>
          <p:nvPr/>
        </p:nvCxnSpPr>
        <p:spPr>
          <a:xfrm flipV="1">
            <a:off x="10877449" y="1046070"/>
            <a:ext cx="88673" cy="6155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4C4316-0DB8-8F4C-98E6-74878062511A}"/>
              </a:ext>
            </a:extLst>
          </p:cNvPr>
          <p:cNvCxnSpPr>
            <a:cxnSpLocks/>
            <a:stCxn id="34" idx="3"/>
            <a:endCxn id="25" idx="1"/>
          </p:cNvCxnSpPr>
          <p:nvPr/>
        </p:nvCxnSpPr>
        <p:spPr>
          <a:xfrm flipV="1">
            <a:off x="10694707" y="2260137"/>
            <a:ext cx="271415" cy="210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BE995B4-E240-3A4F-A620-BABD02634B64}"/>
              </a:ext>
            </a:extLst>
          </p:cNvPr>
          <p:cNvCxnSpPr>
            <a:cxnSpLocks/>
            <a:stCxn id="78" idx="3"/>
            <a:endCxn id="25" idx="1"/>
          </p:cNvCxnSpPr>
          <p:nvPr/>
        </p:nvCxnSpPr>
        <p:spPr>
          <a:xfrm flipV="1">
            <a:off x="10694707" y="2260137"/>
            <a:ext cx="271415" cy="6378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A89DC99D-0A34-3343-8928-C101EAFF2C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637975"/>
                  </p:ext>
                </p:extLst>
              </p:nvPr>
            </p:nvGraphicFramePr>
            <p:xfrm>
              <a:off x="10392006" y="4180714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40">
                <a:extLst>
                  <a:ext uri="{FF2B5EF4-FFF2-40B4-BE49-F238E27FC236}">
                    <a16:creationId xmlns:a16="http://schemas.microsoft.com/office/drawing/2014/main" id="{A89DC99D-0A34-3343-8928-C101EAFF2C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637975"/>
                  </p:ext>
                </p:extLst>
              </p:nvPr>
            </p:nvGraphicFramePr>
            <p:xfrm>
              <a:off x="10392006" y="4180714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4167" r="-79545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2353" t="-4167" r="-2941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100000" r="-79545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2353" t="-100000" r="-2941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208333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132353" t="-208333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7" name="Rectangle 76">
            <a:extLst>
              <a:ext uri="{FF2B5EF4-FFF2-40B4-BE49-F238E27FC236}">
                <a16:creationId xmlns:a16="http://schemas.microsoft.com/office/drawing/2014/main" id="{0578E70F-9C76-F24B-A79D-D04F3D632BDC}"/>
              </a:ext>
            </a:extLst>
          </p:cNvPr>
          <p:cNvSpPr/>
          <p:nvPr/>
        </p:nvSpPr>
        <p:spPr>
          <a:xfrm>
            <a:off x="824695" y="5522906"/>
            <a:ext cx="501380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dirty="0"/>
              <a:t>Beides für effiziente Inferenz im Stile von VE nutzen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BEF2F4A-9FE2-FD49-B747-EC8BD8EC616F}"/>
              </a:ext>
            </a:extLst>
          </p:cNvPr>
          <p:cNvSpPr txBox="1"/>
          <p:nvPr/>
        </p:nvSpPr>
        <p:spPr>
          <a:xfrm>
            <a:off x="10235927" y="2744142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572026B9-D562-EA47-848E-7C4CCF7D588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7" name="Table 86">
                <a:extLst>
                  <a:ext uri="{FF2B5EF4-FFF2-40B4-BE49-F238E27FC236}">
                    <a16:creationId xmlns:a16="http://schemas.microsoft.com/office/drawing/2014/main" id="{572026B9-D562-EA47-848E-7C4CCF7D5883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196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196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196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308333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308333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308333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408333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408333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408333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584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584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584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7125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712500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712500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t="-812500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78571" t="-812500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8125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110767D-F2F6-2945-99C2-7106C81DE8DD}"/>
              </a:ext>
            </a:extLst>
          </p:cNvPr>
          <p:cNvCxnSpPr/>
          <p:nvPr/>
        </p:nvCxnSpPr>
        <p:spPr>
          <a:xfrm>
            <a:off x="9256894" y="3596934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79A5CF6-7298-E845-B37E-BAC40D910934}"/>
              </a:ext>
            </a:extLst>
          </p:cNvPr>
          <p:cNvCxnSpPr>
            <a:cxnSpLocks/>
          </p:cNvCxnSpPr>
          <p:nvPr/>
        </p:nvCxnSpPr>
        <p:spPr>
          <a:xfrm flipV="1">
            <a:off x="9256893" y="3743518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74BBE271-42F8-5D42-A94B-AAE612A61531}"/>
              </a:ext>
            </a:extLst>
          </p:cNvPr>
          <p:cNvSpPr txBox="1"/>
          <p:nvPr/>
        </p:nvSpPr>
        <p:spPr>
          <a:xfrm>
            <a:off x="9487238" y="358995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12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5B6E3CD-DCB6-174F-B1E3-04C78C87A23D}"/>
              </a:ext>
            </a:extLst>
          </p:cNvPr>
          <p:cNvCxnSpPr/>
          <p:nvPr/>
        </p:nvCxnSpPr>
        <p:spPr>
          <a:xfrm>
            <a:off x="9256894" y="4201470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9598308-CA4D-3045-841B-9E24A630FE63}"/>
              </a:ext>
            </a:extLst>
          </p:cNvPr>
          <p:cNvCxnSpPr>
            <a:cxnSpLocks/>
          </p:cNvCxnSpPr>
          <p:nvPr/>
        </p:nvCxnSpPr>
        <p:spPr>
          <a:xfrm flipV="1">
            <a:off x="9256893" y="4348054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239026A-3461-184C-928A-21F1493120FD}"/>
              </a:ext>
            </a:extLst>
          </p:cNvPr>
          <p:cNvSpPr txBox="1"/>
          <p:nvPr/>
        </p:nvSpPr>
        <p:spPr>
          <a:xfrm>
            <a:off x="9487238" y="419449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3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401C13D-FE22-FB4B-A5CD-A7B278E06043}"/>
              </a:ext>
            </a:extLst>
          </p:cNvPr>
          <p:cNvCxnSpPr/>
          <p:nvPr/>
        </p:nvCxnSpPr>
        <p:spPr>
          <a:xfrm>
            <a:off x="9256894" y="4821043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671DD71-FAE6-3E4A-9F5D-59AF96246FD3}"/>
              </a:ext>
            </a:extLst>
          </p:cNvPr>
          <p:cNvCxnSpPr>
            <a:cxnSpLocks/>
          </p:cNvCxnSpPr>
          <p:nvPr/>
        </p:nvCxnSpPr>
        <p:spPr>
          <a:xfrm flipV="1">
            <a:off x="9256893" y="4967627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139FDAB0-4E88-3B43-84A3-8F95B12F0022}"/>
              </a:ext>
            </a:extLst>
          </p:cNvPr>
          <p:cNvSpPr txBox="1"/>
          <p:nvPr/>
        </p:nvSpPr>
        <p:spPr>
          <a:xfrm>
            <a:off x="9487238" y="481406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7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E6E6CC40-9FF2-1848-8B98-10AA9B15CD54}"/>
              </a:ext>
            </a:extLst>
          </p:cNvPr>
          <p:cNvCxnSpPr/>
          <p:nvPr/>
        </p:nvCxnSpPr>
        <p:spPr>
          <a:xfrm>
            <a:off x="9256894" y="5437877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2ACCCE4-D60C-0240-989F-5C2755B32373}"/>
              </a:ext>
            </a:extLst>
          </p:cNvPr>
          <p:cNvCxnSpPr>
            <a:cxnSpLocks/>
          </p:cNvCxnSpPr>
          <p:nvPr/>
        </p:nvCxnSpPr>
        <p:spPr>
          <a:xfrm flipV="1">
            <a:off x="9256893" y="5584461"/>
            <a:ext cx="230345" cy="1465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7DEDFF54-949C-0F43-9D1C-557EB4592BCA}"/>
              </a:ext>
            </a:extLst>
          </p:cNvPr>
          <p:cNvSpPr txBox="1"/>
          <p:nvPr/>
        </p:nvSpPr>
        <p:spPr>
          <a:xfrm>
            <a:off x="9487238" y="543089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5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F9EB645-703F-6B47-8477-450B7060E8D1}"/>
              </a:ext>
            </a:extLst>
          </p:cNvPr>
          <p:cNvCxnSpPr>
            <a:cxnSpLocks/>
            <a:stCxn id="90" idx="3"/>
          </p:cNvCxnSpPr>
          <p:nvPr/>
        </p:nvCxnSpPr>
        <p:spPr>
          <a:xfrm>
            <a:off x="10037389" y="3743843"/>
            <a:ext cx="174574" cy="2964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3EABA0B-A11F-0947-876A-5AA1A0802C81}"/>
              </a:ext>
            </a:extLst>
          </p:cNvPr>
          <p:cNvCxnSpPr>
            <a:cxnSpLocks/>
            <a:stCxn id="93" idx="3"/>
          </p:cNvCxnSpPr>
          <p:nvPr/>
        </p:nvCxnSpPr>
        <p:spPr>
          <a:xfrm flipV="1">
            <a:off x="9946018" y="4040277"/>
            <a:ext cx="265944" cy="308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B2FB9E5F-C82B-B84D-A230-9F7CDD156450}"/>
              </a:ext>
            </a:extLst>
          </p:cNvPr>
          <p:cNvSpPr txBox="1"/>
          <p:nvPr/>
        </p:nvSpPr>
        <p:spPr>
          <a:xfrm>
            <a:off x="10211962" y="388671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12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65CD5DC-94CD-9C4F-9A78-D97A707D6DB3}"/>
              </a:ext>
            </a:extLst>
          </p:cNvPr>
          <p:cNvCxnSpPr>
            <a:cxnSpLocks/>
            <a:stCxn id="96" idx="3"/>
          </p:cNvCxnSpPr>
          <p:nvPr/>
        </p:nvCxnSpPr>
        <p:spPr>
          <a:xfrm>
            <a:off x="9946018" y="4967952"/>
            <a:ext cx="265945" cy="2863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5DD281A-7F36-FB4A-9A3A-1F596147660E}"/>
              </a:ext>
            </a:extLst>
          </p:cNvPr>
          <p:cNvCxnSpPr>
            <a:cxnSpLocks/>
            <a:stCxn id="99" idx="3"/>
          </p:cNvCxnSpPr>
          <p:nvPr/>
        </p:nvCxnSpPr>
        <p:spPr>
          <a:xfrm flipV="1">
            <a:off x="9946018" y="5254344"/>
            <a:ext cx="265944" cy="330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B613FCF5-917C-9547-B916-9792E70A44EC}"/>
              </a:ext>
            </a:extLst>
          </p:cNvPr>
          <p:cNvSpPr txBox="1"/>
          <p:nvPr/>
        </p:nvSpPr>
        <p:spPr>
          <a:xfrm>
            <a:off x="10211962" y="5100780"/>
            <a:ext cx="4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 7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21CC158-1F1E-EF46-AA44-2D20F73C254C}"/>
              </a:ext>
            </a:extLst>
          </p:cNvPr>
          <p:cNvCxnSpPr>
            <a:cxnSpLocks/>
          </p:cNvCxnSpPr>
          <p:nvPr/>
        </p:nvCxnSpPr>
        <p:spPr>
          <a:xfrm>
            <a:off x="9261065" y="3600647"/>
            <a:ext cx="220703" cy="4506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99AB958-B30E-C848-BF0F-608A155F2F75}"/>
              </a:ext>
            </a:extLst>
          </p:cNvPr>
          <p:cNvCxnSpPr>
            <a:cxnSpLocks/>
          </p:cNvCxnSpPr>
          <p:nvPr/>
        </p:nvCxnSpPr>
        <p:spPr>
          <a:xfrm flipV="1">
            <a:off x="9251422" y="4051295"/>
            <a:ext cx="230345" cy="1465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6B9B71D6-D374-BE45-8599-4DCD8C5E6050}"/>
              </a:ext>
            </a:extLst>
          </p:cNvPr>
          <p:cNvSpPr txBox="1"/>
          <p:nvPr/>
        </p:nvSpPr>
        <p:spPr>
          <a:xfrm>
            <a:off x="9481767" y="389773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12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741B468-3B51-C141-BB95-FF020FE83A1B}"/>
              </a:ext>
            </a:extLst>
          </p:cNvPr>
          <p:cNvCxnSpPr>
            <a:cxnSpLocks/>
          </p:cNvCxnSpPr>
          <p:nvPr/>
        </p:nvCxnSpPr>
        <p:spPr>
          <a:xfrm>
            <a:off x="9255594" y="3890691"/>
            <a:ext cx="226174" cy="7651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26D5E90-237B-1C4C-A918-6A486D04061B}"/>
              </a:ext>
            </a:extLst>
          </p:cNvPr>
          <p:cNvCxnSpPr>
            <a:cxnSpLocks/>
            <a:stCxn id="87" idx="3"/>
          </p:cNvCxnSpPr>
          <p:nvPr/>
        </p:nvCxnSpPr>
        <p:spPr>
          <a:xfrm>
            <a:off x="9259766" y="4529514"/>
            <a:ext cx="222001" cy="126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35325312-DB40-B941-B6E8-DFC198870BF9}"/>
              </a:ext>
            </a:extLst>
          </p:cNvPr>
          <p:cNvSpPr txBox="1"/>
          <p:nvPr/>
        </p:nvSpPr>
        <p:spPr>
          <a:xfrm>
            <a:off x="9481767" y="450226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2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58D35FB-81AB-2B46-808B-981A7FD97934}"/>
              </a:ext>
            </a:extLst>
          </p:cNvPr>
          <p:cNvCxnSpPr>
            <a:cxnSpLocks/>
          </p:cNvCxnSpPr>
          <p:nvPr/>
        </p:nvCxnSpPr>
        <p:spPr>
          <a:xfrm>
            <a:off x="9261065" y="4825933"/>
            <a:ext cx="220703" cy="44947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10BE79B-9C95-6845-87A9-7A234F29FD1E}"/>
              </a:ext>
            </a:extLst>
          </p:cNvPr>
          <p:cNvCxnSpPr>
            <a:cxnSpLocks/>
          </p:cNvCxnSpPr>
          <p:nvPr/>
        </p:nvCxnSpPr>
        <p:spPr>
          <a:xfrm flipV="1">
            <a:off x="9251422" y="5275404"/>
            <a:ext cx="230345" cy="14658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E87F0E1F-1A7E-184C-B6F5-275753DA00E1}"/>
              </a:ext>
            </a:extLst>
          </p:cNvPr>
          <p:cNvSpPr txBox="1"/>
          <p:nvPr/>
        </p:nvSpPr>
        <p:spPr>
          <a:xfrm>
            <a:off x="9481767" y="5121840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7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CFBC1A1-4F0E-8343-9108-CDFF453CAF27}"/>
              </a:ext>
            </a:extLst>
          </p:cNvPr>
          <p:cNvCxnSpPr>
            <a:cxnSpLocks/>
          </p:cNvCxnSpPr>
          <p:nvPr/>
        </p:nvCxnSpPr>
        <p:spPr>
          <a:xfrm>
            <a:off x="9255594" y="5137729"/>
            <a:ext cx="226174" cy="75450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9415D15-D547-674F-B878-7173756205C2}"/>
              </a:ext>
            </a:extLst>
          </p:cNvPr>
          <p:cNvCxnSpPr>
            <a:cxnSpLocks/>
          </p:cNvCxnSpPr>
          <p:nvPr/>
        </p:nvCxnSpPr>
        <p:spPr>
          <a:xfrm>
            <a:off x="9263938" y="5746934"/>
            <a:ext cx="217829" cy="1453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B2CB8E40-CF56-8149-9243-776C783D2EBE}"/>
              </a:ext>
            </a:extLst>
          </p:cNvPr>
          <p:cNvSpPr txBox="1"/>
          <p:nvPr/>
        </p:nvSpPr>
        <p:spPr>
          <a:xfrm>
            <a:off x="9481767" y="5738674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 4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C73133C-E8C3-7147-9DE5-BA5F684E1D05}"/>
              </a:ext>
            </a:extLst>
          </p:cNvPr>
          <p:cNvCxnSpPr>
            <a:cxnSpLocks/>
            <a:stCxn id="108" idx="3"/>
            <a:endCxn id="102" idx="1"/>
          </p:cNvCxnSpPr>
          <p:nvPr/>
        </p:nvCxnSpPr>
        <p:spPr>
          <a:xfrm flipV="1">
            <a:off x="10031918" y="4040602"/>
            <a:ext cx="180044" cy="110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8FA77D3-3779-0D41-98C7-9EE78306E62A}"/>
              </a:ext>
            </a:extLst>
          </p:cNvPr>
          <p:cNvCxnSpPr>
            <a:cxnSpLocks/>
            <a:stCxn id="111" idx="3"/>
            <a:endCxn id="102" idx="1"/>
          </p:cNvCxnSpPr>
          <p:nvPr/>
        </p:nvCxnSpPr>
        <p:spPr>
          <a:xfrm flipV="1">
            <a:off x="9940547" y="4040602"/>
            <a:ext cx="271415" cy="61555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3CCCFFD-9C8A-C643-A3C8-73AB39969FE4}"/>
              </a:ext>
            </a:extLst>
          </p:cNvPr>
          <p:cNvCxnSpPr>
            <a:cxnSpLocks/>
            <a:stCxn id="114" idx="3"/>
            <a:endCxn id="105" idx="1"/>
          </p:cNvCxnSpPr>
          <p:nvPr/>
        </p:nvCxnSpPr>
        <p:spPr>
          <a:xfrm flipV="1">
            <a:off x="9940547" y="5254669"/>
            <a:ext cx="271415" cy="210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0757B54C-545B-4A4E-B2E8-64DF3A918365}"/>
              </a:ext>
            </a:extLst>
          </p:cNvPr>
          <p:cNvCxnSpPr>
            <a:cxnSpLocks/>
            <a:stCxn id="117" idx="3"/>
            <a:endCxn id="105" idx="1"/>
          </p:cNvCxnSpPr>
          <p:nvPr/>
        </p:nvCxnSpPr>
        <p:spPr>
          <a:xfrm flipV="1">
            <a:off x="9940547" y="5254669"/>
            <a:ext cx="271415" cy="63789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B04AD82-7027-F443-9E4E-5B652EB6E26C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10762113" y="4039952"/>
            <a:ext cx="705998" cy="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4681450-069F-B145-94C3-9E1C5B53C0A8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11377336" y="4039952"/>
            <a:ext cx="90774" cy="599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2DFD0BDA-2AD7-E449-B0CC-1B9BA06618A4}"/>
              </a:ext>
            </a:extLst>
          </p:cNvPr>
          <p:cNvSpPr txBox="1"/>
          <p:nvPr/>
        </p:nvSpPr>
        <p:spPr>
          <a:xfrm>
            <a:off x="11468110" y="388638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⋅ 600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CB2D4DE9-6E7B-4D49-925C-B625A35CE136}"/>
              </a:ext>
            </a:extLst>
          </p:cNvPr>
          <p:cNvCxnSpPr>
            <a:cxnSpLocks/>
          </p:cNvCxnSpPr>
          <p:nvPr/>
        </p:nvCxnSpPr>
        <p:spPr>
          <a:xfrm>
            <a:off x="11377336" y="4955951"/>
            <a:ext cx="90775" cy="298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7F671EA-A9C4-674D-AEE7-F7966C011299}"/>
              </a:ext>
            </a:extLst>
          </p:cNvPr>
          <p:cNvCxnSpPr>
            <a:cxnSpLocks/>
            <a:stCxn id="105" idx="3"/>
          </p:cNvCxnSpPr>
          <p:nvPr/>
        </p:nvCxnSpPr>
        <p:spPr>
          <a:xfrm flipV="1">
            <a:off x="10709214" y="5254019"/>
            <a:ext cx="758896" cy="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11D9DAA5-A91F-E244-BD31-460B46F7752B}"/>
              </a:ext>
            </a:extLst>
          </p:cNvPr>
          <p:cNvSpPr txBox="1"/>
          <p:nvPr/>
        </p:nvSpPr>
        <p:spPr>
          <a:xfrm>
            <a:off x="11468110" y="5100455"/>
            <a:ext cx="497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⋅ 7</a:t>
            </a:r>
          </a:p>
        </p:txBody>
      </p:sp>
    </p:spTree>
    <p:extLst>
      <p:ext uri="{BB962C8B-B14F-4D97-AF65-F5344CB8AC3E}">
        <p14:creationId xmlns:p14="http://schemas.microsoft.com/office/powerpoint/2010/main" val="287119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90" grpId="0"/>
      <p:bldP spid="93" grpId="0"/>
      <p:bldP spid="96" grpId="0"/>
      <p:bldP spid="99" grpId="0"/>
      <p:bldP spid="102" grpId="0"/>
      <p:bldP spid="105" grpId="0"/>
      <p:bldP spid="108" grpId="0"/>
      <p:bldP spid="111" grpId="0"/>
      <p:bldP spid="114" grpId="0"/>
      <p:bldP spid="117" grpId="0"/>
      <p:bldP spid="124" grpId="0"/>
      <p:bldP spid="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C56124-4C52-6A49-A6D3-48A9634FB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für MPE Anfragen: Beispiel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29DC3-7CCE-B248-A5EB-8CEBB70F472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20054-C0C3-8944-B65B-9635FD1BB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81B33-F7EA-9C41-A584-5AB54D976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0D878BB-4EC4-5847-A102-0CFBB472BCAB}"/>
                  </a:ext>
                </a:extLst>
              </p:cNvPr>
              <p:cNvSpPr/>
              <p:nvPr/>
            </p:nvSpPr>
            <p:spPr>
              <a:xfrm>
                <a:off x="651094" y="1846635"/>
                <a:ext cx="9032518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b="0" i="0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b="0" i="0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b="0" i="0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b="0" i="0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func>
                                    <m:funcPr>
                                      <m:ctrlP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arg</m:t>
                                          </m:r>
                                          <m:r>
                                            <a:rPr lang="de-DE" b="0" i="0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𝑡𝑙</m:t>
                                          </m:r>
                                          <m: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b="0" i="1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𝑇𝑙</m:t>
                                              </m:r>
                                            </m:e>
                                          </m:d>
                                        </m:lim>
                                      </m:limLow>
                                    </m:fName>
                                    <m:e>
                                      <m:func>
                                        <m:funcPr>
                                          <m:ctrlPr>
                                            <a:rPr lang="de-DE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limLow>
                                            <m:limLowPr>
                                              <m:ctrlPr>
                                                <a:rPr lang="de-DE" b="0" i="1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limLow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b="0" i="0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arg</m:t>
                                              </m:r>
                                              <m:r>
                                                <a:rPr lang="de-DE" b="0" i="0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b="0" i="0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e>
                                            <m:lim>
                                              <m:r>
                                                <a:rPr lang="de-DE" b="0" i="1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  <m:r>
                                                <a:rPr lang="de-DE" b="0" i="1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b="0" i="0" dirty="0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Val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b="0" i="1" dirty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b="0" i="1" dirty="0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𝑇𝑡</m:t>
                                                  </m:r>
                                                </m:e>
                                              </m:d>
                                            </m:lim>
                                          </m:limLow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1" i="1">
                                                  <a:latin typeface="Cambria Math" panose="02040503050406030204" pitchFamily="18" charset="0"/>
                                                </a:rPr>
                                                <m:t>𝑹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𝑠𝑖𝑐𝑘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𝑇𝑙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𝑡𝑙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𝑇𝑡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=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0D878BB-4EC4-5847-A102-0CFBB472B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94" y="1846635"/>
                <a:ext cx="9032518" cy="5331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9D067B-3094-3046-B2EB-9663CAE0B8D6}"/>
                  </a:ext>
                </a:extLst>
              </p:cNvPr>
              <p:cNvSpPr/>
              <p:nvPr/>
            </p:nvSpPr>
            <p:spPr>
              <a:xfrm>
                <a:off x="651094" y="2372549"/>
                <a:ext cx="6407628" cy="87139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func>
                                    <m:func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arg</m:t>
                                          </m:r>
                                          <m: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𝑡𝑙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𝑇𝑙</m:t>
                                              </m:r>
                                            </m:e>
                                          </m:d>
                                        </m:lim>
                                      </m:limLow>
                                    </m:fName>
                                    <m:e>
                                      <m:func>
                                        <m:func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limLow>
                                            <m:limLow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limLow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arg</m:t>
                                              </m:r>
                                              <m: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e>
                                            <m:lim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Val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𝑇𝑡</m:t>
                                                  </m:r>
                                                </m:e>
                                              </m:d>
                                            </m:lim>
                                          </m:limLow>
                                        </m:fName>
                                        <m:e>
                                          <m:f>
                                            <m:f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𝑍</m:t>
                                              </m:r>
                                            </m:den>
                                          </m:f>
                                          <m:nary>
                                            <m:naryPr>
                                              <m:chr m:val="∏"/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=0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de-DE" i="1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de-DE" i="1" dirty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1" i="1" dirty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𝑹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i="1" dirty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de-DE" i="1" dirty="0">
                                                      <a:solidFill>
                                                        <a:schemeClr val="accent1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=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de-DE" i="1" dirty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de-DE" b="1" i="1" dirty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𝒓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de-DE" i="1" dirty="0">
                                                          <a:solidFill>
                                                            <a:schemeClr val="accent1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nary>
                                          <m:r>
                                            <m:rPr>
                                              <m:nor/>
                                            </m:rPr>
                                            <a:rPr lang="de-DE" dirty="0"/>
                                            <m:t> </m:t>
                                          </m:r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9D067B-3094-3046-B2EB-9663CAE0B8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94" y="2372549"/>
                <a:ext cx="6407628" cy="871392"/>
              </a:xfrm>
              <a:prstGeom prst="rect">
                <a:avLst/>
              </a:prstGeom>
              <a:blipFill>
                <a:blip r:embed="rId3"/>
                <a:stretch>
                  <a:fillRect t="-94203" b="-15217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F66E6-8E8C-AC4A-BA4F-E423F98F2EBD}"/>
                  </a:ext>
                </a:extLst>
              </p:cNvPr>
              <p:cNvSpPr/>
              <p:nvPr/>
            </p:nvSpPr>
            <p:spPr>
              <a:xfrm>
                <a:off x="651095" y="3437414"/>
                <a:ext cx="8771686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func>
                                    <m:func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arg</m:t>
                                          </m:r>
                                          <m: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𝑡𝑙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𝑇𝑙</m:t>
                                              </m:r>
                                            </m:e>
                                          </m:d>
                                        </m:lim>
                                      </m:limLow>
                                    </m:fName>
                                    <m:e>
                                      <m:func>
                                        <m:func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limLow>
                                            <m:limLow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limLow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arg</m:t>
                                              </m:r>
                                              <m: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e>
                                            <m:lim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Val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𝑇𝑡</m:t>
                                                  </m:r>
                                                </m:e>
                                              </m:d>
                                            </m:lim>
                                          </m:limLow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𝑡𝑙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𝑠𝑖𝑐𝑘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𝑠𝑖𝑐𝑘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42F66E6-8E8C-AC4A-BA4F-E423F98F2E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95" y="3437414"/>
                <a:ext cx="8771686" cy="5331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BCB7A3-FE10-F243-8033-C3B4E3B5956A}"/>
                  </a:ext>
                </a:extLst>
              </p:cNvPr>
              <p:cNvSpPr/>
              <p:nvPr/>
            </p:nvSpPr>
            <p:spPr>
              <a:xfrm>
                <a:off x="651094" y="4232771"/>
                <a:ext cx="7768077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func>
                                    <m:func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arg</m:t>
                                          </m:r>
                                          <m: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𝑡𝑙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𝑇𝑙</m:t>
                                              </m:r>
                                            </m:e>
                                          </m:d>
                                        </m:lim>
                                      </m:limLow>
                                    </m:fName>
                                    <m:e>
                                      <m:func>
                                        <m:func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limLow>
                                            <m:limLow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limLow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arg</m:t>
                                              </m:r>
                                              <m: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e>
                                            <m:lim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Val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𝑇𝑡</m:t>
                                                  </m:r>
                                                </m:e>
                                              </m:d>
                                            </m:lim>
                                          </m:limLow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𝑡𝑙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Sup>
                                            <m:sSubSup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  <m:sup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BCB7A3-FE10-F243-8033-C3B4E3B59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94" y="4232771"/>
                <a:ext cx="7768077" cy="5331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FEBEA5A-2507-834D-9227-B11CC415053D}"/>
                  </a:ext>
                </a:extLst>
              </p:cNvPr>
              <p:cNvSpPr/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FEBEA5A-2507-834D-9227-B11CC4150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7A58AF-84BD-1C4D-80DE-F08F7A48605B}"/>
                  </a:ext>
                </a:extLst>
              </p:cNvPr>
              <p:cNvSpPr/>
              <p:nvPr/>
            </p:nvSpPr>
            <p:spPr>
              <a:xfrm>
                <a:off x="651094" y="5028129"/>
                <a:ext cx="7890740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𝑇𝑙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𝑡𝑡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𝑇𝑡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𝑡𝑡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7A58AF-84BD-1C4D-80DE-F08F7A4860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94" y="5028129"/>
                <a:ext cx="7890740" cy="53315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8FDF2F-2088-EC4C-9319-A4CB65147624}"/>
                  </a:ext>
                </a:extLst>
              </p:cNvPr>
              <p:cNvSpPr txBox="1"/>
              <p:nvPr/>
            </p:nvSpPr>
            <p:spPr>
              <a:xfrm>
                <a:off x="3353362" y="6314047"/>
                <a:ext cx="54972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𝑇𝑙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8FDF2F-2088-EC4C-9319-A4CB65147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362" y="6314047"/>
                <a:ext cx="5497274" cy="307777"/>
              </a:xfrm>
              <a:prstGeom prst="rect">
                <a:avLst/>
              </a:prstGeom>
              <a:blipFill>
                <a:blip r:embed="rId8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8D4ECE6-0EBB-954E-954B-C2696A8B8BDF}"/>
              </a:ext>
            </a:extLst>
          </p:cNvPr>
          <p:cNvSpPr/>
          <p:nvPr/>
        </p:nvSpPr>
        <p:spPr>
          <a:xfrm>
            <a:off x="5119219" y="2527147"/>
            <a:ext cx="211838" cy="568819"/>
          </a:xfrm>
          <a:prstGeom prst="rect">
            <a:avLst/>
          </a:prstGeom>
          <a:solidFill>
            <a:srgbClr val="7030A0">
              <a:alpha val="15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D0D563-F960-D442-91A1-B76F10E9D285}"/>
              </a:ext>
            </a:extLst>
          </p:cNvPr>
          <p:cNvSpPr txBox="1"/>
          <p:nvPr/>
        </p:nvSpPr>
        <p:spPr>
          <a:xfrm>
            <a:off x="5631534" y="3196069"/>
            <a:ext cx="366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7030A0"/>
                </a:solidFill>
              </a:rPr>
              <a:t>Lineare Transformation ➝ weglassen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A71658-00F2-1F4C-9EE3-C2143DA38769}"/>
              </a:ext>
            </a:extLst>
          </p:cNvPr>
          <p:cNvCxnSpPr>
            <a:cxnSpLocks/>
            <a:stCxn id="15" idx="1"/>
            <a:endCxn id="6" idx="2"/>
          </p:cNvCxnSpPr>
          <p:nvPr/>
        </p:nvCxnSpPr>
        <p:spPr>
          <a:xfrm flipH="1" flipV="1">
            <a:off x="5225138" y="3095966"/>
            <a:ext cx="406396" cy="284769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1A4F773-BC8D-CF40-8A16-A09CE2BE75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3199">
            <a:off x="8672724" y="4150239"/>
            <a:ext cx="3709792" cy="209034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6" name="Right Brace 25">
            <a:extLst>
              <a:ext uri="{FF2B5EF4-FFF2-40B4-BE49-F238E27FC236}">
                <a16:creationId xmlns:a16="http://schemas.microsoft.com/office/drawing/2014/main" id="{9A16D397-E522-7A4E-9D3A-A131522FF9D4}"/>
              </a:ext>
            </a:extLst>
          </p:cNvPr>
          <p:cNvSpPr/>
          <p:nvPr/>
        </p:nvSpPr>
        <p:spPr>
          <a:xfrm rot="5400000">
            <a:off x="8001446" y="2431132"/>
            <a:ext cx="145464" cy="2697204"/>
          </a:xfrm>
          <a:prstGeom prst="righ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718407-D762-6644-BDF1-30256821C8D3}"/>
              </a:ext>
            </a:extLst>
          </p:cNvPr>
          <p:cNvSpPr txBox="1"/>
          <p:nvPr/>
        </p:nvSpPr>
        <p:spPr>
          <a:xfrm>
            <a:off x="6931621" y="3842586"/>
            <a:ext cx="228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Absorption wie vorher</a:t>
            </a:r>
          </a:p>
        </p:txBody>
      </p:sp>
    </p:spTree>
    <p:extLst>
      <p:ext uri="{BB962C8B-B14F-4D97-AF65-F5344CB8AC3E}">
        <p14:creationId xmlns:p14="http://schemas.microsoft.com/office/powerpoint/2010/main" val="197849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6" grpId="0" animBg="1"/>
      <p:bldP spid="15" grpId="0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110B-F496-E643-8BA2-1D1DE1CB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für MPE Anfragen: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C005D050-0135-614F-83F4-023E84492D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2590592"/>
                <a:ext cx="8753846" cy="3315322"/>
              </a:xfrm>
            </p:spPr>
            <p:txBody>
              <a:bodyPr/>
              <a:lstStyle/>
              <a:p>
                <a:r>
                  <a:rPr lang="de-DE" dirty="0"/>
                  <a:t>Absorbieren von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wie vorher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C005D050-0135-614F-83F4-023E84492D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2590592"/>
                <a:ext cx="8753846" cy="3315322"/>
              </a:xfrm>
              <a:blipFill>
                <a:blip r:embed="rId3"/>
                <a:stretch>
                  <a:fillRect l="-1881" t="-38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5EE6-83DC-0148-815C-F756815509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74EA6-7322-F545-974A-815B9CCBB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88BBC2-44C6-3740-A1DB-B092EEDDEA8F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274D349-C3FD-D34A-9DA7-6716AD1DFA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7BE9738C-653C-EE47-833B-8022ED23431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5" name="TextBox 74">
                    <a:extLst>
                      <a:ext uri="{FF2B5EF4-FFF2-40B4-BE49-F238E27FC236}">
                        <a16:creationId xmlns:a16="http://schemas.microsoft.com/office/drawing/2014/main" id="{629D671F-171D-FE49-845F-5EFC0E767E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20F2880-7361-4940-8AA8-96FCE2B25BCD}"/>
                  </a:ext>
                </a:extLst>
              </p:cNvPr>
              <p:cNvCxnSpPr>
                <a:cxnSpLocks/>
                <a:stCxn id="75" idx="5"/>
                <a:endCxn id="97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72B8835-9F87-414D-A518-4342EA007F37}"/>
                  </a:ext>
                </a:extLst>
              </p:cNvPr>
              <p:cNvCxnSpPr>
                <a:cxnSpLocks/>
                <a:stCxn id="97" idx="0"/>
                <a:endCxn id="90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A65B022-A647-9D40-AD51-DC693407C1D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B0D3C13-68FE-4348-856A-8DD0E10DC828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5364D5E1-7FED-DE4E-BC42-41FF46C5609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ECBBF351-0896-1A4A-83E9-A51981EB5C36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CDADFAA0-3B07-BC4D-9573-CFC55198A74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83BD4EF9-6B96-424E-935A-0247504EEF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F10A6D9-41C0-1943-83C7-61E21AA46986}"/>
                  </a:ext>
                </a:extLst>
              </p:cNvPr>
              <p:cNvCxnSpPr>
                <a:cxnSpLocks/>
                <a:stCxn id="90" idx="0"/>
                <a:endCxn id="95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6DED83E-3100-A94B-855C-F36D7104B497}"/>
                  </a:ext>
                </a:extLst>
              </p:cNvPr>
              <p:cNvCxnSpPr>
                <a:cxnSpLocks/>
                <a:stCxn id="95" idx="1"/>
                <a:endCxn id="74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562F696E-0C8E-F745-8480-15BAF60BE8D8}"/>
                  </a:ext>
                </a:extLst>
              </p:cNvPr>
              <p:cNvCxnSpPr>
                <a:cxnSpLocks/>
                <a:stCxn id="88" idx="3"/>
                <a:endCxn id="95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04BF2FC-2999-3046-819D-E8F0B59D06F3}"/>
                  </a:ext>
                </a:extLst>
              </p:cNvPr>
              <p:cNvCxnSpPr>
                <a:cxnSpLocks/>
                <a:stCxn id="90" idx="4"/>
                <a:endCxn id="93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6ABD43A-1A40-9542-AAEB-5BB1D1FA0BAD}"/>
                  </a:ext>
                </a:extLst>
              </p:cNvPr>
              <p:cNvCxnSpPr>
                <a:cxnSpLocks/>
                <a:stCxn id="91" idx="0"/>
                <a:endCxn id="93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F85A885-28E5-6A49-B3B6-D1AD8421DFAF}"/>
                  </a:ext>
                </a:extLst>
              </p:cNvPr>
              <p:cNvCxnSpPr>
                <a:cxnSpLocks/>
                <a:stCxn id="93" idx="3"/>
                <a:endCxn id="89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2B49AD3-0808-6C44-A60C-3DD74CE6D86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DD2C5DC-FD65-E246-AFCB-B225FEBA9696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DB9A6F83-EBAC-7045-A4DA-D0AD7FD59F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4153A7F-D48B-104A-8D8E-5C8EAD24492F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BC6B906-BC73-0442-85C6-0ABBC701F364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C9D0530-EFE2-C747-AEC2-2B1EDDC1B0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5F52717B-F352-0E49-9599-9B10A38C409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DB358905-4918-8F41-9178-DC895049EF4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23948B9C-B182-FF4D-A987-BD40BC2349B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AE6B81DE-E1A6-E342-9605-CB1CA808D8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69235751-F2BC-6A4B-AB31-9B2B77DFE59D}"/>
                  </a:ext>
                </a:extLst>
              </p:cNvPr>
              <p:cNvCxnSpPr>
                <a:cxnSpLocks/>
                <a:stCxn id="97" idx="2"/>
                <a:endCxn id="91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29C378-57A3-F549-A442-E90B138D3DDF}"/>
                </a:ext>
              </a:extLst>
            </p:cNvPr>
            <p:cNvCxnSpPr>
              <a:cxnSpLocks/>
              <a:stCxn id="90" idx="6"/>
              <a:endCxn id="99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F23DC67D-675B-9E41-B3B2-CA5D712645A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4468" y="3047756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F23DC67D-675B-9E41-B3B2-CA5D712645AE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34468" y="3047756"/>
              <a:ext cx="2034731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r="-260000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r="-165909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r="-5869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100000" r="-260000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100000" r="-165909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100000" r="-5869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192000" r="-260000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192000" r="-165909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192000" r="-5869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304167" r="-260000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304167" r="-165909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304167" r="-5869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404167" r="-260000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404167" r="-165909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404167" r="-5869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504167" r="-260000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504167" r="-165909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504167" r="-5869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580000" r="-260000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580000" r="-165909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580000" r="-5869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708333" r="-26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708333" r="-16590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708333" r="-586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t="-808333" r="-2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02273" t="-808333" r="-165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193478" t="-808333" r="-5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5"/>
                          <a:stretch>
                            <a:fillRect l="-50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5EA20B41-7AC9-DA4C-B09A-3BB4C4C05472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4795354" y="3047756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𝑆𝑖𝑐𝑘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5EA20B41-7AC9-DA4C-B09A-3BB4C4C05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1005841"/>
                  </p:ext>
                </p:extLst>
              </p:nvPr>
            </p:nvGraphicFramePr>
            <p:xfrm>
              <a:off x="4795354" y="3047756"/>
              <a:ext cx="2118614" cy="2754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r="-216981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r="-161364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r="-5777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100000" r="-216981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100000" r="-161364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100000" r="-5777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100000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192000" r="-216981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192000" r="-161364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192000" r="-57778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192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304167" r="-216981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304167" r="-161364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304167" r="-57778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304167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404167" r="-216981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404167" r="-16136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404167" r="-5777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40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504167" r="-216981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504167" r="-16136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504167" r="-5777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5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580000" r="-216981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580000" r="-16136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580000" r="-5777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580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708333" r="-21698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708333" r="-1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708333" r="-5777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7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887" t="-808333" r="-2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122727" t="-808333" r="-1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217778" t="-808333" r="-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6"/>
                          <a:stretch>
                            <a:fillRect l="-550000" t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E3FD3753-F05B-E74C-9277-0A8A6CE15E0D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6576" y="3047756"/>
              <a:ext cx="14758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44">
                <a:extLst>
                  <a:ext uri="{FF2B5EF4-FFF2-40B4-BE49-F238E27FC236}">
                    <a16:creationId xmlns:a16="http://schemas.microsoft.com/office/drawing/2014/main" id="{E3FD3753-F05B-E74C-9277-0A8A6CE15E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0436434"/>
                  </p:ext>
                </p:extLst>
              </p:nvPr>
            </p:nvGraphicFramePr>
            <p:xfrm>
              <a:off x="2876576" y="3047756"/>
              <a:ext cx="1475804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2273" r="-168182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95745" r="-57447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7"/>
                          <a:stretch>
                            <a:fillRect l="-353846" r="-3846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27A63BF-B5BB-4840-B478-0EB85A57431C}"/>
              </a:ext>
            </a:extLst>
          </p:cNvPr>
          <p:cNvCxnSpPr>
            <a:cxnSpLocks/>
          </p:cNvCxnSpPr>
          <p:nvPr/>
        </p:nvCxnSpPr>
        <p:spPr>
          <a:xfrm flipV="1">
            <a:off x="634468" y="3517113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0B91485-7449-5A4F-A74D-99C26767196E}"/>
              </a:ext>
            </a:extLst>
          </p:cNvPr>
          <p:cNvCxnSpPr>
            <a:cxnSpLocks/>
          </p:cNvCxnSpPr>
          <p:nvPr/>
        </p:nvCxnSpPr>
        <p:spPr>
          <a:xfrm flipV="1">
            <a:off x="634468" y="3826321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10856AA-5951-A044-8BE2-7B581896FCC8}"/>
              </a:ext>
            </a:extLst>
          </p:cNvPr>
          <p:cNvCxnSpPr>
            <a:cxnSpLocks/>
          </p:cNvCxnSpPr>
          <p:nvPr/>
        </p:nvCxnSpPr>
        <p:spPr>
          <a:xfrm flipV="1">
            <a:off x="634468" y="4732486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6E32A5-603F-BF4D-B1BF-C566ED9306D9}"/>
              </a:ext>
            </a:extLst>
          </p:cNvPr>
          <p:cNvCxnSpPr>
            <a:cxnSpLocks/>
          </p:cNvCxnSpPr>
          <p:nvPr/>
        </p:nvCxnSpPr>
        <p:spPr>
          <a:xfrm flipV="1">
            <a:off x="634468" y="5041694"/>
            <a:ext cx="2034731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DFCB9796-2585-D94D-8B69-094968915941}"/>
              </a:ext>
            </a:extLst>
          </p:cNvPr>
          <p:cNvSpPr/>
          <p:nvPr/>
        </p:nvSpPr>
        <p:spPr>
          <a:xfrm>
            <a:off x="1193034" y="3344070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7C9551-82BE-0046-9A9F-EDC731FE349C}"/>
              </a:ext>
            </a:extLst>
          </p:cNvPr>
          <p:cNvSpPr/>
          <p:nvPr/>
        </p:nvSpPr>
        <p:spPr>
          <a:xfrm>
            <a:off x="1189606" y="3671982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309E6AD-8351-E448-ACB6-C87EF55AC180}"/>
              </a:ext>
            </a:extLst>
          </p:cNvPr>
          <p:cNvSpPr/>
          <p:nvPr/>
        </p:nvSpPr>
        <p:spPr>
          <a:xfrm>
            <a:off x="1193033" y="4548914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702ABCB-7870-604D-8393-9E7CF1AD7B6B}"/>
              </a:ext>
            </a:extLst>
          </p:cNvPr>
          <p:cNvSpPr/>
          <p:nvPr/>
        </p:nvSpPr>
        <p:spPr>
          <a:xfrm>
            <a:off x="1189605" y="4876826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BF7640-FE55-3C4E-AC1B-6A3DFB4B8F35}"/>
              </a:ext>
            </a:extLst>
          </p:cNvPr>
          <p:cNvCxnSpPr>
            <a:cxnSpLocks/>
          </p:cNvCxnSpPr>
          <p:nvPr/>
        </p:nvCxnSpPr>
        <p:spPr>
          <a:xfrm>
            <a:off x="1461318" y="3047756"/>
            <a:ext cx="0" cy="2754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66CDCF0-7F32-694C-BAC3-3D87CAC9F1B0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6576" y="3990120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19202787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4002507225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350846955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85231043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683632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366CDCF0-7F32-694C-BAC3-3D87CAC9F1B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51284478"/>
                  </p:ext>
                </p:extLst>
              </p:nvPr>
            </p:nvGraphicFramePr>
            <p:xfrm>
              <a:off x="2876576" y="3990120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19202787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4002507225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3508469551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73" t="-4000" r="-16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95745" t="-4000" r="-574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353846" t="-4000" r="-38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231043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2273" t="-108333" r="-16818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95745" t="-108333" r="-5744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8"/>
                          <a:stretch>
                            <a:fillRect l="-353846" t="-108333" r="-3846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363233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91667072-B868-B44E-B774-27FF37F2CE29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2876576" y="5189756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4169908476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22758517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1711462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8985791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75664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91667072-B868-B44E-B774-27FF37F2CE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4988291"/>
                  </p:ext>
                </p:extLst>
              </p:nvPr>
            </p:nvGraphicFramePr>
            <p:xfrm>
              <a:off x="2876576" y="5189756"/>
              <a:ext cx="1475804" cy="612000"/>
            </p:xfrm>
            <a:graphic>
              <a:graphicData uri="http://schemas.openxmlformats.org/drawingml/2006/table">
                <a:tbl>
                  <a:tblPr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4169908476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22758517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1711462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2273" r="-16818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95745" r="-57447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353846" r="-3846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985791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2273" t="-104167" r="-16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95745" t="-104167" r="-574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9"/>
                          <a:stretch>
                            <a:fillRect l="-353846" t="-104167" r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566439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E735DC2-6B28-F640-AC55-1F3F9078A2B8}"/>
              </a:ext>
            </a:extLst>
          </p:cNvPr>
          <p:cNvCxnSpPr>
            <a:cxnSpLocks/>
          </p:cNvCxnSpPr>
          <p:nvPr/>
        </p:nvCxnSpPr>
        <p:spPr>
          <a:xfrm flipV="1">
            <a:off x="4789060" y="3526659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C243DA1-E8C4-7C4B-9361-8BB511EAD115}"/>
              </a:ext>
            </a:extLst>
          </p:cNvPr>
          <p:cNvCxnSpPr>
            <a:cxnSpLocks/>
          </p:cNvCxnSpPr>
          <p:nvPr/>
        </p:nvCxnSpPr>
        <p:spPr>
          <a:xfrm flipV="1">
            <a:off x="4789060" y="4130507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3962BFC-9AAD-2F4A-B9FA-11B3D1FA1D45}"/>
              </a:ext>
            </a:extLst>
          </p:cNvPr>
          <p:cNvCxnSpPr>
            <a:cxnSpLocks/>
          </p:cNvCxnSpPr>
          <p:nvPr/>
        </p:nvCxnSpPr>
        <p:spPr>
          <a:xfrm flipV="1">
            <a:off x="4789060" y="4742032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AF69C1-F123-A042-9C5C-B188C5274993}"/>
              </a:ext>
            </a:extLst>
          </p:cNvPr>
          <p:cNvCxnSpPr>
            <a:cxnSpLocks/>
          </p:cNvCxnSpPr>
          <p:nvPr/>
        </p:nvCxnSpPr>
        <p:spPr>
          <a:xfrm flipV="1">
            <a:off x="4789060" y="5345880"/>
            <a:ext cx="2124000" cy="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5105D8F-9C1D-C744-802C-B06AC7DD6AC9}"/>
              </a:ext>
            </a:extLst>
          </p:cNvPr>
          <p:cNvSpPr/>
          <p:nvPr/>
        </p:nvSpPr>
        <p:spPr>
          <a:xfrm>
            <a:off x="6028347" y="3353616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531E03E-405D-F749-8F1E-3A564E4E18AF}"/>
              </a:ext>
            </a:extLst>
          </p:cNvPr>
          <p:cNvSpPr/>
          <p:nvPr/>
        </p:nvSpPr>
        <p:spPr>
          <a:xfrm>
            <a:off x="6024919" y="3976168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348C0BD-9961-4942-B7F1-7E4B57894E3D}"/>
              </a:ext>
            </a:extLst>
          </p:cNvPr>
          <p:cNvSpPr/>
          <p:nvPr/>
        </p:nvSpPr>
        <p:spPr>
          <a:xfrm>
            <a:off x="6028346" y="4558460"/>
            <a:ext cx="540000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04DDC84-C73A-F04C-BE6F-383CB465BD84}"/>
              </a:ext>
            </a:extLst>
          </p:cNvPr>
          <p:cNvSpPr/>
          <p:nvPr/>
        </p:nvSpPr>
        <p:spPr>
          <a:xfrm>
            <a:off x="6024918" y="5181012"/>
            <a:ext cx="543427" cy="327912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FFE649C-1E23-D541-B0CF-8C1829522527}"/>
              </a:ext>
            </a:extLst>
          </p:cNvPr>
          <p:cNvCxnSpPr>
            <a:cxnSpLocks/>
          </p:cNvCxnSpPr>
          <p:nvPr/>
        </p:nvCxnSpPr>
        <p:spPr>
          <a:xfrm>
            <a:off x="6276311" y="3028700"/>
            <a:ext cx="0" cy="27540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41B16C68-F6C6-EC44-BB97-1C5B7069107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50709" y="3047756"/>
              <a:ext cx="1559687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1" name="Table 100">
                <a:extLst>
                  <a:ext uri="{FF2B5EF4-FFF2-40B4-BE49-F238E27FC236}">
                    <a16:creationId xmlns:a16="http://schemas.microsoft.com/office/drawing/2014/main" id="{41B16C68-F6C6-EC44-BB97-1C5B706910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8123334"/>
                  </p:ext>
                </p:extLst>
              </p:nvPr>
            </p:nvGraphicFramePr>
            <p:xfrm>
              <a:off x="7150709" y="3047756"/>
              <a:ext cx="1559687" cy="306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0"/>
                          <a:stretch>
                            <a:fillRect l="-1887" r="-132075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0"/>
                          <a:stretch>
                            <a:fillRect l="-122727" r="-59091" b="-38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0"/>
                          <a:stretch>
                            <a:fillRect l="-376923" b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E9A6DEA-9EC4-DE4D-8661-F2C1EFAF69F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50709" y="36631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1651597832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331297046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526997637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2097070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3E9A6DEA-9EC4-DE4D-8661-F2C1EFAF69F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7611484"/>
                  </p:ext>
                </p:extLst>
              </p:nvPr>
            </p:nvGraphicFramePr>
            <p:xfrm>
              <a:off x="7150709" y="36631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1651597832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331297046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526997637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887" t="-4000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122727" t="-4000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1"/>
                          <a:stretch>
                            <a:fillRect l="-376923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097070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66325590-23B7-1F46-80A8-514580EAB65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50709" y="4274370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662466408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395640194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14871714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964262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66325590-23B7-1F46-80A8-514580EAB6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2954426"/>
                  </p:ext>
                </p:extLst>
              </p:nvPr>
            </p:nvGraphicFramePr>
            <p:xfrm>
              <a:off x="7150709" y="4274370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662466408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395640194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1148717142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1887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122727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2"/>
                          <a:stretch>
                            <a:fillRect l="-376923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42628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07B6A123-3A25-5B4A-BA80-52A3D639D7EA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50709" y="4880675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3550928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600793643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4967008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2979506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07B6A123-3A25-5B4A-BA80-52A3D639D7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7166433"/>
                  </p:ext>
                </p:extLst>
              </p:nvPr>
            </p:nvGraphicFramePr>
            <p:xfrm>
              <a:off x="7150709" y="4880675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23550928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600793643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649670080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1887" t="-4000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122727" t="-4000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76923" t="-4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795067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4D05035-7B63-A640-BC3B-EB4D852E61C4}"/>
                  </a:ext>
                </a:extLst>
              </p:cNvPr>
              <p:cNvSpPr/>
              <p:nvPr/>
            </p:nvSpPr>
            <p:spPr>
              <a:xfrm>
                <a:off x="660133" y="1850041"/>
                <a:ext cx="8771686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func>
                                    <m:func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arg</m:t>
                                          </m:r>
                                          <m: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𝑡𝑙</m:t>
                                          </m:r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𝑇𝑙</m:t>
                                              </m:r>
                                            </m:e>
                                          </m:d>
                                        </m:lim>
                                      </m:limLow>
                                    </m:fName>
                                    <m:e>
                                      <m:func>
                                        <m:func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limLow>
                                            <m:limLowPr>
                                              <m:ctrlP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limLow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arg</m:t>
                                              </m:r>
                                              <m: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max</m:t>
                                              </m:r>
                                            </m:e>
                                            <m:lim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  <m:r>
                                                <a:rPr lang="de-DE" i="1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 dirty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Val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de-DE" i="1" dirty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𝑇𝑡</m:t>
                                                  </m:r>
                                                </m:e>
                                              </m:d>
                                            </m:lim>
                                          </m:limLow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𝑡𝑙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𝑠𝑖𝑐𝑘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rgbClr val="FFC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𝑠𝑖𝑐𝑘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solidFill>
                                                    <a:schemeClr val="accent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𝑡𝑡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74D05035-7B63-A640-BC3B-EB4D852E61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33" y="1850041"/>
                <a:ext cx="8771686" cy="53315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CA7A881-A061-9B45-84AD-814677D30784}"/>
                  </a:ext>
                </a:extLst>
              </p:cNvPr>
              <p:cNvSpPr/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CA7A881-A061-9B45-84AD-814677D30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Rectangle 134">
            <a:extLst>
              <a:ext uri="{FF2B5EF4-FFF2-40B4-BE49-F238E27FC236}">
                <a16:creationId xmlns:a16="http://schemas.microsoft.com/office/drawing/2014/main" id="{A88D90A5-C606-F941-BD30-7B0217BAF98B}"/>
              </a:ext>
            </a:extLst>
          </p:cNvPr>
          <p:cNvSpPr/>
          <p:nvPr/>
        </p:nvSpPr>
        <p:spPr>
          <a:xfrm>
            <a:off x="6720918" y="1763979"/>
            <a:ext cx="2710901" cy="53315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^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0848E3C2-971E-4F4D-AD20-9215B4F6E9E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150709" y="54976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35458810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22161282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71376195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138307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0848E3C2-971E-4F4D-AD20-9215B4F6E9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8331543"/>
                  </p:ext>
                </p:extLst>
              </p:nvPr>
            </p:nvGraphicFramePr>
            <p:xfrm>
              <a:off x="7150709" y="5497622"/>
              <a:ext cx="1559687" cy="306000"/>
            </p:xfrm>
            <a:graphic>
              <a:graphicData uri="http://schemas.openxmlformats.org/drawingml/2006/table">
                <a:tbl>
                  <a:tblPr>
                    <a:tableStyleId>{793D81CF-94F2-401A-BA57-92F5A7B2D0C5}</a:tableStyleId>
                  </a:tblPr>
                  <a:tblGrid>
                    <a:gridCol w="667004">
                      <a:extLst>
                        <a:ext uri="{9D8B030D-6E8A-4147-A177-3AD203B41FA5}">
                          <a16:colId xmlns:a16="http://schemas.microsoft.com/office/drawing/2014/main" val="3545881064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22161282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713761956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1887" r="-1320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122727" r="-59091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6"/>
                          <a:stretch>
                            <a:fillRect l="-376923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3830787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64E6066-6C67-7D4E-BE91-3213D6482A6B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426465D-2C28-7C4C-8BAE-38A72FA65C1F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772C466-7C1D-AE42-9F02-49C08AB579A8}"/>
                </a:ext>
              </a:extLst>
            </p:cNvPr>
            <p:cNvGrpSpPr/>
            <p:nvPr/>
          </p:nvGrpSpPr>
          <p:grpSpPr>
            <a:xfrm>
              <a:off x="9263692" y="434132"/>
              <a:ext cx="2580308" cy="2156460"/>
              <a:chOff x="5901425" y="2314993"/>
              <a:chExt cx="2580308" cy="2156460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0843C2B-D71B-7A4F-AEBB-AF4E165D16B8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156460"/>
                <a:chOff x="5863640" y="2314993"/>
                <a:chExt cx="2580308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B478E086-80DF-2043-9AF4-2F4F6D0658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7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623DCC68-4E1F-DA46-8100-A109D8C484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6" name="TextBox 105">
                      <a:extLst>
                        <a:ext uri="{FF2B5EF4-FFF2-40B4-BE49-F238E27FC236}">
                          <a16:creationId xmlns:a16="http://schemas.microsoft.com/office/drawing/2014/main" id="{623DCC68-4E1F-DA46-8100-A109D8C4849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8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BB0A95A8-6AD8-094F-B629-5F989AD31A51}"/>
                    </a:ext>
                  </a:extLst>
                </p:cNvPr>
                <p:cNvCxnSpPr>
                  <a:cxnSpLocks/>
                  <a:stCxn id="106" idx="5"/>
                  <a:endCxn id="128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AB829736-9A5E-6B47-9DDA-23C39F61ACBF}"/>
                    </a:ext>
                  </a:extLst>
                </p:cNvPr>
                <p:cNvCxnSpPr>
                  <a:cxnSpLocks/>
                  <a:stCxn id="128" idx="0"/>
                  <a:endCxn id="121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96D34A61-ADC4-2C43-AA15-7409DA23A3EF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60DD2C59-00BF-9D47-9657-0E2FD83FE4C8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1" name="TextBox 130">
                        <a:extLst>
                          <a:ext uri="{FF2B5EF4-FFF2-40B4-BE49-F238E27FC236}">
                            <a16:creationId xmlns:a16="http://schemas.microsoft.com/office/drawing/2014/main" id="{69B4F1EF-0CEE-DC43-BD46-9A3D5404F1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39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DD4AD9A6-BDF2-B144-A2B1-7AC10BE4791C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F5490C17-3400-DF49-9C16-7CFFC379DE26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9" name="TextBox 128">
                        <a:extLst>
                          <a:ext uri="{FF2B5EF4-FFF2-40B4-BE49-F238E27FC236}">
                            <a16:creationId xmlns:a16="http://schemas.microsoft.com/office/drawing/2014/main" id="{9D33517F-2746-E849-A820-51173BC8B5A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29" name="TextBox 128">
                        <a:extLst>
                          <a:ext uri="{FF2B5EF4-FFF2-40B4-BE49-F238E27FC236}">
                            <a16:creationId xmlns:a16="http://schemas.microsoft.com/office/drawing/2014/main" id="{9D33517F-2746-E849-A820-51173BC8B5A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B51EE-A63D-DA4D-B7DD-CD781785C5C7}"/>
                    </a:ext>
                  </a:extLst>
                </p:cNvPr>
                <p:cNvCxnSpPr>
                  <a:cxnSpLocks/>
                  <a:stCxn id="121" idx="0"/>
                  <a:endCxn id="126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68FA2C71-5356-314F-A92D-81F0EEF65047}"/>
                    </a:ext>
                  </a:extLst>
                </p:cNvPr>
                <p:cNvCxnSpPr>
                  <a:cxnSpLocks/>
                  <a:stCxn id="126" idx="1"/>
                  <a:endCxn id="105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C3BC36DE-F5A1-5D47-B14E-CC4CAFAED8EC}"/>
                    </a:ext>
                  </a:extLst>
                </p:cNvPr>
                <p:cNvCxnSpPr>
                  <a:cxnSpLocks/>
                  <a:stCxn id="119" idx="3"/>
                  <a:endCxn id="126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324A682-3079-ED44-95CB-AD0E49FBAC70}"/>
                    </a:ext>
                  </a:extLst>
                </p:cNvPr>
                <p:cNvCxnSpPr>
                  <a:cxnSpLocks/>
                  <a:stCxn id="121" idx="4"/>
                  <a:endCxn id="124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8F2AC8CA-F3C0-D846-B317-A9E1DCCCDF1A}"/>
                    </a:ext>
                  </a:extLst>
                </p:cNvPr>
                <p:cNvCxnSpPr>
                  <a:cxnSpLocks/>
                  <a:stCxn id="124" idx="3"/>
                  <a:endCxn id="120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EE57D77A-736F-0C4E-929C-4C1D86CAE28D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F849013-B114-5E49-BC42-D6F515441D7F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7" name="TextBox 126">
                        <a:extLst>
                          <a:ext uri="{FF2B5EF4-FFF2-40B4-BE49-F238E27FC236}">
                            <a16:creationId xmlns:a16="http://schemas.microsoft.com/office/drawing/2014/main" id="{84F15E78-5659-D448-94A7-A06EDB6345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41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859095C5-3208-7F45-ADAE-5CC03ED4F2B5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93486" cy="358866"/>
                  <a:chOff x="7241845" y="4112587"/>
                  <a:chExt cx="393486" cy="358866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A3BDCD50-0841-0D4B-ACB4-C0B98A0BAC16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4DDDED00-A071-4443-BF43-07248EEA87F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4DDDED00-A071-4443-BF43-07248EEA87F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42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BAB42D26-920A-9441-832F-5B9DF401C1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>
                      <a:extLst>
                        <a:ext uri="{FF2B5EF4-FFF2-40B4-BE49-F238E27FC236}">
                          <a16:creationId xmlns:a16="http://schemas.microsoft.com/office/drawing/2014/main" id="{13B00E4A-A378-1345-8F57-E7FA982A34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1669E517-5AE4-D84D-820D-6887B8FF4E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4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TextBox 120">
                      <a:extLst>
                        <a:ext uri="{FF2B5EF4-FFF2-40B4-BE49-F238E27FC236}">
                          <a16:creationId xmlns:a16="http://schemas.microsoft.com/office/drawing/2014/main" id="{F6C5D130-5A4B-044E-8D41-A11904A08C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5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7A864D7-0559-DF40-B5A4-B01087C662CE}"/>
                  </a:ext>
                </a:extLst>
              </p:cNvPr>
              <p:cNvCxnSpPr>
                <a:cxnSpLocks/>
                <a:stCxn id="121" idx="6"/>
                <a:endCxn id="130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03376D4-88F2-2B45-88B3-61C5CAC4207F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03376D4-88F2-2B45-88B3-61C5CAC42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4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3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2534-7F4C-6B48-9B31-79FF3B58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für MPE Anfragen: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3037724"/>
                <a:ext cx="6686081" cy="2868190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de-DE" i="1" smtClean="0">
                        <a:latin typeface="Cambria Math" charset="0"/>
                      </a:rPr>
                      <m:t>𝑇𝑟𝑒𝑎𝑡</m:t>
                    </m:r>
                  </m:oMath>
                </a14:m>
                <a:r>
                  <a:rPr lang="de-DE" dirty="0"/>
                  <a:t> ausmaximieren: </a:t>
                </a:r>
              </a:p>
              <a:p>
                <a:pPr lvl="1"/>
                <a:r>
                  <a:rPr lang="de-DE" dirty="0"/>
                  <a:t>Wähle die </a:t>
                </a:r>
                <a:r>
                  <a:rPr lang="de-DE" dirty="0" err="1"/>
                  <a:t>argmax</a:t>
                </a:r>
                <a:r>
                  <a:rPr lang="de-DE" dirty="0"/>
                  <a:t> Zuweisung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𝑇𝑟𝑒𝑎𝑡</m:t>
                    </m:r>
                  </m:oMath>
                </a14:m>
                <a:r>
                  <a:rPr lang="de-DE" dirty="0"/>
                  <a:t> für jede mögliche Welt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b="0" dirty="0"/>
              </a:p>
              <a:p>
                <a:pPr lvl="3"/>
                <a:r>
                  <a:rPr lang="de-DE" dirty="0"/>
                  <a:t>Maximaler Wert: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Zuweisung merken: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charset="0"/>
                      </a:rPr>
                      <m:t>𝑇𝑟𝑒𝑎𝑡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Maximaler Wert: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Zuweisung merken: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𝑇𝑟𝑒𝑎𝑡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Verbleibender Faktor: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 smtClean="0">
                            <a:latin typeface="Cambria Math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3037724"/>
                <a:ext cx="6686081" cy="2868190"/>
              </a:xfrm>
              <a:blipFill>
                <a:blip r:embed="rId3"/>
                <a:stretch>
                  <a:fillRect l="-2273" t="-4846" r="-947" b="-4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99CC-208C-5A4D-99E0-B354245DA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16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1049D4-51DF-D04D-ACA8-91C4B4F5B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4D866A6-AA88-034C-B141-8E00FDDE4A75}"/>
              </a:ext>
            </a:extLst>
          </p:cNvPr>
          <p:cNvGrpSpPr/>
          <p:nvPr/>
        </p:nvGrpSpPr>
        <p:grpSpPr>
          <a:xfrm>
            <a:off x="9104282" y="3135714"/>
            <a:ext cx="2905278" cy="2866592"/>
            <a:chOff x="9104282" y="257658"/>
            <a:chExt cx="2905278" cy="286659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1E3EF45-A526-C649-9DED-2F1E3D0BA759}"/>
                </a:ext>
              </a:extLst>
            </p:cNvPr>
            <p:cNvGrpSpPr/>
            <p:nvPr/>
          </p:nvGrpSpPr>
          <p:grpSpPr>
            <a:xfrm>
              <a:off x="9263692" y="434132"/>
              <a:ext cx="2580308" cy="2156460"/>
              <a:chOff x="5901425" y="2314993"/>
              <a:chExt cx="2580308" cy="215646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61C934D-2001-F042-9A3B-DF90801DA2A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80308" cy="2156460"/>
                <a:chOff x="5863640" y="2314993"/>
                <a:chExt cx="2580308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01302E5F-4BAC-BF41-9E4D-259A7BD0BA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4603A48A-895A-764B-9B0A-08B4198119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4603A48A-895A-764B-9B0A-08B4198119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F8CA16CC-B0B6-2543-A444-F894990C3E26}"/>
                    </a:ext>
                  </a:extLst>
                </p:cNvPr>
                <p:cNvCxnSpPr>
                  <a:cxnSpLocks/>
                  <a:stCxn id="88" idx="5"/>
                  <a:endCxn id="107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0C405D1B-9237-7944-88DB-7BDF567C5A2F}"/>
                    </a:ext>
                  </a:extLst>
                </p:cNvPr>
                <p:cNvCxnSpPr>
                  <a:cxnSpLocks/>
                  <a:stCxn id="107" idx="0"/>
                  <a:endCxn id="102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5C6C87D-06CB-5D47-BF44-9B59AF1844F3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7794AE0-CE10-0A41-B31A-8FAE95AA041D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19F13954-21FE-AD44-A594-B0B7C45E28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3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264CCDDC-E6EF-FE4C-8521-EE8CC4678DA3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448040A-ED74-284E-9E40-55764DAC3A50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A5E88756-A83D-8344-AFA7-A23DC34A8F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29" name="TextBox 128">
                        <a:extLst>
                          <a:ext uri="{FF2B5EF4-FFF2-40B4-BE49-F238E27FC236}">
                            <a16:creationId xmlns:a16="http://schemas.microsoft.com/office/drawing/2014/main" id="{9D33517F-2746-E849-A820-51173BC8B5A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3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D9C42CE7-93AB-E240-8D68-5C8A9C048229}"/>
                    </a:ext>
                  </a:extLst>
                </p:cNvPr>
                <p:cNvCxnSpPr>
                  <a:cxnSpLocks/>
                  <a:stCxn id="102" idx="0"/>
                  <a:endCxn id="105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665EF906-B298-6F4C-826B-5DE347142A65}"/>
                    </a:ext>
                  </a:extLst>
                </p:cNvPr>
                <p:cNvCxnSpPr>
                  <a:cxnSpLocks/>
                  <a:stCxn id="105" idx="1"/>
                  <a:endCxn id="87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FA08893-BE9E-0A4C-8C39-6285AE29FBBF}"/>
                    </a:ext>
                  </a:extLst>
                </p:cNvPr>
                <p:cNvCxnSpPr>
                  <a:cxnSpLocks/>
                  <a:stCxn id="100" idx="3"/>
                  <a:endCxn id="105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50FE3F9-913C-124C-8BEE-5B845908F3FB}"/>
                    </a:ext>
                  </a:extLst>
                </p:cNvPr>
                <p:cNvCxnSpPr>
                  <a:cxnSpLocks/>
                  <a:stCxn id="102" idx="4"/>
                  <a:endCxn id="103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9AF028A6-F20E-CE4B-B851-4783EB57397E}"/>
                    </a:ext>
                  </a:extLst>
                </p:cNvPr>
                <p:cNvCxnSpPr>
                  <a:cxnSpLocks/>
                  <a:stCxn id="103" idx="3"/>
                  <a:endCxn id="101" idx="3"/>
                </p:cNvCxnSpPr>
                <p:nvPr/>
              </p:nvCxnSpPr>
              <p:spPr>
                <a:xfrm flipV="1">
                  <a:off x="7385845" y="3970904"/>
                  <a:ext cx="228449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80EFB3D-E8EE-304E-B713-28680FC3650E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EB033EB-1411-3044-96B1-36498DCEDA1C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6" name="TextBox 105">
                        <a:extLst>
                          <a:ext uri="{FF2B5EF4-FFF2-40B4-BE49-F238E27FC236}">
                            <a16:creationId xmlns:a16="http://schemas.microsoft.com/office/drawing/2014/main" id="{DB48EF28-FBEF-8846-9CED-48603FF251A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4F16313-B171-5846-831F-2A75A32BBE13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393486" cy="358866"/>
                  <a:chOff x="7241845" y="4112587"/>
                  <a:chExt cx="393486" cy="358866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C673DCB-E83A-4B42-91BA-2E98DA903BE0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0C53A770-3801-8245-AC2B-A02CACB16C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4DDDED00-A071-4443-BF43-07248EEA87F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E08CA838-9473-F149-AB45-8D6A24A3A8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0E25518B-28E5-1346-BCF5-CE1D9923FD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>
                                <a:latin typeface="Cambria Math" charset="0"/>
                              </a:rPr>
                              <m:t>𝑇𝑟𝑒𝑎𝑡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103" name="TextBox 102">
                      <a:extLst>
                        <a:ext uri="{FF2B5EF4-FFF2-40B4-BE49-F238E27FC236}">
                          <a16:creationId xmlns:a16="http://schemas.microsoft.com/office/drawing/2014/main" id="{1669E517-5AE4-D84D-820D-6887B8FF4E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71948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2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2FFFA101-094D-E740-B6EE-0CA1558801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93EDD0-F473-D849-B03F-194B3DFA97BF}"/>
                  </a:ext>
                </a:extLst>
              </p:cNvPr>
              <p:cNvCxnSpPr>
                <a:cxnSpLocks/>
                <a:stCxn id="102" idx="6"/>
                <a:endCxn id="109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8CF5698-04EE-8E49-BB81-6E2CBF847C0D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6FF448E-B1CE-474C-A268-32EC3758C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8042159"/>
                  </p:ext>
                </p:extLst>
              </p:nvPr>
            </p:nvGraphicFramePr>
            <p:xfrm>
              <a:off x="7224420" y="3203431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6FF448E-B1CE-474C-A268-32EC3758C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8042159"/>
                  </p:ext>
                </p:extLst>
              </p:nvPr>
            </p:nvGraphicFramePr>
            <p:xfrm>
              <a:off x="7224420" y="3203431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4167" r="-162222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97826" t="-4167" r="-5869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37037" t="-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104167" r="-162222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97826" t="-104167" r="-5869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37037" t="-1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196000" r="-162222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97826" t="-196000" r="-5869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37037" t="-196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308333" r="-16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97826" t="-308333" r="-586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37037" t="-3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408333" r="-1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97826" t="-408333" r="-5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37037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66ED4E10-D754-F84F-8641-8E7B4BFDE19C}"/>
              </a:ext>
            </a:extLst>
          </p:cNvPr>
          <p:cNvSpPr/>
          <p:nvPr/>
        </p:nvSpPr>
        <p:spPr>
          <a:xfrm>
            <a:off x="7224419" y="3501004"/>
            <a:ext cx="1475805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08AFF63-5EEF-294A-98CE-AE786ED5E1CB}"/>
              </a:ext>
            </a:extLst>
          </p:cNvPr>
          <p:cNvSpPr/>
          <p:nvPr/>
        </p:nvSpPr>
        <p:spPr>
          <a:xfrm>
            <a:off x="7224418" y="4135337"/>
            <a:ext cx="1475805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/>
              <p:nvPr/>
            </p:nvSpPr>
            <p:spPr>
              <a:xfrm>
                <a:off x="663794" y="1840248"/>
                <a:ext cx="7890740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𝑇𝑙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𝑡𝑡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𝑇𝑡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𝑡𝑡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4" y="1840248"/>
                <a:ext cx="7890740" cy="533159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49AF18C-2FAD-404C-AE83-70320C308960}"/>
              </a:ext>
            </a:extLst>
          </p:cNvPr>
          <p:cNvSpPr/>
          <p:nvPr/>
        </p:nvSpPr>
        <p:spPr>
          <a:xfrm>
            <a:off x="6781492" y="1840248"/>
            <a:ext cx="1738900" cy="53315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74A903-12EC-0240-8B41-5D69A845483B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A1C7576-A864-4A40-82E2-B4E6F50DF64B}"/>
                </a:ext>
              </a:extLst>
            </p:cNvPr>
            <p:cNvGrpSpPr/>
            <p:nvPr/>
          </p:nvGrpSpPr>
          <p:grpSpPr>
            <a:xfrm>
              <a:off x="9263692" y="434132"/>
              <a:ext cx="2575454" cy="2156460"/>
              <a:chOff x="5901425" y="2314993"/>
              <a:chExt cx="2575454" cy="215646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1F1D743-FFF5-2948-B13A-36423E1733E9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156460"/>
                <a:chOff x="5863640" y="2314993"/>
                <a:chExt cx="2575454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3A9D4C1C-54FB-6A42-8A7F-3AAB4AE5E3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F75F1D93-A4A5-EA43-8EF6-CA62557991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F75F1D93-A4A5-EA43-8EF6-CA62557991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CD44241-EBF2-5C41-A4F9-496465866E0F}"/>
                    </a:ext>
                  </a:extLst>
                </p:cNvPr>
                <p:cNvCxnSpPr>
                  <a:cxnSpLocks/>
                  <a:stCxn id="50" idx="5"/>
                  <a:endCxn id="67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AEB665F-03D3-DD45-93C0-2D37F295D873}"/>
                    </a:ext>
                  </a:extLst>
                </p:cNvPr>
                <p:cNvCxnSpPr>
                  <a:cxnSpLocks/>
                  <a:stCxn id="67" idx="0"/>
                  <a:endCxn id="62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C97227B-92A6-5D4F-ADF8-F9C1B1902A57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D8BC848B-3BD7-C846-BD2E-003C9C47F90B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A38EF8E6-A515-8542-A316-5D71CF8AF7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FCBF636-2882-C24F-8C4E-A32A0908A777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FA320105-E9AB-044E-8815-D951F111CC56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A0551A04-CA71-5F4A-A507-BB0B37DC125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6" name="TextBox 115">
                        <a:extLst>
                          <a:ext uri="{FF2B5EF4-FFF2-40B4-BE49-F238E27FC236}">
                            <a16:creationId xmlns:a16="http://schemas.microsoft.com/office/drawing/2014/main" id="{73148034-2000-D740-8DBB-3E0052465FB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2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2285A03-CFC5-FD46-8C8D-A3C07589AF1E}"/>
                    </a:ext>
                  </a:extLst>
                </p:cNvPr>
                <p:cNvCxnSpPr>
                  <a:cxnSpLocks/>
                  <a:stCxn id="62" idx="0"/>
                  <a:endCxn id="65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C3BBAFB-B461-7F42-924B-7FA3300B044D}"/>
                    </a:ext>
                  </a:extLst>
                </p:cNvPr>
                <p:cNvCxnSpPr>
                  <a:cxnSpLocks/>
                  <a:stCxn id="65" idx="1"/>
                  <a:endCxn id="4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5F3A3D9-E483-AD4C-88DE-B91326AD534F}"/>
                    </a:ext>
                  </a:extLst>
                </p:cNvPr>
                <p:cNvCxnSpPr>
                  <a:cxnSpLocks/>
                  <a:stCxn id="61" idx="3"/>
                  <a:endCxn id="65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E8FB2B32-BCF6-4846-BACD-8BE96D4C388C}"/>
                    </a:ext>
                  </a:extLst>
                </p:cNvPr>
                <p:cNvCxnSpPr>
                  <a:cxnSpLocks/>
                  <a:stCxn id="62" idx="4"/>
                  <a:endCxn id="63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A8CBEC36-5EE4-6A4C-8CFF-CA4D153C970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170D776C-AB6A-E94B-8835-82BB3D943C92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11F23697-9249-2144-8C2D-BF4D5D5633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EAF60B45-5D68-144D-8FCC-EA99EDFEADBA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5998" cy="358866"/>
                  <a:chOff x="7241845" y="4112587"/>
                  <a:chExt cx="435998" cy="358866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7C0D13F3-A6A8-DA4C-92BB-8BBE4E5EE258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A3EFF8B4-BD56-1B48-8B9E-C0297DC297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AED48173-F9FD-684B-8155-D18B01C258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86CFB950-1157-A946-BF95-EA6A3342F3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2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9099835-4F42-B74F-B143-7A80AC5614F7}"/>
                  </a:ext>
                </a:extLst>
              </p:cNvPr>
              <p:cNvCxnSpPr>
                <a:cxnSpLocks/>
                <a:stCxn id="62" idx="6"/>
                <a:endCxn id="69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13EABCF-D13B-9846-9F17-919FFFCF62CF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8577029"/>
                  </p:ext>
                </p:extLst>
              </p:nvPr>
            </p:nvGraphicFramePr>
            <p:xfrm>
              <a:off x="7509841" y="498419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8577029"/>
                  </p:ext>
                </p:extLst>
              </p:nvPr>
            </p:nvGraphicFramePr>
            <p:xfrm>
              <a:off x="7509841" y="498419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4167" r="-61364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100000" r="-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208333" r="-6136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/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c 15">
            <a:extLst>
              <a:ext uri="{FF2B5EF4-FFF2-40B4-BE49-F238E27FC236}">
                <a16:creationId xmlns:a16="http://schemas.microsoft.com/office/drawing/2014/main" id="{E6A1AC85-0574-174F-85C0-EA66AAE8B092}"/>
              </a:ext>
            </a:extLst>
          </p:cNvPr>
          <p:cNvSpPr/>
          <p:nvPr/>
        </p:nvSpPr>
        <p:spPr>
          <a:xfrm>
            <a:off x="7810366" y="3580910"/>
            <a:ext cx="1221994" cy="1887738"/>
          </a:xfrm>
          <a:prstGeom prst="arc">
            <a:avLst>
              <a:gd name="adj1" fmla="val 17384230"/>
              <a:gd name="adj2" fmla="val 5503216"/>
            </a:avLst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1D23359C-C9FB-654B-B7EA-9498EADAF674}"/>
              </a:ext>
            </a:extLst>
          </p:cNvPr>
          <p:cNvSpPr/>
          <p:nvPr/>
        </p:nvSpPr>
        <p:spPr>
          <a:xfrm>
            <a:off x="7870197" y="4515831"/>
            <a:ext cx="1072134" cy="1227399"/>
          </a:xfrm>
          <a:prstGeom prst="arc">
            <a:avLst>
              <a:gd name="adj1" fmla="val 18082390"/>
              <a:gd name="adj2" fmla="val 5503216"/>
            </a:avLst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A83C51D-317F-5646-B639-10231F24C231}"/>
                  </a:ext>
                </a:extLst>
              </p:cNvPr>
              <p:cNvSpPr/>
              <p:nvPr/>
            </p:nvSpPr>
            <p:spPr>
              <a:xfrm>
                <a:off x="663794" y="2438986"/>
                <a:ext cx="6721739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𝑇𝑙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A83C51D-317F-5646-B639-10231F24C2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4" y="2438986"/>
                <a:ext cx="6721739" cy="533159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D212851-F7C7-C24C-81F3-A0018BE9A9C6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D212851-F7C7-C24C-81F3-A0018BE9A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50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38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3" grpId="0" animBg="1"/>
      <p:bldP spid="16" grpId="0" animBg="1"/>
      <p:bldP spid="112" grpId="0" animBg="1"/>
      <p:bldP spid="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2534-7F4C-6B48-9B31-79FF3B58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für MPE Anfragen: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3037724"/>
                <a:ext cx="6686081" cy="2868189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de-DE" dirty="0"/>
                  <a:t> ausmaximieren: </a:t>
                </a:r>
              </a:p>
              <a:p>
                <a:pPr lvl="1"/>
                <a:r>
                  <a:rPr lang="de-DE" dirty="0"/>
                  <a:t>Wähle die </a:t>
                </a:r>
                <a:r>
                  <a:rPr lang="de-DE" dirty="0" err="1"/>
                  <a:t>argmax</a:t>
                </a:r>
                <a:r>
                  <a:rPr lang="de-DE" dirty="0"/>
                  <a:t> Zuweisung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𝑎𝑣𝑒𝑙</m:t>
                    </m:r>
                  </m:oMath>
                </a14:m>
                <a:r>
                  <a:rPr lang="de-DE" dirty="0"/>
                  <a:t> für jede mögliche Welt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b="0" dirty="0"/>
              </a:p>
              <a:p>
                <a:pPr lvl="3"/>
                <a:r>
                  <a:rPr lang="de-DE" dirty="0"/>
                  <a:t>Maximaler Wert: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24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Zuweisung merken: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Maximaler Wert: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Zuweisung merken: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𝑇𝑟𝑎𝑣𝑒𝑙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Verbleibender Faktor: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3037724"/>
                <a:ext cx="6686081" cy="2868189"/>
              </a:xfrm>
              <a:blipFill>
                <a:blip r:embed="rId3"/>
                <a:stretch>
                  <a:fillRect l="-2273" t="-4846" r="-2841" b="-4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99CC-208C-5A4D-99E0-B354245DA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17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1049D4-51DF-D04D-ACA8-91C4B4F5B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4D866A6-AA88-034C-B141-8E00FDDE4A75}"/>
              </a:ext>
            </a:extLst>
          </p:cNvPr>
          <p:cNvGrpSpPr/>
          <p:nvPr/>
        </p:nvGrpSpPr>
        <p:grpSpPr>
          <a:xfrm>
            <a:off x="9104282" y="3135714"/>
            <a:ext cx="2905278" cy="2866592"/>
            <a:chOff x="9104282" y="257658"/>
            <a:chExt cx="2905278" cy="286659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1E3EF45-A526-C649-9DED-2F1E3D0BA759}"/>
                </a:ext>
              </a:extLst>
            </p:cNvPr>
            <p:cNvGrpSpPr/>
            <p:nvPr/>
          </p:nvGrpSpPr>
          <p:grpSpPr>
            <a:xfrm>
              <a:off x="9263692" y="434132"/>
              <a:ext cx="2575454" cy="2156460"/>
              <a:chOff x="5901425" y="2314993"/>
              <a:chExt cx="2575454" cy="215646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61C934D-2001-F042-9A3B-DF90801DA2A6}"/>
                  </a:ext>
                </a:extLst>
              </p:cNvPr>
              <p:cNvGrpSpPr/>
              <p:nvPr/>
            </p:nvGrpSpPr>
            <p:grpSpPr>
              <a:xfrm>
                <a:off x="5901425" y="2314993"/>
                <a:ext cx="2575454" cy="2156460"/>
                <a:chOff x="5863640" y="2314993"/>
                <a:chExt cx="2575454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01302E5F-4BAC-BF41-9E4D-259A7BD0BA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4603A48A-895A-764B-9B0A-08B4198119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𝑇𝑟𝑎𝑣𝑒𝑙</m:t>
                            </m:r>
                          </m:oMath>
                        </m:oMathPara>
                      </a14:m>
                      <a:endParaRPr lang="en-GB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88" name="TextBox 87">
                      <a:extLst>
                        <a:ext uri="{FF2B5EF4-FFF2-40B4-BE49-F238E27FC236}">
                          <a16:creationId xmlns:a16="http://schemas.microsoft.com/office/drawing/2014/main" id="{4603A48A-895A-764B-9B0A-08B4198119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63640" y="3638434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6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F8CA16CC-B0B6-2543-A444-F894990C3E26}"/>
                    </a:ext>
                  </a:extLst>
                </p:cNvPr>
                <p:cNvCxnSpPr>
                  <a:cxnSpLocks/>
                  <a:stCxn id="88" idx="5"/>
                  <a:endCxn id="107" idx="1"/>
                </p:cNvCxnSpPr>
                <p:nvPr/>
              </p:nvCxnSpPr>
              <p:spPr>
                <a:xfrm>
                  <a:off x="6693294" y="3970904"/>
                  <a:ext cx="226213" cy="21368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0C405D1B-9237-7944-88DB-7BDF567C5A2F}"/>
                    </a:ext>
                  </a:extLst>
                </p:cNvPr>
                <p:cNvCxnSpPr>
                  <a:cxnSpLocks/>
                  <a:stCxn id="107" idx="0"/>
                  <a:endCxn id="102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5C6C87D-06CB-5D47-BF44-9B59AF1844F3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7794AE0-CE10-0A41-B31A-8FAE95AA041D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19F13954-21FE-AD44-A594-B0B7C45E28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3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264CCDDC-E6EF-FE4C-8521-EE8CC4678DA3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448040A-ED74-284E-9E40-55764DAC3A50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A5E88756-A83D-8344-AFA7-A23DC34A8F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29" name="TextBox 128">
                        <a:extLst>
                          <a:ext uri="{FF2B5EF4-FFF2-40B4-BE49-F238E27FC236}">
                            <a16:creationId xmlns:a16="http://schemas.microsoft.com/office/drawing/2014/main" id="{9D33517F-2746-E849-A820-51173BC8B5A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38"/>
                        <a:stretch>
                          <a:fillRect l="-26316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D9C42CE7-93AB-E240-8D68-5C8A9C048229}"/>
                    </a:ext>
                  </a:extLst>
                </p:cNvPr>
                <p:cNvCxnSpPr>
                  <a:cxnSpLocks/>
                  <a:stCxn id="102" idx="0"/>
                  <a:endCxn id="105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665EF906-B298-6F4C-826B-5DE347142A65}"/>
                    </a:ext>
                  </a:extLst>
                </p:cNvPr>
                <p:cNvCxnSpPr>
                  <a:cxnSpLocks/>
                  <a:stCxn id="105" idx="1"/>
                  <a:endCxn id="87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FA08893-BE9E-0A4C-8C39-6285AE29FBBF}"/>
                    </a:ext>
                  </a:extLst>
                </p:cNvPr>
                <p:cNvCxnSpPr>
                  <a:cxnSpLocks/>
                  <a:stCxn id="100" idx="3"/>
                  <a:endCxn id="105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50FE3F9-913C-124C-8BEE-5B845908F3FB}"/>
                    </a:ext>
                  </a:extLst>
                </p:cNvPr>
                <p:cNvCxnSpPr>
                  <a:cxnSpLocks/>
                  <a:stCxn id="102" idx="4"/>
                  <a:endCxn id="103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80EFB3D-E8EE-304E-B713-28680FC3650E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EB033EB-1411-3044-96B1-36498DCEDA1C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6" name="TextBox 105">
                        <a:extLst>
                          <a:ext uri="{FF2B5EF4-FFF2-40B4-BE49-F238E27FC236}">
                            <a16:creationId xmlns:a16="http://schemas.microsoft.com/office/drawing/2014/main" id="{DB48EF28-FBEF-8846-9CED-48603FF251A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4F16313-B171-5846-831F-2A75A32BBE13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3754" cy="358866"/>
                  <a:chOff x="7241845" y="4112587"/>
                  <a:chExt cx="433754" cy="358866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C673DCB-E83A-4B42-91BA-2E98DA903BE0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0C53A770-3801-8245-AC2B-A02CACB16C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263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0C53A770-3801-8245-AC2B-A02CACB16C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2639" cy="215444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E08CA838-9473-F149-AB45-8D6A24A3A8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2FFFA101-094D-E740-B6EE-0CA1558801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93EDD0-F473-D849-B03F-194B3DFA97BF}"/>
                  </a:ext>
                </a:extLst>
              </p:cNvPr>
              <p:cNvCxnSpPr>
                <a:cxnSpLocks/>
                <a:stCxn id="102" idx="6"/>
                <a:endCxn id="109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8CF5698-04EE-8E49-BB81-6E2CBF847C0D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6FF448E-B1CE-474C-A268-32EC3758C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8070279"/>
                  </p:ext>
                </p:extLst>
              </p:nvPr>
            </p:nvGraphicFramePr>
            <p:xfrm>
              <a:off x="7131954" y="3203431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6FF448E-B1CE-474C-A268-32EC3758C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8070279"/>
                  </p:ext>
                </p:extLst>
              </p:nvPr>
            </p:nvGraphicFramePr>
            <p:xfrm>
              <a:off x="7131954" y="3203431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2273" t="-4167" r="-181818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84906" t="-4167" r="-5094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62963" t="-4167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2273" t="-104167" r="-18181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84906" t="-104167" r="-5094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62963" t="-104167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2273" t="-196000" r="-181818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84906" t="-196000" r="-5094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62963" t="-196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2273" t="-308333" r="-1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84906" t="-308333" r="-509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62963" t="-30833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2273" t="-408333" r="-1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84906" t="-408333" r="-50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62963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66ED4E10-D754-F84F-8641-8E7B4BFDE19C}"/>
              </a:ext>
            </a:extLst>
          </p:cNvPr>
          <p:cNvSpPr/>
          <p:nvPr/>
        </p:nvSpPr>
        <p:spPr>
          <a:xfrm>
            <a:off x="7131955" y="3501004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08AFF63-5EEF-294A-98CE-AE786ED5E1CB}"/>
              </a:ext>
            </a:extLst>
          </p:cNvPr>
          <p:cNvSpPr/>
          <p:nvPr/>
        </p:nvSpPr>
        <p:spPr>
          <a:xfrm>
            <a:off x="7131954" y="4135337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/>
              <p:nvPr/>
            </p:nvSpPr>
            <p:spPr>
              <a:xfrm>
                <a:off x="663793" y="1840248"/>
                <a:ext cx="6756661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𝑇𝑙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3" y="1840248"/>
                <a:ext cx="6756661" cy="533159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49AF18C-2FAD-404C-AE83-70320C308960}"/>
              </a:ext>
            </a:extLst>
          </p:cNvPr>
          <p:cNvSpPr/>
          <p:nvPr/>
        </p:nvSpPr>
        <p:spPr>
          <a:xfrm>
            <a:off x="5616802" y="1820301"/>
            <a:ext cx="1803652" cy="53315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74A903-12EC-0240-8B41-5D69A845483B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A1C7576-A864-4A40-82E2-B4E6F50DF64B}"/>
                </a:ext>
              </a:extLst>
            </p:cNvPr>
            <p:cNvGrpSpPr/>
            <p:nvPr/>
          </p:nvGrpSpPr>
          <p:grpSpPr>
            <a:xfrm>
              <a:off x="9274696" y="434132"/>
              <a:ext cx="2564450" cy="2156460"/>
              <a:chOff x="5912429" y="2314993"/>
              <a:chExt cx="2564450" cy="215646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1F1D743-FFF5-2948-B13A-36423E1733E9}"/>
                  </a:ext>
                </a:extLst>
              </p:cNvPr>
              <p:cNvGrpSpPr/>
              <p:nvPr/>
            </p:nvGrpSpPr>
            <p:grpSpPr>
              <a:xfrm>
                <a:off x="5912429" y="2314993"/>
                <a:ext cx="2564450" cy="2156460"/>
                <a:chOff x="5874644" y="2314993"/>
                <a:chExt cx="2564450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3A9D4C1C-54FB-6A42-8A7F-3AAB4AE5E34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AEB665F-03D3-DD45-93C0-2D37F295D873}"/>
                    </a:ext>
                  </a:extLst>
                </p:cNvPr>
                <p:cNvCxnSpPr>
                  <a:cxnSpLocks/>
                  <a:stCxn id="67" idx="0"/>
                  <a:endCxn id="62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C97227B-92A6-5D4F-ADF8-F9C1B1902A57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D8BC848B-3BD7-C846-BD2E-003C9C47F90B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A38EF8E6-A515-8542-A316-5D71CF8AF7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FCBF636-2882-C24F-8C4E-A32A0908A777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FA320105-E9AB-044E-8815-D951F111CC56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A0551A04-CA71-5F4A-A507-BB0B37DC125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7263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A0551A04-CA71-5F4A-A507-BB0B37DC125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72639" cy="215444"/>
                      </a:xfrm>
                      <a:prstGeom prst="rect">
                        <a:avLst/>
                      </a:prstGeom>
                      <a:blipFill>
                        <a:blip r:embed="rId46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2285A03-CFC5-FD46-8C8D-A3C07589AF1E}"/>
                    </a:ext>
                  </a:extLst>
                </p:cNvPr>
                <p:cNvCxnSpPr>
                  <a:cxnSpLocks/>
                  <a:stCxn id="62" idx="0"/>
                  <a:endCxn id="65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5C3BBAFB-B461-7F42-924B-7FA3300B044D}"/>
                    </a:ext>
                  </a:extLst>
                </p:cNvPr>
                <p:cNvCxnSpPr>
                  <a:cxnSpLocks/>
                  <a:stCxn id="65" idx="1"/>
                  <a:endCxn id="49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5F3A3D9-E483-AD4C-88DE-B91326AD534F}"/>
                    </a:ext>
                  </a:extLst>
                </p:cNvPr>
                <p:cNvCxnSpPr>
                  <a:cxnSpLocks/>
                  <a:stCxn id="61" idx="3"/>
                  <a:endCxn id="65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E8FB2B32-BCF6-4846-BACD-8BE96D4C388C}"/>
                    </a:ext>
                  </a:extLst>
                </p:cNvPr>
                <p:cNvCxnSpPr>
                  <a:cxnSpLocks/>
                  <a:stCxn id="62" idx="4"/>
                  <a:endCxn id="63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A8CBEC36-5EE4-6A4C-8CFF-CA4D153C970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170D776C-AB6A-E94B-8835-82BB3D943C92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11F23697-9249-2144-8C2D-BF4D5D5633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EAF60B45-5D68-144D-8FCC-EA99EDFEADBA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5998" cy="358866"/>
                  <a:chOff x="7241845" y="4112587"/>
                  <a:chExt cx="435998" cy="358866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7C0D13F3-A6A8-DA4C-92BB-8BBE4E5EE258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A3EFF8B4-BD56-1B48-8B9E-C0297DC297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>
                      <a:extLst>
                        <a:ext uri="{FF2B5EF4-FFF2-40B4-BE49-F238E27FC236}">
                          <a16:creationId xmlns:a16="http://schemas.microsoft.com/office/drawing/2014/main" id="{AED48173-F9FD-684B-8155-D18B01C258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86CFB950-1157-A946-BF95-EA6A3342F3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2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9099835-4F42-B74F-B143-7A80AC5614F7}"/>
                  </a:ext>
                </a:extLst>
              </p:cNvPr>
              <p:cNvCxnSpPr>
                <a:cxnSpLocks/>
                <a:stCxn id="62" idx="6"/>
                <a:endCxn id="69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13EABCF-D13B-9846-9F17-919FFFCF62CF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8656471"/>
                  </p:ext>
                </p:extLst>
              </p:nvPr>
            </p:nvGraphicFramePr>
            <p:xfrm>
              <a:off x="7509841" y="498419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8656471"/>
                  </p:ext>
                </p:extLst>
              </p:nvPr>
            </p:nvGraphicFramePr>
            <p:xfrm>
              <a:off x="7509841" y="498419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4167" r="-61364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100000" r="-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208333" r="-6136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/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c 15">
            <a:extLst>
              <a:ext uri="{FF2B5EF4-FFF2-40B4-BE49-F238E27FC236}">
                <a16:creationId xmlns:a16="http://schemas.microsoft.com/office/drawing/2014/main" id="{E6A1AC85-0574-174F-85C0-EA66AAE8B092}"/>
              </a:ext>
            </a:extLst>
          </p:cNvPr>
          <p:cNvSpPr/>
          <p:nvPr/>
        </p:nvSpPr>
        <p:spPr>
          <a:xfrm>
            <a:off x="7810366" y="3580910"/>
            <a:ext cx="1221994" cy="1887738"/>
          </a:xfrm>
          <a:prstGeom prst="arc">
            <a:avLst>
              <a:gd name="adj1" fmla="val 17384230"/>
              <a:gd name="adj2" fmla="val 5503216"/>
            </a:avLst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Arc 111">
            <a:extLst>
              <a:ext uri="{FF2B5EF4-FFF2-40B4-BE49-F238E27FC236}">
                <a16:creationId xmlns:a16="http://schemas.microsoft.com/office/drawing/2014/main" id="{1D23359C-C9FB-654B-B7EA-9498EADAF674}"/>
              </a:ext>
            </a:extLst>
          </p:cNvPr>
          <p:cNvSpPr/>
          <p:nvPr/>
        </p:nvSpPr>
        <p:spPr>
          <a:xfrm>
            <a:off x="7870197" y="4118579"/>
            <a:ext cx="1072134" cy="1624651"/>
          </a:xfrm>
          <a:prstGeom prst="arc">
            <a:avLst>
              <a:gd name="adj1" fmla="val 17687654"/>
              <a:gd name="adj2" fmla="val 5503216"/>
            </a:avLst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7964B2-784D-6041-A224-19E4916E6CF1}"/>
                  </a:ext>
                </a:extLst>
              </p:cNvPr>
              <p:cNvSpPr/>
              <p:nvPr/>
            </p:nvSpPr>
            <p:spPr>
              <a:xfrm>
                <a:off x="663795" y="2438986"/>
                <a:ext cx="5606376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7964B2-784D-6041-A224-19E4916E6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5" y="2438986"/>
                <a:ext cx="5606376" cy="533159"/>
              </a:xfrm>
              <a:prstGeom prst="rect">
                <a:avLst/>
              </a:prstGeom>
              <a:blipFill>
                <a:blip r:embed="rId49"/>
                <a:stretch>
                  <a:fillRect r="-2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8AE3A27-FF54-1347-A1DD-DF820A93DFCA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8AE3A27-FF54-1347-A1DD-DF820A93D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4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51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3" grpId="0" animBg="1"/>
      <p:bldP spid="16" grpId="0" animBg="1"/>
      <p:bldP spid="112" grpId="0" animBg="1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2534-7F4C-6B48-9B31-79FF3B58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für MPE Anfragen: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3037724"/>
                <a:ext cx="6686081" cy="2868189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𝐴𝑟𝑡𝑖𝑓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𝑁𝑎𝑡𝐷𝑖𝑠</m:t>
                    </m:r>
                  </m:oMath>
                </a14:m>
                <a:r>
                  <a:rPr lang="de-DE" dirty="0"/>
                  <a:t> (in zwei Schritten) ausmaximieren: </a:t>
                </a:r>
              </a:p>
              <a:p>
                <a:pPr lvl="1"/>
                <a:r>
                  <a:rPr lang="de-DE" dirty="0"/>
                  <a:t>Wähle die </a:t>
                </a:r>
                <a:r>
                  <a:rPr lang="de-DE" dirty="0" err="1"/>
                  <a:t>argmax</a:t>
                </a:r>
                <a:r>
                  <a:rPr lang="de-DE" dirty="0"/>
                  <a:t> Zuweisung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𝐴𝑟𝑡𝑖𝑓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𝑁𝑎𝑡𝐷𝑖𝑠</m:t>
                    </m:r>
                  </m:oMath>
                </a14:m>
                <a:r>
                  <a:rPr lang="de-DE" dirty="0"/>
                  <a:t> nacheinander; es bleibt für jede mögliche Welt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b="0" dirty="0"/>
              </a:p>
              <a:p>
                <a:pPr lvl="3"/>
                <a:r>
                  <a:rPr lang="de-DE" dirty="0"/>
                  <a:t>Maximaler Wert: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Zuweisungen merken: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𝐴𝑟𝑡𝑖𝑓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𝑁𝑎𝑡𝐷𝑖𝑠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charset="0"/>
                      </a:rPr>
                      <m:t>𝐸𝑝𝑖𝑑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Maximaler Wert: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Zuweisungen merken: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𝐴𝑟𝑡𝑖𝑓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𝑁𝑎𝑡𝐷𝑖𝑠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Verbleibender Faktor: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3037724"/>
                <a:ext cx="6686081" cy="2868189"/>
              </a:xfrm>
              <a:blipFill>
                <a:blip r:embed="rId3"/>
                <a:stretch>
                  <a:fillRect l="-2273" t="-4846" b="-4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99CC-208C-5A4D-99E0-B354245DA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18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1049D4-51DF-D04D-ACA8-91C4B4F5B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4D866A6-AA88-034C-B141-8E00FDDE4A75}"/>
              </a:ext>
            </a:extLst>
          </p:cNvPr>
          <p:cNvGrpSpPr/>
          <p:nvPr/>
        </p:nvGrpSpPr>
        <p:grpSpPr>
          <a:xfrm>
            <a:off x="9104282" y="3135714"/>
            <a:ext cx="2905278" cy="2866592"/>
            <a:chOff x="9104282" y="257658"/>
            <a:chExt cx="2905278" cy="286659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1E3EF45-A526-C649-9DED-2F1E3D0BA759}"/>
                </a:ext>
              </a:extLst>
            </p:cNvPr>
            <p:cNvGrpSpPr/>
            <p:nvPr/>
          </p:nvGrpSpPr>
          <p:grpSpPr>
            <a:xfrm>
              <a:off x="9274696" y="434132"/>
              <a:ext cx="2564450" cy="2156460"/>
              <a:chOff x="5912429" y="2314993"/>
              <a:chExt cx="2564450" cy="2156460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61C934D-2001-F042-9A3B-DF90801DA2A6}"/>
                  </a:ext>
                </a:extLst>
              </p:cNvPr>
              <p:cNvGrpSpPr/>
              <p:nvPr/>
            </p:nvGrpSpPr>
            <p:grpSpPr>
              <a:xfrm>
                <a:off x="5912429" y="2314993"/>
                <a:ext cx="2564450" cy="2156460"/>
                <a:chOff x="5874644" y="2314993"/>
                <a:chExt cx="2564450" cy="215646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01302E5F-4BAC-BF41-9E4D-259A7BD0BA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 marL="15875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𝑁𝑎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𝑡𝐷𝑖𝑠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40AC5024-D483-214E-BF3C-A66C1039B1F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74644" y="2315730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5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0C405D1B-9237-7944-88DB-7BDF567C5A2F}"/>
                    </a:ext>
                  </a:extLst>
                </p:cNvPr>
                <p:cNvCxnSpPr>
                  <a:cxnSpLocks/>
                  <a:stCxn id="107" idx="0"/>
                  <a:endCxn id="102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5C6C87D-06CB-5D47-BF44-9B59AF1844F3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7794AE0-CE10-0A41-B31A-8FAE95AA041D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19F13954-21FE-AD44-A594-B0B7C45E28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3" name="TextBox 112">
                        <a:extLst>
                          <a:ext uri="{FF2B5EF4-FFF2-40B4-BE49-F238E27FC236}">
                            <a16:creationId xmlns:a16="http://schemas.microsoft.com/office/drawing/2014/main" id="{067500F4-6D6E-E240-BAF7-411FF819E0B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190052" cy="215444"/>
                      </a:xfrm>
                      <a:prstGeom prst="rect">
                        <a:avLst/>
                      </a:prstGeom>
                      <a:blipFill>
                        <a:blip r:embed="rId37"/>
                        <a:stretch>
                          <a:fillRect l="-4000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264CCDDC-E6EF-FE4C-8521-EE8CC4678DA3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448040A-ED74-284E-9E40-55764DAC3A50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A5E88756-A83D-8344-AFA7-A23DC34A8F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a14:m>
                        <a:r>
                          <a:rPr lang="en-GB" sz="1400" dirty="0"/>
                          <a:t>’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A5E88756-A83D-8344-AFA7-A23DC34A8F0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38"/>
                        <a:stretch>
                          <a:fillRect l="-36842" t="-27778" r="-42105" b="-4444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D9C42CE7-93AB-E240-8D68-5C8A9C048229}"/>
                    </a:ext>
                  </a:extLst>
                </p:cNvPr>
                <p:cNvCxnSpPr>
                  <a:cxnSpLocks/>
                  <a:stCxn id="102" idx="0"/>
                  <a:endCxn id="105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665EF906-B298-6F4C-826B-5DE347142A65}"/>
                    </a:ext>
                  </a:extLst>
                </p:cNvPr>
                <p:cNvCxnSpPr>
                  <a:cxnSpLocks/>
                  <a:stCxn id="105" idx="1"/>
                  <a:endCxn id="87" idx="5"/>
                </p:cNvCxnSpPr>
                <p:nvPr/>
              </p:nvCxnSpPr>
              <p:spPr>
                <a:xfrm flipH="1" flipV="1">
                  <a:off x="6704298" y="2648200"/>
                  <a:ext cx="388897" cy="29592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8FA08893-BE9E-0A4C-8C39-6285AE29FBBF}"/>
                    </a:ext>
                  </a:extLst>
                </p:cNvPr>
                <p:cNvCxnSpPr>
                  <a:cxnSpLocks/>
                  <a:stCxn id="100" idx="3"/>
                  <a:endCxn id="105" idx="3"/>
                </p:cNvCxnSpPr>
                <p:nvPr/>
              </p:nvCxnSpPr>
              <p:spPr>
                <a:xfrm flipH="1">
                  <a:off x="7237195" y="2647463"/>
                  <a:ext cx="372245" cy="29665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50FE3F9-913C-124C-8BEE-5B845908F3FB}"/>
                    </a:ext>
                  </a:extLst>
                </p:cNvPr>
                <p:cNvCxnSpPr>
                  <a:cxnSpLocks/>
                  <a:stCxn id="102" idx="4"/>
                  <a:endCxn id="103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80EFB3D-E8EE-304E-B713-28680FC3650E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EB033EB-1411-3044-96B1-36498DCEDA1C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6" name="TextBox 105">
                        <a:extLst>
                          <a:ext uri="{FF2B5EF4-FFF2-40B4-BE49-F238E27FC236}">
                            <a16:creationId xmlns:a16="http://schemas.microsoft.com/office/drawing/2014/main" id="{DB48EF28-FBEF-8846-9CED-48603FF251A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4F16313-B171-5846-831F-2A75A32BBE13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3754" cy="358866"/>
                  <a:chOff x="7241845" y="4112587"/>
                  <a:chExt cx="433754" cy="358866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C673DCB-E83A-4B42-91BA-2E98DA903BE0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0C53A770-3801-8245-AC2B-A02CACB16C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263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0C53A770-3801-8245-AC2B-A02CACB16C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2639" cy="215444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>
                      <a:extLst>
                        <a:ext uri="{FF2B5EF4-FFF2-40B4-BE49-F238E27FC236}">
                          <a16:creationId xmlns:a16="http://schemas.microsoft.com/office/drawing/2014/main" id="{E08CA838-9473-F149-AB45-8D6A24A3A88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𝐴𝑟𝑡𝑖𝑓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8" name="TextBox 97">
                      <a:extLst>
                        <a:ext uri="{FF2B5EF4-FFF2-40B4-BE49-F238E27FC236}">
                          <a16:creationId xmlns:a16="http://schemas.microsoft.com/office/drawing/2014/main" id="{B50EB494-7653-FC4F-B228-FE8A5A82AC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67094" y="2314993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1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2FFFA101-094D-E740-B6EE-0CA1558801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93EDD0-F473-D849-B03F-194B3DFA97BF}"/>
                  </a:ext>
                </a:extLst>
              </p:cNvPr>
              <p:cNvCxnSpPr>
                <a:cxnSpLocks/>
                <a:stCxn id="102" idx="6"/>
                <a:endCxn id="109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8CF5698-04EE-8E49-BB81-6E2CBF847C0D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6FF448E-B1CE-474C-A268-32EC3758C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78713"/>
                  </p:ext>
                </p:extLst>
              </p:nvPr>
            </p:nvGraphicFramePr>
            <p:xfrm>
              <a:off x="7160331" y="3203431"/>
              <a:ext cx="158781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1" name="Table 110">
                <a:extLst>
                  <a:ext uri="{FF2B5EF4-FFF2-40B4-BE49-F238E27FC236}">
                    <a16:creationId xmlns:a16="http://schemas.microsoft.com/office/drawing/2014/main" id="{96FF448E-B1CE-474C-A268-32EC3758C8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78713"/>
                  </p:ext>
                </p:extLst>
              </p:nvPr>
            </p:nvGraphicFramePr>
            <p:xfrm>
              <a:off x="7160331" y="3203431"/>
              <a:ext cx="1587818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4167" r="-18863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78571" t="-4167" r="-48214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84615" t="-4167" r="-3846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104167" r="-18863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78571" t="-104167" r="-48214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84615" t="-104167" r="-3846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196000" r="-18863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78571" t="-196000" r="-48214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84615" t="-196000" r="-3846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308333" r="-18863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78571" t="-308333" r="-4821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84615" t="-308333" r="-3846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t="-408333" r="-188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78571" t="-408333" r="-482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4"/>
                          <a:stretch>
                            <a:fillRect l="-384615" t="-408333" r="-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66ED4E10-D754-F84F-8641-8E7B4BFDE19C}"/>
              </a:ext>
            </a:extLst>
          </p:cNvPr>
          <p:cNvSpPr/>
          <p:nvPr/>
        </p:nvSpPr>
        <p:spPr>
          <a:xfrm>
            <a:off x="7170106" y="3501004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08AFF63-5EEF-294A-98CE-AE786ED5E1CB}"/>
              </a:ext>
            </a:extLst>
          </p:cNvPr>
          <p:cNvSpPr/>
          <p:nvPr/>
        </p:nvSpPr>
        <p:spPr>
          <a:xfrm>
            <a:off x="7170106" y="4135337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/>
              <p:nvPr/>
            </p:nvSpPr>
            <p:spPr>
              <a:xfrm>
                <a:off x="663794" y="1840248"/>
                <a:ext cx="5725132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func>
                                <m:func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arg</m:t>
                                      </m:r>
                                      <m: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d>
                                    </m:lim>
                                  </m:limLow>
                                </m:fName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4" y="1840248"/>
                <a:ext cx="5725132" cy="533159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49AF18C-2FAD-404C-AE83-70320C308960}"/>
              </a:ext>
            </a:extLst>
          </p:cNvPr>
          <p:cNvSpPr/>
          <p:nvPr/>
        </p:nvSpPr>
        <p:spPr>
          <a:xfrm>
            <a:off x="3657600" y="1823463"/>
            <a:ext cx="2672518" cy="53315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74A903-12EC-0240-8B41-5D69A845483B}"/>
              </a:ext>
            </a:extLst>
          </p:cNvPr>
          <p:cNvGrpSpPr/>
          <p:nvPr/>
        </p:nvGrpSpPr>
        <p:grpSpPr>
          <a:xfrm>
            <a:off x="9104282" y="257658"/>
            <a:ext cx="2905278" cy="2866592"/>
            <a:chOff x="9104282" y="257658"/>
            <a:chExt cx="2905278" cy="286659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A1C7576-A864-4A40-82E2-B4E6F50DF64B}"/>
                </a:ext>
              </a:extLst>
            </p:cNvPr>
            <p:cNvGrpSpPr/>
            <p:nvPr/>
          </p:nvGrpSpPr>
          <p:grpSpPr>
            <a:xfrm>
              <a:off x="10079247" y="735020"/>
              <a:ext cx="1610348" cy="1855572"/>
              <a:chOff x="6716980" y="2615881"/>
              <a:chExt cx="1610348" cy="1855572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1F1D743-FFF5-2948-B13A-36423E1733E9}"/>
                  </a:ext>
                </a:extLst>
              </p:cNvPr>
              <p:cNvGrpSpPr/>
              <p:nvPr/>
            </p:nvGrpSpPr>
            <p:grpSpPr>
              <a:xfrm>
                <a:off x="6716980" y="2615881"/>
                <a:ext cx="1610348" cy="1855572"/>
                <a:chOff x="6679195" y="2615881"/>
                <a:chExt cx="1610348" cy="1855572"/>
              </a:xfrm>
            </p:grpSpPr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8AEB665F-03D3-DD45-93C0-2D37F295D873}"/>
                    </a:ext>
                  </a:extLst>
                </p:cNvPr>
                <p:cNvCxnSpPr>
                  <a:cxnSpLocks/>
                  <a:stCxn id="67" idx="0"/>
                  <a:endCxn id="62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C97227B-92A6-5D4F-ADF8-F9C1B1902A57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D8BC848B-3BD7-C846-BD2E-003C9C47F90B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A38EF8E6-A515-8542-A316-5D71CF8AF7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A38EF8E6-A515-8542-A316-5D71CF8AF73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blipFill>
                        <a:blip r:embed="rId46"/>
                        <a:stretch>
                          <a:fillRect l="-2381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5FCBF636-2882-C24F-8C4E-A32A0908A777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FA320105-E9AB-044E-8815-D951F111CC56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A0551A04-CA71-5F4A-A507-BB0B37DC125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7263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A0551A04-CA71-5F4A-A507-BB0B37DC125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72639" cy="215444"/>
                      </a:xfrm>
                      <a:prstGeom prst="rect">
                        <a:avLst/>
                      </a:prstGeom>
                      <a:blipFill>
                        <a:blip r:embed="rId47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2285A03-CFC5-FD46-8C8D-A3C07589AF1E}"/>
                    </a:ext>
                  </a:extLst>
                </p:cNvPr>
                <p:cNvCxnSpPr>
                  <a:cxnSpLocks/>
                  <a:stCxn id="62" idx="0"/>
                  <a:endCxn id="65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E8FB2B32-BCF6-4846-BACD-8BE96D4C388C}"/>
                    </a:ext>
                  </a:extLst>
                </p:cNvPr>
                <p:cNvCxnSpPr>
                  <a:cxnSpLocks/>
                  <a:stCxn id="62" idx="4"/>
                  <a:endCxn id="63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A8CBEC36-5EE4-6A4C-8CFF-CA4D153C9702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170D776C-AB6A-E94B-8835-82BB3D943C92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11F23697-9249-2144-8C2D-BF4D5D5633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EAF60B45-5D68-144D-8FCC-EA99EDFEADBA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5998" cy="358866"/>
                  <a:chOff x="7241845" y="4112587"/>
                  <a:chExt cx="435998" cy="358866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7C0D13F3-A6A8-DA4C-92BB-8BBE4E5EE258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4" name="TextBox 63">
                        <a:extLst>
                          <a:ext uri="{FF2B5EF4-FFF2-40B4-BE49-F238E27FC236}">
                            <a16:creationId xmlns:a16="http://schemas.microsoft.com/office/drawing/2014/main" id="{A3EFF8B4-BD56-1B48-8B9E-C0297DC297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2" name="TextBox 111">
                        <a:extLst>
                          <a:ext uri="{FF2B5EF4-FFF2-40B4-BE49-F238E27FC236}">
                            <a16:creationId xmlns:a16="http://schemas.microsoft.com/office/drawing/2014/main" id="{72704565-B623-8C44-B36C-63EBFB89180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4883" cy="215444"/>
                      </a:xfrm>
                      <a:prstGeom prst="rect">
                        <a:avLst/>
                      </a:prstGeom>
                      <a:blipFill>
                        <a:blip r:embed="rId3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2" name="TextBox 61">
                      <a:extLst>
                        <a:ext uri="{FF2B5EF4-FFF2-40B4-BE49-F238E27FC236}">
                          <a16:creationId xmlns:a16="http://schemas.microsoft.com/office/drawing/2014/main" id="{86CFB950-1157-A946-BF95-EA6A3342F3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32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9099835-4F42-B74F-B143-7A80AC5614F7}"/>
                  </a:ext>
                </a:extLst>
              </p:cNvPr>
              <p:cNvCxnSpPr>
                <a:cxnSpLocks/>
                <a:stCxn id="62" idx="6"/>
                <a:endCxn id="69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13EABCF-D13B-9846-9F17-919FFFCF62CF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6841656"/>
                  </p:ext>
                </p:extLst>
              </p:nvPr>
            </p:nvGraphicFramePr>
            <p:xfrm>
              <a:off x="7507899" y="498419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6841656"/>
                  </p:ext>
                </p:extLst>
              </p:nvPr>
            </p:nvGraphicFramePr>
            <p:xfrm>
              <a:off x="7507899" y="498419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8"/>
                          <a:stretch>
                            <a:fillRect l="-2273" t="-4167" r="-61364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8"/>
                          <a:stretch>
                            <a:fillRect l="-166667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8"/>
                          <a:stretch>
                            <a:fillRect l="-2273" t="-100000" r="-6136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8"/>
                          <a:stretch>
                            <a:fillRect l="-166667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8"/>
                          <a:stretch>
                            <a:fillRect l="-2273" t="-208333" r="-61364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8"/>
                          <a:stretch>
                            <a:fillRect l="-166667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/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7964B2-784D-6041-A224-19E4916E6CF1}"/>
                  </a:ext>
                </a:extLst>
              </p:cNvPr>
              <p:cNvSpPr/>
              <p:nvPr/>
            </p:nvSpPr>
            <p:spPr>
              <a:xfrm>
                <a:off x="663795" y="2438986"/>
                <a:ext cx="3682574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7964B2-784D-6041-A224-19E4916E6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5" y="2438986"/>
                <a:ext cx="3682574" cy="533159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4" name="Table 73">
                <a:extLst>
                  <a:ext uri="{FF2B5EF4-FFF2-40B4-BE49-F238E27FC236}">
                    <a16:creationId xmlns:a16="http://schemas.microsoft.com/office/drawing/2014/main" id="{252F8F1B-FFF7-3F4D-9E12-5AB849B700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4019968"/>
                  </p:ext>
                </p:extLst>
              </p:nvPr>
            </p:nvGraphicFramePr>
            <p:xfrm>
              <a:off x="6834544" y="252135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4" name="Table 73">
                <a:extLst>
                  <a:ext uri="{FF2B5EF4-FFF2-40B4-BE49-F238E27FC236}">
                    <a16:creationId xmlns:a16="http://schemas.microsoft.com/office/drawing/2014/main" id="{252F8F1B-FFF7-3F4D-9E12-5AB849B700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4019968"/>
                  </p:ext>
                </p:extLst>
              </p:nvPr>
            </p:nvGraphicFramePr>
            <p:xfrm>
              <a:off x="6834544" y="252135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r="-302273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r="-141818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r="-77273" b="-8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b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100000" r="-302273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100000" r="-141818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100000" r="-77273" b="-7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100000" b="-7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192000" r="-302273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192000" r="-141818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192000" r="-77273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192000" b="-5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304167" r="-302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304167" r="-141818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304167" r="-77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30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404167" r="-30227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404167" r="-14181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404167" r="-7727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40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504167" r="-30227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504167" r="-141818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504167" r="-7727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5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580000" r="-30227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580000" r="-141818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580000" r="-7727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580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708333" r="-302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708333" r="-141818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708333" r="-77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7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3" t="-808333" r="-302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81818" t="-808333" r="-14181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227273" t="-808333" r="-77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1"/>
                          <a:stretch>
                            <a:fillRect l="-423529" t="-8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3BE00EB5-9A83-6E4D-8FC0-AAAE2796B7FD}"/>
              </a:ext>
            </a:extLst>
          </p:cNvPr>
          <p:cNvSpPr/>
          <p:nvPr/>
        </p:nvSpPr>
        <p:spPr>
          <a:xfrm>
            <a:off x="6834544" y="536875"/>
            <a:ext cx="2239392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3B584E0-7598-984C-9E03-9B70F52DB533}"/>
              </a:ext>
            </a:extLst>
          </p:cNvPr>
          <p:cNvSpPr/>
          <p:nvPr/>
        </p:nvSpPr>
        <p:spPr>
          <a:xfrm>
            <a:off x="6834544" y="1171208"/>
            <a:ext cx="2239392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3DC3F06-AB1F-8F48-9082-3D7D7082BBCD}"/>
              </a:ext>
            </a:extLst>
          </p:cNvPr>
          <p:cNvSpPr/>
          <p:nvPr/>
        </p:nvSpPr>
        <p:spPr>
          <a:xfrm>
            <a:off x="6834544" y="1757650"/>
            <a:ext cx="2239392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A3F150A-295D-5844-BD00-9F39922D5CEC}"/>
              </a:ext>
            </a:extLst>
          </p:cNvPr>
          <p:cNvSpPr/>
          <p:nvPr/>
        </p:nvSpPr>
        <p:spPr>
          <a:xfrm>
            <a:off x="6834544" y="2391983"/>
            <a:ext cx="2239392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C2B7CA8-5121-594B-BA37-9698E9F68540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C2B7CA8-5121-594B-BA37-9698E9F68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5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7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3" grpId="0" animBg="1"/>
      <p:bldP spid="72" grpId="0"/>
      <p:bldP spid="75" grpId="0" animBg="1"/>
      <p:bldP spid="76" grpId="0" animBg="1"/>
      <p:bldP spid="77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2534-7F4C-6B48-9B31-79FF3B58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für MPE Anfragen: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3501004"/>
                <a:ext cx="6686081" cy="240490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de-DE" b="0" dirty="0">
                    <a:latin typeface="+mn-lt"/>
                  </a:rPr>
                  <a:t>Faktormultiplikation</a:t>
                </a:r>
              </a:p>
              <a:p>
                <a:pPr lvl="1"/>
                <a:r>
                  <a:rPr lang="de-DE" b="0" dirty="0">
                    <a:latin typeface="+mn-lt"/>
                  </a:rPr>
                  <a:t>Wie vorher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ausmaximieren: </a:t>
                </a:r>
              </a:p>
              <a:p>
                <a:pPr lvl="1"/>
                <a:r>
                  <a:rPr lang="de-DE" dirty="0"/>
                  <a:t>Wähle die </a:t>
                </a:r>
                <a:r>
                  <a:rPr lang="de-DE" dirty="0" err="1"/>
                  <a:t>argmax</a:t>
                </a:r>
                <a:r>
                  <a:rPr lang="de-DE" dirty="0"/>
                  <a:t> Zuweisung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charset="0"/>
                      </a:rPr>
                      <m:t>𝐸𝑝𝑖𝑑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Maximaler Wert: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43200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Zuweisung merken: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Verbleibender Faktor: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740D76-3BA9-8F48-94B0-C2F921706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3501004"/>
                <a:ext cx="6686081" cy="2404909"/>
              </a:xfrm>
              <a:blipFill>
                <a:blip r:embed="rId3"/>
                <a:stretch>
                  <a:fillRect l="-2462" t="-6878" b="-15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B99CC-208C-5A4D-99E0-B354245DA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19</a:t>
            </a:fld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1049D4-51DF-D04D-ACA8-91C4B4F5B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4D866A6-AA88-034C-B141-8E00FDDE4A75}"/>
              </a:ext>
            </a:extLst>
          </p:cNvPr>
          <p:cNvGrpSpPr/>
          <p:nvPr/>
        </p:nvGrpSpPr>
        <p:grpSpPr>
          <a:xfrm>
            <a:off x="9104282" y="3135714"/>
            <a:ext cx="2905278" cy="2866592"/>
            <a:chOff x="9104282" y="257658"/>
            <a:chExt cx="2905278" cy="286659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1E3EF45-A526-C649-9DED-2F1E3D0BA759}"/>
                </a:ext>
              </a:extLst>
            </p:cNvPr>
            <p:cNvGrpSpPr/>
            <p:nvPr/>
          </p:nvGrpSpPr>
          <p:grpSpPr>
            <a:xfrm>
              <a:off x="10079247" y="735020"/>
              <a:ext cx="1610348" cy="1855572"/>
              <a:chOff x="6716980" y="2615881"/>
              <a:chExt cx="1610348" cy="1855572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B61C934D-2001-F042-9A3B-DF90801DA2A6}"/>
                  </a:ext>
                </a:extLst>
              </p:cNvPr>
              <p:cNvGrpSpPr/>
              <p:nvPr/>
            </p:nvGrpSpPr>
            <p:grpSpPr>
              <a:xfrm>
                <a:off x="6716980" y="2615881"/>
                <a:ext cx="1610348" cy="1855572"/>
                <a:chOff x="6679195" y="2615881"/>
                <a:chExt cx="1610348" cy="1855572"/>
              </a:xfrm>
            </p:grpSpPr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0C405D1B-9237-7944-88DB-7BDF567C5A2F}"/>
                    </a:ext>
                  </a:extLst>
                </p:cNvPr>
                <p:cNvCxnSpPr>
                  <a:cxnSpLocks/>
                  <a:stCxn id="107" idx="0"/>
                  <a:endCxn id="102" idx="4"/>
                </p:cNvCxnSpPr>
                <p:nvPr/>
              </p:nvCxnSpPr>
              <p:spPr>
                <a:xfrm flipV="1">
                  <a:off x="6991507" y="3638434"/>
                  <a:ext cx="173688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5C6C87D-06CB-5D47-BF44-9B59AF1844F3}"/>
                    </a:ext>
                  </a:extLst>
                </p:cNvPr>
                <p:cNvGrpSpPr/>
                <p:nvPr/>
              </p:nvGrpSpPr>
              <p:grpSpPr>
                <a:xfrm>
                  <a:off x="7061843" y="2615881"/>
                  <a:ext cx="963251" cy="902756"/>
                  <a:chOff x="7061843" y="2615881"/>
                  <a:chExt cx="963251" cy="902756"/>
                </a:xfrm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7794AE0-CE10-0A41-B31A-8FAE95AA041D}"/>
                      </a:ext>
                    </a:extLst>
                  </p:cNvPr>
                  <p:cNvSpPr/>
                  <p:nvPr/>
                </p:nvSpPr>
                <p:spPr>
                  <a:xfrm>
                    <a:off x="7881094" y="337463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19F13954-21FE-AD44-A594-B0B7C45E280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10" name="TextBox 109">
                        <a:extLst>
                          <a:ext uri="{FF2B5EF4-FFF2-40B4-BE49-F238E27FC236}">
                            <a16:creationId xmlns:a16="http://schemas.microsoft.com/office/drawing/2014/main" id="{19F13954-21FE-AD44-A594-B0B7C45E280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61843" y="2615881"/>
                        <a:ext cx="250838" cy="215444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23810" b="-3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264CCDDC-E6EF-FE4C-8521-EE8CC4678DA3}"/>
                    </a:ext>
                  </a:extLst>
                </p:cNvPr>
                <p:cNvGrpSpPr/>
                <p:nvPr/>
              </p:nvGrpSpPr>
              <p:grpSpPr>
                <a:xfrm>
                  <a:off x="6704298" y="4112587"/>
                  <a:ext cx="359209" cy="358866"/>
                  <a:chOff x="6704298" y="4112587"/>
                  <a:chExt cx="359209" cy="358866"/>
                </a:xfrm>
              </p:grpSpPr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448040A-ED74-284E-9E40-55764DAC3A50}"/>
                      </a:ext>
                    </a:extLst>
                  </p:cNvPr>
                  <p:cNvSpPr/>
                  <p:nvPr/>
                </p:nvSpPr>
                <p:spPr>
                  <a:xfrm>
                    <a:off x="6919507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A5E88756-A83D-8344-AFA7-A23DC34A8F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oMath>
                        </a14:m>
                        <a:r>
                          <a:rPr lang="en-GB" sz="1400" dirty="0"/>
                          <a:t>’</a:t>
                        </a:r>
                      </a:p>
                    </p:txBody>
                  </p:sp>
                </mc:Choice>
                <mc:Fallback xmlns=""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A5E88756-A83D-8344-AFA7-A23DC34A8F0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04298" y="4256009"/>
                        <a:ext cx="232371" cy="21544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36842" t="-27778" r="-42105" b="-4444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D9C42CE7-93AB-E240-8D68-5C8A9C048229}"/>
                    </a:ext>
                  </a:extLst>
                </p:cNvPr>
                <p:cNvCxnSpPr>
                  <a:cxnSpLocks/>
                  <a:stCxn id="102" idx="0"/>
                  <a:endCxn id="105" idx="2"/>
                </p:cNvCxnSpPr>
                <p:nvPr/>
              </p:nvCxnSpPr>
              <p:spPr>
                <a:xfrm flipV="1">
                  <a:off x="7165195" y="3016120"/>
                  <a:ext cx="0" cy="2328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C50FE3F9-913C-124C-8BEE-5B845908F3FB}"/>
                    </a:ext>
                  </a:extLst>
                </p:cNvPr>
                <p:cNvCxnSpPr>
                  <a:cxnSpLocks/>
                  <a:stCxn id="102" idx="4"/>
                  <a:endCxn id="103" idx="0"/>
                </p:cNvCxnSpPr>
                <p:nvPr/>
              </p:nvCxnSpPr>
              <p:spPr>
                <a:xfrm>
                  <a:off x="7165195" y="3638434"/>
                  <a:ext cx="148650" cy="4741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C80EFB3D-E8EE-304E-B713-28680FC3650E}"/>
                    </a:ext>
                  </a:extLst>
                </p:cNvPr>
                <p:cNvGrpSpPr/>
                <p:nvPr/>
              </p:nvGrpSpPr>
              <p:grpSpPr>
                <a:xfrm>
                  <a:off x="7093195" y="2872120"/>
                  <a:ext cx="1196348" cy="676957"/>
                  <a:chOff x="7093195" y="2872120"/>
                  <a:chExt cx="1196348" cy="676957"/>
                </a:xfrm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7EB033EB-1411-3044-96B1-36498DCEDA1C}"/>
                      </a:ext>
                    </a:extLst>
                  </p:cNvPr>
                  <p:cNvSpPr/>
                  <p:nvPr/>
                </p:nvSpPr>
                <p:spPr>
                  <a:xfrm>
                    <a:off x="7093195" y="2872120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6" name="TextBox 105">
                        <a:extLst>
                          <a:ext uri="{FF2B5EF4-FFF2-40B4-BE49-F238E27FC236}">
                            <a16:creationId xmlns:a16="http://schemas.microsoft.com/office/drawing/2014/main" id="{DB48EF28-FBEF-8846-9CED-48603FF251A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5" name="TextBox 104">
                        <a:extLst>
                          <a:ext uri="{FF2B5EF4-FFF2-40B4-BE49-F238E27FC236}">
                            <a16:creationId xmlns:a16="http://schemas.microsoft.com/office/drawing/2014/main" id="{AD0C8622-B55E-5F48-82A5-9100A8EBAEC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95324" y="3333633"/>
                        <a:ext cx="194219" cy="215444"/>
                      </a:xfrm>
                      <a:prstGeom prst="rect">
                        <a:avLst/>
                      </a:prstGeom>
                      <a:blipFill>
                        <a:blip r:embed="rId39"/>
                        <a:stretch>
                          <a:fillRect l="-31250" r="-6250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4F16313-B171-5846-831F-2A75A32BBE13}"/>
                    </a:ext>
                  </a:extLst>
                </p:cNvPr>
                <p:cNvGrpSpPr/>
                <p:nvPr/>
              </p:nvGrpSpPr>
              <p:grpSpPr>
                <a:xfrm>
                  <a:off x="7241845" y="4112587"/>
                  <a:ext cx="433754" cy="358866"/>
                  <a:chOff x="7241845" y="4112587"/>
                  <a:chExt cx="433754" cy="358866"/>
                </a:xfrm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C673DCB-E83A-4B42-91BA-2E98DA903BE0}"/>
                      </a:ext>
                    </a:extLst>
                  </p:cNvPr>
                  <p:cNvSpPr/>
                  <p:nvPr/>
                </p:nvSpPr>
                <p:spPr>
                  <a:xfrm>
                    <a:off x="7241845" y="4112587"/>
                    <a:ext cx="144000" cy="144000"/>
                  </a:xfrm>
                  <a:prstGeom prst="rect">
                    <a:avLst/>
                  </a:prstGeom>
                  <a:solidFill>
                    <a:schemeClr val="tx2">
                      <a:lumMod val="9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0C53A770-3801-8245-AC2B-A02CACB16C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02960" y="4256009"/>
                        <a:ext cx="272639" cy="2154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m:oMathPara>
                        </a14:m>
                        <a:endParaRPr lang="en-GB" sz="1400" dirty="0"/>
                      </a:p>
                    </p:txBody>
                  </p:sp>
                </mc:Choice>
                <mc:Fallback xmlns=""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0C53A770-3801-8245-AC2B-A02CACB16C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402960" y="4256009"/>
                        <a:ext cx="272639" cy="215444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272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de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TextBox 101">
                      <a:extLst>
                        <a:ext uri="{FF2B5EF4-FFF2-40B4-BE49-F238E27FC236}">
                          <a16:creationId xmlns:a16="http://schemas.microsoft.com/office/drawing/2014/main" id="{2FFFA101-094D-E740-B6EE-0CA1558801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i="1" smtClean="0">
                                <a:latin typeface="Cambria Math" charset="0"/>
                              </a:rPr>
                              <m:t>𝐸𝑝𝑖𝑑</m:t>
                            </m:r>
                          </m:oMath>
                        </m:oMathPara>
                      </a14:m>
                      <a:endParaRPr lang="en-GB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8B0FACB7-0AC2-9F4C-B62D-C6F7DCB4AF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79195" y="3248921"/>
                      <a:ext cx="972000" cy="389513"/>
                    </a:xfrm>
                    <a:prstGeom prst="ellipse">
                      <a:avLst/>
                    </a:prstGeom>
                    <a:blipFill>
                      <a:blip r:embed="rId43"/>
                      <a:stretch>
                        <a:fillRect b="-6061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93EDD0-F473-D849-B03F-194B3DFA97BF}"/>
                  </a:ext>
                </a:extLst>
              </p:cNvPr>
              <p:cNvCxnSpPr>
                <a:cxnSpLocks/>
                <a:stCxn id="102" idx="6"/>
                <a:endCxn id="109" idx="1"/>
              </p:cNvCxnSpPr>
              <p:nvPr/>
            </p:nvCxnSpPr>
            <p:spPr>
              <a:xfrm>
                <a:off x="7688980" y="3443678"/>
                <a:ext cx="229899" cy="295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8CF5698-04EE-8E49-BB81-6E2CBF847C0D}"/>
                </a:ext>
              </a:extLst>
            </p:cNvPr>
            <p:cNvSpPr/>
            <p:nvPr/>
          </p:nvSpPr>
          <p:spPr>
            <a:xfrm>
              <a:off x="9104282" y="257658"/>
              <a:ext cx="2905278" cy="28665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/>
              <p:nvPr/>
            </p:nvSpPr>
            <p:spPr>
              <a:xfrm>
                <a:off x="663794" y="1840248"/>
                <a:ext cx="3515724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bSup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sSubSup>
                            <m:sSubSup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2764920-A0A8-9C47-A605-F60B18660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4" y="1840248"/>
                <a:ext cx="3515724" cy="533159"/>
              </a:xfrm>
              <a:prstGeom prst="rect">
                <a:avLst/>
              </a:prstGeom>
              <a:blipFill>
                <a:blip r:embed="rId44"/>
                <a:stretch>
                  <a:fillRect r="-10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549AF18C-2FAD-404C-AE83-70320C308960}"/>
              </a:ext>
            </a:extLst>
          </p:cNvPr>
          <p:cNvSpPr/>
          <p:nvPr/>
        </p:nvSpPr>
        <p:spPr>
          <a:xfrm>
            <a:off x="1779313" y="1827536"/>
            <a:ext cx="2491511" cy="53315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74A903-12EC-0240-8B41-5D69A845483B}"/>
              </a:ext>
            </a:extLst>
          </p:cNvPr>
          <p:cNvGrpSpPr/>
          <p:nvPr/>
        </p:nvGrpSpPr>
        <p:grpSpPr>
          <a:xfrm>
            <a:off x="9104282" y="1341912"/>
            <a:ext cx="2905278" cy="1782338"/>
            <a:chOff x="9104282" y="1341912"/>
            <a:chExt cx="2905278" cy="178233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1F1D743-FFF5-2948-B13A-36423E1733E9}"/>
                </a:ext>
              </a:extLst>
            </p:cNvPr>
            <p:cNvGrpSpPr/>
            <p:nvPr/>
          </p:nvGrpSpPr>
          <p:grpSpPr>
            <a:xfrm>
              <a:off x="10079247" y="1625666"/>
              <a:ext cx="972000" cy="1022553"/>
              <a:chOff x="6679195" y="3506527"/>
              <a:chExt cx="972000" cy="102255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A38EF8E6-A515-8542-A316-5D71CF8AF736}"/>
                      </a:ext>
                    </a:extLst>
                  </p:cNvPr>
                  <p:cNvSpPr txBox="1"/>
                  <p:nvPr/>
                </p:nvSpPr>
                <p:spPr>
                  <a:xfrm>
                    <a:off x="7061843" y="3506527"/>
                    <a:ext cx="144719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A38EF8E6-A515-8542-A316-5D71CF8AF7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1843" y="3506527"/>
                    <a:ext cx="144719" cy="215444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 l="-41667" r="-41667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2285A03-CFC5-FD46-8C8D-A3C07589AF1E}"/>
                  </a:ext>
                </a:extLst>
              </p:cNvPr>
              <p:cNvCxnSpPr>
                <a:cxnSpLocks/>
                <a:stCxn id="62" idx="0"/>
                <a:endCxn id="65" idx="2"/>
              </p:cNvCxnSpPr>
              <p:nvPr/>
            </p:nvCxnSpPr>
            <p:spPr>
              <a:xfrm flipV="1">
                <a:off x="7165195" y="3906766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70D776C-AB6A-E94B-8835-82BB3D943C92}"/>
                  </a:ext>
                </a:extLst>
              </p:cNvPr>
              <p:cNvSpPr/>
              <p:nvPr/>
            </p:nvSpPr>
            <p:spPr>
              <a:xfrm>
                <a:off x="7093195" y="3762766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86CFB950-1157-A946-BF95-EA6A3342F390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4139567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86CFB950-1157-A946-BF95-EA6A3342F3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4139567"/>
                    <a:ext cx="972000" cy="389513"/>
                  </a:xfrm>
                  <a:prstGeom prst="ellipse">
                    <a:avLst/>
                  </a:prstGeom>
                  <a:blipFill>
                    <a:blip r:embed="rId46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13EABCF-D13B-9846-9F17-919FFFCF62CF}"/>
                </a:ext>
              </a:extLst>
            </p:cNvPr>
            <p:cNvSpPr/>
            <p:nvPr/>
          </p:nvSpPr>
          <p:spPr>
            <a:xfrm>
              <a:off x="9104282" y="1341912"/>
              <a:ext cx="2905278" cy="1782338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1328065"/>
                  </p:ext>
                </p:extLst>
              </p:nvPr>
            </p:nvGraphicFramePr>
            <p:xfrm>
              <a:off x="7904536" y="212057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0">
                <a:extLst>
                  <a:ext uri="{FF2B5EF4-FFF2-40B4-BE49-F238E27FC236}">
                    <a16:creationId xmlns:a16="http://schemas.microsoft.com/office/drawing/2014/main" id="{294D9192-5253-D74B-ACB4-82978A0C6A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1328065"/>
                  </p:ext>
                </p:extLst>
              </p:nvPr>
            </p:nvGraphicFramePr>
            <p:xfrm>
              <a:off x="7904536" y="212057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r="-63636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r="-3704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104167" r="-63636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104167" r="-3704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2273" t="-196000" r="-6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7"/>
                          <a:stretch>
                            <a:fillRect l="-166667" t="-196000" r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/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𝑀𝑃𝐸</m:t>
                      </m:r>
                      <m:d>
                        <m:dPr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7212B6BB-9B12-1B49-9A6A-3895856F5F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9" y="1492909"/>
                <a:ext cx="1392304" cy="369332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7964B2-784D-6041-A224-19E4916E6CF1}"/>
                  </a:ext>
                </a:extLst>
              </p:cNvPr>
              <p:cNvSpPr/>
              <p:nvPr/>
            </p:nvSpPr>
            <p:spPr>
              <a:xfrm>
                <a:off x="663795" y="2438986"/>
                <a:ext cx="1699395" cy="533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7964B2-784D-6041-A224-19E4916E6C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5" y="2438986"/>
                <a:ext cx="1699395" cy="533159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CFCF84C-4873-DD45-A93D-EF0FEA7D81D2}"/>
                  </a:ext>
                </a:extLst>
              </p:cNvPr>
              <p:cNvSpPr/>
              <p:nvPr/>
            </p:nvSpPr>
            <p:spPr>
              <a:xfrm>
                <a:off x="663795" y="2969995"/>
                <a:ext cx="9156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CFCF84C-4873-DD45-A93D-EF0FEA7D81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95" y="2969995"/>
                <a:ext cx="915623" cy="369332"/>
              </a:xfrm>
              <a:prstGeom prst="rect">
                <a:avLst/>
              </a:prstGeom>
              <a:blipFill>
                <a:blip r:embed="rId5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35CDBC46-4986-8240-9856-0A415496506E}"/>
              </a:ext>
            </a:extLst>
          </p:cNvPr>
          <p:cNvGrpSpPr/>
          <p:nvPr/>
        </p:nvGrpSpPr>
        <p:grpSpPr>
          <a:xfrm>
            <a:off x="9112608" y="258988"/>
            <a:ext cx="2905278" cy="1068337"/>
            <a:chOff x="9104282" y="2055912"/>
            <a:chExt cx="2905278" cy="106833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263FF70-EC2F-8449-A1BC-EEED0E4B3527}"/>
                </a:ext>
              </a:extLst>
            </p:cNvPr>
            <p:cNvGrpSpPr/>
            <p:nvPr/>
          </p:nvGrpSpPr>
          <p:grpSpPr>
            <a:xfrm>
              <a:off x="10461895" y="2290680"/>
              <a:ext cx="204350" cy="400239"/>
              <a:chOff x="7061843" y="4171541"/>
              <a:chExt cx="204350" cy="4002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2D98C712-433A-654E-AC9A-5F4C75886E58}"/>
                      </a:ext>
                    </a:extLst>
                  </p:cNvPr>
                  <p:cNvSpPr txBox="1"/>
                  <p:nvPr/>
                </p:nvSpPr>
                <p:spPr>
                  <a:xfrm>
                    <a:off x="7061843" y="4171541"/>
                    <a:ext cx="20435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2D98C712-433A-654E-AC9A-5F4C75886E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1843" y="4171541"/>
                    <a:ext cx="204350" cy="215444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 l="-22222" b="-27778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AADAEB3-FE87-8747-9246-3AB3682E3B47}"/>
                  </a:ext>
                </a:extLst>
              </p:cNvPr>
              <p:cNvSpPr/>
              <p:nvPr/>
            </p:nvSpPr>
            <p:spPr>
              <a:xfrm>
                <a:off x="7093195" y="4427780"/>
                <a:ext cx="144000" cy="144000"/>
              </a:xfrm>
              <a:prstGeom prst="rect">
                <a:avLst/>
              </a:prstGeom>
              <a:solidFill>
                <a:schemeClr val="tx2">
                  <a:lumMod val="9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EBA9B31-887F-2D43-9ABC-3DB6B2CEA83B}"/>
                </a:ext>
              </a:extLst>
            </p:cNvPr>
            <p:cNvSpPr/>
            <p:nvPr/>
          </p:nvSpPr>
          <p:spPr>
            <a:xfrm>
              <a:off x="9104282" y="2055912"/>
              <a:ext cx="2905278" cy="106833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4" name="Table 113">
                <a:extLst>
                  <a:ext uri="{FF2B5EF4-FFF2-40B4-BE49-F238E27FC236}">
                    <a16:creationId xmlns:a16="http://schemas.microsoft.com/office/drawing/2014/main" id="{2C5B7873-F228-B345-88FE-8700F63230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3163159"/>
                  </p:ext>
                </p:extLst>
              </p:nvPr>
            </p:nvGraphicFramePr>
            <p:xfrm>
              <a:off x="6918733" y="212057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4" name="Table 113">
                <a:extLst>
                  <a:ext uri="{FF2B5EF4-FFF2-40B4-BE49-F238E27FC236}">
                    <a16:creationId xmlns:a16="http://schemas.microsoft.com/office/drawing/2014/main" id="{2C5B7873-F228-B345-88FE-8700F63230A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03163159"/>
                  </p:ext>
                </p:extLst>
              </p:nvPr>
            </p:nvGraphicFramePr>
            <p:xfrm>
              <a:off x="6918733" y="212057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2"/>
                          <a:stretch>
                            <a:fillRect l="-2222" r="-6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2"/>
                          <a:stretch>
                            <a:fillRect l="-17037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2"/>
                          <a:stretch>
                            <a:fillRect l="-2222" t="-104167" r="-6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2"/>
                          <a:stretch>
                            <a:fillRect l="-170370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2"/>
                          <a:stretch>
                            <a:fillRect l="-2222" t="-196000" r="-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2"/>
                          <a:stretch>
                            <a:fillRect l="-170370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5" name="Table 114">
                <a:extLst>
                  <a:ext uri="{FF2B5EF4-FFF2-40B4-BE49-F238E27FC236}">
                    <a16:creationId xmlns:a16="http://schemas.microsoft.com/office/drawing/2014/main" id="{1B42ECD5-236D-2A43-883D-4ABE0B1DBA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4451006"/>
                  </p:ext>
                </p:extLst>
              </p:nvPr>
            </p:nvGraphicFramePr>
            <p:xfrm>
              <a:off x="5932930" y="212057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5" name="Table 114">
                <a:extLst>
                  <a:ext uri="{FF2B5EF4-FFF2-40B4-BE49-F238E27FC236}">
                    <a16:creationId xmlns:a16="http://schemas.microsoft.com/office/drawing/2014/main" id="{1B42ECD5-236D-2A43-883D-4ABE0B1DBA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4451006"/>
                  </p:ext>
                </p:extLst>
              </p:nvPr>
            </p:nvGraphicFramePr>
            <p:xfrm>
              <a:off x="5932930" y="2120578"/>
              <a:ext cx="892683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3"/>
                          <a:stretch>
                            <a:fillRect l="-2273" r="-61364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3"/>
                          <a:stretch>
                            <a:fillRect l="-166667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3"/>
                          <a:stretch>
                            <a:fillRect l="-2273" t="-104167" r="-61364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3"/>
                          <a:stretch>
                            <a:fillRect l="-166667" t="-104167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3"/>
                          <a:stretch>
                            <a:fillRect l="-2273" t="-196000" r="-61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3"/>
                          <a:stretch>
                            <a:fillRect l="-166667" t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6" name="Table 115">
                <a:extLst>
                  <a:ext uri="{FF2B5EF4-FFF2-40B4-BE49-F238E27FC236}">
                    <a16:creationId xmlns:a16="http://schemas.microsoft.com/office/drawing/2014/main" id="{7C0DA964-04CE-A54F-AEDB-4B2D115E41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4421745"/>
                  </p:ext>
                </p:extLst>
              </p:nvPr>
            </p:nvGraphicFramePr>
            <p:xfrm>
              <a:off x="6304527" y="3248175"/>
              <a:ext cx="2492692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1∙7∙6∙7=294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6" name="Table 115">
                <a:extLst>
                  <a:ext uri="{FF2B5EF4-FFF2-40B4-BE49-F238E27FC236}">
                    <a16:creationId xmlns:a16="http://schemas.microsoft.com/office/drawing/2014/main" id="{7C0DA964-04CE-A54F-AEDB-4B2D115E41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4421745"/>
                  </p:ext>
                </p:extLst>
              </p:nvPr>
            </p:nvGraphicFramePr>
            <p:xfrm>
              <a:off x="6304527" y="3248175"/>
              <a:ext cx="2492692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4"/>
                          <a:stretch>
                            <a:fillRect l="-2273" t="-4000" r="-350000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4"/>
                          <a:stretch>
                            <a:fillRect l="-29412" t="-4000" r="-654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4"/>
                          <a:stretch>
                            <a:fillRect l="-2273" t="-108333" r="-350000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4"/>
                          <a:stretch>
                            <a:fillRect l="-29412" t="-108333" r="-654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4"/>
                          <a:stretch>
                            <a:fillRect l="-2273" t="-200000" r="-3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4"/>
                          <a:stretch>
                            <a:fillRect l="-29412" t="-200000" r="-6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7" name="Rectangle 116">
            <a:extLst>
              <a:ext uri="{FF2B5EF4-FFF2-40B4-BE49-F238E27FC236}">
                <a16:creationId xmlns:a16="http://schemas.microsoft.com/office/drawing/2014/main" id="{75EA9C1D-CD24-784B-B415-6F2A08A7FF00}"/>
              </a:ext>
            </a:extLst>
          </p:cNvPr>
          <p:cNvSpPr/>
          <p:nvPr/>
        </p:nvSpPr>
        <p:spPr>
          <a:xfrm>
            <a:off x="6304528" y="3553352"/>
            <a:ext cx="2492692" cy="612823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76B89B3A-A2A3-5A47-A17A-33FDF140AC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6225160"/>
                  </p:ext>
                </p:extLst>
              </p:nvPr>
            </p:nvGraphicFramePr>
            <p:xfrm>
              <a:off x="8173966" y="4335922"/>
              <a:ext cx="623253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32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9" name="Table 118">
                <a:extLst>
                  <a:ext uri="{FF2B5EF4-FFF2-40B4-BE49-F238E27FC236}">
                    <a16:creationId xmlns:a16="http://schemas.microsoft.com/office/drawing/2014/main" id="{76B89B3A-A2A3-5A47-A17A-33FDF140AC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6225160"/>
                  </p:ext>
                </p:extLst>
              </p:nvPr>
            </p:nvGraphicFramePr>
            <p:xfrm>
              <a:off x="8173966" y="4335922"/>
              <a:ext cx="623253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62325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5"/>
                          <a:stretch>
                            <a:fillRect l="-2000" t="-4000" r="-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5"/>
                          <a:stretch>
                            <a:fillRect l="-2000" t="-108333" r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0" name="Table 119">
                <a:extLst>
                  <a:ext uri="{FF2B5EF4-FFF2-40B4-BE49-F238E27FC236}">
                    <a16:creationId xmlns:a16="http://schemas.microsoft.com/office/drawing/2014/main" id="{2F13C3CF-CFD5-A241-8D25-1F26F47EFE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7382622"/>
                  </p:ext>
                </p:extLst>
              </p:nvPr>
            </p:nvGraphicFramePr>
            <p:xfrm>
              <a:off x="4854480" y="2121178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0" name="Table 119">
                <a:extLst>
                  <a:ext uri="{FF2B5EF4-FFF2-40B4-BE49-F238E27FC236}">
                    <a16:creationId xmlns:a16="http://schemas.microsoft.com/office/drawing/2014/main" id="{2F13C3CF-CFD5-A241-8D25-1F26F47EFE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7382622"/>
                  </p:ext>
                </p:extLst>
              </p:nvPr>
            </p:nvGraphicFramePr>
            <p:xfrm>
              <a:off x="4854480" y="2121178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6"/>
                          <a:stretch>
                            <a:fillRect l="-2273" t="-4167" r="-79545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6"/>
                          <a:stretch>
                            <a:fillRect l="-132353" t="-4167" r="-2941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6"/>
                          <a:stretch>
                            <a:fillRect l="-2273" t="-100000" r="-79545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6"/>
                          <a:stretch>
                            <a:fillRect l="-132353" t="-100000" r="-2941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6"/>
                          <a:stretch>
                            <a:fillRect l="-2273" t="-208333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6"/>
                          <a:stretch>
                            <a:fillRect l="-132353" t="-208333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FA36C17-E8BE-FA40-B9C2-5DB3C17436A9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FA36C17-E8BE-FA40-B9C2-5DB3C1743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5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3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9" grpId="0"/>
      <p:bldP spid="1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11484001" cy="4404430"/>
          </a:xfrm>
        </p:spPr>
        <p:txBody>
          <a:bodyPr numCol="2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Künstliche Intelligenz &amp; Agenten</a:t>
            </a:r>
          </a:p>
          <a:p>
            <a:pPr lvl="1"/>
            <a:r>
              <a:rPr lang="de-DE" dirty="0"/>
              <a:t>Agentenabstraktion, Rationalität</a:t>
            </a:r>
          </a:p>
          <a:p>
            <a:pPr lvl="1"/>
            <a:r>
              <a:rPr lang="de-DE" dirty="0"/>
              <a:t>Aufgabenumgebung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Episodische PGMs</a:t>
            </a:r>
          </a:p>
          <a:p>
            <a:pPr lvl="1"/>
            <a:r>
              <a:rPr lang="de-DE" dirty="0"/>
              <a:t>Gerichtetes Modell: </a:t>
            </a:r>
            <a:r>
              <a:rPr lang="de-DE" dirty="0" err="1"/>
              <a:t>Bayes</a:t>
            </a:r>
            <a:r>
              <a:rPr lang="de-DE" dirty="0"/>
              <a:t> Netze (BNs)</a:t>
            </a:r>
          </a:p>
          <a:p>
            <a:pPr lvl="1"/>
            <a:r>
              <a:rPr lang="de-DE" dirty="0"/>
              <a:t>Ungerichtete Modelle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Exakte Inferenz in episodischen PGMs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Wahrscheinlichkeits- und Zustandsanfragen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Direkt auf den Modellen, mittels Hilfsstrukturen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Approximative Inferenz in episodischen PGMs</a:t>
            </a:r>
          </a:p>
          <a:p>
            <a:pPr lvl="1"/>
            <a:r>
              <a:rPr lang="de-DE" dirty="0"/>
              <a:t>Wahrscheinlichkeitsanfragen</a:t>
            </a:r>
          </a:p>
          <a:p>
            <a:pPr lvl="1"/>
            <a:r>
              <a:rPr lang="de-DE" dirty="0"/>
              <a:t>Deterministische, stochastische Algorithmen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Lernalgorithmen für episodische PGMs</a:t>
            </a:r>
          </a:p>
          <a:p>
            <a:pPr lvl="1"/>
            <a:r>
              <a:rPr lang="de-DE" dirty="0"/>
              <a:t>Bei (nicht) vollständigen Daten, (</a:t>
            </a:r>
            <a:r>
              <a:rPr lang="de-DE" dirty="0" err="1"/>
              <a:t>un</a:t>
            </a:r>
            <a:r>
              <a:rPr lang="de-DE" dirty="0"/>
              <a:t>)bekannter Struktur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Sequentielle PGMs und Inferenz</a:t>
            </a:r>
          </a:p>
          <a:p>
            <a:pPr lvl="1"/>
            <a:r>
              <a:rPr lang="de-DE" dirty="0"/>
              <a:t>Dynamische BNs, Hidden-</a:t>
            </a:r>
            <a:r>
              <a:rPr lang="de-DE" dirty="0" err="1"/>
              <a:t>Markov</a:t>
            </a:r>
            <a:r>
              <a:rPr lang="de-DE" dirty="0"/>
              <a:t>-Modelle</a:t>
            </a:r>
          </a:p>
          <a:p>
            <a:pPr lvl="1"/>
            <a:r>
              <a:rPr lang="de-DE" dirty="0" err="1"/>
              <a:t>filtering</a:t>
            </a:r>
            <a:r>
              <a:rPr lang="de-DE" dirty="0"/>
              <a:t> / </a:t>
            </a:r>
            <a:r>
              <a:rPr lang="de-DE" dirty="0" err="1"/>
              <a:t>prediction</a:t>
            </a:r>
            <a:r>
              <a:rPr lang="de-DE" dirty="0"/>
              <a:t> / </a:t>
            </a:r>
            <a:r>
              <a:rPr lang="de-DE" dirty="0" err="1"/>
              <a:t>hindsight</a:t>
            </a:r>
            <a:r>
              <a:rPr lang="de-DE" dirty="0"/>
              <a:t> Anfragen, wahrscheinlichste Zustandssequenz</a:t>
            </a:r>
          </a:p>
          <a:p>
            <a:pPr lvl="1"/>
            <a:r>
              <a:rPr lang="de-DE" dirty="0"/>
              <a:t>Exakter, approximativer Algorithmus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Entscheidungstheoretische PGMs</a:t>
            </a:r>
          </a:p>
          <a:p>
            <a:pPr lvl="1"/>
            <a:r>
              <a:rPr lang="de-DE" dirty="0"/>
              <a:t>Präferenzen, Nutzenprinzip</a:t>
            </a:r>
          </a:p>
          <a:p>
            <a:pPr lvl="1"/>
            <a:r>
              <a:rPr lang="de-DE" dirty="0"/>
              <a:t>PGMs mit Entscheidungs- und Nutzenknoten</a:t>
            </a:r>
          </a:p>
          <a:p>
            <a:pPr lvl="1"/>
            <a:r>
              <a:rPr lang="de-DE" dirty="0"/>
              <a:t>Berechnung der besten Aktion (Aktionssequenz)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Abschlussbetrachtungen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3926-3935-EE4C-8611-136A0CE8EB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E7B7F-E39C-F547-A554-A1791B120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A6A54-5C92-0F49-93D7-42C9086C9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15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96EB-8053-0E46-A99A-D116F66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Zuweisungen der Zufallsvariablen merken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55EBF-BEF2-3A44-A182-5AD197B65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336" y="1666800"/>
            <a:ext cx="5580000" cy="4239112"/>
          </a:xfrm>
        </p:spPr>
        <p:txBody>
          <a:bodyPr>
            <a:normAutofit/>
          </a:bodyPr>
          <a:lstStyle/>
          <a:p>
            <a:r>
              <a:rPr lang="de-DE" dirty="0"/>
              <a:t>Im Faktor mitführen, bei Multiplikation vereinigen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C989-4DF4-534A-A20D-9953C341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9418D-80AC-3F40-8B74-E7E0BD8EC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62766-D1CB-7040-AE35-442CEAE4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3DE93CE-FC87-B947-ADC7-DB93BE8C9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1135323"/>
                  </p:ext>
                </p:extLst>
              </p:nvPr>
            </p:nvGraphicFramePr>
            <p:xfrm>
              <a:off x="6233463" y="3067620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3DE93CE-FC87-B947-ADC7-DB93BE8C9D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1135323"/>
                  </p:ext>
                </p:extLst>
              </p:nvPr>
            </p:nvGraphicFramePr>
            <p:xfrm>
              <a:off x="6233463" y="3067620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4167" r="-16222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97826" t="-4167" r="-5869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37037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100000" r="-162222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97826" t="-100000" r="-58696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37037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208333" r="-16222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97826" t="-208333" r="-5869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37037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296000" r="-16222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97826" t="-296000" r="-5869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37037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t="-412500" r="-1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97826" t="-412500" r="-5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2"/>
                          <a:stretch>
                            <a:fillRect l="-337037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94809C5-60AD-0E41-81EC-B26BF3852B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9456154"/>
                  </p:ext>
                </p:extLst>
              </p:nvPr>
            </p:nvGraphicFramePr>
            <p:xfrm>
              <a:off x="6233727" y="4727269"/>
              <a:ext cx="147580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94809C5-60AD-0E41-81EC-B26BF3852B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9456154"/>
                  </p:ext>
                </p:extLst>
              </p:nvPr>
            </p:nvGraphicFramePr>
            <p:xfrm>
              <a:off x="6233727" y="4727269"/>
              <a:ext cx="147580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4167" r="-162222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7826" t="-4167" r="-5869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37037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100000" r="-16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7826" t="-100000" r="-586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37037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08333" r="-16222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7826" t="-208333" r="-5869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37037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34F88E4-8E64-CF4B-A09A-F532764318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3071180"/>
                  </p:ext>
                </p:extLst>
              </p:nvPr>
            </p:nvGraphicFramePr>
            <p:xfrm>
              <a:off x="7937091" y="3056114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934F88E4-8E64-CF4B-A09A-F532764318D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3071180"/>
                  </p:ext>
                </p:extLst>
              </p:nvPr>
            </p:nvGraphicFramePr>
            <p:xfrm>
              <a:off x="7937091" y="3056114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r="-18181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019" r="-5094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96000" r="-181818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019" t="-96000" r="-50943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t="-96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04167" r="-18181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019" t="-204167" r="-5094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t="-20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292000" r="-181818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019" t="-292000" r="-50943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t="-292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8333" r="-18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3019" t="-408333" r="-50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t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E998414-6A28-3F43-A788-C0C539622D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7530156"/>
                  </p:ext>
                </p:extLst>
              </p:nvPr>
            </p:nvGraphicFramePr>
            <p:xfrm>
              <a:off x="7935642" y="4727269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E998414-6A28-3F43-A788-C0C539622D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97530156"/>
                  </p:ext>
                </p:extLst>
              </p:nvPr>
            </p:nvGraphicFramePr>
            <p:xfrm>
              <a:off x="7935642" y="4727269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4167" r="-18181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83019" t="-4167" r="-50943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59259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100000" r="-1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83019" t="-100000" r="-509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59259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208333" r="-18181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83019" t="-208333" r="-509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59259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13E1916E-7EB3-3444-A32B-88B3AF28E9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0686602"/>
                  </p:ext>
                </p:extLst>
              </p:nvPr>
            </p:nvGraphicFramePr>
            <p:xfrm>
              <a:off x="9721441" y="4727269"/>
              <a:ext cx="2239392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13E1916E-7EB3-3444-A32B-88B3AF28E9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0686602"/>
                  </p:ext>
                </p:extLst>
              </p:nvPr>
            </p:nvGraphicFramePr>
            <p:xfrm>
              <a:off x="9721441" y="4727269"/>
              <a:ext cx="2239392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73" t="-4167" r="-304545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81818" t="-4167" r="-14363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4167" r="-79545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4167" r="-2941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73" t="-1000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81818" t="-100000" r="-14363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100000" r="-79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100000" r="-294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2273" t="-208333" r="-30454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81818" t="-208333" r="-14363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208333" r="-7954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208333" r="-2941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92B7AFB2-7AB1-544A-B838-80BA5A3376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6602865"/>
                  </p:ext>
                </p:extLst>
              </p:nvPr>
            </p:nvGraphicFramePr>
            <p:xfrm>
              <a:off x="9714983" y="1923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92B7AFB2-7AB1-544A-B838-80BA5A33763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6602865"/>
                  </p:ext>
                </p:extLst>
              </p:nvPr>
            </p:nvGraphicFramePr>
            <p:xfrm>
              <a:off x="9714983" y="1923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204167" r="-304545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204167" r="-139286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204167" r="-77273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204167" b="-6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304167" r="-304545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304167" r="-139286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304167" r="-77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30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388000" r="-304545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388000" r="-139286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388000" r="-7727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388000" b="-3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608333" r="-304545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608333" r="-13928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608333" r="-7727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6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708333" r="-30454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708333" r="-139286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708333" r="-77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7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t="-808333" r="-30454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78571" t="-808333" r="-13928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7273" t="-808333" r="-77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23529" t="-8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9FB9FBE9-3B13-8F47-A5B1-9FB94081C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8406197"/>
                  </p:ext>
                </p:extLst>
              </p:nvPr>
            </p:nvGraphicFramePr>
            <p:xfrm>
              <a:off x="590148" y="2514691"/>
              <a:ext cx="49968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400" b="1" i="0" dirty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</m:t>
                                </m:r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1∙7∙6∙7=294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9FB9FBE9-3B13-8F47-A5B1-9FB94081CF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8406197"/>
                  </p:ext>
                </p:extLst>
              </p:nvPr>
            </p:nvGraphicFramePr>
            <p:xfrm>
              <a:off x="590148" y="2514691"/>
              <a:ext cx="49968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8"/>
                          <a:stretch>
                            <a:fillRect l="-2273" t="-4167" r="-79772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8"/>
                          <a:stretch>
                            <a:fillRect l="-97826" t="-4167" r="-663043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71698" t="-4167" r="-475472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66667" t="-4167" r="-36666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440000" t="-4167" r="-34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59868" t="-4167" r="-658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8"/>
                          <a:stretch>
                            <a:fillRect l="-2273" t="-100000" r="-79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8"/>
                          <a:stretch>
                            <a:fillRect l="-97826" t="-100000" r="-6630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71698" t="-100000" r="-4754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66667" t="-100000" r="-366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440000" t="-100000" r="-34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59868" t="-100000" r="-65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8"/>
                          <a:stretch>
                            <a:fillRect l="-2273" t="-208333" r="-79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8"/>
                          <a:stretch>
                            <a:fillRect l="-97826" t="-208333" r="-6630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71698" t="-208333" r="-47547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66667" t="-208333" r="-36666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440000" t="-208333" r="-34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59868" t="-208333" r="-658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A18E890-B5E2-8844-B096-66802BC2CB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6595151"/>
                  </p:ext>
                </p:extLst>
              </p:nvPr>
            </p:nvGraphicFramePr>
            <p:xfrm>
              <a:off x="5022286" y="4727269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8A18E890-B5E2-8844-B096-66802BC2CB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6595151"/>
                  </p:ext>
                </p:extLst>
              </p:nvPr>
            </p:nvGraphicFramePr>
            <p:xfrm>
              <a:off x="5022286" y="4727269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2" t="-4167" r="-7555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35294" t="-4167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2" t="-100000" r="-7555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35294" t="-100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222" t="-208333" r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35294" t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36E4BD4-62D7-4C44-BD93-44E6B09195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3484071"/>
                  </p:ext>
                </p:extLst>
              </p:nvPr>
            </p:nvGraphicFramePr>
            <p:xfrm>
              <a:off x="590148" y="3532694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36E4BD4-62D7-4C44-BD93-44E6B09195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3484071"/>
                  </p:ext>
                </p:extLst>
              </p:nvPr>
            </p:nvGraphicFramePr>
            <p:xfrm>
              <a:off x="590148" y="3532694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273" t="-4000" r="-79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97826" t="-4000" r="-6630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71698" t="-4000" r="-4754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66667" t="-4000" r="-366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440000" t="-4000" r="-34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59868" t="-4000" r="-65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273" t="-108333" r="-79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97826" t="-108333" r="-6630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71698" t="-108333" r="-47547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266667" t="-108333" r="-36666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440000" t="-108333" r="-34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0"/>
                          <a:stretch>
                            <a:fillRect l="-159868" t="-108333" r="-658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8B995DA-5187-1346-864B-3B28A2C8EE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011419"/>
                  </p:ext>
                </p:extLst>
              </p:nvPr>
            </p:nvGraphicFramePr>
            <p:xfrm>
              <a:off x="9721441" y="3078380"/>
              <a:ext cx="2239392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8B995DA-5187-1346-864B-3B28A2C8EE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9011419"/>
                  </p:ext>
                </p:extLst>
              </p:nvPr>
            </p:nvGraphicFramePr>
            <p:xfrm>
              <a:off x="9721441" y="3078380"/>
              <a:ext cx="2239392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73" t="-4167" r="-30454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11"/>
                          <a:stretch>
                            <a:fillRect l="-81818" t="-4167" r="-14363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227273" t="-4167" r="-79545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423529" t="-4167" r="-2941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73" t="-104167" r="-304545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11"/>
                          <a:stretch>
                            <a:fillRect l="-81818" t="-104167" r="-14363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227273" t="-104167" r="-79545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423529" t="-104167" r="-2941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73" t="-196000" r="-304545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11"/>
                          <a:stretch>
                            <a:fillRect l="-81818" t="-196000" r="-143636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227273" t="-196000" r="-79545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423529" t="-196000" r="-2941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73" t="-308333" r="-30454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11"/>
                          <a:stretch>
                            <a:fillRect l="-81818" t="-308333" r="-143636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227273" t="-308333" r="-7954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423529" t="-308333" r="-2941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2273" t="-408333" r="-30454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11"/>
                          <a:stretch>
                            <a:fillRect l="-81818" t="-408333" r="-14363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11"/>
                          <a:stretch>
                            <a:fillRect l="-227273" t="-408333" r="-79545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11"/>
                          <a:stretch>
                            <a:fillRect l="-423529" t="-408333" r="-2941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775762B4-FE72-0941-992A-599F4E84A269}"/>
              </a:ext>
            </a:extLst>
          </p:cNvPr>
          <p:cNvSpPr/>
          <p:nvPr/>
        </p:nvSpPr>
        <p:spPr>
          <a:xfrm>
            <a:off x="7937091" y="3358969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1B2F34-3CD9-CF4A-9981-3A0A5C400C27}"/>
              </a:ext>
            </a:extLst>
          </p:cNvPr>
          <p:cNvSpPr/>
          <p:nvPr/>
        </p:nvSpPr>
        <p:spPr>
          <a:xfrm>
            <a:off x="7937091" y="3993302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58D271-A339-414E-9652-03D25588B45C}"/>
              </a:ext>
            </a:extLst>
          </p:cNvPr>
          <p:cNvSpPr/>
          <p:nvPr/>
        </p:nvSpPr>
        <p:spPr>
          <a:xfrm>
            <a:off x="6228178" y="3367079"/>
            <a:ext cx="1477490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0FE4D0-1510-4746-BBF3-7290F3F0B0A3}"/>
              </a:ext>
            </a:extLst>
          </p:cNvPr>
          <p:cNvSpPr/>
          <p:nvPr/>
        </p:nvSpPr>
        <p:spPr>
          <a:xfrm>
            <a:off x="6228178" y="4001412"/>
            <a:ext cx="1477490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D491C7-B6A5-EA4C-84D3-CB9216DE86A9}"/>
              </a:ext>
            </a:extLst>
          </p:cNvPr>
          <p:cNvSpPr/>
          <p:nvPr/>
        </p:nvSpPr>
        <p:spPr>
          <a:xfrm>
            <a:off x="9721440" y="3375110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86EC30-52EC-C742-83F3-9F3F7C9D517B}"/>
              </a:ext>
            </a:extLst>
          </p:cNvPr>
          <p:cNvSpPr/>
          <p:nvPr/>
        </p:nvSpPr>
        <p:spPr>
          <a:xfrm>
            <a:off x="9721440" y="4009443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48DD97-8894-3745-BA4F-1223E445D36D}"/>
              </a:ext>
            </a:extLst>
          </p:cNvPr>
          <p:cNvSpPr/>
          <p:nvPr/>
        </p:nvSpPr>
        <p:spPr>
          <a:xfrm>
            <a:off x="9721440" y="1698667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D49DF7-9826-EA4A-BE6A-843F57AC052E}"/>
              </a:ext>
            </a:extLst>
          </p:cNvPr>
          <p:cNvSpPr/>
          <p:nvPr/>
        </p:nvSpPr>
        <p:spPr>
          <a:xfrm>
            <a:off x="9721440" y="2333000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2F35D57-3FA8-424F-A6AD-8A6336268DDB}"/>
              </a:ext>
            </a:extLst>
          </p:cNvPr>
          <p:cNvSpPr/>
          <p:nvPr/>
        </p:nvSpPr>
        <p:spPr>
          <a:xfrm>
            <a:off x="9718211" y="473923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28AB18-8AD5-944C-9207-CFCBEACEE13E}"/>
              </a:ext>
            </a:extLst>
          </p:cNvPr>
          <p:cNvSpPr/>
          <p:nvPr/>
        </p:nvSpPr>
        <p:spPr>
          <a:xfrm>
            <a:off x="9718211" y="1108256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FA7F2B-2333-A241-BDC4-2E5020FDB419}"/>
              </a:ext>
            </a:extLst>
          </p:cNvPr>
          <p:cNvSpPr/>
          <p:nvPr/>
        </p:nvSpPr>
        <p:spPr>
          <a:xfrm>
            <a:off x="590148" y="2815473"/>
            <a:ext cx="499687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7A7D6A-0A47-3F47-B185-6E2BBA0C6866}"/>
              </a:ext>
            </a:extLst>
          </p:cNvPr>
          <p:cNvSpPr/>
          <p:nvPr/>
        </p:nvSpPr>
        <p:spPr>
          <a:xfrm>
            <a:off x="590148" y="3532694"/>
            <a:ext cx="3104586" cy="61757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CDD7AC-1988-7C49-B623-4C49B3D6A6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423" y="4527291"/>
            <a:ext cx="3673143" cy="9522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1" name="Right Brace 40">
            <a:extLst>
              <a:ext uri="{FF2B5EF4-FFF2-40B4-BE49-F238E27FC236}">
                <a16:creationId xmlns:a16="http://schemas.microsoft.com/office/drawing/2014/main" id="{CD0C2DC5-D656-5D40-BABA-4FB1B9FEEEF9}"/>
              </a:ext>
            </a:extLst>
          </p:cNvPr>
          <p:cNvSpPr/>
          <p:nvPr/>
        </p:nvSpPr>
        <p:spPr>
          <a:xfrm rot="5400000">
            <a:off x="8369492" y="2185126"/>
            <a:ext cx="218980" cy="70931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9497F19-0C92-F945-963A-65DC82FCD0E9}"/>
                  </a:ext>
                </a:extLst>
              </p:cNvPr>
              <p:cNvSpPr/>
              <p:nvPr/>
            </p:nvSpPr>
            <p:spPr>
              <a:xfrm>
                <a:off x="8385627" y="5695512"/>
                <a:ext cx="3995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9497F19-0C92-F945-963A-65DC82FCD0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27" y="5695512"/>
                <a:ext cx="399597" cy="369332"/>
              </a:xfrm>
              <a:prstGeom prst="rect">
                <a:avLst/>
              </a:prstGeom>
              <a:blipFill>
                <a:blip r:embed="rId1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74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41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B96EB-8053-0E46-A99A-D116F669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Zuweisungen der Zufallsvariablen merken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55EBF-BEF2-3A44-A182-5AD197B652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Im Faktor mitführen, bei Multiplikation vereinigen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35">
                <a:extLst>
                  <a:ext uri="{FF2B5EF4-FFF2-40B4-BE49-F238E27FC236}">
                    <a16:creationId xmlns:a16="http://schemas.microsoft.com/office/drawing/2014/main" id="{02C938F7-F566-B742-AC46-7B070EC4BDF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MPE Zuweisungen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𝑀𝑃𝐸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stehen am Ende der Inferenz direkt im Faktor</a:t>
                </a:r>
              </a:p>
              <a:p>
                <a:pPr lvl="1"/>
                <a:r>
                  <a:rPr lang="de-DE" dirty="0"/>
                  <a:t>Zuweisungen, die man nicht mehr braucht, weil eine andere Zuweisung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</m:func>
                  </m:oMath>
                </a14:m>
                <a:r>
                  <a:rPr lang="de-DE" dirty="0"/>
                  <a:t> ist, werden fallengelassen</a:t>
                </a:r>
              </a:p>
              <a:p>
                <a:r>
                  <a:rPr lang="de-DE" dirty="0"/>
                  <a:t>Aber: Faktorgröße bleibt abhängig von allen Zufallsvariablen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Immerhin nur noch </a:t>
                </a:r>
                <a:r>
                  <a:rPr lang="de-DE" i="1" dirty="0"/>
                  <a:t>linear</a:t>
                </a:r>
                <a:r>
                  <a:rPr lang="de-DE" dirty="0"/>
                  <a:t> in der Anzahl </a:t>
                </a:r>
                <a:br>
                  <a:rPr lang="de-DE" dirty="0"/>
                </a:br>
                <a:r>
                  <a:rPr lang="de-DE" dirty="0"/>
                  <a:t>der ausmaximierten Variablen</a:t>
                </a:r>
              </a:p>
              <a:p>
                <a:pPr lvl="1"/>
                <a:r>
                  <a:rPr lang="de-DE" dirty="0"/>
                  <a:t>Exponentiell in der Anzahl der noch </a:t>
                </a:r>
                <a:r>
                  <a:rPr lang="de-DE" dirty="0" err="1"/>
                  <a:t>auszumaximierenden</a:t>
                </a:r>
                <a:r>
                  <a:rPr lang="de-DE" dirty="0"/>
                  <a:t> Variablen</a:t>
                </a:r>
              </a:p>
              <a:p>
                <a:pPr lvl="1"/>
                <a:r>
                  <a:rPr lang="de-DE" dirty="0"/>
                  <a:t>Aufwand nimmt also im Laufe der Zeit ab</a:t>
                </a:r>
              </a:p>
            </p:txBody>
          </p:sp>
        </mc:Choice>
        <mc:Fallback xmlns="">
          <p:sp>
            <p:nvSpPr>
              <p:cNvPr id="36" name="Content Placeholder 35">
                <a:extLst>
                  <a:ext uri="{FF2B5EF4-FFF2-40B4-BE49-F238E27FC236}">
                    <a16:creationId xmlns:a16="http://schemas.microsoft.com/office/drawing/2014/main" id="{02C938F7-F566-B742-AC46-7B070EC4BD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948" t="-2687" r="-4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3C989-4DF4-534A-A20D-9953C341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9418D-80AC-3F40-8B74-E7E0BD8EC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62766-D1CB-7040-AE35-442CEAE4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9D49005E-5C0D-6E46-984B-9B7573B29D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7738448"/>
                  </p:ext>
                </p:extLst>
              </p:nvPr>
            </p:nvGraphicFramePr>
            <p:xfrm>
              <a:off x="590148" y="2514691"/>
              <a:ext cx="49968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400" b="1" i="0" dirty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</m:t>
                                </m:r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1∙7∙6∙7=293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>
                <a:extLst>
                  <a:ext uri="{FF2B5EF4-FFF2-40B4-BE49-F238E27FC236}">
                    <a16:creationId xmlns:a16="http://schemas.microsoft.com/office/drawing/2014/main" id="{9D49005E-5C0D-6E46-984B-9B7573B29D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7738448"/>
                  </p:ext>
                </p:extLst>
              </p:nvPr>
            </p:nvGraphicFramePr>
            <p:xfrm>
              <a:off x="590148" y="2514691"/>
              <a:ext cx="49968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t="-4167" r="-79772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7826" t="-4167" r="-663043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1698" t="-4167" r="-475472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6667" t="-4167" r="-366667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40000" t="-4167" r="-34000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9868" t="-4167" r="-658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t="-100000" r="-79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7826" t="-100000" r="-6630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1698" t="-100000" r="-4754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6667" t="-100000" r="-366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40000" t="-100000" r="-34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9868" t="-100000" r="-65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t="-208333" r="-79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7826" t="-208333" r="-6630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1698" t="-208333" r="-47547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6667" t="-208333" r="-36666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40000" t="-208333" r="-34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9868" t="-208333" r="-658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2F648D6C-D5CD-DA4E-828B-08AFDBC540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0653493"/>
                  </p:ext>
                </p:extLst>
              </p:nvPr>
            </p:nvGraphicFramePr>
            <p:xfrm>
              <a:off x="590148" y="3532694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37">
                <a:extLst>
                  <a:ext uri="{FF2B5EF4-FFF2-40B4-BE49-F238E27FC236}">
                    <a16:creationId xmlns:a16="http://schemas.microsoft.com/office/drawing/2014/main" id="{2F648D6C-D5CD-DA4E-828B-08AFDBC540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0653493"/>
                  </p:ext>
                </p:extLst>
              </p:nvPr>
            </p:nvGraphicFramePr>
            <p:xfrm>
              <a:off x="590148" y="3532694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4000" r="-79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7826" t="-4000" r="-6630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1698" t="-4000" r="-4754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6667" t="-4000" r="-366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40000" t="-4000" r="-34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9868" t="-4000" r="-65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108333" r="-79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97826" t="-108333" r="-6630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71698" t="-108333" r="-47547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66667" t="-108333" r="-36666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40000" t="-108333" r="-34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159868" t="-108333" r="-658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24DB2B86-8BE2-6444-99A2-982E19F4DA20}"/>
              </a:ext>
            </a:extLst>
          </p:cNvPr>
          <p:cNvSpPr/>
          <p:nvPr/>
        </p:nvSpPr>
        <p:spPr>
          <a:xfrm>
            <a:off x="590148" y="2815473"/>
            <a:ext cx="499687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38733A-E235-3149-BAEE-D10733A80A2F}"/>
              </a:ext>
            </a:extLst>
          </p:cNvPr>
          <p:cNvSpPr/>
          <p:nvPr/>
        </p:nvSpPr>
        <p:spPr>
          <a:xfrm>
            <a:off x="590148" y="3532694"/>
            <a:ext cx="3104586" cy="61757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FF83B43-63AE-B745-AD38-321D2EB31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23" y="4527291"/>
            <a:ext cx="3673143" cy="9522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813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CBBB-B6D7-9F43-908B-C6625192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 für MPE 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95CBD-8C70-1A47-9600-BF02B01345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MPE: Zwei Aufgaben in einem: </a:t>
                </a:r>
                <a:br>
                  <a:rPr lang="de-DE" dirty="0"/>
                </a:br>
                <a:r>
                  <a:rPr lang="de-DE" dirty="0"/>
                  <a:t>Maximierung durchführen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arg</m:t>
                    </m:r>
                    <m:r>
                      <a:rPr lang="de-DE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) und Zuweisung bzw. Zustand speichern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arg</m:t>
                    </m:r>
                    <m: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arg</m:t>
                    </m:r>
                    <m:r>
                      <a:rPr lang="de-DE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: In VE, ersetze Aussummierung mit Ausmaximierung</a:t>
                </a:r>
              </a:p>
              <a:p>
                <a:pPr lvl="1"/>
                <a:r>
                  <a:rPr lang="de-DE" dirty="0"/>
                  <a:t>Rest bleibt gleich (inklusive Suche nach Eliminierungsreihenfolge bzw. Heuristik)</a:t>
                </a:r>
              </a:p>
              <a:p>
                <a:pPr lvl="1"/>
                <a:r>
                  <a:rPr lang="de-DE" dirty="0"/>
                  <a:t>In VE Operatormenge, ersetze 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i="0" smtClean="0">
                        <a:latin typeface="Cambria Math" panose="02040503050406030204" pitchFamily="18" charset="0"/>
                      </a:rPr>
                      <m:t>sum</m:t>
                    </m:r>
                    <m:r>
                      <m:rPr>
                        <m:nor/>
                      </m:rPr>
                      <a:rPr lang="de-DE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i="0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r>
                  <a:rPr lang="de-DE" dirty="0"/>
                  <a:t> mit Operator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mtClean="0">
                        <a:latin typeface="Cambria Math" panose="02040503050406030204" pitchFamily="18" charset="0"/>
                      </a:rPr>
                      <m:t>max</m:t>
                    </m:r>
                    <m:r>
                      <m:rPr>
                        <m:nor/>
                      </m:rPr>
                      <a:rPr lang="de-DE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mtClean="0">
                        <a:latin typeface="Cambria Math" panose="02040503050406030204" pitchFamily="18" charset="0"/>
                      </a:rPr>
                      <m:t>out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Gleiche Eingaben</a:t>
                </a:r>
              </a:p>
              <a:p>
                <a:pPr lvl="2"/>
                <a:r>
                  <a:rPr lang="de-DE" dirty="0"/>
                  <a:t>Gleiche Vorbedingungen</a:t>
                </a:r>
              </a:p>
              <a:p>
                <a:pPr lvl="2"/>
                <a:r>
                  <a:rPr lang="de-DE" dirty="0"/>
                  <a:t>Äquivalente Nachbedingung</a:t>
                </a:r>
              </a:p>
              <a:p>
                <a:pPr lvl="2"/>
                <a:r>
                  <a:rPr lang="de-DE" dirty="0"/>
                  <a:t>Vergleichbare Spezifizierung der Ausgabe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arg</m:t>
                    </m:r>
                    <m: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: Erweiterte Faktordefinition um Zuweisungen zu merken</a:t>
                </a:r>
              </a:p>
              <a:p>
                <a:pPr lvl="1"/>
                <a:r>
                  <a:rPr lang="de-DE" dirty="0"/>
                  <a:t>Anpassung der Operatoren an die erweiterte Faktordefinition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95CBD-8C70-1A47-9600-BF02B01345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4CE5E-E5EC-F341-AB2A-F962DE0C6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22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3FFEF-005C-6543-888C-F0AD1E7791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CF78A-57DC-6A4E-80CF-F29623586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311052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CBBB-B6D7-9F43-908B-C6625192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Zuweisungen der Zufallsvariablen merken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95CBD-8C70-1A47-9600-BF02B01345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Erweiterter Faktor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Potentialfunktion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0,+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b="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mrv</m:t>
                    </m:r>
                    <m:d>
                      <m:d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endParaRPr lang="de-DE" b="1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Abbildung von der Domäne von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 in die Menge der positiven reellen Zahlen und die Domäne von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Im Rahmen von VE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de-DE" dirty="0"/>
                  <a:t>: Variablen, die noch zu eliminieren sind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: Variablen, die schon eliminiert wurden</a:t>
                </a:r>
              </a:p>
              <a:p>
                <a:pPr lvl="2"/>
                <a:r>
                  <a:rPr lang="de-DE" dirty="0"/>
                  <a:t>Zur einfacheren </a:t>
                </a:r>
                <a:r>
                  <a:rPr lang="de-DE" dirty="0" err="1"/>
                  <a:t>Referenzierung</a:t>
                </a:r>
                <a:r>
                  <a:rPr lang="de-DE" dirty="0"/>
                  <a:t> der Elemente des abgebildeten Tupels: bei Abbildung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p>
                    </m:s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/>
                  <a:t> gibt Zuweisung (</a:t>
                </a:r>
                <a:r>
                  <a:rPr lang="de-DE" i="1" u="sng" dirty="0" err="1"/>
                  <a:t>A</a:t>
                </a:r>
                <a:r>
                  <a:rPr lang="de-DE" i="1" dirty="0" err="1"/>
                  <a:t>ssignment</a:t>
                </a:r>
                <a:r>
                  <a:rPr lang="de-DE" dirty="0"/>
                  <a:t>)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de-DE" dirty="0"/>
                  <a:t> zurück</a:t>
                </a:r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</m:d>
                  </m:oMath>
                </a14:m>
                <a:r>
                  <a:rPr lang="de-DE" dirty="0"/>
                  <a:t> gibt </a:t>
                </a:r>
                <a:r>
                  <a:rPr lang="de-DE" u="sng" dirty="0"/>
                  <a:t>P</a:t>
                </a:r>
                <a:r>
                  <a:rPr lang="de-DE" dirty="0"/>
                  <a:t>otential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zurück</a:t>
                </a:r>
              </a:p>
              <a:p>
                <a:pPr lvl="2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95CBD-8C70-1A47-9600-BF02B01345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2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4CE5E-E5EC-F341-AB2A-F962DE0C6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23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3FFEF-005C-6543-888C-F0AD1E7791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CF78A-57DC-6A4E-80CF-F29623586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36A074B-B787-C141-9771-8A2FBCEDF9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9067071"/>
                  </p:ext>
                </p:extLst>
              </p:nvPr>
            </p:nvGraphicFramePr>
            <p:xfrm>
              <a:off x="5173218" y="4987914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D36A074B-B787-C141-9771-8A2FBCEDF92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9067071"/>
                  </p:ext>
                </p:extLst>
              </p:nvPr>
            </p:nvGraphicFramePr>
            <p:xfrm>
              <a:off x="5173218" y="4987914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r="-18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84906" r="-5094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62963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t="-104167" r="-181818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84906" t="-104167" r="-50943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62963" t="-104167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t="-196000" r="-181818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84906" t="-196000" r="-50943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62963" t="-196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87421CF-F268-8945-8CD1-C57D11C55BFC}"/>
                  </a:ext>
                </a:extLst>
              </p:cNvPr>
              <p:cNvSpPr/>
              <p:nvPr/>
            </p:nvSpPr>
            <p:spPr>
              <a:xfrm>
                <a:off x="7023100" y="4987913"/>
                <a:ext cx="2152650" cy="647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1113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𝑒𝑝𝑖𝑑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11113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¬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𝑒𝑝𝑖𝑑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=24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87421CF-F268-8945-8CD1-C57D11C55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100" y="4987913"/>
                <a:ext cx="2152650" cy="647037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FC1E45-1FB6-FD4B-B8F8-463D2F9011C8}"/>
                  </a:ext>
                </a:extLst>
              </p:cNvPr>
              <p:cNvSpPr/>
              <p:nvPr/>
            </p:nvSpPr>
            <p:spPr>
              <a:xfrm>
                <a:off x="9309100" y="4987913"/>
                <a:ext cx="2042795" cy="647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1113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𝑒𝑝𝑖𝑑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  <a:p>
                <a:pPr marL="11113" lvl="3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𝑒𝑝𝑖𝑑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de-DE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7FC1E45-1FB6-FD4B-B8F8-463D2F9011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100" y="4987913"/>
                <a:ext cx="2042795" cy="647037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57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CBBB-B6D7-9F43-908B-C6625192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Zuweisungen der Zufallsvariablen merken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95CBD-8C70-1A47-9600-BF02B01345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Operatordefinitionen anpassen</a:t>
                </a:r>
              </a:p>
              <a:p>
                <a:pPr lvl="1"/>
                <a:r>
                  <a:rPr lang="en-GB" cap="small" dirty="0"/>
                  <a:t>absorb</a:t>
                </a:r>
                <a:r>
                  <a:rPr lang="de-DE" dirty="0"/>
                  <a:t>: Unberührt von den Änderungen</a:t>
                </a:r>
              </a:p>
              <a:p>
                <a:pPr lvl="3"/>
                <a:r>
                  <a:rPr lang="de-DE" dirty="0"/>
                  <a:t>In VE,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de-DE" dirty="0"/>
                  <a:t>, wenn </a:t>
                </a:r>
                <a:r>
                  <a:rPr lang="en-GB" cap="small" dirty="0"/>
                  <a:t>absorb</a:t>
                </a:r>
                <a:r>
                  <a:rPr lang="de-DE" dirty="0"/>
                  <a:t> genutzt wird</a:t>
                </a:r>
              </a:p>
              <a:p>
                <a:pPr lvl="1"/>
                <a:r>
                  <a:rPr lang="en-GB" cap="small" dirty="0"/>
                  <a:t>multiply</a:t>
                </a:r>
                <a:r>
                  <a:rPr lang="de-DE" dirty="0"/>
                  <a:t>: Änderungen nötig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bilden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ab ➝ Ausgabefaktor erweitern um Vereinigung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dürfen keine Variablen teilen ➝ neue Vorbedingung</a:t>
                </a:r>
              </a:p>
              <a:p>
                <a:pPr lvl="3"/>
                <a:r>
                  <a:rPr lang="de-DE" dirty="0"/>
                  <a:t>Ansonsten wäre es möglich,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einer Variable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zwei unterschiedliche Werte zuweisen: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In 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schon ausmaximiert unter Vorbedingung,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jeweils nur in einem Faktor vorkamen (Vorläufer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respektive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) </a:t>
                </a:r>
                <a:br>
                  <a:rPr lang="de-DE" dirty="0"/>
                </a:br>
                <a:r>
                  <a:rPr lang="de-DE" dirty="0"/>
                  <a:t>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de-DE" dirty="0"/>
                  <a:t> und Vorbedingung im Rahmen von VE erfüllt</a:t>
                </a:r>
              </a:p>
              <a:p>
                <a:pPr lvl="1"/>
                <a:r>
                  <a:rPr lang="en-GB" cap="small" dirty="0"/>
                  <a:t>sum-out</a:t>
                </a:r>
                <a:r>
                  <a:rPr lang="de-DE" dirty="0"/>
                  <a:t>: Für MPE nicht genutzt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895CBD-8C70-1A47-9600-BF02B01345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425225" cy="4240848"/>
              </a:xfrm>
              <a:blipFill>
                <a:blip r:embed="rId2"/>
                <a:stretch>
                  <a:fillRect l="-1955" t="-2687" r="-18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4CE5E-E5EC-F341-AB2A-F962DE0C6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24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F3FFEF-005C-6543-888C-F0AD1E7791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CF78A-57DC-6A4E-80CF-F29623586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47854-F355-744F-BFF1-F115F96986F6}"/>
              </a:ext>
            </a:extLst>
          </p:cNvPr>
          <p:cNvSpPr txBox="1"/>
          <p:nvPr/>
        </p:nvSpPr>
        <p:spPr>
          <a:xfrm>
            <a:off x="11455752" y="4356991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>
                <a:solidFill>
                  <a:srgbClr val="FFC000"/>
                </a:solidFill>
              </a:rPr>
              <a:t>☇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61A9A00F-0619-D045-A20C-9995B745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3149739"/>
                  </p:ext>
                </p:extLst>
              </p:nvPr>
            </p:nvGraphicFramePr>
            <p:xfrm>
              <a:off x="9804058" y="3536763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61A9A00F-0619-D045-A20C-9995B7451D1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3149739"/>
                  </p:ext>
                </p:extLst>
              </p:nvPr>
            </p:nvGraphicFramePr>
            <p:xfrm>
              <a:off x="9804058" y="3536763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4167" r="-184091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83019" t="-4167" r="-5283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9259" t="-4167" r="-3704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100000" r="-1840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83019" t="-100000" r="-5283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9259" t="-100000" r="-370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208333" r="-18409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83019" t="-208333" r="-5283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9259" t="-208333" r="-3704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6F1085F-D2BC-BD4C-B972-D558EB078C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5554118"/>
                  </p:ext>
                </p:extLst>
              </p:nvPr>
            </p:nvGraphicFramePr>
            <p:xfrm>
              <a:off x="9804057" y="4742897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86F1085F-D2BC-BD4C-B972-D558EB078C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5554118"/>
                  </p:ext>
                </p:extLst>
              </p:nvPr>
            </p:nvGraphicFramePr>
            <p:xfrm>
              <a:off x="9804057" y="4742897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4167" r="-184091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83019" t="-4167" r="-52830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t="-4167" r="-3704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100000" r="-1840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83019" t="-100000" r="-5283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t="-100000" r="-3704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208333" r="-184091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83019" t="-208333" r="-5283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59259" t="-208333" r="-3704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265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Multiplikation von Faktoren: Formale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Operator: </a:t>
                </a:r>
                <a:r>
                  <a:rPr lang="de-DE" cap="small" dirty="0" err="1">
                    <a:solidFill>
                      <a:schemeClr val="accent1"/>
                    </a:solidFill>
                  </a:rPr>
                  <a:t>multiply</a:t>
                </a:r>
                <a:endParaRPr lang="de-DE" cap="small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Inputs: </a:t>
                </a:r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 mit Zufallsvariablen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 in der Zielmenge</a:t>
                </a:r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de-DE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mit Zufallsvariablen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in der Zielmenge</a:t>
                </a:r>
              </a:p>
              <a:p>
                <a:pPr lvl="1"/>
                <a:r>
                  <a:rPr lang="de-DE" dirty="0"/>
                  <a:t>Vorbedingung: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=∅</m:t>
                    </m:r>
                  </m:oMath>
                </a14:m>
                <a:endParaRPr lang="de-DE" i="1" dirty="0"/>
              </a:p>
              <a:p>
                <a:pPr lvl="1"/>
                <a:r>
                  <a:rPr lang="de-DE" dirty="0"/>
                  <a:t>Output: Faktor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dirty="0"/>
                  <a:t> (geordnete Vereinigung)</a:t>
                </a:r>
              </a:p>
              <a:p>
                <a:pPr lvl="2"/>
                <a:r>
                  <a:rPr lang="de-DE" dirty="0"/>
                  <a:t>Für alle möglichen Werte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mit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latin typeface="+mn-lt"/>
                    <a:ea typeface="Cambria Math" panose="02040503050406030204" pitchFamily="18" charset="0"/>
                  </a:rPr>
                  <a:t> (Auswahl passend der Argumente)</a:t>
                </a:r>
              </a:p>
              <a:p>
                <a:pPr marL="800100" lvl="3" indent="0">
                  <a:buNone/>
                </a:pPr>
                <a:endParaRPr lang="de-DE" sz="1000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800100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marL="800100" lvl="4" indent="0">
                  <a:buNone/>
                </a:pPr>
                <a:endParaRPr lang="de-DE" sz="1000" dirty="0"/>
              </a:p>
              <a:p>
                <a:pPr lvl="1"/>
                <a:r>
                  <a:rPr lang="de-DE" dirty="0"/>
                  <a:t>Nachbedingung: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m:rPr>
                        <m:nor/>
                      </m:rPr>
                      <a:rPr lang="de-DE" cap="small" dirty="0"/>
                      <m:t>multiply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41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50956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A726D-8BC8-9C4C-BF80-5DC5AC0B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Ausmaximieren von Zufallsvariablen: Formale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Operator: </a:t>
                </a:r>
                <a:r>
                  <a:rPr lang="de-DE" cap="small" dirty="0" err="1">
                    <a:solidFill>
                      <a:schemeClr val="accent1"/>
                    </a:solidFill>
                  </a:rPr>
                  <a:t>max</a:t>
                </a:r>
                <a:r>
                  <a:rPr lang="de-DE" cap="small" dirty="0">
                    <a:solidFill>
                      <a:schemeClr val="accent1"/>
                    </a:solidFill>
                  </a:rPr>
                  <a:t>-out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Inputs: </a:t>
                </a:r>
              </a:p>
              <a:p>
                <a:pPr lvl="2"/>
                <a:r>
                  <a:rPr lang="de-DE" dirty="0"/>
                  <a:t>Faktor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i="1" dirty="0"/>
              </a:p>
              <a:p>
                <a:pPr lvl="2"/>
                <a:r>
                  <a:rPr lang="de-DE" dirty="0"/>
                  <a:t>Variable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an Position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 zum Ausmaximieren</a:t>
                </a:r>
              </a:p>
              <a:p>
                <a:pPr lvl="1"/>
                <a:r>
                  <a:rPr lang="de-DE" dirty="0"/>
                  <a:t>Vorbedingung: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Output: Faktor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Für alle möglichen Werte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m:rPr>
                                <m:brk m:alnAt="7"/>
                              </m:rPr>
                              <a:rPr lang="de-DE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 i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de-DE" sz="1000" dirty="0"/>
              </a:p>
              <a:p>
                <a:pPr marL="800100" lvl="3" indent="0">
                  <a:buNone/>
                </a:pPr>
                <a:endParaRPr lang="de-DE" sz="700" dirty="0"/>
              </a:p>
              <a:p>
                <a:pPr marL="52228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∪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p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marL="800100" lvl="4" indent="0">
                  <a:buNone/>
                </a:pPr>
                <a:endParaRPr lang="de-DE" sz="700" dirty="0"/>
              </a:p>
              <a:p>
                <a:pPr lvl="1"/>
                <a:r>
                  <a:rPr lang="de-DE" dirty="0"/>
                  <a:t>Nachbedingung: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m:rPr>
                                <m:brk m:alnAt="7"/>
                              </m:rPr>
                              <a:rPr lang="de-DE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  <m:brk m:alnAt="7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al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</m:d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e>
                    </m:func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∖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m:rPr>
                            <m:nor/>
                          </m:rPr>
                          <a:rPr lang="de-DE" b="0" i="0" cap="small" dirty="0" smtClean="0"/>
                          <m:t>max</m:t>
                        </m:r>
                        <m:r>
                          <m:rPr>
                            <m:nor/>
                          </m:rPr>
                          <a:rPr lang="de-DE" b="0" i="0" cap="small" dirty="0" smtClean="0"/>
                          <m:t>−</m:t>
                        </m:r>
                        <m:r>
                          <m:rPr>
                            <m:nor/>
                          </m:rPr>
                          <a:rPr lang="de-DE" cap="small" dirty="0"/>
                          <m:t>out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</m:sSub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0FB64-B457-864B-8314-4BD4A8BDA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02620-EDF1-C54B-9ACA-CF918FC97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BA51B-4210-114C-A869-95DBC23B4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B6A66-A4E2-FC4F-8F99-471E8249C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31577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D22C-BF82-7F41-9FF1-77897CC0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Algorithmus für MPE-Anfragen mit Eliminationsreihenfolge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9C582-808A-F544-948B-985BCCBD11F8}"/>
              </a:ext>
            </a:extLst>
          </p:cNvPr>
          <p:cNvSpPr/>
          <p:nvPr/>
        </p:nvSpPr>
        <p:spPr>
          <a:xfrm>
            <a:off x="359999" y="1529826"/>
            <a:ext cx="11454851" cy="4376088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rmAutofit lnSpcReduction="10000"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▹Absorbiere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absorb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max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▹Maximiere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, bis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0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3"/>
                <a:stretch>
                  <a:fillRect l="-773" t="-2090" r="-9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95AC0B9-F118-1346-8E54-D8A7D17343D2}"/>
              </a:ext>
            </a:extLst>
          </p:cNvPr>
          <p:cNvSpPr txBox="1"/>
          <p:nvPr/>
        </p:nvSpPr>
        <p:spPr>
          <a:xfrm>
            <a:off x="10891007" y="5536582"/>
            <a:ext cx="92384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MPE-VE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38994-F27F-D84B-9F4F-30BA9C090C6D}"/>
              </a:ext>
            </a:extLst>
          </p:cNvPr>
          <p:cNvSpPr/>
          <p:nvPr/>
        </p:nvSpPr>
        <p:spPr>
          <a:xfrm>
            <a:off x="767555" y="3129104"/>
            <a:ext cx="11047295" cy="1500879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92E92-8F8D-F64F-A70B-44408F9C3F77}"/>
              </a:ext>
            </a:extLst>
          </p:cNvPr>
          <p:cNvSpPr/>
          <p:nvPr/>
        </p:nvSpPr>
        <p:spPr>
          <a:xfrm>
            <a:off x="767556" y="1955549"/>
            <a:ext cx="11047295" cy="117246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B36283-38E3-924B-B928-587CBADE9668}"/>
              </a:ext>
            </a:extLst>
          </p:cNvPr>
          <p:cNvSpPr/>
          <p:nvPr/>
        </p:nvSpPr>
        <p:spPr>
          <a:xfrm>
            <a:off x="767555" y="4631076"/>
            <a:ext cx="11047295" cy="79272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E74C6-6C56-D84E-8C4C-CE81DC5EBB40}"/>
              </a:ext>
            </a:extLst>
          </p:cNvPr>
          <p:cNvSpPr txBox="1"/>
          <p:nvPr/>
        </p:nvSpPr>
        <p:spPr>
          <a:xfrm>
            <a:off x="9859443" y="1956642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Evidenz behandeln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B294E-E1F2-0B42-8200-99CAFC7D3BB3}"/>
              </a:ext>
            </a:extLst>
          </p:cNvPr>
          <p:cNvSpPr txBox="1"/>
          <p:nvPr/>
        </p:nvSpPr>
        <p:spPr>
          <a:xfrm>
            <a:off x="8398909" y="3078585"/>
            <a:ext cx="345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Nichtanfrage-Variablen eliminieren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CB07A-F57E-C44E-BCD2-9C3F6631C209}"/>
              </a:ext>
            </a:extLst>
          </p:cNvPr>
          <p:cNvSpPr txBox="1"/>
          <p:nvPr/>
        </p:nvSpPr>
        <p:spPr>
          <a:xfrm>
            <a:off x="10423961" y="5053374"/>
            <a:ext cx="138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</a:rPr>
              <a:t>Kombinieren</a:t>
            </a:r>
          </a:p>
        </p:txBody>
      </p:sp>
    </p:spTree>
    <p:extLst>
      <p:ext uri="{BB962C8B-B14F-4D97-AF65-F5344CB8AC3E}">
        <p14:creationId xmlns:p14="http://schemas.microsoft.com/office/powerpoint/2010/main" val="404747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MPE-VE Algorithmus mit Online-Heuristik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308032"/>
              </a:xfrm>
            </p:spPr>
            <p:txBody>
              <a:bodyPr>
                <a:normAutofit fontScale="92500" lnSpcReduction="10000"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▹Absorbiere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absorb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>
                    <a:solidFill>
                      <a:schemeClr val="tx1"/>
                    </a:solidFill>
                    <a:latin typeface="+mn-lt"/>
                  </a:rPr>
                  <a:t>	</a:t>
                </a:r>
                <a:r>
                  <a:rPr lang="de-DE" sz="2400" b="1" dirty="0">
                    <a:solidFill>
                      <a:schemeClr val="tx1"/>
                    </a:solidFill>
                  </a:rPr>
                  <a:t>while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b="1" dirty="0">
                    <a:solidFill>
                      <a:schemeClr val="tx1"/>
                    </a:solidFill>
                  </a:rPr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8888" algn="r"/>
                  </a:tabLst>
                </a:pPr>
                <a:r>
                  <a:rPr lang="de-DE" sz="24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fName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	▹Wähle nächstes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zur Eliminierung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max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▹Maximiere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, bis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308032"/>
              </a:xfrm>
              <a:blipFill>
                <a:blip r:embed="rId4"/>
                <a:stretch>
                  <a:fillRect l="-662" t="-1176" r="-773" b="-20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88148D-55FD-134B-BEB3-6AF289926C21}"/>
              </a:ext>
            </a:extLst>
          </p:cNvPr>
          <p:cNvSpPr/>
          <p:nvPr/>
        </p:nvSpPr>
        <p:spPr>
          <a:xfrm>
            <a:off x="767556" y="1955549"/>
            <a:ext cx="11047295" cy="104393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01094-45F9-3F4C-9E9B-3A137A12FFF6}"/>
              </a:ext>
            </a:extLst>
          </p:cNvPr>
          <p:cNvSpPr/>
          <p:nvPr/>
        </p:nvSpPr>
        <p:spPr>
          <a:xfrm>
            <a:off x="767555" y="2999480"/>
            <a:ext cx="11047295" cy="1864619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111E2-862F-344A-87A4-DAFFFA04B45D}"/>
              </a:ext>
            </a:extLst>
          </p:cNvPr>
          <p:cNvSpPr/>
          <p:nvPr/>
        </p:nvSpPr>
        <p:spPr>
          <a:xfrm>
            <a:off x="767555" y="4864100"/>
            <a:ext cx="11047295" cy="67959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B2A56-95DB-B949-8FDC-47B40B9DD8B5}"/>
              </a:ext>
            </a:extLst>
          </p:cNvPr>
          <p:cNvSpPr txBox="1"/>
          <p:nvPr/>
        </p:nvSpPr>
        <p:spPr>
          <a:xfrm>
            <a:off x="9903167" y="1913872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Evidenz behandeln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5D0A2-3B0D-5E4A-9AC5-CE41C0A21C22}"/>
              </a:ext>
            </a:extLst>
          </p:cNvPr>
          <p:cNvSpPr txBox="1"/>
          <p:nvPr/>
        </p:nvSpPr>
        <p:spPr>
          <a:xfrm>
            <a:off x="8411411" y="2964771"/>
            <a:ext cx="345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Nichtanfrage-Variablen eliminieren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559D2-0B09-D141-9D4B-80BDE3B3248D}"/>
              </a:ext>
            </a:extLst>
          </p:cNvPr>
          <p:cNvSpPr txBox="1"/>
          <p:nvPr/>
        </p:nvSpPr>
        <p:spPr>
          <a:xfrm>
            <a:off x="10484927" y="5204396"/>
            <a:ext cx="138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</a:rPr>
              <a:t>Kombinieren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BA6F86-C6AE-0642-B211-61CEBBEE912B}"/>
              </a:ext>
            </a:extLst>
          </p:cNvPr>
          <p:cNvSpPr/>
          <p:nvPr/>
        </p:nvSpPr>
        <p:spPr>
          <a:xfrm>
            <a:off x="359999" y="1529826"/>
            <a:ext cx="11454851" cy="4376088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EC1D3-1C87-5A4D-8455-1C4E123056E3}"/>
              </a:ext>
            </a:extLst>
          </p:cNvPr>
          <p:cNvSpPr txBox="1"/>
          <p:nvPr/>
        </p:nvSpPr>
        <p:spPr>
          <a:xfrm>
            <a:off x="10891007" y="5536582"/>
            <a:ext cx="92384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MPE-VE</a:t>
            </a:r>
          </a:p>
        </p:txBody>
      </p:sp>
    </p:spTree>
    <p:extLst>
      <p:ext uri="{BB962C8B-B14F-4D97-AF65-F5344CB8AC3E}">
        <p14:creationId xmlns:p14="http://schemas.microsoft.com/office/powerpoint/2010/main" val="3152428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7B243-4AE7-8E46-9A4C-099C80B9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Normalisierung und MPE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8A1BB9-AF2E-B345-ACF0-2BBA16AC4A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Bei Faktorgraphen steht am Ende ein Potential im leeren Faktor,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p>
                    </m:sSup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Im Beispiel: 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Um die </a:t>
                </a:r>
                <a:r>
                  <a:rPr lang="de-DE" dirty="0">
                    <a:solidFill>
                      <a:schemeClr val="accent1"/>
                    </a:solidFill>
                  </a:rPr>
                  <a:t>MPE Wahrscheinlichkeit </a:t>
                </a:r>
                <a:r>
                  <a:rPr lang="de-DE" dirty="0"/>
                  <a:t>zum MPE zu erhalten, müsste man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normalisieren</a:t>
                </a:r>
              </a:p>
              <a:p>
                <a:pPr lvl="1"/>
                <a:r>
                  <a:rPr lang="de-DE" dirty="0"/>
                  <a:t>Dafür Berechnung der </a:t>
                </a:r>
                <a:r>
                  <a:rPr lang="de-DE" dirty="0">
                    <a:solidFill>
                      <a:srgbClr val="FFC000"/>
                    </a:solidFill>
                  </a:rPr>
                  <a:t>Normalisierungskonstante notwendig</a:t>
                </a:r>
                <a:r>
                  <a:rPr lang="de-DE" dirty="0"/>
                  <a:t> ➝ eigener VE-Aufruf dafür</a:t>
                </a:r>
              </a:p>
              <a:p>
                <a:pPr lvl="1"/>
                <a:r>
                  <a:rPr lang="de-DE" dirty="0"/>
                  <a:t>Je nach Definition vom MPE: </a:t>
                </a:r>
                <a:endParaRPr lang="de-DE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r>
                  <a:rPr lang="de-DE" dirty="0"/>
                  <a:t>berechnen</a:t>
                </a:r>
              </a:p>
              <a:p>
                <a:pPr lvl="2"/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r>
                  <a:rPr lang="de-DE" dirty="0"/>
                  <a:t>berechnen </a:t>
                </a:r>
              </a:p>
              <a:p>
                <a:pPr lvl="2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=145088</m:t>
                    </m:r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MPE Wahrscheinlichkeit: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43200</m:t>
                        </m:r>
                      </m:num>
                      <m:den>
                        <m:r>
                          <a:rPr lang="de-DE" b="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145088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0.298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B8A1BB9-AF2E-B345-ACF0-2BBA16AC4A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3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D3556-73C5-404C-8435-3E57021BCD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E5907-9717-AC43-B275-6B6998BC3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FF92A-499E-9C40-8CA2-F43A435A0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7E4FA5E-D350-D44E-977D-1E3E584FA0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7474800"/>
                  </p:ext>
                </p:extLst>
              </p:nvPr>
            </p:nvGraphicFramePr>
            <p:xfrm>
              <a:off x="869548" y="2389694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</m:t>
                                </m:r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7E4FA5E-D350-D44E-977D-1E3E584FA0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7474800"/>
                  </p:ext>
                </p:extLst>
              </p:nvPr>
            </p:nvGraphicFramePr>
            <p:xfrm>
              <a:off x="869548" y="2389694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3" t="-4000" r="-79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7826" t="-4000" r="-6630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1698" t="-4000" r="-4754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6667" t="-4000" r="-366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40000" t="-4000" r="-34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9868" t="-4000" r="-65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3" t="-108333" r="-79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97826" t="-108333" r="-6630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71698" t="-108333" r="-47547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66667" t="-108333" r="-36666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40000" t="-108333" r="-340000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159868" t="-108333" r="-658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4C4095D-0045-B04E-A98A-C47DCBCB4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163" y="4715251"/>
            <a:ext cx="3673143" cy="9522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869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C1F9-099A-6B47-85E0-D7E8F8A96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34046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JT für MPE 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9245148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Dtrees für MPE Anfragen sind gleich den Dtrees für Wahrscheinlichkeitsanfragen ➝ Jtree unabhängig vom Anfragetyp</a:t>
                </a:r>
              </a:p>
              <a:p>
                <a:r>
                  <a:rPr lang="de-DE" dirty="0"/>
                  <a:t>Evidenzbehandlung in VE unverändert</a:t>
                </a:r>
              </a:p>
              <a:p>
                <a:r>
                  <a:rPr lang="de-DE" dirty="0"/>
                  <a:t>Damit Schritte 1 + 2 wie vorher: </a:t>
                </a:r>
              </a:p>
              <a:p>
                <a:pPr lvl="1"/>
                <a:r>
                  <a:rPr lang="de-DE" dirty="0"/>
                  <a:t>Jtree z.B. mittels Dtrees bauen</a:t>
                </a:r>
              </a:p>
              <a:p>
                <a:pPr lvl="1"/>
                <a:r>
                  <a:rPr lang="de-DE" dirty="0"/>
                  <a:t>Evidenz eingeben</a:t>
                </a:r>
              </a:p>
              <a:p>
                <a:endParaRPr lang="de-DE" dirty="0"/>
              </a:p>
              <a:p>
                <a:r>
                  <a:rPr lang="de-DE" dirty="0"/>
                  <a:t>Beispiel: 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wie abgebildet, Evidenz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Jtree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bauen</a:t>
                </a:r>
              </a:p>
              <a:p>
                <a:pPr lvl="1"/>
                <a:r>
                  <a:rPr lang="de-DE" dirty="0"/>
                  <a:t>Evidenz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r>
                  <a:rPr lang="de-DE" dirty="0"/>
                  <a:t> behandeln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9245148" cy="4240848"/>
              </a:xfrm>
              <a:blipFill>
                <a:blip r:embed="rId2"/>
                <a:stretch>
                  <a:fillRect l="-1783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</p:spPr>
        <p:txBody>
          <a:bodyPr/>
          <a:lstStyle/>
          <a:p>
            <a:fld id="{DB7C4649-800D-CB47-881A-AA04BFFFB18C}" type="slidenum">
              <a:rPr lang="de-DE" smtClean="0"/>
              <a:t>30</a:t>
            </a:fld>
            <a:endParaRPr lang="de-D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533B02-2561-F242-8256-984204BE5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79EEEE-B126-E246-BEDE-70C7ED3B0DD4}"/>
                  </a:ext>
                </a:extLst>
              </p:cNvPr>
              <p:cNvSpPr txBox="1"/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79EEEE-B126-E246-BEDE-70C7ED3B0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blipFill>
                <a:blip r:embed="rId3"/>
                <a:stretch>
                  <a:fillRect l="-2632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0C919BA9-1FEF-A746-A09D-84E33856A88E}"/>
              </a:ext>
            </a:extLst>
          </p:cNvPr>
          <p:cNvGrpSpPr/>
          <p:nvPr/>
        </p:nvGrpSpPr>
        <p:grpSpPr>
          <a:xfrm>
            <a:off x="9964287" y="1665066"/>
            <a:ext cx="1880374" cy="1907328"/>
            <a:chOff x="5901425" y="2314993"/>
            <a:chExt cx="2580308" cy="261729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172FA08-A832-B542-B1DB-BCC96503BDBB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0B544AD8-8C83-3744-9782-38C459F0F68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31F75DF6-7F69-4C40-B83C-2CDFC4BB0CE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8302DD5-A590-C947-A844-7EDB61A02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4CDDB65-113B-1E44-9C5D-6D47078AFA95}"/>
                  </a:ext>
                </a:extLst>
              </p:cNvPr>
              <p:cNvCxnSpPr>
                <a:cxnSpLocks/>
                <a:stCxn id="71" idx="5"/>
                <a:endCxn id="93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3426484-C5A0-0445-BF4A-0DCB0BB31A28}"/>
                  </a:ext>
                </a:extLst>
              </p:cNvPr>
              <p:cNvCxnSpPr>
                <a:cxnSpLocks/>
                <a:stCxn id="93" idx="0"/>
                <a:endCxn id="86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F7F945B-17B5-1747-B6DE-24BB16687415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E0AB2EF3-2A93-EB42-A9E4-1CB78E08B0EB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TextBox 95">
                      <a:extLst>
                        <a:ext uri="{FF2B5EF4-FFF2-40B4-BE49-F238E27FC236}">
                          <a16:creationId xmlns:a16="http://schemas.microsoft.com/office/drawing/2014/main" id="{049A196A-070F-6D46-AB3B-0363620F2C5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B94D945-885E-D549-B9C4-FB1C9D81938A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DA569A0E-176A-814E-B656-D7F0674DA55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E7D8444-D513-6E40-840E-43BA76E54C5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2E7D8444-D513-6E40-840E-43BA76E54C5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506B7223-98FF-614C-96F4-B2314530C7E8}"/>
                  </a:ext>
                </a:extLst>
              </p:cNvPr>
              <p:cNvCxnSpPr>
                <a:cxnSpLocks/>
                <a:stCxn id="86" idx="0"/>
                <a:endCxn id="91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9C3CDD28-137A-284F-A634-C7A7F3FD10CD}"/>
                  </a:ext>
                </a:extLst>
              </p:cNvPr>
              <p:cNvCxnSpPr>
                <a:cxnSpLocks/>
                <a:stCxn id="91" idx="1"/>
                <a:endCxn id="70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FA53C86-C209-6443-A4C9-9E7A31E5A38F}"/>
                  </a:ext>
                </a:extLst>
              </p:cNvPr>
              <p:cNvCxnSpPr>
                <a:cxnSpLocks/>
                <a:stCxn id="84" idx="3"/>
                <a:endCxn id="91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1888B54A-840A-BB4A-B747-2BF3B43AF4AA}"/>
                  </a:ext>
                </a:extLst>
              </p:cNvPr>
              <p:cNvCxnSpPr>
                <a:cxnSpLocks/>
                <a:stCxn id="86" idx="4"/>
                <a:endCxn id="89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857342E-2FD0-404A-A331-8771131164A1}"/>
                  </a:ext>
                </a:extLst>
              </p:cNvPr>
              <p:cNvCxnSpPr>
                <a:cxnSpLocks/>
                <a:stCxn id="87" idx="0"/>
                <a:endCxn id="89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AFD4AF9-F18E-9841-A3A5-A78436473B8E}"/>
                  </a:ext>
                </a:extLst>
              </p:cNvPr>
              <p:cNvCxnSpPr>
                <a:cxnSpLocks/>
                <a:stCxn id="89" idx="3"/>
                <a:endCxn id="85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AA2CBB28-3F8A-4D46-9A8F-7C16C9F36DA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3F13BD9-4610-C247-9053-F0E49B7887E5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0E7EBD6A-6604-F24F-BE8C-219CD17C3F0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BC09989-A7C3-DE47-A60D-5D783C5DCB39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981251E5-54AF-3E48-AD62-718C3FB30401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A094C4B8-FC82-894A-9B13-52CA8B0307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F9B1EF9A-8290-A142-9280-F608BE77CAB2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9ABEE91F-9E9B-334F-B885-B236E80A7261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1472BBBF-9AD6-1E41-8421-E82BC09E8D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94CC5BD3-40E8-0B4D-A49C-3ED4DB2DFF67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022D7F6-EAA6-CA44-A3A4-B26A98950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D05CC45D-6A94-A04D-95AB-BE4EBE943AB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6B20A8D-6865-9E43-A00F-81FE12C0A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6E4ACF6-AD74-AC43-BC66-447B35746578}"/>
                  </a:ext>
                </a:extLst>
              </p:cNvPr>
              <p:cNvCxnSpPr>
                <a:cxnSpLocks/>
                <a:stCxn id="93" idx="2"/>
                <a:endCxn id="87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580185E-35D4-C041-8768-1D90591C103B}"/>
                </a:ext>
              </a:extLst>
            </p:cNvPr>
            <p:cNvCxnSpPr>
              <a:cxnSpLocks/>
              <a:stCxn id="86" idx="6"/>
              <a:endCxn id="95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722E0EC-EA7E-7B43-8353-E22CA60C1159}"/>
              </a:ext>
            </a:extLst>
          </p:cNvPr>
          <p:cNvGrpSpPr/>
          <p:nvPr/>
        </p:nvGrpSpPr>
        <p:grpSpPr>
          <a:xfrm>
            <a:off x="7549963" y="439586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046F04C-2E47-8B4D-8352-E918EB8DCF07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6046F04C-2E47-8B4D-8352-E918EB8DCF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4651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61E5B481-4453-4E40-B2D6-72D866C0A84A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61E5B481-4453-4E40-B2D6-72D866C0A8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15"/>
                  <a:stretch>
                    <a:fillRect b="-4651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27A33C5-35F1-9540-AC7D-0213D7677599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427A33C5-35F1-9540-AC7D-0213D76775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16"/>
                  <a:stretch>
                    <a:fillRect b="-4651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38A5268-9EC6-0D47-B861-DB9081775B3A}"/>
                </a:ext>
              </a:extLst>
            </p:cNvPr>
            <p:cNvCxnSpPr>
              <a:cxnSpLocks/>
              <a:stCxn id="98" idx="6"/>
              <a:endCxn id="99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805695B-2C22-6D4E-AC95-EF82351E569C}"/>
                </a:ext>
              </a:extLst>
            </p:cNvPr>
            <p:cNvCxnSpPr>
              <a:cxnSpLocks/>
              <a:stCxn id="99" idx="6"/>
              <a:endCxn id="100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6055BA50-0398-2C45-A089-4FBECB2C4D01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6055BA50-0398-2C45-A089-4FBECB2C4D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1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8048E52-F263-354B-8D67-1222EBB70F66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8048E52-F263-354B-8D67-1222EBB70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1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76C3A156-6208-B64E-8AB2-95F3A19C2FA7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76C3A156-6208-B64E-8AB2-95F3A19C2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1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0E62F354-AB13-794E-A051-F394BFE261F8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0E62F354-AB13-794E-A051-F394BFE261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67B417F2-28AE-7947-B3D5-65340453BFB0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TextBox 140">
                  <a:extLst>
                    <a:ext uri="{FF2B5EF4-FFF2-40B4-BE49-F238E27FC236}">
                      <a16:creationId xmlns:a16="http://schemas.microsoft.com/office/drawing/2014/main" id="{67B417F2-28AE-7947-B3D5-65340453BF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21A3E3D0-69EE-8D44-84BB-9DA2995C075A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TextBox 141">
                  <a:extLst>
                    <a:ext uri="{FF2B5EF4-FFF2-40B4-BE49-F238E27FC236}">
                      <a16:creationId xmlns:a16="http://schemas.microsoft.com/office/drawing/2014/main" id="{21A3E3D0-69EE-8D44-84BB-9DA2995C07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B0F617FD-E966-614F-B9EA-05DF09E18BBE}"/>
              </a:ext>
            </a:extLst>
          </p:cNvPr>
          <p:cNvSpPr/>
          <p:nvPr/>
        </p:nvSpPr>
        <p:spPr>
          <a:xfrm>
            <a:off x="1788079" y="6286226"/>
            <a:ext cx="86278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Alexander Philip Dawid.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Applications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 General Propagation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Algorithm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Probabilistic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Expert Systems.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Statistics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2(1):25–36, 1992. </a:t>
            </a:r>
          </a:p>
        </p:txBody>
      </p:sp>
    </p:spTree>
    <p:extLst>
      <p:ext uri="{BB962C8B-B14F-4D97-AF65-F5344CB8AC3E}">
        <p14:creationId xmlns:p14="http://schemas.microsoft.com/office/powerpoint/2010/main" val="1054456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JT für MPE 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7189964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Nachrichtenversand</a:t>
                </a:r>
              </a:p>
              <a:p>
                <a:pPr lvl="1"/>
                <a:r>
                  <a:rPr lang="de-DE" dirty="0"/>
                  <a:t>Nur </a:t>
                </a:r>
                <a:r>
                  <a:rPr lang="de-DE" b="1" dirty="0"/>
                  <a:t>eine</a:t>
                </a:r>
                <a:r>
                  <a:rPr lang="de-DE" dirty="0"/>
                  <a:t> Phase (von der Peripherie zum Zentrum)</a:t>
                </a:r>
              </a:p>
              <a:p>
                <a:pPr lvl="2"/>
                <a:r>
                  <a:rPr lang="de-DE" dirty="0"/>
                  <a:t>Nur gegeben </a:t>
                </a:r>
                <a:r>
                  <a:rPr lang="de-DE" dirty="0">
                    <a:solidFill>
                      <a:srgbClr val="FFC000"/>
                    </a:solidFill>
                  </a:rPr>
                  <a:t>Bedingung 1</a:t>
                </a:r>
                <a:r>
                  <a:rPr lang="de-DE" dirty="0"/>
                  <a:t> Nachrichten versenden:</a:t>
                </a:r>
                <a:br>
                  <a:rPr lang="de-DE" dirty="0"/>
                </a:br>
                <a:r>
                  <a:rPr lang="de-DE" dirty="0">
                    <a:solidFill>
                      <a:srgbClr val="FFC000"/>
                    </a:solidFill>
                  </a:rPr>
                  <a:t>Wenn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alle Nachrichten bis auf die von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erhalten hat,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die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.</a:t>
                </a:r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Berechnung der Nachrichten mittels </a:t>
                </a:r>
                <a:r>
                  <a:rPr lang="de-DE" dirty="0">
                    <a:solidFill>
                      <a:schemeClr val="accent1"/>
                    </a:solidFill>
                  </a:rPr>
                  <a:t>MPE-VE</a:t>
                </a:r>
              </a:p>
              <a:p>
                <a:pPr lvl="1"/>
                <a:r>
                  <a:rPr lang="de-DE" dirty="0"/>
                  <a:t>Aber: Cluster nicht vollständig ausmaximieren, sondern nur bis runter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, und keine Kombination am Ende</a:t>
                </a:r>
              </a:p>
              <a:p>
                <a:pPr marL="0" lvl="2" indent="-260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MPE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VE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JT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nary>
                            <m:naryPr>
                              <m:chr m:val="⋃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</m:e>
                          </m:nary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 als Eingabe nötig (nicht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de-DE" dirty="0"/>
                  <a:t> wie sonst beim MPE)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7189964" cy="4240848"/>
              </a:xfrm>
              <a:blipFill>
                <a:blip r:embed="rId2"/>
                <a:stretch>
                  <a:fillRect l="-2293" t="-2687" b="-259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de-DE" smtClean="0"/>
              <a:t>31</a:t>
            </a:fld>
            <a:endParaRPr lang="de-D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533B02-2561-F242-8256-984204BE5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873051F-2407-384A-9940-243295BF1966}"/>
              </a:ext>
            </a:extLst>
          </p:cNvPr>
          <p:cNvGrpSpPr/>
          <p:nvPr/>
        </p:nvGrpSpPr>
        <p:grpSpPr>
          <a:xfrm>
            <a:off x="7033043" y="1364451"/>
            <a:ext cx="2088328" cy="1070688"/>
            <a:chOff x="1358856" y="5192309"/>
            <a:chExt cx="2088328" cy="1070688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D2CA2E6-12C7-7F4F-BED7-C596A4A98157}"/>
                </a:ext>
              </a:extLst>
            </p:cNvPr>
            <p:cNvSpPr txBox="1"/>
            <p:nvPr/>
          </p:nvSpPr>
          <p:spPr>
            <a:xfrm>
              <a:off x="1358856" y="5192309"/>
              <a:ext cx="2088328" cy="1070688"/>
            </a:xfrm>
            <a:prstGeom prst="cloudCallout">
              <a:avLst>
                <a:gd name="adj1" fmla="val -69061"/>
                <a:gd name="adj2" fmla="val 2624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 dirty="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0995D3B7-5C77-BA45-B1E8-E45B40D7274A}"/>
                </a:ext>
              </a:extLst>
            </p:cNvPr>
            <p:cNvSpPr/>
            <p:nvPr/>
          </p:nvSpPr>
          <p:spPr>
            <a:xfrm>
              <a:off x="1497181" y="5265988"/>
              <a:ext cx="181167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Sieht jetzt schon jemand, warum nur eine Phase?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2E3A5-26E8-E94C-9861-00FC3911C7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DB9342F-858C-B346-AA36-EEA52F6C227A}"/>
                  </a:ext>
                </a:extLst>
              </p:cNvPr>
              <p:cNvSpPr txBox="1"/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DB9342F-858C-B346-AA36-EEA52F6C2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blipFill>
                <a:blip r:embed="rId3"/>
                <a:stretch>
                  <a:fillRect l="-2632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6A8C48F-46ED-794A-80A1-1A112B7C67F6}"/>
              </a:ext>
            </a:extLst>
          </p:cNvPr>
          <p:cNvGrpSpPr/>
          <p:nvPr/>
        </p:nvGrpSpPr>
        <p:grpSpPr>
          <a:xfrm>
            <a:off x="9964287" y="1665066"/>
            <a:ext cx="1880374" cy="1907328"/>
            <a:chOff x="5901425" y="2314993"/>
            <a:chExt cx="2580308" cy="261729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8B93CAA9-DB0D-984F-BF4A-2CE218B01A9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7C5379A6-4AA0-3249-8728-652EBE4B9968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997B35A-C5CF-FA4A-8983-BE4523A1FAC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8302DD5-A590-C947-A844-7EDB61A02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E5BD0DB-1B12-4845-B69C-2F672ECE4893}"/>
                  </a:ext>
                </a:extLst>
              </p:cNvPr>
              <p:cNvCxnSpPr>
                <a:cxnSpLocks/>
                <a:stCxn id="110" idx="5"/>
                <a:endCxn id="135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5B506F0-C5E1-6A46-A35F-575696570D2D}"/>
                  </a:ext>
                </a:extLst>
              </p:cNvPr>
              <p:cNvCxnSpPr>
                <a:cxnSpLocks/>
                <a:stCxn id="135" idx="0"/>
                <a:endCxn id="128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DC0C7251-00BF-E54B-AE62-13E687FE0210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A7786D76-5FB5-1345-8AA8-1D95FF76C49A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TextBox 137">
                      <a:extLst>
                        <a:ext uri="{FF2B5EF4-FFF2-40B4-BE49-F238E27FC236}">
                          <a16:creationId xmlns:a16="http://schemas.microsoft.com/office/drawing/2014/main" id="{7AFEEDB6-003E-4B42-8EE8-8BFCFFF4CB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EE90A4C3-8BDD-ED4E-B6A5-807BA7CBD7FC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656A2303-B0D1-FB4A-B968-D1B99A3AC4EC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3D5D6859-A53F-FC4A-A036-E96747784B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3D5D6859-A53F-FC4A-A036-E96747784B0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F588AB2-8B31-244F-B6E6-43B07E9E0732}"/>
                  </a:ext>
                </a:extLst>
              </p:cNvPr>
              <p:cNvCxnSpPr>
                <a:cxnSpLocks/>
                <a:stCxn id="128" idx="0"/>
                <a:endCxn id="133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E17A34D-CA30-AA47-8A39-B38A46518C59}"/>
                  </a:ext>
                </a:extLst>
              </p:cNvPr>
              <p:cNvCxnSpPr>
                <a:cxnSpLocks/>
                <a:stCxn id="133" idx="1"/>
                <a:endCxn id="109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18B1B7E6-DBF6-F04C-8452-C338EAEA64C2}"/>
                  </a:ext>
                </a:extLst>
              </p:cNvPr>
              <p:cNvCxnSpPr>
                <a:cxnSpLocks/>
                <a:stCxn id="123" idx="3"/>
                <a:endCxn id="133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13FFD5A-3C09-C94E-9C9D-7D730B51BDC4}"/>
                  </a:ext>
                </a:extLst>
              </p:cNvPr>
              <p:cNvCxnSpPr>
                <a:cxnSpLocks/>
                <a:stCxn id="128" idx="4"/>
                <a:endCxn id="131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28CDFFAC-53C2-7646-8E1B-0CC4DA128CCD}"/>
                  </a:ext>
                </a:extLst>
              </p:cNvPr>
              <p:cNvCxnSpPr>
                <a:cxnSpLocks/>
                <a:stCxn id="129" idx="0"/>
                <a:endCxn id="131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10F9BD96-48A5-B448-8C13-0CE71962D351}"/>
                  </a:ext>
                </a:extLst>
              </p:cNvPr>
              <p:cNvCxnSpPr>
                <a:cxnSpLocks/>
                <a:stCxn id="131" idx="3"/>
                <a:endCxn id="124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257A30-36AD-2E4B-81D2-559A6621D063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58B04EFB-AF3D-AD43-8BE5-6DB9C45EE491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C1025AD1-C780-1142-A33F-47CE2415CB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5B80B649-18DE-CD49-BF8B-FDE88E0EED56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5A70C4D2-1093-8A46-BFE7-8A1AD3217A23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13173D76-0FF5-CA4D-A70F-C132880BEB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6D8B83BF-DF80-7941-BB43-7D397CA86B1A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1C1E11B0-40DC-9C42-8F5A-FDDDDE5DA580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1472BBBF-9AD6-1E41-8421-E82BC09E8D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AF5B83F7-6B2B-5346-BB01-E9A05ED90041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022D7F6-EAA6-CA44-A3A4-B26A98950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C73DBFE3-0A35-374D-9BD9-6D56C87B5BA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6B20A8D-6865-9E43-A00F-81FE12C0A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D3FD3836-D6CA-7146-871A-AAF4932D2AB0}"/>
                  </a:ext>
                </a:extLst>
              </p:cNvPr>
              <p:cNvCxnSpPr>
                <a:cxnSpLocks/>
                <a:stCxn id="135" idx="2"/>
                <a:endCxn id="129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B2408E01-4165-1645-8CFB-B330574EF743}"/>
                </a:ext>
              </a:extLst>
            </p:cNvPr>
            <p:cNvCxnSpPr>
              <a:cxnSpLocks/>
              <a:stCxn id="128" idx="6"/>
              <a:endCxn id="137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2D97821-D2EA-F649-AA53-18E7A525727E}"/>
              </a:ext>
            </a:extLst>
          </p:cNvPr>
          <p:cNvGrpSpPr/>
          <p:nvPr/>
        </p:nvGrpSpPr>
        <p:grpSpPr>
          <a:xfrm>
            <a:off x="7549963" y="439586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7EADA3E4-6F01-1A4D-A44D-409F16B9391A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7EADA3E4-6F01-1A4D-A44D-409F16B939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14"/>
                  <a:stretch>
                    <a:fillRect b="-4651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AB4F2FE4-A66B-964E-956D-363F432B1E60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AB4F2FE4-A66B-964E-956D-363F432B1E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15"/>
                  <a:stretch>
                    <a:fillRect b="-4651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477C06C-9F57-3A43-824A-0FFD4B6FE322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6477C06C-9F57-3A43-824A-0FFD4B6FE3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16"/>
                  <a:stretch>
                    <a:fillRect b="-4651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0E77B5A-7C3A-C940-9C0E-688039DC2A40}"/>
                </a:ext>
              </a:extLst>
            </p:cNvPr>
            <p:cNvCxnSpPr>
              <a:cxnSpLocks/>
              <a:stCxn id="140" idx="6"/>
              <a:endCxn id="141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3FA1E43B-D0A1-9E40-8643-63168EF5C9C9}"/>
                </a:ext>
              </a:extLst>
            </p:cNvPr>
            <p:cNvCxnSpPr>
              <a:cxnSpLocks/>
              <a:stCxn id="141" idx="6"/>
              <a:endCxn id="142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21FE4E8B-78FF-9244-B056-A33D2E358E8F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21FE4E8B-78FF-9244-B056-A33D2E358E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1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2F3216A6-AAB5-D94B-9959-3E7B8250E0F8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2F3216A6-AAB5-D94B-9959-3E7B8250E0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1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603B9EFA-2208-1441-AC08-D2199AF77822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603B9EFA-2208-1441-AC08-D2199AF778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1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7DFA5FE5-5D70-654A-AA51-9F3771F596B2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7DFA5FE5-5D70-654A-AA51-9F3771F59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401AFD75-283E-1A4A-8AE5-9BD38475A452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401AFD75-283E-1A4A-8AE5-9BD38475A4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AF91124E-8CEC-E64E-9949-BF9F5D5CCD8F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AF91124E-8CEC-E64E-9949-BF9F5D5CCD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D755854E-B7EA-504E-A95F-8F8CE9F32EAD}"/>
              </a:ext>
            </a:extLst>
          </p:cNvPr>
          <p:cNvSpPr/>
          <p:nvPr/>
        </p:nvSpPr>
        <p:spPr>
          <a:xfrm>
            <a:off x="1788079" y="6286226"/>
            <a:ext cx="86278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Alexander Philip Dawid.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Applications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 General Propagation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Algorithm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Probabilistic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Expert Systems.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Statistics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2(1):25–36, 1992. </a:t>
            </a:r>
          </a:p>
        </p:txBody>
      </p:sp>
    </p:spTree>
    <p:extLst>
      <p:ext uri="{BB962C8B-B14F-4D97-AF65-F5344CB8AC3E}">
        <p14:creationId xmlns:p14="http://schemas.microsoft.com/office/powerpoint/2010/main" val="18312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F6AF-886E-C64B-B9D5-BAD05F45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MPE-VE für Nachrichtenversand in JT: </a:t>
            </a:r>
            <a:br>
              <a:rPr lang="de-DE" dirty="0"/>
            </a:br>
            <a:r>
              <a:rPr lang="de-DE" dirty="0"/>
              <a:t>Mit Separator als Eingabe, ohne Evidenz, ohne Kombination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10654-7A64-4B41-AA2B-DFC45B0D73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421F3-1D4E-A14A-B77F-DA26C95E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9CEA-F85D-7A4C-8936-C912BA997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32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90F7384-2101-E245-B2D5-62564D53FA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2024838"/>
                <a:ext cx="11484001" cy="3948259"/>
              </a:xfrm>
            </p:spPr>
            <p:txBody>
              <a:bodyPr>
                <a:normAutofit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b="1" dirty="0">
                    <a:solidFill>
                      <a:schemeClr val="tx1"/>
                    </a:solidFill>
                  </a:rPr>
                  <a:t>while</a:t>
                </a:r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𝑺</m:t>
                    </m:r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b="1" dirty="0">
                    <a:solidFill>
                      <a:schemeClr val="tx1"/>
                    </a:solidFill>
                  </a:rPr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8888" algn="r"/>
                  </a:tabLst>
                </a:pPr>
                <a:r>
                  <a:rPr lang="de-DE" sz="24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fName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	▹Wähle nächstes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zur Eliminierung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>
                    <a:solidFill>
                      <a:schemeClr val="tx1"/>
                    </a:solidFill>
                  </a:rPr>
                  <a:t>	</a:t>
                </a:r>
                <a:r>
                  <a:rPr lang="de-DE" sz="2400" b="1" dirty="0"/>
                  <a:t>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max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/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▹Summiere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F90F7384-2101-E245-B2D5-62564D53FA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2024838"/>
                <a:ext cx="11484001" cy="3948259"/>
              </a:xfrm>
              <a:blipFill>
                <a:blip r:embed="rId2"/>
                <a:stretch>
                  <a:fillRect l="-773" t="-321" r="-9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1584EF03-B192-A845-8F6E-FA1E7EBFF8BE}"/>
              </a:ext>
            </a:extLst>
          </p:cNvPr>
          <p:cNvSpPr/>
          <p:nvPr/>
        </p:nvSpPr>
        <p:spPr>
          <a:xfrm>
            <a:off x="767555" y="2386972"/>
            <a:ext cx="11047295" cy="208995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49AD4-C3B6-6743-B4F0-191FC620E375}"/>
              </a:ext>
            </a:extLst>
          </p:cNvPr>
          <p:cNvSpPr txBox="1"/>
          <p:nvPr/>
        </p:nvSpPr>
        <p:spPr>
          <a:xfrm>
            <a:off x="8242462" y="2386972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Nichtseparator-Variablen eliminieren</a:t>
            </a:r>
          </a:p>
        </p:txBody>
      </p:sp>
    </p:spTree>
    <p:extLst>
      <p:ext uri="{BB962C8B-B14F-4D97-AF65-F5344CB8AC3E}">
        <p14:creationId xmlns:p14="http://schemas.microsoft.com/office/powerpoint/2010/main" val="2833784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für MPE-Anfragen: Beispiel (Forts.)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Nachrichten senden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Bedingung 1 gilt mit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Berechnung: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,.</m:t>
                        </m:r>
                      </m:e>
                    </m:d>
                  </m:oMath>
                </a14:m>
                <a:endParaRPr lang="de-DE" b="0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5D6421-47C8-794B-AD30-E113E4C467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349DA-9AFB-6B4D-B0C7-DD5E351BD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93C16BBF-4876-3C4B-92B6-29A5616259D4}"/>
              </a:ext>
            </a:extLst>
          </p:cNvPr>
          <p:cNvCxnSpPr>
            <a:cxnSpLocks/>
            <a:stCxn id="152" idx="4"/>
            <a:endCxn id="153" idx="4"/>
          </p:cNvCxnSpPr>
          <p:nvPr/>
        </p:nvCxnSpPr>
        <p:spPr>
          <a:xfrm rot="16200000" flipH="1">
            <a:off x="8864972" y="4478495"/>
            <a:ext cx="12700" cy="1478019"/>
          </a:xfrm>
          <a:prstGeom prst="curvedConnector3">
            <a:avLst>
              <a:gd name="adj1" fmla="val 1800000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16947D7-2F9B-2B4A-B95A-819F69838A4B}"/>
                  </a:ext>
                </a:extLst>
              </p:cNvPr>
              <p:cNvSpPr/>
              <p:nvPr/>
            </p:nvSpPr>
            <p:spPr>
              <a:xfrm>
                <a:off x="8597817" y="5429870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16947D7-2F9B-2B4A-B95A-819F69838A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817" y="5429870"/>
                <a:ext cx="54700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5A407D-6C37-234B-9294-A86F67402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33</a:t>
            </a:fld>
            <a:r>
              <a:rPr lang="de-DE"/>
              <a:t> </a:t>
            </a:r>
            <a:endParaRPr lang="de-DE" sz="14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37700C74-09AA-9B4B-9058-5678DC1E13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9746937"/>
                  </p:ext>
                </p:extLst>
              </p:nvPr>
            </p:nvGraphicFramePr>
            <p:xfrm>
              <a:off x="5201371" y="4989114"/>
              <a:ext cx="2239392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0" name="Table 89">
                <a:extLst>
                  <a:ext uri="{FF2B5EF4-FFF2-40B4-BE49-F238E27FC236}">
                    <a16:creationId xmlns:a16="http://schemas.microsoft.com/office/drawing/2014/main" id="{37700C74-09AA-9B4B-9058-5678DC1E13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9746937"/>
                  </p:ext>
                </p:extLst>
              </p:nvPr>
            </p:nvGraphicFramePr>
            <p:xfrm>
              <a:off x="5201371" y="4989114"/>
              <a:ext cx="2239392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73" r="-3045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81818" r="-14363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r="-795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r="-2941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73" t="-104167" r="-304545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81818" t="-104167" r="-14363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04167" r="-79545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04167" r="-2941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2273" t="-196000" r="-304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4"/>
                          <a:stretch>
                            <a:fillRect l="-81818" t="-196000" r="-14363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96000" r="-79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96000" r="-2941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1" name="Table 90">
                <a:extLst>
                  <a:ext uri="{FF2B5EF4-FFF2-40B4-BE49-F238E27FC236}">
                    <a16:creationId xmlns:a16="http://schemas.microsoft.com/office/drawing/2014/main" id="{B041CFA6-8D0E-C94D-BAE4-8C9D1D2F0D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0992"/>
                  </p:ext>
                </p:extLst>
              </p:nvPr>
            </p:nvGraphicFramePr>
            <p:xfrm>
              <a:off x="549113" y="315147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1" name="Table 90">
                <a:extLst>
                  <a:ext uri="{FF2B5EF4-FFF2-40B4-BE49-F238E27FC236}">
                    <a16:creationId xmlns:a16="http://schemas.microsoft.com/office/drawing/2014/main" id="{B041CFA6-8D0E-C94D-BAE4-8C9D1D2F0D6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50992"/>
                  </p:ext>
                </p:extLst>
              </p:nvPr>
            </p:nvGraphicFramePr>
            <p:xfrm>
              <a:off x="549113" y="315147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4167" r="-302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4167" r="-141818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104167" r="-302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104167" r="-141818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204167" r="-302273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204167" r="-141818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204167" r="-77273" b="-6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204167" b="-6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304167" r="-302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304167" r="-141818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304167" r="-77273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304167" b="-5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388000" r="-30227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388000" r="-141818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388000" r="-77273" b="-3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388000" b="-388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508333" r="-302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508333" r="-141818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608333" r="-30227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608333" r="-141818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608333" r="-77273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6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708333" r="-302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708333" r="-141818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708333" r="-7727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7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3" t="-808333" r="-302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81818" t="-808333" r="-14181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227273" t="-808333" r="-7727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423529" t="-8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3" name="Table 92">
                <a:extLst>
                  <a:ext uri="{FF2B5EF4-FFF2-40B4-BE49-F238E27FC236}">
                    <a16:creationId xmlns:a16="http://schemas.microsoft.com/office/drawing/2014/main" id="{FE71A8C8-A13F-D84D-9B68-8CFED6B853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4268363"/>
                  </p:ext>
                </p:extLst>
              </p:nvPr>
            </p:nvGraphicFramePr>
            <p:xfrm>
              <a:off x="2872864" y="4359148"/>
              <a:ext cx="2239392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3" name="Table 92">
                <a:extLst>
                  <a:ext uri="{FF2B5EF4-FFF2-40B4-BE49-F238E27FC236}">
                    <a16:creationId xmlns:a16="http://schemas.microsoft.com/office/drawing/2014/main" id="{FE71A8C8-A13F-D84D-9B68-8CFED6B853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4268363"/>
                  </p:ext>
                </p:extLst>
              </p:nvPr>
            </p:nvGraphicFramePr>
            <p:xfrm>
              <a:off x="2872864" y="4359148"/>
              <a:ext cx="2239392" cy="1528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4167" r="-302273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81818" t="-4167" r="-141818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227273" t="-4167" r="-77273" b="-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4167" b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104167" r="-30227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81818" t="-104167" r="-141818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227273" t="-104167" r="-77273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104167" b="-3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196000" r="-30227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81818" t="-196000" r="-14181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227273" t="-196000" r="-7727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19600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308333" r="-302273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81818" t="-308333" r="-141818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227273" t="-308333" r="-77273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308333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3" t="-408333" r="-302273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81818" t="-408333" r="-141818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227273" t="-408333" r="-77273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408333" b="-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6" name="Rectangle 95">
            <a:extLst>
              <a:ext uri="{FF2B5EF4-FFF2-40B4-BE49-F238E27FC236}">
                <a16:creationId xmlns:a16="http://schemas.microsoft.com/office/drawing/2014/main" id="{44E78A30-5D43-0E4E-8AB7-C4F0F1A52415}"/>
              </a:ext>
            </a:extLst>
          </p:cNvPr>
          <p:cNvSpPr/>
          <p:nvPr/>
        </p:nvSpPr>
        <p:spPr>
          <a:xfrm>
            <a:off x="2872863" y="4655878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257A56C-76F3-5744-B54C-B779AB82DF0D}"/>
              </a:ext>
            </a:extLst>
          </p:cNvPr>
          <p:cNvSpPr/>
          <p:nvPr/>
        </p:nvSpPr>
        <p:spPr>
          <a:xfrm>
            <a:off x="2872863" y="5290211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B93605F-E526-0145-A4C2-1B7E9E8683D0}"/>
              </a:ext>
            </a:extLst>
          </p:cNvPr>
          <p:cNvSpPr/>
          <p:nvPr/>
        </p:nvSpPr>
        <p:spPr>
          <a:xfrm>
            <a:off x="555570" y="4657825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628A59E-7029-524F-A01A-171087912857}"/>
              </a:ext>
            </a:extLst>
          </p:cNvPr>
          <p:cNvSpPr/>
          <p:nvPr/>
        </p:nvSpPr>
        <p:spPr>
          <a:xfrm>
            <a:off x="555570" y="5292158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7D6CCB6-31C6-C84C-8868-0B7104B7094A}"/>
              </a:ext>
            </a:extLst>
          </p:cNvPr>
          <p:cNvSpPr/>
          <p:nvPr/>
        </p:nvSpPr>
        <p:spPr>
          <a:xfrm>
            <a:off x="552341" y="3433081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72C3834-D911-6048-9A35-FE6105857142}"/>
              </a:ext>
            </a:extLst>
          </p:cNvPr>
          <p:cNvSpPr/>
          <p:nvPr/>
        </p:nvSpPr>
        <p:spPr>
          <a:xfrm>
            <a:off x="552341" y="4067414"/>
            <a:ext cx="2239393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2" name="Table 101">
                <a:extLst>
                  <a:ext uri="{FF2B5EF4-FFF2-40B4-BE49-F238E27FC236}">
                    <a16:creationId xmlns:a16="http://schemas.microsoft.com/office/drawing/2014/main" id="{F6941351-F074-D44C-A5CE-A6C43E0861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2181102"/>
                  </p:ext>
                </p:extLst>
              </p:nvPr>
            </p:nvGraphicFramePr>
            <p:xfrm>
              <a:off x="5201371" y="3133856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2" name="Table 101">
                <a:extLst>
                  <a:ext uri="{FF2B5EF4-FFF2-40B4-BE49-F238E27FC236}">
                    <a16:creationId xmlns:a16="http://schemas.microsoft.com/office/drawing/2014/main" id="{F6941351-F074-D44C-A5CE-A6C43E08616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22181102"/>
                  </p:ext>
                </p:extLst>
              </p:nvPr>
            </p:nvGraphicFramePr>
            <p:xfrm>
              <a:off x="5201371" y="3133856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22" r="-755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35294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22" t="-96000" r="-7555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35294" t="-96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222" t="-204167" r="-7555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35294" t="-204167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FC16D4-9E79-D24E-9CA0-722103FAF532}"/>
                  </a:ext>
                </a:extLst>
              </p:cNvPr>
              <p:cNvSpPr txBox="1"/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FFC16D4-9E79-D24E-9CA0-722103FAF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blipFill>
                <a:blip r:embed="rId8"/>
                <a:stretch>
                  <a:fillRect l="-2632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43409C1-F779-9243-A8BF-4E8F986D086F}"/>
              </a:ext>
            </a:extLst>
          </p:cNvPr>
          <p:cNvGrpSpPr/>
          <p:nvPr/>
        </p:nvGrpSpPr>
        <p:grpSpPr>
          <a:xfrm>
            <a:off x="9964287" y="1665066"/>
            <a:ext cx="1880374" cy="1907328"/>
            <a:chOff x="5901425" y="2314993"/>
            <a:chExt cx="2580308" cy="2617295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8103F212-9033-CE43-A82F-C413207B96C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7C83049D-7452-AB4E-97A9-3352ED2FF45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TextBox 112">
                    <a:extLst>
                      <a:ext uri="{FF2B5EF4-FFF2-40B4-BE49-F238E27FC236}">
                        <a16:creationId xmlns:a16="http://schemas.microsoft.com/office/drawing/2014/main" id="{7F312BC1-8527-D34D-A64D-555CEB41E4C6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8302DD5-A590-C947-A844-7EDB61A02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E0C7983-3203-DC4F-AD0D-1B8F03C54F43}"/>
                  </a:ext>
                </a:extLst>
              </p:cNvPr>
              <p:cNvCxnSpPr>
                <a:cxnSpLocks/>
                <a:stCxn id="113" idx="5"/>
                <a:endCxn id="135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F12B5E8-7A3C-C641-8F82-7ABA9C0A6F71}"/>
                  </a:ext>
                </a:extLst>
              </p:cNvPr>
              <p:cNvCxnSpPr>
                <a:cxnSpLocks/>
                <a:stCxn id="135" idx="0"/>
                <a:endCxn id="128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8A078BE9-74D0-B341-B3F8-B295C488BC0F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1C6EC620-9FAF-2043-B050-4E08094F04BC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TextBox 137">
                      <a:extLst>
                        <a:ext uri="{FF2B5EF4-FFF2-40B4-BE49-F238E27FC236}">
                          <a16:creationId xmlns:a16="http://schemas.microsoft.com/office/drawing/2014/main" id="{C12FA726-82D9-3F43-9D30-CA44FE3142C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875B0A6F-6D77-434E-B6F5-169C638EAE0A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D0C791E9-FA9D-C342-8CC0-25F5A66DE6CA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4AFE8A28-2B7E-CC44-B385-3DFE4159FC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4AFE8A28-2B7E-CC44-B385-3DFE4159FC5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5ABEEBA1-A6AD-714E-BCD5-30B332CD2CCE}"/>
                  </a:ext>
                </a:extLst>
              </p:cNvPr>
              <p:cNvCxnSpPr>
                <a:cxnSpLocks/>
                <a:stCxn id="128" idx="0"/>
                <a:endCxn id="133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98720331-6391-D843-8992-75B48A33EF2D}"/>
                  </a:ext>
                </a:extLst>
              </p:cNvPr>
              <p:cNvCxnSpPr>
                <a:cxnSpLocks/>
                <a:stCxn id="133" idx="1"/>
                <a:endCxn id="112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F9AED13-E2C9-7D4E-8620-900D99F386FD}"/>
                  </a:ext>
                </a:extLst>
              </p:cNvPr>
              <p:cNvCxnSpPr>
                <a:cxnSpLocks/>
                <a:stCxn id="126" idx="3"/>
                <a:endCxn id="133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02361AD9-4EDA-914D-8AA7-2FAFB01B36F5}"/>
                  </a:ext>
                </a:extLst>
              </p:cNvPr>
              <p:cNvCxnSpPr>
                <a:cxnSpLocks/>
                <a:stCxn id="128" idx="4"/>
                <a:endCxn id="131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25EEE6FD-B8EF-ED4A-BF2A-9A35635A3963}"/>
                  </a:ext>
                </a:extLst>
              </p:cNvPr>
              <p:cNvCxnSpPr>
                <a:cxnSpLocks/>
                <a:stCxn id="129" idx="0"/>
                <a:endCxn id="131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5DB91CE4-B84A-A646-A7C6-06BD73CF7576}"/>
                  </a:ext>
                </a:extLst>
              </p:cNvPr>
              <p:cNvCxnSpPr>
                <a:cxnSpLocks/>
                <a:stCxn id="131" idx="3"/>
                <a:endCxn id="127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E5BEFAB3-8574-AC4D-A5BE-30DFDF55719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51A28D75-3BDB-C743-ACA1-A39AF6400347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98B8E546-3FA8-3949-8558-1A1F1A91F8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8F13566-D02E-9F49-921B-34500166D1A3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AC11E289-677F-A041-9B11-86ED89A155F2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476BF2F9-C629-8E40-A91E-DDD8A79EC0F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8F4B96B3-0ECD-8745-B5F7-B2AA574365D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92E5776E-14E9-DF49-92F2-73399D33FB9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1472BBBF-9AD6-1E41-8421-E82BC09E8D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E9FDBCE9-BE13-ED4B-9DBB-8977E95CA4F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022D7F6-EAA6-CA44-A3A4-B26A98950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35DE463B-935E-4443-AD1A-501D9F10E77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6B20A8D-6865-9E43-A00F-81FE12C0A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E2E54633-091F-094A-9AF2-06306ACD323E}"/>
                  </a:ext>
                </a:extLst>
              </p:cNvPr>
              <p:cNvCxnSpPr>
                <a:cxnSpLocks/>
                <a:stCxn id="135" idx="2"/>
                <a:endCxn id="129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80CA3A3-DA98-2145-8370-FFDDD97C411C}"/>
                </a:ext>
              </a:extLst>
            </p:cNvPr>
            <p:cNvCxnSpPr>
              <a:cxnSpLocks/>
              <a:stCxn id="128" idx="6"/>
              <a:endCxn id="137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36741004-35DA-AD44-B050-D2B2D3447CD9}"/>
              </a:ext>
            </a:extLst>
          </p:cNvPr>
          <p:cNvGrpSpPr/>
          <p:nvPr/>
        </p:nvGrpSpPr>
        <p:grpSpPr>
          <a:xfrm>
            <a:off x="7549963" y="439586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D2D13D16-301F-C943-AB1A-356F95523138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D2D13D16-301F-C943-AB1A-356F955231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19"/>
                  <a:stretch>
                    <a:fillRect b="-4651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622908AC-4881-6C4C-B616-A77790D0887C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622908AC-4881-6C4C-B616-A77790D088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20"/>
                  <a:stretch>
                    <a:fillRect b="-4651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3B35F9ED-FE65-684E-9FA3-BDFD77E34C65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3B35F9ED-FE65-684E-9FA3-BDFD77E34C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21"/>
                  <a:stretch>
                    <a:fillRect b="-4651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C6A1DE3A-CCD3-8D49-9C41-CAEADB3F2A4B}"/>
                </a:ext>
              </a:extLst>
            </p:cNvPr>
            <p:cNvCxnSpPr>
              <a:cxnSpLocks/>
              <a:stCxn id="152" idx="6"/>
              <a:endCxn id="153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9E75501-2CBC-6140-86E3-81D61AFE27E4}"/>
                </a:ext>
              </a:extLst>
            </p:cNvPr>
            <p:cNvCxnSpPr>
              <a:cxnSpLocks/>
              <a:stCxn id="153" idx="6"/>
              <a:endCxn id="154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6623ADC5-6FC5-804B-8187-06E6AFF4D41A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6623ADC5-6FC5-804B-8187-06E6AFF4D4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2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BFD7F457-9CE3-8642-B3D6-3B91F28127D2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BFD7F457-9CE3-8642-B3D6-3B91F28127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2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4F998B9-60D1-E74A-82D4-9B34406ADBB8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4F998B9-60D1-E74A-82D4-9B34406ADB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2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DE005BA1-0746-504B-B38D-C47104DF6929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DE005BA1-0746-504B-B38D-C47104DF69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A3E2488-E953-434C-B12C-F89B87C4782E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FA3E2488-E953-434C-B12C-F89B87C478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AF484C53-6FEF-7240-81C3-7D1D6160004C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AF484C53-6FEF-7240-81C3-7D1D61600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820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für MPE-Anfragen: Beispiel (Forts.)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Nachrichten senden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: Bedingung 1 gilt mit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Berechnung: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,.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: Bedingung 1 gilt mit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Berechnung: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𝐸𝑝𝑖𝑑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,.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={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5D6421-47C8-794B-AD30-E113E4C467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349DA-9AFB-6B4D-B0C7-DD5E351BD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16947D7-2F9B-2B4A-B95A-819F69838A4B}"/>
                  </a:ext>
                </a:extLst>
              </p:cNvPr>
              <p:cNvSpPr/>
              <p:nvPr/>
            </p:nvSpPr>
            <p:spPr>
              <a:xfrm>
                <a:off x="9894660" y="5275983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16947D7-2F9B-2B4A-B95A-819F69838A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660" y="5275983"/>
                <a:ext cx="54700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Curved Connector 62">
            <a:extLst>
              <a:ext uri="{FF2B5EF4-FFF2-40B4-BE49-F238E27FC236}">
                <a16:creationId xmlns:a16="http://schemas.microsoft.com/office/drawing/2014/main" id="{68E22B6F-87CC-B048-A026-A5CB3033E7C1}"/>
              </a:ext>
            </a:extLst>
          </p:cNvPr>
          <p:cNvCxnSpPr>
            <a:cxnSpLocks/>
            <a:stCxn id="143" idx="4"/>
            <a:endCxn id="144" idx="4"/>
          </p:cNvCxnSpPr>
          <p:nvPr/>
        </p:nvCxnSpPr>
        <p:spPr>
          <a:xfrm rot="16200000" flipH="1">
            <a:off x="10342991" y="4478495"/>
            <a:ext cx="12700" cy="1478019"/>
          </a:xfrm>
          <a:prstGeom prst="curvedConnector3">
            <a:avLst>
              <a:gd name="adj1" fmla="val 4223764"/>
            </a:avLst>
          </a:prstGeom>
          <a:ln w="28575">
            <a:solidFill>
              <a:srgbClr val="FFC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4647C3C-EFBD-5C47-8573-406239BFB273}"/>
                  </a:ext>
                </a:extLst>
              </p:cNvPr>
              <p:cNvSpPr/>
              <p:nvPr/>
            </p:nvSpPr>
            <p:spPr>
              <a:xfrm>
                <a:off x="10082569" y="5710675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4647C3C-EFBD-5C47-8573-406239BFB2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569" y="5710675"/>
                <a:ext cx="533544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5A407D-6C37-234B-9294-A86F67402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34</a:t>
            </a:fld>
            <a:r>
              <a:rPr lang="de-DE"/>
              <a:t> </a:t>
            </a:r>
            <a:endParaRPr lang="de-DE" sz="14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8" name="Table 87">
                <a:extLst>
                  <a:ext uri="{FF2B5EF4-FFF2-40B4-BE49-F238E27FC236}">
                    <a16:creationId xmlns:a16="http://schemas.microsoft.com/office/drawing/2014/main" id="{B6A8A0EA-4512-4F48-B531-AE03AF393D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2902101"/>
                  </p:ext>
                </p:extLst>
              </p:nvPr>
            </p:nvGraphicFramePr>
            <p:xfrm>
              <a:off x="900094" y="4249044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8" name="Table 87">
                <a:extLst>
                  <a:ext uri="{FF2B5EF4-FFF2-40B4-BE49-F238E27FC236}">
                    <a16:creationId xmlns:a16="http://schemas.microsoft.com/office/drawing/2014/main" id="{B6A8A0EA-4512-4F48-B531-AE03AF393D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2902101"/>
                  </p:ext>
                </p:extLst>
              </p:nvPr>
            </p:nvGraphicFramePr>
            <p:xfrm>
              <a:off x="900094" y="4249044"/>
              <a:ext cx="1475804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t="-4167" r="-162222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7826" t="-4167" r="-5869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37037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t="-100000" r="-162222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7826" t="-100000" r="-58696" b="-2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37037" t="-100000" b="-2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t="-208333" r="-162222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7826" t="-208333" r="-58696" b="-2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37037" t="-208333" b="-2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t="-296000" r="-162222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7826" t="-296000" r="-58696" b="-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37037" t="-296000" b="-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t="-412500" r="-1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97826" t="-412500" r="-586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3"/>
                          <a:stretch>
                            <a:fillRect l="-337037" t="-4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9" name="Table 88">
                <a:extLst>
                  <a:ext uri="{FF2B5EF4-FFF2-40B4-BE49-F238E27FC236}">
                    <a16:creationId xmlns:a16="http://schemas.microsoft.com/office/drawing/2014/main" id="{E81C5406-F76C-214F-B6FB-7BEEE3E6E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0108705"/>
                  </p:ext>
                </p:extLst>
              </p:nvPr>
            </p:nvGraphicFramePr>
            <p:xfrm>
              <a:off x="2462527" y="4882411"/>
              <a:ext cx="147580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9" name="Table 88">
                <a:extLst>
                  <a:ext uri="{FF2B5EF4-FFF2-40B4-BE49-F238E27FC236}">
                    <a16:creationId xmlns:a16="http://schemas.microsoft.com/office/drawing/2014/main" id="{E81C5406-F76C-214F-B6FB-7BEEE3E6E7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0108705"/>
                  </p:ext>
                </p:extLst>
              </p:nvPr>
            </p:nvGraphicFramePr>
            <p:xfrm>
              <a:off x="2462527" y="4882411"/>
              <a:ext cx="147580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4"/>
                          <a:stretch>
                            <a:fillRect l="-2222" t="-4167" r="-162222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4"/>
                          <a:stretch>
                            <a:fillRect l="-100000" t="-4167" r="-5869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340741" t="-4167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4"/>
                          <a:stretch>
                            <a:fillRect l="-2222" t="-100000" r="-16222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4"/>
                          <a:stretch>
                            <a:fillRect l="-100000" t="-100000" r="-5869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340741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4"/>
                          <a:stretch>
                            <a:fillRect l="-2222" t="-208333" r="-16222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4"/>
                          <a:stretch>
                            <a:fillRect l="-100000" t="-208333" r="-58696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4"/>
                          <a:stretch>
                            <a:fillRect l="-340741" t="-2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4" name="Rectangle 93">
            <a:extLst>
              <a:ext uri="{FF2B5EF4-FFF2-40B4-BE49-F238E27FC236}">
                <a16:creationId xmlns:a16="http://schemas.microsoft.com/office/drawing/2014/main" id="{778EC537-0F74-A54A-A8C5-578DFC538B3E}"/>
              </a:ext>
            </a:extLst>
          </p:cNvPr>
          <p:cNvSpPr/>
          <p:nvPr/>
        </p:nvSpPr>
        <p:spPr>
          <a:xfrm>
            <a:off x="894809" y="4548503"/>
            <a:ext cx="1477490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F1162E0-82DD-C04E-9370-82FA50A09D55}"/>
              </a:ext>
            </a:extLst>
          </p:cNvPr>
          <p:cNvSpPr/>
          <p:nvPr/>
        </p:nvSpPr>
        <p:spPr>
          <a:xfrm>
            <a:off x="894809" y="5182836"/>
            <a:ext cx="1477490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2EE875F-9F43-CA4A-B83F-F414BE751C3A}"/>
                  </a:ext>
                </a:extLst>
              </p:cNvPr>
              <p:cNvSpPr txBox="1"/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72EE875F-9F43-CA4A-B83F-F414BE751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blipFill>
                <a:blip r:embed="rId35"/>
                <a:stretch>
                  <a:fillRect l="-2632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B9A5EF16-2FF1-E648-80BC-42E5B2426EBD}"/>
              </a:ext>
            </a:extLst>
          </p:cNvPr>
          <p:cNvGrpSpPr/>
          <p:nvPr/>
        </p:nvGrpSpPr>
        <p:grpSpPr>
          <a:xfrm>
            <a:off x="9964287" y="1665066"/>
            <a:ext cx="1880374" cy="1907328"/>
            <a:chOff x="5901425" y="2314993"/>
            <a:chExt cx="2580308" cy="261729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7DFC722-EACF-1C43-A8E4-07ABE73AA7CC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61852EEE-2D71-3A4D-A9D1-41784121DC96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36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3279655B-0387-BE48-A545-DA817894678F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8302DD5-A590-C947-A844-7EDB61A02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A6CACB2-0E5B-7747-9408-E3BE9F6DE051}"/>
                  </a:ext>
                </a:extLst>
              </p:cNvPr>
              <p:cNvCxnSpPr>
                <a:cxnSpLocks/>
                <a:stCxn id="103" idx="5"/>
                <a:endCxn id="125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F43F92E-1912-3544-92B9-ACE832DAD984}"/>
                  </a:ext>
                </a:extLst>
              </p:cNvPr>
              <p:cNvCxnSpPr>
                <a:cxnSpLocks/>
                <a:stCxn id="125" idx="0"/>
                <a:endCxn id="118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DFA4B815-31D3-3242-9A27-31933BFF6C06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516C8A01-D567-6643-882B-F76C735E77F5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8" name="TextBox 127">
                      <a:extLst>
                        <a:ext uri="{FF2B5EF4-FFF2-40B4-BE49-F238E27FC236}">
                          <a16:creationId xmlns:a16="http://schemas.microsoft.com/office/drawing/2014/main" id="{338E0510-95BF-AE4C-8410-F5F215CD82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DB19FA1D-C2B0-8C4E-8616-C54234F31037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2BA4EF6E-1FAB-064A-ABB7-B1E386DAF0FD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7E85563E-BC21-584D-A063-97037616533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26" name="TextBox 125">
                      <a:extLst>
                        <a:ext uri="{FF2B5EF4-FFF2-40B4-BE49-F238E27FC236}">
                          <a16:creationId xmlns:a16="http://schemas.microsoft.com/office/drawing/2014/main" id="{7E85563E-BC21-584D-A063-97037616533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37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362F51B9-885A-E24C-AC84-5B94459055D4}"/>
                  </a:ext>
                </a:extLst>
              </p:cNvPr>
              <p:cNvCxnSpPr>
                <a:cxnSpLocks/>
                <a:stCxn id="118" idx="0"/>
                <a:endCxn id="123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7C79964-4955-0344-A235-BBBA17318C4A}"/>
                  </a:ext>
                </a:extLst>
              </p:cNvPr>
              <p:cNvCxnSpPr>
                <a:cxnSpLocks/>
                <a:stCxn id="123" idx="1"/>
                <a:endCxn id="102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94E7DBBD-324A-C74B-92E9-23D8C737F436}"/>
                  </a:ext>
                </a:extLst>
              </p:cNvPr>
              <p:cNvCxnSpPr>
                <a:cxnSpLocks/>
                <a:stCxn id="116" idx="3"/>
                <a:endCxn id="123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7A17299-0AB8-A249-BF15-532CF7CC0AF3}"/>
                  </a:ext>
                </a:extLst>
              </p:cNvPr>
              <p:cNvCxnSpPr>
                <a:cxnSpLocks/>
                <a:stCxn id="118" idx="4"/>
                <a:endCxn id="121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9F0C7A0-F6B6-424C-A4C5-1004D8BC3ABA}"/>
                  </a:ext>
                </a:extLst>
              </p:cNvPr>
              <p:cNvCxnSpPr>
                <a:cxnSpLocks/>
                <a:stCxn id="119" idx="0"/>
                <a:endCxn id="121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58C7679-896C-C049-BF70-046D21CEF304}"/>
                  </a:ext>
                </a:extLst>
              </p:cNvPr>
              <p:cNvCxnSpPr>
                <a:cxnSpLocks/>
                <a:stCxn id="121" idx="3"/>
                <a:endCxn id="117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DEE010C8-EE26-344B-AC5B-45C2457CC617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3F64AE9C-9044-3241-B203-5303BBBA3815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id="{0F579C92-FD45-3B42-AD54-5BD8E83458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045FC2A7-AB9A-DA4D-BA4C-4052800A72AC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14BB942-224C-5040-AEC6-A6EFC79E708B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2" name="TextBox 121">
                      <a:extLst>
                        <a:ext uri="{FF2B5EF4-FFF2-40B4-BE49-F238E27FC236}">
                          <a16:creationId xmlns:a16="http://schemas.microsoft.com/office/drawing/2014/main" id="{CF12C863-F360-6E42-B098-9F96015085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EDA8D6EE-5180-F84C-8973-C3B017945CFA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>
                    <a:extLst>
                      <a:ext uri="{FF2B5EF4-FFF2-40B4-BE49-F238E27FC236}">
                        <a16:creationId xmlns:a16="http://schemas.microsoft.com/office/drawing/2014/main" id="{E0ACA81B-F187-BA47-89D6-500D945BEEAA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1472BBBF-9AD6-1E41-8421-E82BC09E8D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39278653-F238-3149-8A55-611D21587AC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022D7F6-EAA6-CA44-A3A4-B26A98950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95BEE1BF-5B7B-8245-B23B-51F3A53D938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6B20A8D-6865-9E43-A00F-81FE12C0A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8C3CB1A6-35B4-A240-8E6B-B264257BEB5A}"/>
                  </a:ext>
                </a:extLst>
              </p:cNvPr>
              <p:cNvCxnSpPr>
                <a:cxnSpLocks/>
                <a:stCxn id="125" idx="2"/>
                <a:endCxn id="119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0BB4294-B1E9-C34E-8A3A-CBD8D1A9F359}"/>
                </a:ext>
              </a:extLst>
            </p:cNvPr>
            <p:cNvCxnSpPr>
              <a:cxnSpLocks/>
              <a:stCxn id="118" idx="6"/>
              <a:endCxn id="127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C62D450-5DC7-5145-BD02-89E44759912B}"/>
              </a:ext>
            </a:extLst>
          </p:cNvPr>
          <p:cNvGrpSpPr/>
          <p:nvPr/>
        </p:nvGrpSpPr>
        <p:grpSpPr>
          <a:xfrm>
            <a:off x="7549963" y="439586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DE7BE488-D67B-8D4A-97B0-DE10B50A5A17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DE7BE488-D67B-8D4A-97B0-DE10B50A5A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38"/>
                  <a:stretch>
                    <a:fillRect b="-4651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1B06F5FE-507E-1646-91EE-3FE4A929178A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1B06F5FE-507E-1646-91EE-3FE4A92917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39"/>
                  <a:stretch>
                    <a:fillRect b="-4651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45C48630-D309-144F-98CA-66CCFADB73F2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45C48630-D309-144F-98CA-66CCFADB73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40"/>
                  <a:stretch>
                    <a:fillRect b="-4651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CBB3EBB-45C9-EA49-AEF6-00D3239A8C9C}"/>
                </a:ext>
              </a:extLst>
            </p:cNvPr>
            <p:cNvCxnSpPr>
              <a:cxnSpLocks/>
              <a:stCxn id="142" idx="6"/>
              <a:endCxn id="143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9060257D-5374-F04D-B783-B421FCC0C377}"/>
                </a:ext>
              </a:extLst>
            </p:cNvPr>
            <p:cNvCxnSpPr>
              <a:cxnSpLocks/>
              <a:stCxn id="143" idx="6"/>
              <a:endCxn id="144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E8AA34A-91DE-8E4A-9F34-41F0EAC758B2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FE8AA34A-91DE-8E4A-9F34-41F0EAC758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41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C6A2A09-10E9-374C-9310-3645674BEAFA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C6A2A09-10E9-374C-9310-3645674BEA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4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9B658B2D-52C2-1546-8F8F-58BCC32F0C45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9B658B2D-52C2-1546-8F8F-58BCC32F0C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43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2D4799ED-5CE1-8A42-BCCA-F01E7100A971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2D4799ED-5CE1-8A42-BCCA-F01E7100A9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EA26027-7AA2-1841-8D41-50A9D4A70FB8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FEA26027-7AA2-1841-8D41-50A9D4A70F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D860851-5CB4-9B44-806F-4A6C39B202A9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D860851-5CB4-9B44-806F-4A6C39B202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241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94" grpId="0" animBg="1"/>
      <p:bldP spid="9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für MPE-Anfragen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015944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Anfrage in Schritt 4: MPE fertig berechnen</a:t>
                </a:r>
              </a:p>
              <a:p>
                <a:pPr lvl="1"/>
                <a:r>
                  <a:rPr lang="de-DE" dirty="0"/>
                  <a:t>Maximiere die verbleibenden Variablen an dem Knoten aus, bei dem </a:t>
                </a:r>
                <a:r>
                  <a:rPr lang="de-DE" dirty="0">
                    <a:solidFill>
                      <a:srgbClr val="7030A0"/>
                    </a:solidFill>
                  </a:rPr>
                  <a:t>Bedingung 2</a:t>
                </a:r>
                <a:r>
                  <a:rPr lang="de-DE" dirty="0"/>
                  <a:t> des Nachrichtenversands zuerst getriggert wird:</a:t>
                </a:r>
              </a:p>
              <a:p>
                <a:pPr lvl="2"/>
                <a:r>
                  <a:rPr lang="de-DE" dirty="0">
                    <a:solidFill>
                      <a:srgbClr val="7030A0"/>
                    </a:solidFill>
                  </a:rPr>
                  <a:t>Wenn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die letzte fehlende Nachricht von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erhält, sendet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Nachrichten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𝑖𝑘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rgbClr val="7030A0"/>
                    </a:solidFill>
                  </a:rPr>
                  <a:t> an alle anderen Nachbarn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Anschließend MPE ausgeben</a:t>
                </a:r>
              </a:p>
              <a:p>
                <a:pPr lvl="2"/>
                <a:r>
                  <a:rPr lang="de-DE" dirty="0"/>
                  <a:t>Aufruf an MPE-VE (nicht MPE-VE-JT, da wir ja das vollständige MPE am Ende ausgeben wollen):</a:t>
                </a:r>
              </a:p>
              <a:p>
                <a:pPr lvl="3"/>
                <a:endParaRPr lang="de-DE" dirty="0"/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MPE</m:t>
                      </m:r>
                      <m:r>
                        <m:rPr>
                          <m:nor/>
                        </m:rPr>
                        <a:rPr lang="de-DE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</a:rPr>
                        <m:t>VE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nary>
                            <m:naryPr>
                              <m:chr m:val="⋃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𝑘𝑖</m:t>
                                  </m:r>
                                </m:sub>
                              </m:sSub>
                            </m:e>
                          </m:nary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,.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015944" cy="4240848"/>
              </a:xfrm>
              <a:blipFill>
                <a:blip r:embed="rId2"/>
                <a:stretch>
                  <a:fillRect l="-2054" t="-2687" r="-1580" b="-217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de-DE" smtClean="0"/>
              <a:t>35</a:t>
            </a:fld>
            <a:endParaRPr lang="de-DE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533B02-2561-F242-8256-984204BE5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FF02CC8-682B-DC43-AA11-0E2F637FEFE5}"/>
                  </a:ext>
                </a:extLst>
              </p:cNvPr>
              <p:cNvSpPr/>
              <p:nvPr/>
            </p:nvSpPr>
            <p:spPr>
              <a:xfrm>
                <a:off x="9901392" y="5460877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FF02CC8-682B-DC43-AA11-0E2F637FE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1392" y="5460877"/>
                <a:ext cx="533544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CFDBE6-E657-6D40-B2A5-CF096EB8C3A2}"/>
                  </a:ext>
                </a:extLst>
              </p:cNvPr>
              <p:cNvSpPr txBox="1"/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5CFDBE6-E657-6D40-B2A5-CF096EB8C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5302" y="3906099"/>
                <a:ext cx="1433149" cy="369332"/>
              </a:xfrm>
              <a:prstGeom prst="rect">
                <a:avLst/>
              </a:prstGeom>
              <a:blipFill>
                <a:blip r:embed="rId4"/>
                <a:stretch>
                  <a:fillRect l="-2632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16260D7-5C61-4A4C-825E-F8F7ADF46778}"/>
              </a:ext>
            </a:extLst>
          </p:cNvPr>
          <p:cNvGrpSpPr/>
          <p:nvPr/>
        </p:nvGrpSpPr>
        <p:grpSpPr>
          <a:xfrm>
            <a:off x="9964287" y="1665066"/>
            <a:ext cx="1880374" cy="1907328"/>
            <a:chOff x="5901425" y="2314993"/>
            <a:chExt cx="2580308" cy="261729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CAC9E0E-FA94-F84F-8029-B5D7C36A3401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8AE0DEAB-E346-EA4B-801B-FD8F8CF61306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597CC088-96A8-1B49-8F19-B83EA572348A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8302DD5-A590-C947-A844-7EDB61A02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352D5EC-F106-D24A-BBD9-DA0A5D3F0090}"/>
                  </a:ext>
                </a:extLst>
              </p:cNvPr>
              <p:cNvCxnSpPr>
                <a:cxnSpLocks/>
                <a:stCxn id="110" idx="5"/>
                <a:endCxn id="132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6EEB3777-C9C5-6546-A5A7-F188217CAD20}"/>
                  </a:ext>
                </a:extLst>
              </p:cNvPr>
              <p:cNvCxnSpPr>
                <a:cxnSpLocks/>
                <a:stCxn id="132" idx="0"/>
                <a:endCxn id="125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B87E7344-7FB3-A449-9C7B-E55B1859EC96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493ECEE4-9458-724F-947A-A8E45D257792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8705885D-858C-CC4C-A37E-68B58A7123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605BFC3F-D49E-854C-9E7E-ABF50E47574F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591A09D-EDFC-3044-9928-1FB68AC26893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243D7200-3F0C-9E46-BB34-139FA682EC8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243D7200-3F0C-9E46-BB34-139FA682EC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077" t="-714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08D2E6A-3533-B844-833F-32E959A6F5DA}"/>
                  </a:ext>
                </a:extLst>
              </p:cNvPr>
              <p:cNvCxnSpPr>
                <a:cxnSpLocks/>
                <a:stCxn id="125" idx="0"/>
                <a:endCxn id="130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CC7DE98-DAB7-A043-9B3B-13BDEFA56801}"/>
                  </a:ext>
                </a:extLst>
              </p:cNvPr>
              <p:cNvCxnSpPr>
                <a:cxnSpLocks/>
                <a:stCxn id="130" idx="1"/>
                <a:endCxn id="109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FB8BA2C-EF24-E14D-8C11-0DAC0031B3F6}"/>
                  </a:ext>
                </a:extLst>
              </p:cNvPr>
              <p:cNvCxnSpPr>
                <a:cxnSpLocks/>
                <a:stCxn id="123" idx="3"/>
                <a:endCxn id="130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B088A126-8956-D945-9D9D-7FAE5A95A3FA}"/>
                  </a:ext>
                </a:extLst>
              </p:cNvPr>
              <p:cNvCxnSpPr>
                <a:cxnSpLocks/>
                <a:stCxn id="125" idx="4"/>
                <a:endCxn id="128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8920BDC-0C51-E746-8FB8-9EE65359451B}"/>
                  </a:ext>
                </a:extLst>
              </p:cNvPr>
              <p:cNvCxnSpPr>
                <a:cxnSpLocks/>
                <a:stCxn id="126" idx="0"/>
                <a:endCxn id="128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C4C49D68-35D2-7C40-A0BD-40A340CB64B3}"/>
                  </a:ext>
                </a:extLst>
              </p:cNvPr>
              <p:cNvCxnSpPr>
                <a:cxnSpLocks/>
                <a:stCxn id="128" idx="3"/>
                <a:endCxn id="124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7273E76-AC95-364C-AAEF-EB53F37EFF7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91B2FA1E-BA1F-B746-9037-7AFF20E9F438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E809EA64-AC79-1048-85D1-038CE4E5022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7EFA14A-1FB1-A346-AFA4-E4AB2842CA5B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A36779-3F91-1B4F-AF57-E849F7479739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9" name="TextBox 128">
                      <a:extLst>
                        <a:ext uri="{FF2B5EF4-FFF2-40B4-BE49-F238E27FC236}">
                          <a16:creationId xmlns:a16="http://schemas.microsoft.com/office/drawing/2014/main" id="{5B38EBF6-D84E-504D-9EA1-3810BAC53A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7E56D890-4946-5842-9E79-0CC0781FC8EF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1088EED8-B3DA-1F48-8B95-7B6F0AC305DD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1472BBBF-9AD6-1E41-8421-E82BC09E8D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542B2376-E070-1D40-A952-AB4A9F3BDE8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022D7F6-EAA6-CA44-A3A4-B26A98950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C94D982D-9BAA-DE44-92A9-1A348F074500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6B20A8D-6865-9E43-A00F-81FE12C0A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53F1EA63-DEEF-774B-A58D-D3182EB7B06F}"/>
                  </a:ext>
                </a:extLst>
              </p:cNvPr>
              <p:cNvCxnSpPr>
                <a:cxnSpLocks/>
                <a:stCxn id="132" idx="2"/>
                <a:endCxn id="126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C8045EF-D2C5-4648-A06C-F29FFFD324D9}"/>
                </a:ext>
              </a:extLst>
            </p:cNvPr>
            <p:cNvCxnSpPr>
              <a:cxnSpLocks/>
              <a:stCxn id="125" idx="6"/>
              <a:endCxn id="134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AF8DC9E-C3B2-5E45-AE52-3F1555573E27}"/>
                  </a:ext>
                </a:extLst>
              </p:cNvPr>
              <p:cNvSpPr/>
              <p:nvPr/>
            </p:nvSpPr>
            <p:spPr>
              <a:xfrm>
                <a:off x="9894660" y="5275983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AF8DC9E-C3B2-5E45-AE52-3F1555573E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660" y="5275983"/>
                <a:ext cx="547009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155B5D0B-0FE7-5F4B-8FF5-71EBB7FDE3C5}"/>
              </a:ext>
            </a:extLst>
          </p:cNvPr>
          <p:cNvGrpSpPr/>
          <p:nvPr/>
        </p:nvGrpSpPr>
        <p:grpSpPr>
          <a:xfrm>
            <a:off x="7549963" y="439586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57C9CB-70C9-1B4A-8F87-D0889A9C15D6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57C9CB-70C9-1B4A-8F87-D0889A9C15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16"/>
                  <a:stretch>
                    <a:fillRect b="-4651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E4BB391B-B59E-8540-862B-EF69979D6DB2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E4BB391B-B59E-8540-862B-EF69979D6D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17"/>
                  <a:stretch>
                    <a:fillRect b="-4651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04D9E005-9FFA-8D43-B5FE-A41516A74ADD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04D9E005-9FFA-8D43-B5FE-A41516A74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18"/>
                  <a:stretch>
                    <a:fillRect b="-4651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E5886FD-C1B9-2844-950D-CBEF2DF33582}"/>
                </a:ext>
              </a:extLst>
            </p:cNvPr>
            <p:cNvCxnSpPr>
              <a:cxnSpLocks/>
              <a:stCxn id="150" idx="6"/>
              <a:endCxn id="151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E4EAA904-A633-6540-9784-5FD119BBEBDC}"/>
                </a:ext>
              </a:extLst>
            </p:cNvPr>
            <p:cNvCxnSpPr>
              <a:cxnSpLocks/>
              <a:stCxn id="151" idx="6"/>
              <a:endCxn id="152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4D406036-8BCF-484D-AAF8-3574D773AF95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4D406036-8BCF-484D-AAF8-3574D773AF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1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102490A6-F145-184F-BFA1-BE221302DD66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102490A6-F145-184F-BFA1-BE221302DD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20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2F8C3E56-B11C-F049-B23C-32BA07974D43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2F8C3E56-B11C-F049-B23C-32BA07974D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21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3EC22BE7-3964-6F48-AF21-5FFD90A0087C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3EC22BE7-3964-6F48-AF21-5FFD90A008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C2FCF937-2CE1-8040-B39D-E732861D7FA5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C2FCF937-2CE1-8040-B39D-E732861D7F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983B2AD8-6E75-8B46-A9A5-63FF5A734E70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983B2AD8-6E75-8B46-A9A5-63FF5A734E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17286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JT für MPE-Anfragen: Beispiel (Forts.)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9839372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Anfrage in Schritt 4: MPE fertig berechnen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 Bedingung 2 wird getriggert ➝ Maximiere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𝑇𝑟𝑎𝑣𝑒𝑙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𝐸𝑝𝑖𝑑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32</m:t>
                        </m:r>
                      </m:sub>
                    </m:sSub>
                  </m:oMath>
                </a14:m>
                <a:r>
                  <a:rPr lang="de-DE" dirty="0"/>
                  <a:t> aus</a:t>
                </a:r>
              </a:p>
              <a:p>
                <a:pPr lvl="2"/>
                <a:r>
                  <a:rPr lang="de-DE" dirty="0"/>
                  <a:t>Berechnung: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b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,.</m:t>
                        </m:r>
                      </m:e>
                    </m:d>
                  </m:oMath>
                </a14:m>
                <a:endParaRPr lang="de-DE" dirty="0"/>
              </a:p>
              <a:p>
                <a:pPr lvl="3"/>
                <a:endParaRPr lang="de-DE" dirty="0"/>
              </a:p>
              <a:p>
                <a:pPr lvl="3"/>
                <a:endParaRPr lang="de-DE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9839372" cy="4240848"/>
              </a:xfrm>
              <a:blipFill>
                <a:blip r:embed="rId2"/>
                <a:stretch>
                  <a:fillRect l="-1675" t="-2687" r="-11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B7C4649-800D-CB47-881A-AA04BFFFB18C}" type="slidenum">
              <a:rPr lang="de-DE" smtClean="0"/>
              <a:t>36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C0D2D0-769A-154C-B159-805F8ABB7465}"/>
              </a:ext>
            </a:extLst>
          </p:cNvPr>
          <p:cNvSpPr/>
          <p:nvPr/>
        </p:nvSpPr>
        <p:spPr>
          <a:xfrm>
            <a:off x="2934255" y="6319805"/>
            <a:ext cx="63354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Tanya B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Ralf Möller.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Lifted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Most Probable Explanation. In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Proceedings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International Conference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Conceptual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Structures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2018.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533B02-2561-F242-8256-984204BE5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Table 53">
                <a:extLst>
                  <a:ext uri="{FF2B5EF4-FFF2-40B4-BE49-F238E27FC236}">
                    <a16:creationId xmlns:a16="http://schemas.microsoft.com/office/drawing/2014/main" id="{66B36850-FD02-3246-9120-460D7C334C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1887757"/>
                  </p:ext>
                </p:extLst>
              </p:nvPr>
            </p:nvGraphicFramePr>
            <p:xfrm>
              <a:off x="8691520" y="3185727"/>
              <a:ext cx="147580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Table 53">
                <a:extLst>
                  <a:ext uri="{FF2B5EF4-FFF2-40B4-BE49-F238E27FC236}">
                    <a16:creationId xmlns:a16="http://schemas.microsoft.com/office/drawing/2014/main" id="{66B36850-FD02-3246-9120-460D7C334C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1887757"/>
                  </p:ext>
                </p:extLst>
              </p:nvPr>
            </p:nvGraphicFramePr>
            <p:xfrm>
              <a:off x="8691520" y="3185727"/>
              <a:ext cx="1475804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r="-16590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5745" r="-55319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3846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t="-104167" r="-165909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5745" t="-104167" r="-55319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3846" t="-104167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2273" t="-196000" r="-165909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95745" t="-196000" r="-55319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353846" t="-196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6070C1B9-4305-7047-8C0D-D98226B25B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7327992"/>
                  </p:ext>
                </p:extLst>
              </p:nvPr>
            </p:nvGraphicFramePr>
            <p:xfrm>
              <a:off x="10253790" y="1500762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5" name="Table 54">
                <a:extLst>
                  <a:ext uri="{FF2B5EF4-FFF2-40B4-BE49-F238E27FC236}">
                    <a16:creationId xmlns:a16="http://schemas.microsoft.com/office/drawing/2014/main" id="{6070C1B9-4305-7047-8C0D-D98226B25B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57327992"/>
                  </p:ext>
                </p:extLst>
              </p:nvPr>
            </p:nvGraphicFramePr>
            <p:xfrm>
              <a:off x="10253790" y="1500762"/>
              <a:ext cx="1559687" cy="1530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4167" r="-181818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4167" r="-50943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62963" t="-4167" b="-4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104167" r="-181818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104167" r="-5094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62963" t="-104167" b="-3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196000" r="-181818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196000" r="-50943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62963" t="-196000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7195378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308333" r="-181818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308333" r="-50943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62963" t="-308333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3" t="-408333" r="-18181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84906" t="-408333" r="-509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362963" t="-4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6" name="Table 55">
                <a:extLst>
                  <a:ext uri="{FF2B5EF4-FFF2-40B4-BE49-F238E27FC236}">
                    <a16:creationId xmlns:a16="http://schemas.microsoft.com/office/drawing/2014/main" id="{B469C766-6DE8-254B-917A-5F99FCCAEA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6029139"/>
                  </p:ext>
                </p:extLst>
              </p:nvPr>
            </p:nvGraphicFramePr>
            <p:xfrm>
              <a:off x="10267733" y="3183208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6" name="Table 55">
                <a:extLst>
                  <a:ext uri="{FF2B5EF4-FFF2-40B4-BE49-F238E27FC236}">
                    <a16:creationId xmlns:a16="http://schemas.microsoft.com/office/drawing/2014/main" id="{B469C766-6DE8-254B-917A-5F99FCCAEA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06029139"/>
                  </p:ext>
                </p:extLst>
              </p:nvPr>
            </p:nvGraphicFramePr>
            <p:xfrm>
              <a:off x="10267733" y="3183208"/>
              <a:ext cx="1559687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3375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273" r="-181818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84906" r="-50943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2963" b="-2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273" t="-96000" r="-18181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84906" t="-96000" r="-509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2963" t="-96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l="-2273" t="-204167" r="-181818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84906" t="-204167" r="-509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5"/>
                          <a:stretch>
                            <a:fillRect l="-362963" t="-204167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62951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able 56">
                <a:extLst>
                  <a:ext uri="{FF2B5EF4-FFF2-40B4-BE49-F238E27FC236}">
                    <a16:creationId xmlns:a16="http://schemas.microsoft.com/office/drawing/2014/main" id="{56C1AFF2-1012-2444-96B7-2AE6D9B054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0562922"/>
                  </p:ext>
                </p:extLst>
              </p:nvPr>
            </p:nvGraphicFramePr>
            <p:xfrm>
              <a:off x="6362049" y="3186927"/>
              <a:ext cx="2239392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able 56">
                <a:extLst>
                  <a:ext uri="{FF2B5EF4-FFF2-40B4-BE49-F238E27FC236}">
                    <a16:creationId xmlns:a16="http://schemas.microsoft.com/office/drawing/2014/main" id="{56C1AFF2-1012-2444-96B7-2AE6D9B054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0562922"/>
                  </p:ext>
                </p:extLst>
              </p:nvPr>
            </p:nvGraphicFramePr>
            <p:xfrm>
              <a:off x="6362049" y="3186927"/>
              <a:ext cx="2239392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r="-30454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78571" r="-139286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r="-7727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104167" r="-304545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78571" t="-104167" r="-13928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104167" r="-77273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104167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196000" r="-30454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6"/>
                          <a:stretch>
                            <a:fillRect l="-78571" t="-196000" r="-13928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227273" t="-196000" r="-77273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6"/>
                          <a:stretch>
                            <a:fillRect l="-423529" t="-196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1C95AD06-3FB9-5D4A-9127-C79DFF8075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2383481"/>
                  </p:ext>
                </p:extLst>
              </p:nvPr>
            </p:nvGraphicFramePr>
            <p:xfrm>
              <a:off x="6068374" y="4266075"/>
              <a:ext cx="49968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400" b="1" i="0" dirty="0" smtClean="0">
                                    <a:latin typeface="Cambria Math" panose="02040503050406030204" pitchFamily="18" charset="0"/>
                                    <a:ea typeface="+mn-ea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Sup>
                                  <m:sSubSup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  <m:sup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</m:t>
                                </m:r>
                                <m:r>
                                  <a:rPr lang="de-DE" sz="1400" b="0" i="1" dirty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1∙7∙6∙7=294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 57">
                <a:extLst>
                  <a:ext uri="{FF2B5EF4-FFF2-40B4-BE49-F238E27FC236}">
                    <a16:creationId xmlns:a16="http://schemas.microsoft.com/office/drawing/2014/main" id="{1C95AD06-3FB9-5D4A-9127-C79DFF8075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2383481"/>
                  </p:ext>
                </p:extLst>
              </p:nvPr>
            </p:nvGraphicFramePr>
            <p:xfrm>
              <a:off x="6068374" y="4266075"/>
              <a:ext cx="4996879" cy="918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r="-79772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7"/>
                          <a:stretch>
                            <a:fillRect l="-95652" r="-66304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69811" r="-47547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60000" r="-358182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50000" r="-34772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58170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t="-104167" r="-797727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7"/>
                          <a:stretch>
                            <a:fillRect l="-95652" t="-104167" r="-663043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69811" t="-104167" r="-475472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60000" t="-104167" r="-358182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50000" t="-104167" r="-347727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58170" t="-104167" b="-1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R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t="-196000" r="-797727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lnL w="38100" cap="flat" cmpd="sng" algn="ctr">
                          <a:solidFill>
                            <a:schemeClr val="accent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7"/>
                          <a:stretch>
                            <a:fillRect l="-95652" t="-196000" r="-663043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69811" t="-196000" r="-475472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260000" t="-196000" r="-358182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450000" t="-196000" r="-347727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7"/>
                          <a:stretch>
                            <a:fillRect l="-158170" t="-196000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81641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52643C9C-D25F-4C4A-98B8-EDD253B7D6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124121"/>
                  </p:ext>
                </p:extLst>
              </p:nvPr>
            </p:nvGraphicFramePr>
            <p:xfrm>
              <a:off x="5287604" y="3186927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Table 58">
                <a:extLst>
                  <a:ext uri="{FF2B5EF4-FFF2-40B4-BE49-F238E27FC236}">
                    <a16:creationId xmlns:a16="http://schemas.microsoft.com/office/drawing/2014/main" id="{52643C9C-D25F-4C4A-98B8-EDD253B7D6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124121"/>
                  </p:ext>
                </p:extLst>
              </p:nvPr>
            </p:nvGraphicFramePr>
            <p:xfrm>
              <a:off x="5287604" y="3186927"/>
              <a:ext cx="985330" cy="916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273" r="-79545" b="-19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32353" r="-2941" b="-19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273" t="-104167" r="-79545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32353" t="-104167" r="-2941" b="-1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2273" t="-196000" r="-79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8"/>
                          <a:stretch>
                            <a:fillRect l="-132353" t="-196000" r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7B1FEAD1-A5F5-5A4F-ADC9-F047021AC9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7257420"/>
                  </p:ext>
                </p:extLst>
              </p:nvPr>
            </p:nvGraphicFramePr>
            <p:xfrm>
              <a:off x="6068374" y="5284078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charset="0"/>
                                  </a:rPr>
                                  <m:t>𝐸𝑝𝑖𝑑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𝑇𝑟𝑒𝑎𝑡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𝑇𝑟𝑎𝑣𝑒𝑙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𝑁𝑎𝑡𝐷𝑖𝑠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𝐴𝑟𝑡𝑖𝑓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50∙3∙24∙12=43200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7B1FEAD1-A5F5-5A4F-ADC9-F047021AC9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7257420"/>
                  </p:ext>
                </p:extLst>
              </p:nvPr>
            </p:nvGraphicFramePr>
            <p:xfrm>
              <a:off x="6068374" y="5284078"/>
              <a:ext cx="4996879" cy="6120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3121">
                      <a:extLst>
                        <a:ext uri="{9D8B030D-6E8A-4147-A177-3AD203B41FA5}">
                          <a16:colId xmlns:a16="http://schemas.microsoft.com/office/drawing/2014/main" val="1134208461"/>
                        </a:ext>
                      </a:extLst>
                    </a:gridCol>
                    <a:gridCol w="667004">
                      <a:extLst>
                        <a:ext uri="{9D8B030D-6E8A-4147-A177-3AD203B41FA5}">
                          <a16:colId xmlns:a16="http://schemas.microsoft.com/office/drawing/2014/main" val="916713915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101363684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1859332835"/>
                        </a:ext>
                      </a:extLst>
                    </a:gridCol>
                    <a:gridCol w="193376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4000" r="-79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95652" t="-4000" r="-66304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69811" t="-4000" r="-47547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60000" t="-4000" r="-35818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450000" t="-4000" r="-34772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58170" t="-4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t="-108333" r="-79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95652" t="-108333" r="-663043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69811" t="-108333" r="-47547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260000" t="-108333" r="-358182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450000" t="-108333" r="-347727" b="-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9"/>
                          <a:stretch>
                            <a:fillRect l="-158170" t="-108333" b="-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89166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0" name="Rectangle 99">
            <a:extLst>
              <a:ext uri="{FF2B5EF4-FFF2-40B4-BE49-F238E27FC236}">
                <a16:creationId xmlns:a16="http://schemas.microsoft.com/office/drawing/2014/main" id="{2A67B88B-A650-7449-B3FC-80A8267CE172}"/>
              </a:ext>
            </a:extLst>
          </p:cNvPr>
          <p:cNvSpPr/>
          <p:nvPr/>
        </p:nvSpPr>
        <p:spPr>
          <a:xfrm>
            <a:off x="10253790" y="1803617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C2FD5E9-6171-D046-897F-32FAAF1FA8BE}"/>
              </a:ext>
            </a:extLst>
          </p:cNvPr>
          <p:cNvSpPr/>
          <p:nvPr/>
        </p:nvSpPr>
        <p:spPr>
          <a:xfrm>
            <a:off x="10253790" y="2437950"/>
            <a:ext cx="156826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881458F-88A6-1245-A7E5-87CBBD03BAE0}"/>
              </a:ext>
            </a:extLst>
          </p:cNvPr>
          <p:cNvSpPr/>
          <p:nvPr/>
        </p:nvSpPr>
        <p:spPr>
          <a:xfrm>
            <a:off x="6068374" y="4566857"/>
            <a:ext cx="4996879" cy="617575"/>
          </a:xfrm>
          <a:prstGeom prst="rect">
            <a:avLst/>
          </a:prstGeom>
          <a:solidFill>
            <a:schemeClr val="accent1">
              <a:alpha val="15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F21AF5D-5882-EB45-9467-CA96039F8A5A}"/>
              </a:ext>
            </a:extLst>
          </p:cNvPr>
          <p:cNvSpPr/>
          <p:nvPr/>
        </p:nvSpPr>
        <p:spPr>
          <a:xfrm>
            <a:off x="6068374" y="5284078"/>
            <a:ext cx="3104586" cy="617575"/>
          </a:xfrm>
          <a:prstGeom prst="rect">
            <a:avLst/>
          </a:pr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5" name="Right Brace 104">
            <a:extLst>
              <a:ext uri="{FF2B5EF4-FFF2-40B4-BE49-F238E27FC236}">
                <a16:creationId xmlns:a16="http://schemas.microsoft.com/office/drawing/2014/main" id="{CBA63BB6-B213-174A-81AD-A0C9405AE808}"/>
              </a:ext>
            </a:extLst>
          </p:cNvPr>
          <p:cNvSpPr/>
          <p:nvPr/>
        </p:nvSpPr>
        <p:spPr>
          <a:xfrm rot="5400000">
            <a:off x="8452667" y="817633"/>
            <a:ext cx="218980" cy="666724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3B01BC4-1FD2-3645-B84E-38DD97C4385E}"/>
                  </a:ext>
                </a:extLst>
              </p:cNvPr>
              <p:cNvSpPr/>
              <p:nvPr/>
            </p:nvSpPr>
            <p:spPr>
              <a:xfrm>
                <a:off x="2903501" y="5741375"/>
                <a:ext cx="53354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3B01BC4-1FD2-3645-B84E-38DD97C43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501" y="5741375"/>
                <a:ext cx="53354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BC83CDA-EF84-3D42-A14E-6613C5BB7CBB}"/>
                  </a:ext>
                </a:extLst>
              </p:cNvPr>
              <p:cNvSpPr txBox="1"/>
              <p:nvPr/>
            </p:nvSpPr>
            <p:spPr>
              <a:xfrm>
                <a:off x="2778003" y="3820289"/>
                <a:ext cx="1433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b="0" dirty="0"/>
                  <a:t>Evidenz: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𝑠𝑖𝑐𝑘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FBC83CDA-EF84-3D42-A14E-6613C5BB7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003" y="3820289"/>
                <a:ext cx="1433149" cy="369332"/>
              </a:xfrm>
              <a:prstGeom prst="rect">
                <a:avLst/>
              </a:prstGeom>
              <a:blipFill>
                <a:blip r:embed="rId11"/>
                <a:stretch>
                  <a:fillRect l="-2632" t="-6667" b="-2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2236129-2007-D642-902B-DC968C4AE879}"/>
              </a:ext>
            </a:extLst>
          </p:cNvPr>
          <p:cNvGrpSpPr/>
          <p:nvPr/>
        </p:nvGrpSpPr>
        <p:grpSpPr>
          <a:xfrm>
            <a:off x="544011" y="2929910"/>
            <a:ext cx="1880374" cy="1907328"/>
            <a:chOff x="5901425" y="2314993"/>
            <a:chExt cx="2580308" cy="2617295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292F7C7C-DE2E-0540-8185-25F675E1F03A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4247AF3D-9666-204D-A039-1989D0604E46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2362A614-9182-A446-95BF-83C3F2801D77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A8302DD5-A590-C947-A844-7EDB61A02D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EA54DDA-F083-894A-83D9-EC57FAF27469}"/>
                  </a:ext>
                </a:extLst>
              </p:cNvPr>
              <p:cNvCxnSpPr>
                <a:cxnSpLocks/>
                <a:stCxn id="126" idx="5"/>
                <a:endCxn id="148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C6EFEE77-A6E7-ED44-9E39-562DC85CBC76}"/>
                  </a:ext>
                </a:extLst>
              </p:cNvPr>
              <p:cNvCxnSpPr>
                <a:cxnSpLocks/>
                <a:stCxn id="148" idx="0"/>
                <a:endCxn id="141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1820866A-C3E6-8241-B3FC-8DB8AFBE20FB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CC1A9578-A896-9049-9C7A-B543CA38A7AF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>
                      <a:extLst>
                        <a:ext uri="{FF2B5EF4-FFF2-40B4-BE49-F238E27FC236}">
                          <a16:creationId xmlns:a16="http://schemas.microsoft.com/office/drawing/2014/main" id="{0D75F85C-AB2D-0148-841E-1E4C98BAA8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8562B93C-50D2-D14E-BE7F-CC244D6E3F55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5836CE6D-F1C7-6745-899E-48D307BCB25E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68D2DB3C-E785-CD46-BAFF-2285AD7A43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68D2DB3C-E785-CD46-BAFF-2285AD7A43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23077" r="-7692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C645632C-7C36-914E-BA09-EDB756F07EB7}"/>
                  </a:ext>
                </a:extLst>
              </p:cNvPr>
              <p:cNvCxnSpPr>
                <a:cxnSpLocks/>
                <a:stCxn id="141" idx="0"/>
                <a:endCxn id="146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99DD886-3B32-A845-8EC5-74660C698E6C}"/>
                  </a:ext>
                </a:extLst>
              </p:cNvPr>
              <p:cNvCxnSpPr>
                <a:cxnSpLocks/>
                <a:stCxn id="146" idx="1"/>
                <a:endCxn id="125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BB47CAE-68D0-7543-9F69-ACA4C1761BAA}"/>
                  </a:ext>
                </a:extLst>
              </p:cNvPr>
              <p:cNvCxnSpPr>
                <a:cxnSpLocks/>
                <a:stCxn id="139" idx="3"/>
                <a:endCxn id="146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B933B77-B4EC-F94C-B385-85839EE2FD65}"/>
                  </a:ext>
                </a:extLst>
              </p:cNvPr>
              <p:cNvCxnSpPr>
                <a:cxnSpLocks/>
                <a:stCxn id="141" idx="4"/>
                <a:endCxn id="144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996BB65-53CE-F742-ADFF-697F967D453B}"/>
                  </a:ext>
                </a:extLst>
              </p:cNvPr>
              <p:cNvCxnSpPr>
                <a:cxnSpLocks/>
                <a:stCxn id="142" idx="0"/>
                <a:endCxn id="144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C0E21D5-DA68-A843-9E48-74095BA61632}"/>
                  </a:ext>
                </a:extLst>
              </p:cNvPr>
              <p:cNvCxnSpPr>
                <a:cxnSpLocks/>
                <a:stCxn id="144" idx="3"/>
                <a:endCxn id="140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EDB53420-0E5C-8949-89A2-52345C109018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E11A15C3-A447-A443-8F4C-66BE94F7B951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3E0791CD-1CDE-8A40-B081-5CF5820ABCF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CAEE55A7-891A-5D4E-8EF6-6068C10D9F40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2D7088CD-3E37-F840-930F-F2473476522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107FA30E-F28C-8E43-9DA7-57DDD4E6FC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1E24EAC8-F110-924F-9980-9A40408F49E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0E82D59E-CCB8-944A-93CA-C25F12634187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1472BBBF-9AD6-1E41-8421-E82BC09E8D1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C6007037-606F-C047-9682-B2A2AD802ED8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4022D7F6-EAA6-CA44-A3A4-B26A98950F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7871AFF4-B626-7246-85F8-80D2315594F3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26B20A8D-6865-9E43-A00F-81FE12C0AF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22ECA1C-7B2A-F249-860C-2CFB1C115BCD}"/>
                  </a:ext>
                </a:extLst>
              </p:cNvPr>
              <p:cNvCxnSpPr>
                <a:cxnSpLocks/>
                <a:stCxn id="148" idx="2"/>
                <a:endCxn id="142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A58AE773-97F7-FF42-B2EA-E52F6A88AE95}"/>
                </a:ext>
              </a:extLst>
            </p:cNvPr>
            <p:cNvCxnSpPr>
              <a:cxnSpLocks/>
              <a:stCxn id="141" idx="6"/>
              <a:endCxn id="150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B32361F-9625-BD46-A5AA-A233031255D2}"/>
                  </a:ext>
                </a:extLst>
              </p:cNvPr>
              <p:cNvSpPr/>
              <p:nvPr/>
            </p:nvSpPr>
            <p:spPr>
              <a:xfrm>
                <a:off x="2541741" y="5722284"/>
                <a:ext cx="54700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de-DE" sz="1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de-DE" sz="1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B32361F-9625-BD46-A5AA-A233031255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741" y="5722284"/>
                <a:ext cx="547009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A9471-7DDD-024A-A904-44D980FFE2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E44EFE90-3476-F44C-BAF2-DC40CFB2D5C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36639" y="434362"/>
            <a:ext cx="3673143" cy="9522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D364BEF-E0AB-9C47-8760-0598E30D8AD6}"/>
              </a:ext>
            </a:extLst>
          </p:cNvPr>
          <p:cNvGrpSpPr/>
          <p:nvPr/>
        </p:nvGrpSpPr>
        <p:grpSpPr>
          <a:xfrm>
            <a:off x="396161" y="4848120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18B58B0C-8AC9-F844-9BB4-E6B30605AE04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18B58B0C-8AC9-F844-9BB4-E6B30605AE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24"/>
                  <a:stretch>
                    <a:fillRect b="-7143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6177B7A7-ED0A-AE45-A499-FAA77FF8062C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6177B7A7-ED0A-AE45-A499-FAA77FF806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25"/>
                  <a:stretch>
                    <a:fillRect b="-7143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EFFB56F-B55C-914D-BC83-3485984463F2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EFFB56F-B55C-914D-BC83-3485984463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26"/>
                  <a:stretch>
                    <a:fillRect b="-7143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D66C191-728A-8E4F-AC79-6F58ACBBDAEF}"/>
                </a:ext>
              </a:extLst>
            </p:cNvPr>
            <p:cNvCxnSpPr>
              <a:cxnSpLocks/>
              <a:stCxn id="154" idx="6"/>
              <a:endCxn id="155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2BA79AD9-7201-8A4F-B119-1FBBBD0AC695}"/>
                </a:ext>
              </a:extLst>
            </p:cNvPr>
            <p:cNvCxnSpPr>
              <a:cxnSpLocks/>
              <a:stCxn id="155" idx="6"/>
              <a:endCxn id="156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21AC212F-F685-BC46-B11F-1936389DB692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21AC212F-F685-BC46-B11F-1936389DB6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27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6EFE2081-3E16-AE40-BF6B-4644998B9E6B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6EFE2081-3E16-AE40-BF6B-4644998B9E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28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C81EF20-59BB-4848-B7FA-AA13BF238C25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FC81EF20-59BB-4848-B7FA-AA13BF238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29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B8037EFB-CCFD-AD4D-864F-4BE3147F8D32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B8037EFB-CCFD-AD4D-864F-4BE3147F8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B0F959DC-F719-EA40-8532-0A863C9DDCC5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B0F959DC-F719-EA40-8532-0A863C9DDC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6E17BDB5-4003-C24A-9A5C-B2AD6690F8E5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6E17BDB5-4003-C24A-9A5C-B2AD6690F8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645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BDB8-63ED-E549-AF5B-8C192E7F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MPE-JT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9BE776-67DB-5D41-83C6-31A668537F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JT besteht eigentlich immer noch konzeptionell aus vier Schritten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Jtree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für das Eingabemodell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bauen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Evidenz </a:t>
                </a:r>
                <a14:m>
                  <m:oMath xmlns:m="http://schemas.openxmlformats.org/officeDocument/2006/math">
                    <m:r>
                      <a:rPr lang="de-DE" b="1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eingeben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Nachrichten in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schicken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message</a:t>
                </a:r>
                <a:r>
                  <a:rPr lang="de-DE" i="1" dirty="0">
                    <a:solidFill>
                      <a:schemeClr val="accent1"/>
                    </a:solidFill>
                  </a:rPr>
                  <a:t>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passing</a:t>
                </a:r>
                <a:r>
                  <a:rPr lang="de-DE" dirty="0">
                    <a:solidFill>
                      <a:schemeClr val="accent1"/>
                    </a:solidFill>
                  </a:rPr>
                  <a:t>)</a:t>
                </a:r>
              </a:p>
              <a:p>
                <a:pPr marL="715962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MPE-Anfragen fertig beantworten</a:t>
                </a:r>
              </a:p>
              <a:p>
                <a:pPr lvl="1"/>
                <a:r>
                  <a:rPr lang="de-DE" dirty="0"/>
                  <a:t>Schritt 1 und 2 wie vorher definiert</a:t>
                </a:r>
              </a:p>
              <a:p>
                <a:pPr lvl="1"/>
                <a:r>
                  <a:rPr lang="de-DE" dirty="0"/>
                  <a:t>Schritt 3 und 4 angepasst</a:t>
                </a:r>
              </a:p>
              <a:p>
                <a:pPr lvl="2"/>
                <a:r>
                  <a:rPr lang="de-DE" dirty="0"/>
                  <a:t>Algorithmisch einfacher</a:t>
                </a:r>
                <a:br>
                  <a:rPr lang="de-DE" dirty="0"/>
                </a:br>
                <a:r>
                  <a:rPr lang="de-DE" dirty="0"/>
                  <a:t>in einem Schritt </a:t>
                </a:r>
                <a:br>
                  <a:rPr lang="de-DE" dirty="0"/>
                </a:br>
                <a:r>
                  <a:rPr lang="de-DE" dirty="0"/>
                  <a:t>aufzuschreiben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9BE776-67DB-5D41-83C6-31A668537F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22E76-08BE-784B-8F59-AB87A38F4F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B932-3954-F746-8394-596A7073F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C756F-0714-2140-AE44-23D693B6D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37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56C0BB-2026-FA48-8B17-7393E0AE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98" y="3785490"/>
            <a:ext cx="7796202" cy="18857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7E365F-A726-5343-B0D1-85A059F5F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516" y="2064037"/>
            <a:ext cx="3690484" cy="9235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41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5AF5-EA72-2649-A88E-46B2AC865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Algorithmische Übersicht: Schritt 3 + 4 für MPE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D96C40-D277-7A4E-82EE-62481E57F1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Gegeben eine Heuristik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r>
                  <a:rPr lang="de-DE" dirty="0"/>
                  <a:t>Während es ein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gibt, welches noch nicht Nachrichten an alle Nachbarn verschickt hat, i.e.,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sub>
                      <m:sup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 |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𝑔𝑒𝑠𝑒𝑛𝑑𝑒𝑡</m:t>
                        </m:r>
                      </m:e>
                    </m:nary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Nb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dirty="0"/>
                  <a:t>,</a:t>
                </a:r>
              </a:p>
              <a:p>
                <a:pPr lvl="1"/>
                <a:r>
                  <a:rPr lang="de-DE" dirty="0"/>
                  <a:t>Wenn Bedingung 1 mit Nachbar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gilt</a:t>
                </a:r>
              </a:p>
              <a:p>
                <a:pPr lvl="2"/>
                <a:r>
                  <a:rPr lang="de-DE" dirty="0"/>
                  <a:t>Berechne Nachricht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MP</m:t>
                    </m:r>
                    <m:r>
                      <m:rPr>
                        <m:nor/>
                      </m:rPr>
                      <a:rPr lang="de-DE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de-DE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VE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JT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nary>
                          <m:naryPr>
                            <m:chr m:val="⋃"/>
                            <m:supHide m:val="on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  <m:brk m:alnAt="7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  <m:sup/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𝑘𝑖</m:t>
                                </m:r>
                              </m:sub>
                            </m:sSub>
                          </m:e>
                        </m:nary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Sende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/>
                  <a:t>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Wenn Bedingung 2 gilt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Berechne MPE fertig: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nor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MPE</m:t>
                    </m:r>
                    <m:r>
                      <m:rPr>
                        <m:nor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nary>
                          <m:naryPr>
                            <m:chr m:val="⋃"/>
                            <m:supHide m:val="on"/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de-DE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  <m:brk m:alnAt="7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sub>
                          <m:sup/>
                          <m:e>
                            <m:sSub>
                              <m:sSub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𝑘𝑖</m:t>
                                </m:r>
                              </m:sub>
                            </m:sSub>
                          </m:e>
                        </m:nary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b="1" dirty="0">
                    <a:solidFill>
                      <a:schemeClr val="accent1"/>
                    </a:solidFill>
                  </a:rPr>
                  <a:t>Return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(oder abspeichern)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D96C40-D277-7A4E-82EE-62481E57F1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F38DD-A7E9-9C4C-B5A0-A092CD0D99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0E6A1-F8D5-CD44-890A-6CEB0F76F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8CE4-52EE-4244-A57C-9FBFB5CF6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38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5A9947-FFC5-B44A-9CEF-B2036553C380}"/>
              </a:ext>
            </a:extLst>
          </p:cNvPr>
          <p:cNvSpPr/>
          <p:nvPr/>
        </p:nvSpPr>
        <p:spPr>
          <a:xfrm>
            <a:off x="359999" y="1665066"/>
            <a:ext cx="11484001" cy="340355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9678D-AAF5-6C41-B35D-6103A5950414}"/>
              </a:ext>
            </a:extLst>
          </p:cNvPr>
          <p:cNvSpPr txBox="1"/>
          <p:nvPr/>
        </p:nvSpPr>
        <p:spPr>
          <a:xfrm>
            <a:off x="9807737" y="4699291"/>
            <a:ext cx="2036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accent1"/>
                </a:solidFill>
              </a:rPr>
              <a:t>MPE-JT Schritt 3 + 4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75E7BA-3DE5-6F4B-BD15-FB8C21A406F3}"/>
              </a:ext>
            </a:extLst>
          </p:cNvPr>
          <p:cNvSpPr txBox="1"/>
          <p:nvPr/>
        </p:nvSpPr>
        <p:spPr>
          <a:xfrm>
            <a:off x="2347342" y="5249117"/>
            <a:ext cx="7509313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Letztlich rechnet MPE-JT genau das gleich wie MPE-VE, nur das durch den Jtree eine gewisse Eliminierungsreihenfolge schon vorgegeben ist, so dass der </a:t>
            </a:r>
            <a:r>
              <a:rPr lang="de-DE" dirty="0" err="1"/>
              <a:t>Suchraum</a:t>
            </a:r>
            <a:r>
              <a:rPr lang="de-DE" dirty="0"/>
              <a:t> der Eliminierungen für die Nachrichten kleiner ist.</a:t>
            </a:r>
          </a:p>
        </p:txBody>
      </p:sp>
    </p:spTree>
    <p:extLst>
      <p:ext uri="{BB962C8B-B14F-4D97-AF65-F5344CB8AC3E}">
        <p14:creationId xmlns:p14="http://schemas.microsoft.com/office/powerpoint/2010/main" val="179052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C88B-9F26-CB42-A49D-731C4FB5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Laufzeitkomplexität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B9F32EC-B250-BE40-86F6-5A79C6CFF6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Dtree-Repräsentation einer MPE-VE Rechnung gleich der Dtree-Repräsentation einer VE-Rechnung</a:t>
                </a:r>
              </a:p>
              <a:p>
                <a:pPr lvl="1"/>
                <a:r>
                  <a:rPr lang="de-DE" dirty="0"/>
                  <a:t>Innere Knoten repräsentieren immer noch Eliminierung, nur jetzt mittels Ausmaximierung</a:t>
                </a:r>
              </a:p>
              <a:p>
                <a:pPr lvl="1"/>
                <a:r>
                  <a:rPr lang="de-DE" dirty="0" err="1"/>
                  <a:t>Worst-case</a:t>
                </a:r>
                <a:r>
                  <a:rPr lang="de-DE" dirty="0"/>
                  <a:t> Größe der Zwischenergebnisse gegeben durch Baumweite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Anzahl der Eliminierungen gedeckelt durch Anzahl der Zufallsvariablen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, die gleich der Anzahl an inneren Knoten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de-DE" dirty="0"/>
                  <a:t> im Dtree sind</a:t>
                </a:r>
              </a:p>
              <a:p>
                <a:pPr marL="365125" indent="-365125">
                  <a:buFont typeface="Zapf Dingbats"/>
                  <a:buChar char="➝"/>
                </a:pPr>
                <a:r>
                  <a:rPr lang="de-DE" dirty="0"/>
                  <a:t>Ergebnisse zur Laufzeitkomplexität für Wahrscheinlichkeitsanfragen mittels VE, JT gelten auch für MPE Anfragen mittels MPE-VE, MPE-JT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𝑉𝐸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𝐽𝑇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Nur eine MPE Anfrage pro Evidenzmenge möglich, daher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Nachrichtenverstand: nur eine Nachricht pro Kante ➝ keine Auswirkung auf Komplexität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B9F32EC-B250-BE40-86F6-5A79C6CFF6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6" t="-2687" b="-32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53BE2-B7A4-1A48-B0B4-A72D138A91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2A41FD-E832-0A46-8131-4A8BF3909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0689B3-3CE9-DD4B-A8A3-E1782D119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8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8FF3-CCA9-3844-BC76-189C70DB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Literaturhinweise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7D471-0A2E-B14A-BF94-A9EBC8C21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665066"/>
            <a:ext cx="9173299" cy="424084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Inhalte dieses Themenblocks werden in den folgenden </a:t>
            </a:r>
            <a:br>
              <a:rPr lang="de-DE" dirty="0"/>
            </a:br>
            <a:r>
              <a:rPr lang="de-DE" dirty="0"/>
              <a:t>Kapiteln der Vorlesungsbücher behandelt</a:t>
            </a:r>
          </a:p>
          <a:p>
            <a:r>
              <a:rPr lang="de-DE" dirty="0"/>
              <a:t>AIMA(de)</a:t>
            </a:r>
          </a:p>
          <a:p>
            <a:pPr lvl="1"/>
            <a:r>
              <a:rPr lang="de-DE" dirty="0"/>
              <a:t>Kap. 14.4: Exakte Inferenz in </a:t>
            </a:r>
            <a:r>
              <a:rPr lang="de-DE" dirty="0" err="1"/>
              <a:t>Bayes</a:t>
            </a:r>
            <a:r>
              <a:rPr lang="de-DE" dirty="0"/>
              <a:t> Netzen</a:t>
            </a:r>
          </a:p>
          <a:p>
            <a:r>
              <a:rPr lang="de-DE" dirty="0"/>
              <a:t>PGM</a:t>
            </a:r>
          </a:p>
          <a:p>
            <a:pPr lvl="1"/>
            <a:r>
              <a:rPr lang="de-DE" dirty="0"/>
              <a:t>Kap. 9: Variableneliminierung</a:t>
            </a:r>
          </a:p>
          <a:p>
            <a:pPr lvl="1"/>
            <a:r>
              <a:rPr lang="de-DE" dirty="0"/>
              <a:t>Kap. 10: Exakte Inferenz: Cliquen-Bäume</a:t>
            </a:r>
          </a:p>
          <a:p>
            <a:pPr lvl="1"/>
            <a:r>
              <a:rPr lang="de-DE" dirty="0"/>
              <a:t>Kap. 13: MAP Inferenz</a:t>
            </a:r>
          </a:p>
          <a:p>
            <a:endParaRPr lang="de-DE" dirty="0"/>
          </a:p>
          <a:p>
            <a:r>
              <a:rPr lang="de-DE" dirty="0"/>
              <a:t>Wer gerne ein anderes Buch ausprobieren möchte (Fokus auf BNs):</a:t>
            </a:r>
          </a:p>
          <a:p>
            <a:pPr lvl="1"/>
            <a:r>
              <a:rPr lang="de-DE" dirty="0"/>
              <a:t>Adnan </a:t>
            </a:r>
            <a:r>
              <a:rPr lang="de-DE" dirty="0" err="1"/>
              <a:t>Darwiche</a:t>
            </a:r>
            <a:r>
              <a:rPr lang="de-DE" dirty="0"/>
              <a:t>, </a:t>
            </a:r>
            <a:r>
              <a:rPr lang="de-DE" i="1" dirty="0" err="1"/>
              <a:t>Modelling</a:t>
            </a:r>
            <a:r>
              <a:rPr lang="de-DE" i="1" dirty="0"/>
              <a:t> </a:t>
            </a:r>
            <a:r>
              <a:rPr lang="de-DE" i="1" dirty="0" err="1"/>
              <a:t>and</a:t>
            </a:r>
            <a:r>
              <a:rPr lang="de-DE" i="1" dirty="0"/>
              <a:t> </a:t>
            </a:r>
            <a:r>
              <a:rPr lang="de-DE" i="1" dirty="0" err="1"/>
              <a:t>Reasoning</a:t>
            </a:r>
            <a:r>
              <a:rPr lang="de-DE" i="1" dirty="0"/>
              <a:t> </a:t>
            </a:r>
            <a:r>
              <a:rPr lang="de-DE" i="1" dirty="0" err="1"/>
              <a:t>with</a:t>
            </a:r>
            <a:r>
              <a:rPr lang="de-DE" i="1" dirty="0"/>
              <a:t> </a:t>
            </a:r>
            <a:r>
              <a:rPr lang="de-DE" i="1" dirty="0" err="1"/>
              <a:t>Bayesian</a:t>
            </a:r>
            <a:r>
              <a:rPr lang="de-DE" i="1" dirty="0"/>
              <a:t> Networks</a:t>
            </a:r>
            <a:r>
              <a:rPr lang="de-DE" dirty="0"/>
              <a:t>, 2009.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E699-E129-6545-AF1A-549900B9D4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5BDFC-9EB3-FF49-AB9F-1DCAD340BE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8A65-D850-9E46-9E4D-77275185A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7" name="Bild 3" descr="ShowCover.asp.jpeg">
            <a:extLst>
              <a:ext uri="{FF2B5EF4-FFF2-40B4-BE49-F238E27FC236}">
                <a16:creationId xmlns:a16="http://schemas.microsoft.com/office/drawing/2014/main" id="{A6A45E2A-48FC-E341-A41C-B30D3ADF9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84" y="2158500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page1image66537296">
            <a:extLst>
              <a:ext uri="{FF2B5EF4-FFF2-40B4-BE49-F238E27FC236}">
                <a16:creationId xmlns:a16="http://schemas.microsoft.com/office/drawing/2014/main" id="{9CCBDB45-E1E3-0F42-90BC-6B33670CB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282" y="1480197"/>
            <a:ext cx="1925945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5ACB3-4F98-BB44-B133-222F13EC4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896" y="3914315"/>
            <a:ext cx="1209369" cy="1991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2518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485218" cy="4240848"/>
              </a:xfrm>
            </p:spPr>
            <p:txBody>
              <a:bodyPr/>
              <a:lstStyle/>
              <a:p>
                <a:r>
                  <a:rPr lang="de-DE" dirty="0"/>
                  <a:t>Naive </a:t>
                </a:r>
                <a:r>
                  <a:rPr lang="de-DE" dirty="0" err="1"/>
                  <a:t>Bayes</a:t>
                </a:r>
                <a:r>
                  <a:rPr lang="de-DE" dirty="0"/>
                  <a:t> </a:t>
                </a:r>
                <a:r>
                  <a:rPr lang="de-DE" dirty="0" err="1"/>
                  <a:t>Klassifizierer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Nichts </a:t>
                </a:r>
                <a:r>
                  <a:rPr lang="de-DE" dirty="0" err="1"/>
                  <a:t>auszusummieren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de-DE" dirty="0"/>
                  <a:t> und damit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=∅</m:t>
                      </m:r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Eigentlich will man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haben</a:t>
                </a:r>
              </a:p>
              <a:p>
                <a:pPr lvl="2"/>
                <a:r>
                  <a:rPr lang="de-DE" dirty="0"/>
                  <a:t>Zustandsanfrage gegeben Evidenz: </a:t>
                </a:r>
                <a:br>
                  <a:rPr lang="de-DE" dirty="0"/>
                </a:br>
                <a:r>
                  <a:rPr lang="de-DE" i="1" dirty="0"/>
                  <a:t>„Was ist der wahrscheinlichste Zustand der Zufallsvariablen, der die Evidenz hervorgerufen haben könnte?“</a:t>
                </a:r>
              </a:p>
              <a:p>
                <a:pPr lvl="1"/>
                <a:r>
                  <a:rPr lang="de-DE" dirty="0">
                    <a:solidFill>
                      <a:schemeClr val="accent2"/>
                    </a:solidFill>
                  </a:rPr>
                  <a:t>Diagnosesystem</a:t>
                </a:r>
                <a:r>
                  <a:rPr lang="de-DE" dirty="0"/>
                  <a:t>: Welche Diagnose / Krankheit hat die Symptome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verursacht?</a:t>
                </a:r>
              </a:p>
              <a:p>
                <a:pPr lvl="1"/>
                <a:r>
                  <a:rPr lang="de-DE" dirty="0" err="1">
                    <a:solidFill>
                      <a:schemeClr val="accent2"/>
                    </a:solidFill>
                  </a:rPr>
                  <a:t>Mixture</a:t>
                </a:r>
                <a:r>
                  <a:rPr lang="de-DE" dirty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>
                    <a:solidFill>
                      <a:schemeClr val="accent2"/>
                    </a:solidFill>
                  </a:rPr>
                  <a:t>of</a:t>
                </a:r>
                <a:r>
                  <a:rPr lang="de-DE" dirty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>
                    <a:solidFill>
                      <a:schemeClr val="accent2"/>
                    </a:solidFill>
                  </a:rPr>
                  <a:t>Unigrams</a:t>
                </a:r>
                <a:r>
                  <a:rPr lang="de-DE" dirty="0"/>
                  <a:t>: Welches Topic hat die Worte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 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hervorgerufen?</a:t>
                </a:r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485218" cy="4240848"/>
              </a:xfrm>
              <a:blipFill>
                <a:blip r:embed="rId3"/>
                <a:stretch>
                  <a:fillRect l="-1943" t="-2687"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40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D47667-90C9-4B48-8908-06D2535CDE27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0106030-86B6-C147-9BB4-B0843B22C273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4172795-C03B-EF4D-B1D7-0DCAD241B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93E180-BB2E-2640-9E0C-714A9581D312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39084B-DBF3-F341-BCF4-F38296629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62E975-ED41-BF45-9011-72B938F96F6B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2756879-A165-3844-B8ED-6B28493A8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2C74AD-A938-8C4A-A1CB-2963DA51CD6F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685B42-07BD-FD4B-9C4C-48FD2F457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24A5762-0419-A74E-A003-B679B03781DB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0156D9-88F5-6B40-A0A4-AC5C65EA4DDD}"/>
                </a:ext>
              </a:extLst>
            </p:cNvPr>
            <p:cNvCxnSpPr>
              <a:stCxn id="8" idx="3"/>
              <a:endCxn id="9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0DFD36-B31B-C74E-9393-B5D016C70848}"/>
                </a:ext>
              </a:extLst>
            </p:cNvPr>
            <p:cNvCxnSpPr>
              <a:cxnSpLocks/>
              <a:stCxn id="8" idx="3"/>
              <a:endCxn id="10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D71485-3B8D-B848-9FE1-4E081ABDBD9D}"/>
                </a:ext>
              </a:extLst>
            </p:cNvPr>
            <p:cNvCxnSpPr>
              <a:cxnSpLocks/>
              <a:stCxn id="8" idx="5"/>
              <a:endCxn id="11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18BBA3B-F938-124C-A3C0-DEFEC71250D4}"/>
                  </a:ext>
                </a:extLst>
              </p:cNvPr>
              <p:cNvSpPr/>
              <p:nvPr/>
            </p:nvSpPr>
            <p:spPr>
              <a:xfrm>
                <a:off x="9143414" y="3688265"/>
                <a:ext cx="1724809" cy="175278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18BBA3B-F938-124C-A3C0-DEFEC71250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414" y="3688265"/>
                <a:ext cx="1724809" cy="17527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152BE2-2ED7-CA46-B48F-B203D57C5D0A}"/>
                  </a:ext>
                </a:extLst>
              </p:cNvPr>
              <p:cNvSpPr txBox="1"/>
              <p:nvPr/>
            </p:nvSpPr>
            <p:spPr>
              <a:xfrm>
                <a:off x="9597092" y="3883021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152BE2-2ED7-CA46-B48F-B203D57C5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092" y="3883021"/>
                <a:ext cx="720000" cy="389513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77CD62-0BC6-3942-B985-F238BA0AC038}"/>
                  </a:ext>
                </a:extLst>
              </p:cNvPr>
              <p:cNvSpPr txBox="1"/>
              <p:nvPr/>
            </p:nvSpPr>
            <p:spPr>
              <a:xfrm>
                <a:off x="9597092" y="4579927"/>
                <a:ext cx="720000" cy="406644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77CD62-0BC6-3942-B985-F238BA0AC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092" y="4579927"/>
                <a:ext cx="720000" cy="406644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327AF1-4DAD-C64E-87D8-A23672616B3A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>
            <a:off x="9957092" y="4272534"/>
            <a:ext cx="0" cy="3073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6B8C2C-F044-1F46-872E-5A09FB5C4429}"/>
                  </a:ext>
                </a:extLst>
              </p:cNvPr>
              <p:cNvSpPr/>
              <p:nvPr/>
            </p:nvSpPr>
            <p:spPr>
              <a:xfrm>
                <a:off x="9358823" y="4400662"/>
                <a:ext cx="1284514" cy="71845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r"/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6B8C2C-F044-1F46-872E-5A09FB5C44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823" y="4400662"/>
                <a:ext cx="1284514" cy="71845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AA8C50-2513-1B46-80B2-0D5C95783AC0}"/>
                  </a:ext>
                </a:extLst>
              </p:cNvPr>
              <p:cNvSpPr txBox="1"/>
              <p:nvPr/>
            </p:nvSpPr>
            <p:spPr>
              <a:xfrm>
                <a:off x="9597092" y="3193809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6AA8C50-2513-1B46-80B2-0D5C95783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7092" y="3193809"/>
                <a:ext cx="720000" cy="389513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622096-8DAD-EC44-9A2C-150298DC2180}"/>
              </a:ext>
            </a:extLst>
          </p:cNvPr>
          <p:cNvCxnSpPr>
            <a:cxnSpLocks/>
            <a:stCxn id="26" idx="4"/>
            <a:endCxn id="22" idx="0"/>
          </p:cNvCxnSpPr>
          <p:nvPr/>
        </p:nvCxnSpPr>
        <p:spPr>
          <a:xfrm>
            <a:off x="9957092" y="3583322"/>
            <a:ext cx="0" cy="2996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742596-9AD0-C64D-9901-C9DDE4578595}"/>
                  </a:ext>
                </a:extLst>
              </p:cNvPr>
              <p:cNvSpPr txBox="1"/>
              <p:nvPr/>
            </p:nvSpPr>
            <p:spPr>
              <a:xfrm>
                <a:off x="10961901" y="3883020"/>
                <a:ext cx="720000" cy="38951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36000" tIns="0" rIns="3600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C742596-9AD0-C64D-9901-C9DDE4578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1901" y="3883020"/>
                <a:ext cx="720000" cy="389513"/>
              </a:xfrm>
              <a:prstGeom prst="ellipse">
                <a:avLst/>
              </a:prstGeom>
              <a:blipFill>
                <a:blip r:embed="rId14"/>
                <a:stretch>
                  <a:fillRect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52E455-23CB-764F-8137-996876B527DC}"/>
              </a:ext>
            </a:extLst>
          </p:cNvPr>
          <p:cNvCxnSpPr>
            <a:cxnSpLocks/>
            <a:stCxn id="28" idx="3"/>
            <a:endCxn id="23" idx="7"/>
          </p:cNvCxnSpPr>
          <p:nvPr/>
        </p:nvCxnSpPr>
        <p:spPr>
          <a:xfrm flipH="1">
            <a:off x="10211650" y="4215490"/>
            <a:ext cx="855693" cy="42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7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478123" cy="4240848"/>
              </a:xfrm>
            </p:spPr>
            <p:txBody>
              <a:bodyPr/>
              <a:lstStyle/>
              <a:p>
                <a:r>
                  <a:rPr lang="de-DE" dirty="0"/>
                  <a:t>Bayesian </a:t>
                </a:r>
                <a:r>
                  <a:rPr lang="de-DE" dirty="0" err="1"/>
                  <a:t>Attack</a:t>
                </a:r>
                <a:r>
                  <a:rPr lang="de-DE" dirty="0"/>
                  <a:t> Graphs:</a:t>
                </a:r>
                <a:br>
                  <a:rPr lang="de-DE" dirty="0"/>
                </a:br>
                <a:r>
                  <a:rPr lang="de-DE" dirty="0"/>
                  <a:t>Weitere Anfragemöglichkeiten</a:t>
                </a:r>
              </a:p>
              <a:p>
                <a:pPr lvl="1"/>
                <a:r>
                  <a:rPr lang="de-DE" dirty="0"/>
                  <a:t>Neben Wahrscheinlichkeitsanfragen: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𝑎𝑐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𝑑𝑏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MPE Anfragen:</a:t>
                </a:r>
              </a:p>
              <a:p>
                <a:pPr lvl="2"/>
                <a:r>
                  <a:rPr lang="de-DE" dirty="0"/>
                  <a:t>Evidenz: 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𝑑𝑏</m:t>
                        </m:r>
                      </m:sub>
                    </m:sSub>
                  </m:oMath>
                </a14:m>
                <a:r>
                  <a:rPr lang="de-DE" dirty="0"/>
                  <a:t> kompromittiert,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de-DE" b="1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𝑀𝑃𝐸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de-DE" dirty="0"/>
                  <a:t> um den wahrscheinlichsten Zustand des restlichen Systems zu erhalten</a:t>
                </a:r>
              </a:p>
              <a:p>
                <a:pPr lvl="3"/>
                <a:r>
                  <a:rPr lang="de-DE" dirty="0"/>
                  <a:t>Zustand der restlichen Komponenten</a:t>
                </a:r>
              </a:p>
              <a:p>
                <a:pPr lvl="3"/>
                <a:r>
                  <a:rPr lang="de-DE" dirty="0"/>
                  <a:t>Ursachenforschung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478123" cy="4240848"/>
              </a:xfrm>
              <a:blipFill>
                <a:blip r:embed="rId3"/>
                <a:stretch>
                  <a:fillRect l="-2544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29227A-0A52-AD41-8976-C08D0ABF0756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1C9279-B335-C440-BFE0-4BEE67A7C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41" y="1661859"/>
            <a:ext cx="4900759" cy="424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979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BA82-98B8-E84A-8C20-1567EDD1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58EE-1508-334D-AE2E-CF86A665D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Zustandsanfrage: Most probable </a:t>
            </a:r>
            <a:r>
              <a:rPr lang="de-DE" dirty="0" err="1"/>
              <a:t>explanation</a:t>
            </a:r>
            <a:r>
              <a:rPr lang="de-DE" dirty="0"/>
              <a:t> (MPE)</a:t>
            </a:r>
          </a:p>
          <a:p>
            <a:pPr lvl="1"/>
            <a:r>
              <a:rPr lang="de-DE" dirty="0"/>
              <a:t>Gegeben Evidenz, wahrscheinlichster Zustand der verbleibenden Zufallsvariablen</a:t>
            </a:r>
          </a:p>
          <a:p>
            <a:pPr lvl="1"/>
            <a:r>
              <a:rPr lang="de-DE" dirty="0"/>
              <a:t>Eliminierung mittels Maximierung</a:t>
            </a:r>
          </a:p>
          <a:p>
            <a:r>
              <a:rPr lang="de-DE" dirty="0"/>
              <a:t>Änderungen zu bisheriger Inferenz</a:t>
            </a:r>
          </a:p>
          <a:p>
            <a:pPr lvl="1"/>
            <a:r>
              <a:rPr lang="de-DE" dirty="0"/>
              <a:t>MPE-VE</a:t>
            </a:r>
          </a:p>
          <a:p>
            <a:pPr lvl="2"/>
            <a:r>
              <a:rPr lang="de-DE" dirty="0"/>
              <a:t>Erweiterter Faktor um Zuweisungen zu speichern</a:t>
            </a:r>
          </a:p>
          <a:p>
            <a:pPr lvl="2"/>
            <a:r>
              <a:rPr lang="de-DE" cap="small" dirty="0" err="1"/>
              <a:t>multipy</a:t>
            </a:r>
            <a:r>
              <a:rPr lang="de-DE" dirty="0"/>
              <a:t>: vereinigt zusätzlich existierende Zuweisungen (keine Überschneidung in diesen)</a:t>
            </a:r>
          </a:p>
          <a:p>
            <a:pPr lvl="2"/>
            <a:r>
              <a:rPr lang="de-DE" cap="small" dirty="0" err="1"/>
              <a:t>max</a:t>
            </a:r>
            <a:r>
              <a:rPr lang="de-DE" cap="small" dirty="0"/>
              <a:t>-out</a:t>
            </a:r>
            <a:r>
              <a:rPr lang="de-DE" dirty="0"/>
              <a:t>: maximiert eine gegebene Variable aus einem Faktor aus (wie </a:t>
            </a:r>
            <a:r>
              <a:rPr lang="de-DE" cap="small" dirty="0" err="1"/>
              <a:t>sum</a:t>
            </a:r>
            <a:r>
              <a:rPr lang="de-DE" cap="small" dirty="0"/>
              <a:t>-out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MPE-JT</a:t>
            </a:r>
          </a:p>
          <a:p>
            <a:pPr lvl="2"/>
            <a:r>
              <a:rPr lang="de-DE" dirty="0"/>
              <a:t>Schritt 3 + 4 fusionieren zu einer Nachrichten-Phase, in der Nicht-Separatoren ausmaximiert werden und am Ende am zentralen Cluster die verbliebenen Variablen ausmaximiert werden</a:t>
            </a:r>
          </a:p>
          <a:p>
            <a:r>
              <a:rPr lang="de-DE" dirty="0"/>
              <a:t>Keine Auswirkung auf Komplexität in Bezug auf Baumweite und Anzahl Eliminierungen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4308A-ECB6-0C44-A159-7BD04AF90C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C4413-1872-6344-BB61-24433776D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6CE01-90F1-D944-B779-2A8119BE3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42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19866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DD34DD3-760F-FC49-9CFB-D1793A78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Maximum Aposteriori Zuweisung</a:t>
            </a:r>
            <a:br>
              <a:rPr lang="de-DE" dirty="0"/>
            </a:br>
            <a:r>
              <a:rPr lang="de-DE" dirty="0"/>
              <a:t>(MAP)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492F0-5D80-F44C-98CF-B1F551B8C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Allgemeine Zustandsanfragen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1295-ABD2-D549-9AFE-DBD8E2C100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D901C-921F-284C-A922-A4B137A39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ABB05-4E68-1E40-B390-66D836ADF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43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93629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045B-F387-EE49-8291-22E17A7F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Wahrscheinlichste Zuweisung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i="1" dirty="0"/>
                  <a:t>Zustandsanfrage</a:t>
                </a:r>
                <a:r>
                  <a:rPr lang="de-DE" dirty="0"/>
                  <a:t> fragt nach der wahrscheinlichsten Zuweisung an eine Untermenge von Zufallsvariablen ohne Evidenz: Maximum a posteriori Zuweisung (</a:t>
                </a:r>
                <a:r>
                  <a:rPr lang="de-DE" dirty="0">
                    <a:solidFill>
                      <a:schemeClr val="accent1"/>
                    </a:solidFill>
                  </a:rPr>
                  <a:t>MAP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Verallgemeinerung</a:t>
                </a:r>
                <a:r>
                  <a:rPr lang="de-DE" dirty="0"/>
                  <a:t> von MPE</a:t>
                </a:r>
              </a:p>
              <a:p>
                <a:pPr lvl="1"/>
                <a:r>
                  <a:rPr lang="de-DE" dirty="0"/>
                  <a:t>Formal betrachtet, gegeben ein Modell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mit der vollständigen gemeinsamen Wahrscheinlichkeitsverteilung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de-DE" dirty="0"/>
                  <a:t>, Evidenz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 und eine Menge von Anfragevariablen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3"/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𝐴𝑃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𝑉𝑎𝑙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 | </m:t>
                                  </m:r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</m:d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𝑉𝑎𝑙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dirty="0"/>
              </a:p>
              <a:p>
                <a:pPr lvl="3"/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die verbleibenden Zufallsvariablen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𝑼</m:t>
                    </m:r>
                    <m:r>
                      <a:rPr lang="de-DE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, i.e.,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de-DE" dirty="0"/>
                  <a:t>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𝑀𝐴𝑃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𝑀𝑃𝐸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b="-101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3E550-0751-0A42-9488-FA7DF0F49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44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C4B337-7B81-294C-9051-C2F0F3693E92}"/>
              </a:ext>
            </a:extLst>
          </p:cNvPr>
          <p:cNvSpPr/>
          <p:nvPr/>
        </p:nvSpPr>
        <p:spPr>
          <a:xfrm>
            <a:off x="1795043" y="6172447"/>
            <a:ext cx="861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Alexander Philip Dawid. Applications of a General Propagation Algorithm for Probabilistic Expert Systems.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Statistics and Computing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2(1):25–36, 1992. </a:t>
            </a:r>
          </a:p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Rina Dechter. Bucket Elimination: A Unifying Framework for Probabilistic Inference. In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Learning and Inference in Graphical Models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pages 75–104. MIT Press, 1999.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2E9AD87-CDC9-EA44-9CC9-689358E368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6788BEA-21AA-3843-A0ED-7DA7DA5CE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</p:spPr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72952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94806A-3BBB-1A44-8A18-146C5A82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Wahrscheinlichste Zuweisung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21E759-8309-7249-90D9-F82BDEE614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1" y="1665065"/>
                <a:ext cx="6483860" cy="4413517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Problem mit der MAP-Anfrage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𝑀𝐴𝑃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de-D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Enthält Summierung und Maximierung, welche </a:t>
                </a:r>
                <a:r>
                  <a:rPr lang="de-DE" dirty="0">
                    <a:solidFill>
                      <a:srgbClr val="FFC000"/>
                    </a:solidFill>
                  </a:rPr>
                  <a:t>nicht kommutativ</a:t>
                </a:r>
                <a:r>
                  <a:rPr lang="de-DE" dirty="0"/>
                  <a:t> sind:</a:t>
                </a:r>
              </a:p>
              <a:p>
                <a:pPr lvl="2"/>
                <a:r>
                  <a:rPr lang="de-DE" dirty="0"/>
                  <a:t>Beispiel: Maximierung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Summierung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in Faktor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al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nary>
                        </m:e>
                      </m:func>
                      <m:r>
                        <a:rPr lang="de-DE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  <m:brk m:alnAt="7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al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sub>
                        <m:sup/>
                        <m:e>
                          <m:func>
                            <m:func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de-DE" dirty="0"/>
              </a:p>
              <a:p>
                <a:pPr lvl="3"/>
                <a:r>
                  <a:rPr lang="de-DE" dirty="0"/>
                  <a:t>Siehe rechts</a:t>
                </a:r>
              </a:p>
              <a:p>
                <a:pPr lvl="2"/>
                <a:r>
                  <a:rPr lang="de-DE" dirty="0"/>
                  <a:t>Verhalten zudem möglicherweise </a:t>
                </a:r>
                <a:r>
                  <a:rPr lang="de-DE" dirty="0">
                    <a:solidFill>
                      <a:srgbClr val="7030A0"/>
                    </a:solidFill>
                  </a:rPr>
                  <a:t>nicht eindeutig</a:t>
                </a:r>
                <a:r>
                  <a:rPr lang="de-DE" dirty="0"/>
                  <a:t> bei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al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sub>
                      <m:sup/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Val</m:t>
                                </m:r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sub>
                            </m:sSub>
                          </m:fName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func>
                      </m:e>
                    </m:nary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 vor ∑)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D21E759-8309-7249-90D9-F82BDEE614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1" y="1665065"/>
                <a:ext cx="6483860" cy="4413517"/>
              </a:xfrm>
              <a:blipFill>
                <a:blip r:embed="rId2"/>
                <a:stretch>
                  <a:fillRect l="-2539" t="-24069" b="-945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46845-368D-A241-A8AA-E0C91D81AA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1C399-AA02-EA4F-9021-993BE88E9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C6BEF-4138-BD47-8817-B5C799C98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45</a:t>
            </a:fld>
            <a:r>
              <a:rPr lang="de-DE"/>
              <a:t> </a:t>
            </a:r>
            <a:endParaRPr lang="de-DE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7F6CD28-496E-5B48-9212-706700330C41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15858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C7F6CD28-496E-5B48-9212-706700330C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6700345"/>
                  </p:ext>
                </p:extLst>
              </p:nvPr>
            </p:nvGraphicFramePr>
            <p:xfrm>
              <a:off x="7020374" y="15858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96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96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196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8333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308333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308333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8333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408333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408333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84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584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584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125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712500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712500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12500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812500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8125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390CB8-7157-C943-8520-0CA575EAFECE}"/>
              </a:ext>
            </a:extLst>
          </p:cNvPr>
          <p:cNvCxnSpPr/>
          <p:nvPr/>
        </p:nvCxnSpPr>
        <p:spPr>
          <a:xfrm>
            <a:off x="9256894" y="602402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6AC281-9F96-B743-838A-F0A2B7919E06}"/>
              </a:ext>
            </a:extLst>
          </p:cNvPr>
          <p:cNvCxnSpPr>
            <a:cxnSpLocks/>
          </p:cNvCxnSpPr>
          <p:nvPr/>
        </p:nvCxnSpPr>
        <p:spPr>
          <a:xfrm flipV="1">
            <a:off x="9256893" y="748986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0C8F65-31CA-3D4A-A0A6-0D06521E75EB}"/>
              </a:ext>
            </a:extLst>
          </p:cNvPr>
          <p:cNvSpPr txBox="1"/>
          <p:nvPr/>
        </p:nvSpPr>
        <p:spPr>
          <a:xfrm>
            <a:off x="9487238" y="595422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0F91F3-2EAF-6845-8C7E-9313BFB5A24F}"/>
              </a:ext>
            </a:extLst>
          </p:cNvPr>
          <p:cNvCxnSpPr/>
          <p:nvPr/>
        </p:nvCxnSpPr>
        <p:spPr>
          <a:xfrm>
            <a:off x="9256894" y="1206938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5D762-614A-584E-B46C-71CB0C6798F1}"/>
              </a:ext>
            </a:extLst>
          </p:cNvPr>
          <p:cNvCxnSpPr>
            <a:cxnSpLocks/>
          </p:cNvCxnSpPr>
          <p:nvPr/>
        </p:nvCxnSpPr>
        <p:spPr>
          <a:xfrm flipV="1">
            <a:off x="9256893" y="1353522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1F2C94D-27B8-CC44-B993-ED1BFE92F238}"/>
              </a:ext>
            </a:extLst>
          </p:cNvPr>
          <p:cNvSpPr txBox="1"/>
          <p:nvPr/>
        </p:nvSpPr>
        <p:spPr>
          <a:xfrm>
            <a:off x="9487238" y="1199958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EB8E26-B1C1-B54F-902F-E0C5837B7B77}"/>
              </a:ext>
            </a:extLst>
          </p:cNvPr>
          <p:cNvCxnSpPr/>
          <p:nvPr/>
        </p:nvCxnSpPr>
        <p:spPr>
          <a:xfrm>
            <a:off x="9256894" y="1826511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7BCF3F-FBEE-C746-9739-A6B7585EF60B}"/>
              </a:ext>
            </a:extLst>
          </p:cNvPr>
          <p:cNvCxnSpPr>
            <a:cxnSpLocks/>
          </p:cNvCxnSpPr>
          <p:nvPr/>
        </p:nvCxnSpPr>
        <p:spPr>
          <a:xfrm flipV="1">
            <a:off x="9256893" y="1973095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4D50F5-03CA-3A47-8E4C-73DFE1BCDF1D}"/>
              </a:ext>
            </a:extLst>
          </p:cNvPr>
          <p:cNvSpPr txBox="1"/>
          <p:nvPr/>
        </p:nvSpPr>
        <p:spPr>
          <a:xfrm>
            <a:off x="9487238" y="1819531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DF0500-0519-9446-818D-535A6EF9F40E}"/>
              </a:ext>
            </a:extLst>
          </p:cNvPr>
          <p:cNvCxnSpPr/>
          <p:nvPr/>
        </p:nvCxnSpPr>
        <p:spPr>
          <a:xfrm>
            <a:off x="9256894" y="2443345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8E363E-417D-E348-AA31-47B689E8A416}"/>
              </a:ext>
            </a:extLst>
          </p:cNvPr>
          <p:cNvCxnSpPr>
            <a:cxnSpLocks/>
          </p:cNvCxnSpPr>
          <p:nvPr/>
        </p:nvCxnSpPr>
        <p:spPr>
          <a:xfrm flipV="1">
            <a:off x="9256893" y="2589929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46DC6C-F953-7E41-8C16-EA4C652DAF72}"/>
              </a:ext>
            </a:extLst>
          </p:cNvPr>
          <p:cNvSpPr txBox="1"/>
          <p:nvPr/>
        </p:nvSpPr>
        <p:spPr>
          <a:xfrm>
            <a:off x="9487238" y="2436365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+ 9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C5945E-1A3A-2D45-A5A4-3D83191FA135}"/>
              </a:ext>
            </a:extLst>
          </p:cNvPr>
          <p:cNvCxnSpPr>
            <a:cxnSpLocks/>
            <a:stCxn id="11" idx="3"/>
            <a:endCxn id="23" idx="1"/>
          </p:cNvCxnSpPr>
          <p:nvPr/>
        </p:nvCxnSpPr>
        <p:spPr>
          <a:xfrm>
            <a:off x="9984490" y="749311"/>
            <a:ext cx="227472" cy="29675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47DAA3-24C3-C641-AB3E-8ECD42DDABD1}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>
          <a:xfrm flipV="1">
            <a:off x="9893118" y="1046070"/>
            <a:ext cx="318844" cy="3077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9035928-5362-2C41-93D9-0309EB543BDF}"/>
              </a:ext>
            </a:extLst>
          </p:cNvPr>
          <p:cNvSpPr txBox="1"/>
          <p:nvPr/>
        </p:nvSpPr>
        <p:spPr>
          <a:xfrm>
            <a:off x="10211962" y="892181"/>
            <a:ext cx="9746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14, </a:t>
            </a:r>
            <a:r>
              <a:rPr lang="de-DE" sz="1400" dirty="0" err="1">
                <a:solidFill>
                  <a:schemeClr val="accent2"/>
                </a:solidFill>
              </a:rPr>
              <a:t>false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69CD50-CE09-7940-971E-610F2583273A}"/>
              </a:ext>
            </a:extLst>
          </p:cNvPr>
          <p:cNvCxnSpPr>
            <a:cxnSpLocks/>
            <a:stCxn id="17" idx="3"/>
            <a:endCxn id="28" idx="1"/>
          </p:cNvCxnSpPr>
          <p:nvPr/>
        </p:nvCxnSpPr>
        <p:spPr>
          <a:xfrm>
            <a:off x="9984490" y="1973420"/>
            <a:ext cx="227471" cy="2867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B99ACD-C71E-9F43-9213-546FD13A40B4}"/>
              </a:ext>
            </a:extLst>
          </p:cNvPr>
          <p:cNvCxnSpPr>
            <a:cxnSpLocks/>
            <a:stCxn id="20" idx="3"/>
            <a:endCxn id="28" idx="1"/>
          </p:cNvCxnSpPr>
          <p:nvPr/>
        </p:nvCxnSpPr>
        <p:spPr>
          <a:xfrm flipV="1">
            <a:off x="9893118" y="2260137"/>
            <a:ext cx="318843" cy="3301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9D32623-F227-3243-8384-2F4416C1BEA0}"/>
              </a:ext>
            </a:extLst>
          </p:cNvPr>
          <p:cNvSpPr txBox="1"/>
          <p:nvPr/>
        </p:nvSpPr>
        <p:spPr>
          <a:xfrm>
            <a:off x="10211961" y="2106248"/>
            <a:ext cx="974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</a:t>
            </a:r>
            <a:r>
              <a:rPr lang="de-DE" sz="1400" dirty="0">
                <a:solidFill>
                  <a:srgbClr val="FFC000"/>
                </a:solidFill>
              </a:rPr>
              <a:t> 11</a:t>
            </a:r>
            <a:r>
              <a:rPr lang="de-DE" sz="1400" dirty="0">
                <a:solidFill>
                  <a:schemeClr val="accent1"/>
                </a:solidFill>
              </a:rPr>
              <a:t>, </a:t>
            </a:r>
            <a:r>
              <a:rPr lang="de-DE" sz="1400" dirty="0" err="1">
                <a:solidFill>
                  <a:srgbClr val="7030A0"/>
                </a:solidFill>
              </a:rPr>
              <a:t>false</a:t>
            </a:r>
            <a:endParaRPr lang="de-DE" sz="1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0C85E7D7-048E-E94F-90FA-CB24F929BAD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>
                <a:extLst>
                  <a:ext uri="{FF2B5EF4-FFF2-40B4-BE49-F238E27FC236}">
                    <a16:creationId xmlns:a16="http://schemas.microsoft.com/office/drawing/2014/main" id="{0C85E7D7-048E-E94F-90FA-CB24F929BA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9795516"/>
                  </p:ext>
                </p:extLst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96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96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96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8333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308333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308333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8333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408333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408333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84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584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584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125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712500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712500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12500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812500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8125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D29BEBD-4E2E-6842-8965-E41E6D1E5F5E}"/>
              </a:ext>
            </a:extLst>
          </p:cNvPr>
          <p:cNvCxnSpPr/>
          <p:nvPr/>
        </p:nvCxnSpPr>
        <p:spPr>
          <a:xfrm>
            <a:off x="9256894" y="3596934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45C8FE-355F-9447-AE85-BC31845AF20C}"/>
              </a:ext>
            </a:extLst>
          </p:cNvPr>
          <p:cNvCxnSpPr>
            <a:cxnSpLocks/>
          </p:cNvCxnSpPr>
          <p:nvPr/>
        </p:nvCxnSpPr>
        <p:spPr>
          <a:xfrm flipV="1">
            <a:off x="9256893" y="3743518"/>
            <a:ext cx="230345" cy="4579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42277D95-C004-0144-9FD7-138122472C6A}"/>
              </a:ext>
            </a:extLst>
          </p:cNvPr>
          <p:cNvSpPr txBox="1"/>
          <p:nvPr/>
        </p:nvSpPr>
        <p:spPr>
          <a:xfrm>
            <a:off x="9487238" y="3589954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12, </a:t>
            </a:r>
            <a:r>
              <a:rPr lang="de-DE" sz="1400" dirty="0" err="1">
                <a:solidFill>
                  <a:schemeClr val="accent2"/>
                </a:solidFill>
              </a:rPr>
              <a:t>true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9900E081-62B7-8549-8146-3F5A0F76602A}"/>
              </a:ext>
            </a:extLst>
          </p:cNvPr>
          <p:cNvCxnSpPr>
            <a:cxnSpLocks/>
          </p:cNvCxnSpPr>
          <p:nvPr/>
        </p:nvCxnSpPr>
        <p:spPr>
          <a:xfrm>
            <a:off x="9256892" y="3897731"/>
            <a:ext cx="230347" cy="4503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DBC50AC-E55E-4645-A894-2ED88AB01C8A}"/>
              </a:ext>
            </a:extLst>
          </p:cNvPr>
          <p:cNvCxnSpPr>
            <a:cxnSpLocks/>
          </p:cNvCxnSpPr>
          <p:nvPr/>
        </p:nvCxnSpPr>
        <p:spPr>
          <a:xfrm flipV="1">
            <a:off x="9256893" y="4348054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602DDD1-E75F-D445-B370-435653180E77}"/>
              </a:ext>
            </a:extLst>
          </p:cNvPr>
          <p:cNvSpPr txBox="1"/>
          <p:nvPr/>
        </p:nvSpPr>
        <p:spPr>
          <a:xfrm>
            <a:off x="9487238" y="419449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2, </a:t>
            </a:r>
            <a:r>
              <a:rPr lang="de-DE" sz="1400" dirty="0" err="1">
                <a:solidFill>
                  <a:schemeClr val="accent2"/>
                </a:solidFill>
              </a:rPr>
              <a:t>true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11B1E82-5153-DE41-87E1-D57B959C4CFB}"/>
              </a:ext>
            </a:extLst>
          </p:cNvPr>
          <p:cNvCxnSpPr/>
          <p:nvPr/>
        </p:nvCxnSpPr>
        <p:spPr>
          <a:xfrm>
            <a:off x="9256894" y="4821043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62D2EFA-D8FF-6E4A-A37F-2B076BF8D8D4}"/>
              </a:ext>
            </a:extLst>
          </p:cNvPr>
          <p:cNvCxnSpPr>
            <a:cxnSpLocks/>
          </p:cNvCxnSpPr>
          <p:nvPr/>
        </p:nvCxnSpPr>
        <p:spPr>
          <a:xfrm flipV="1">
            <a:off x="9256892" y="4967627"/>
            <a:ext cx="230346" cy="4702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3ACD93A-16C9-C843-A768-DCCEC8E058AC}"/>
              </a:ext>
            </a:extLst>
          </p:cNvPr>
          <p:cNvSpPr txBox="1"/>
          <p:nvPr/>
        </p:nvSpPr>
        <p:spPr>
          <a:xfrm>
            <a:off x="9487238" y="481406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8,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rgbClr val="7030A0"/>
                </a:solidFill>
              </a:rPr>
              <a:t>true</a:t>
            </a:r>
            <a:endParaRPr lang="de-DE" sz="1400" dirty="0">
              <a:solidFill>
                <a:srgbClr val="7030A0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ABEE97-9C00-2C45-91BC-030A03F1BC77}"/>
              </a:ext>
            </a:extLst>
          </p:cNvPr>
          <p:cNvCxnSpPr>
            <a:cxnSpLocks/>
          </p:cNvCxnSpPr>
          <p:nvPr/>
        </p:nvCxnSpPr>
        <p:spPr>
          <a:xfrm>
            <a:off x="9256891" y="5121840"/>
            <a:ext cx="230348" cy="4626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9B41B98-BF75-2F47-9385-8A0CC43CE118}"/>
              </a:ext>
            </a:extLst>
          </p:cNvPr>
          <p:cNvCxnSpPr>
            <a:cxnSpLocks/>
          </p:cNvCxnSpPr>
          <p:nvPr/>
        </p:nvCxnSpPr>
        <p:spPr>
          <a:xfrm flipV="1">
            <a:off x="9256893" y="5584461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2C31AA0-89D7-CD46-8B0C-F4D54F1B31B9}"/>
              </a:ext>
            </a:extLst>
          </p:cNvPr>
          <p:cNvSpPr txBox="1"/>
          <p:nvPr/>
        </p:nvSpPr>
        <p:spPr>
          <a:xfrm>
            <a:off x="9487238" y="5430897"/>
            <a:ext cx="88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4</a:t>
            </a:r>
            <a:r>
              <a:rPr lang="de-DE" sz="1400" dirty="0">
                <a:solidFill>
                  <a:schemeClr val="accent1"/>
                </a:solidFill>
              </a:rPr>
              <a:t>, </a:t>
            </a:r>
            <a:r>
              <a:rPr lang="de-DE" sz="1400" dirty="0" err="1">
                <a:solidFill>
                  <a:srgbClr val="7030A0"/>
                </a:solidFill>
              </a:rPr>
              <a:t>false</a:t>
            </a:r>
            <a:endParaRPr lang="de-DE" sz="1400" dirty="0">
              <a:solidFill>
                <a:srgbClr val="7030A0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EC09853-1897-A245-9A87-351C5968EE48}"/>
              </a:ext>
            </a:extLst>
          </p:cNvPr>
          <p:cNvCxnSpPr>
            <a:cxnSpLocks/>
            <a:stCxn id="65" idx="3"/>
            <a:endCxn id="77" idx="1"/>
          </p:cNvCxnSpPr>
          <p:nvPr/>
        </p:nvCxnSpPr>
        <p:spPr>
          <a:xfrm>
            <a:off x="10430125" y="3743843"/>
            <a:ext cx="193667" cy="29675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1C4B609-508C-E04B-8978-178C11B6B455}"/>
              </a:ext>
            </a:extLst>
          </p:cNvPr>
          <p:cNvCxnSpPr>
            <a:cxnSpLocks/>
            <a:stCxn id="68" idx="3"/>
            <a:endCxn id="77" idx="1"/>
          </p:cNvCxnSpPr>
          <p:nvPr/>
        </p:nvCxnSpPr>
        <p:spPr>
          <a:xfrm flipV="1">
            <a:off x="10338753" y="4040602"/>
            <a:ext cx="285039" cy="30777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70951FCD-D9A7-B94A-9FFB-DF934FBE8CE5}"/>
              </a:ext>
            </a:extLst>
          </p:cNvPr>
          <p:cNvSpPr txBox="1"/>
          <p:nvPr/>
        </p:nvSpPr>
        <p:spPr>
          <a:xfrm>
            <a:off x="10623792" y="3886713"/>
            <a:ext cx="921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+ 14, </a:t>
            </a:r>
            <a:r>
              <a:rPr lang="de-DE" sz="1400" dirty="0" err="1">
                <a:solidFill>
                  <a:schemeClr val="accent2"/>
                </a:solidFill>
              </a:rPr>
              <a:t>false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1A6B8B1-5809-914D-A1F5-76926948E9F6}"/>
              </a:ext>
            </a:extLst>
          </p:cNvPr>
          <p:cNvCxnSpPr>
            <a:cxnSpLocks/>
            <a:stCxn id="71" idx="3"/>
            <a:endCxn id="80" idx="1"/>
          </p:cNvCxnSpPr>
          <p:nvPr/>
        </p:nvCxnSpPr>
        <p:spPr>
          <a:xfrm>
            <a:off x="10338753" y="4967952"/>
            <a:ext cx="208253" cy="2867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451C5F7-78E2-9947-9E1A-B0FF5D118F12}"/>
              </a:ext>
            </a:extLst>
          </p:cNvPr>
          <p:cNvCxnSpPr>
            <a:cxnSpLocks/>
            <a:stCxn id="74" idx="3"/>
            <a:endCxn id="80" idx="1"/>
          </p:cNvCxnSpPr>
          <p:nvPr/>
        </p:nvCxnSpPr>
        <p:spPr>
          <a:xfrm flipV="1">
            <a:off x="10370493" y="5254669"/>
            <a:ext cx="176513" cy="3301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2179A4F4-DD57-6E48-88CC-C7387FFC961E}"/>
              </a:ext>
            </a:extLst>
          </p:cNvPr>
          <p:cNvSpPr txBox="1"/>
          <p:nvPr/>
        </p:nvSpPr>
        <p:spPr>
          <a:xfrm>
            <a:off x="10547006" y="5100780"/>
            <a:ext cx="1416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</a:t>
            </a:r>
            <a:r>
              <a:rPr lang="de-DE" sz="1400" dirty="0">
                <a:solidFill>
                  <a:srgbClr val="FFC000"/>
                </a:solidFill>
              </a:rPr>
              <a:t> 12</a:t>
            </a:r>
            <a:r>
              <a:rPr lang="de-DE" sz="1400" dirty="0">
                <a:solidFill>
                  <a:schemeClr val="accent1"/>
                </a:solidFill>
              </a:rPr>
              <a:t>,</a:t>
            </a:r>
            <a:r>
              <a:rPr lang="de-DE" sz="1400" dirty="0">
                <a:solidFill>
                  <a:srgbClr val="FFC000"/>
                </a:solidFill>
              </a:rPr>
              <a:t> </a:t>
            </a:r>
            <a:r>
              <a:rPr lang="de-DE" sz="1400" dirty="0" err="1">
                <a:solidFill>
                  <a:srgbClr val="7030A0"/>
                </a:solidFill>
              </a:rPr>
              <a:t>true</a:t>
            </a:r>
            <a:r>
              <a:rPr lang="de-DE" sz="1400" dirty="0">
                <a:solidFill>
                  <a:srgbClr val="7030A0"/>
                </a:solidFill>
              </a:rPr>
              <a:t>/</a:t>
            </a:r>
            <a:r>
              <a:rPr lang="de-DE" sz="1400" dirty="0" err="1">
                <a:solidFill>
                  <a:srgbClr val="7030A0"/>
                </a:solidFill>
              </a:rPr>
              <a:t>false</a:t>
            </a:r>
            <a:r>
              <a:rPr lang="de-DE" sz="1400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0B6614A-B855-5A4F-B9A2-AE1AAE4C9726}"/>
              </a:ext>
            </a:extLst>
          </p:cNvPr>
          <p:cNvSpPr/>
          <p:nvPr/>
        </p:nvSpPr>
        <p:spPr>
          <a:xfrm>
            <a:off x="1795043" y="6172447"/>
            <a:ext cx="861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Alexander Philip Dawid. Applications of a General Propagation Algorithm for Probabilistic Expert Systems.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Statistics and Computing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2(1):25–36, 1992. </a:t>
            </a:r>
          </a:p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Rina Dechter. Bucket Elimination: A Unifying Framework for Probabilistic Inference. In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Learning and Inference in Graphical Models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pages 75–104. MIT Press, 1999.</a:t>
            </a:r>
          </a:p>
        </p:txBody>
      </p:sp>
    </p:spTree>
    <p:extLst>
      <p:ext uri="{BB962C8B-B14F-4D97-AF65-F5344CB8AC3E}">
        <p14:creationId xmlns:p14="http://schemas.microsoft.com/office/powerpoint/2010/main" val="24747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65" grpId="0"/>
      <p:bldP spid="68" grpId="0"/>
      <p:bldP spid="71" grpId="0"/>
      <p:bldP spid="74" grpId="0"/>
      <p:bldP spid="77" grpId="0"/>
      <p:bldP spid="8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045B-F387-EE49-8291-22E17A7F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Wahrscheinlichste Zuweisung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6483862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Für ein korrektes Ergebnis muss man</a:t>
                </a:r>
              </a:p>
              <a:p>
                <a:pPr lvl="1">
                  <a:buFont typeface="Wingdings" pitchFamily="2" charset="2"/>
                  <a:buChar char="v"/>
                </a:pPr>
                <a:r>
                  <a:rPr lang="de-DE" dirty="0">
                    <a:solidFill>
                      <a:schemeClr val="accent1"/>
                    </a:solidFill>
                  </a:rPr>
                  <a:t>zuerst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aussummieren und</a:t>
                </a:r>
              </a:p>
              <a:p>
                <a:pPr lvl="1">
                  <a:buFont typeface="Wingdings" pitchFamily="2" charset="2"/>
                  <a:buChar char="v"/>
                </a:pPr>
                <a:r>
                  <a:rPr lang="de-DE" dirty="0">
                    <a:solidFill>
                      <a:schemeClr val="accent1"/>
                    </a:solidFill>
                  </a:rPr>
                  <a:t>erst dann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ausmaximieren</a:t>
                </a:r>
              </a:p>
              <a:p>
                <a:pPr lvl="1"/>
                <a:r>
                  <a:rPr lang="de-DE" dirty="0"/>
                  <a:t>Kann die Baumweite vergrößern im Vergleich zu MPE- und Wahrscheinlichkeitsanfragen</a:t>
                </a:r>
              </a:p>
              <a:p>
                <a:pPr lvl="2"/>
                <a:r>
                  <a:rPr lang="de-DE" dirty="0"/>
                  <a:t>Grund: Eliminierungsfolge eingeschränkt durch Vorgabe, dass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de-DE" dirty="0"/>
                  <a:t> vor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Bedingte Unabhängigkeiten ermöglichen Verschränkungen, aber nur bis zu einem gewissen Grad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6483862" cy="4240848"/>
              </a:xfrm>
              <a:blipFill>
                <a:blip r:embed="rId2"/>
                <a:stretch>
                  <a:fillRect l="-2539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3E550-0751-0A42-9488-FA7DF0F49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46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FF810E-704B-2B45-A233-FF20F2DD4B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FE0D57-236D-F24E-8BAF-C630901EE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65F87A-FFA1-7F4B-BAEF-A65C5A9B5D39}"/>
              </a:ext>
            </a:extLst>
          </p:cNvPr>
          <p:cNvSpPr/>
          <p:nvPr/>
        </p:nvSpPr>
        <p:spPr>
          <a:xfrm>
            <a:off x="1795043" y="6172447"/>
            <a:ext cx="8613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Alexander Philip Dawid. Applications of a General Propagation Algorithm for Probabilistic Expert Systems.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Statistics and Computing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2(1):25–36, 1992. </a:t>
            </a:r>
          </a:p>
          <a:p>
            <a:pPr algn="ctr"/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Rina Dechter. Bucket Elimination: A Unifying Framework for Probabilistic Inference. In </a:t>
            </a:r>
            <a:r>
              <a:rPr lang="de-DE" sz="1000" i="1">
                <a:solidFill>
                  <a:schemeClr val="tx1">
                    <a:lumMod val="60000"/>
                    <a:lumOff val="40000"/>
                  </a:schemeClr>
                </a:solidFill>
              </a:rPr>
              <a:t>Learning and Inference in Graphical Models</a:t>
            </a:r>
            <a:r>
              <a:rPr lang="de-DE" sz="1000">
                <a:solidFill>
                  <a:schemeClr val="tx1">
                    <a:lumMod val="60000"/>
                    <a:lumOff val="40000"/>
                  </a:schemeClr>
                </a:solidFill>
              </a:rPr>
              <a:t>, pages 75–104. MIT Press, 1999.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F3A1DAE-7C09-604E-B1BE-9C98FA004B4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15858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1F3A1DAE-7C09-604E-B1BE-9C98FA004B46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158582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196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196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196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308333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308333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308333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408333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408333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408333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584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584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584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7125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712500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712500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t="-812500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78571" t="-812500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227273" t="-8125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3"/>
                          <a:stretch>
                            <a:fillRect l="-423529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C78CA8-48AB-4746-84CF-00C0E0220E00}"/>
              </a:ext>
            </a:extLst>
          </p:cNvPr>
          <p:cNvCxnSpPr/>
          <p:nvPr/>
        </p:nvCxnSpPr>
        <p:spPr>
          <a:xfrm>
            <a:off x="9256894" y="602402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31B9E0-4EDC-4E44-8368-A9A835400606}"/>
              </a:ext>
            </a:extLst>
          </p:cNvPr>
          <p:cNvCxnSpPr>
            <a:cxnSpLocks/>
          </p:cNvCxnSpPr>
          <p:nvPr/>
        </p:nvCxnSpPr>
        <p:spPr>
          <a:xfrm flipV="1">
            <a:off x="9256893" y="748986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B7301E-312E-294F-8B69-6DDC35E5FD70}"/>
              </a:ext>
            </a:extLst>
          </p:cNvPr>
          <p:cNvSpPr txBox="1"/>
          <p:nvPr/>
        </p:nvSpPr>
        <p:spPr>
          <a:xfrm>
            <a:off x="9487238" y="595422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32E439-0B35-3E47-94B6-FC4976C29759}"/>
              </a:ext>
            </a:extLst>
          </p:cNvPr>
          <p:cNvCxnSpPr/>
          <p:nvPr/>
        </p:nvCxnSpPr>
        <p:spPr>
          <a:xfrm>
            <a:off x="9256894" y="1206938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F76E4B-99A9-F748-997E-D59AC1B8654A}"/>
              </a:ext>
            </a:extLst>
          </p:cNvPr>
          <p:cNvCxnSpPr>
            <a:cxnSpLocks/>
          </p:cNvCxnSpPr>
          <p:nvPr/>
        </p:nvCxnSpPr>
        <p:spPr>
          <a:xfrm flipV="1">
            <a:off x="9256893" y="1353522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44AE0C-1DB7-B94D-B1E2-DF51BAB9182C}"/>
              </a:ext>
            </a:extLst>
          </p:cNvPr>
          <p:cNvSpPr txBox="1"/>
          <p:nvPr/>
        </p:nvSpPr>
        <p:spPr>
          <a:xfrm>
            <a:off x="9487238" y="1199958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B668C4-125A-EA4D-93E9-FA0C36FF4123}"/>
              </a:ext>
            </a:extLst>
          </p:cNvPr>
          <p:cNvCxnSpPr/>
          <p:nvPr/>
        </p:nvCxnSpPr>
        <p:spPr>
          <a:xfrm>
            <a:off x="9256894" y="1826511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A6E4FD-C0FF-7440-AD05-7B358FFC7809}"/>
              </a:ext>
            </a:extLst>
          </p:cNvPr>
          <p:cNvCxnSpPr>
            <a:cxnSpLocks/>
          </p:cNvCxnSpPr>
          <p:nvPr/>
        </p:nvCxnSpPr>
        <p:spPr>
          <a:xfrm flipV="1">
            <a:off x="9256893" y="1973095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31B6A58-3A4F-484D-ACCE-150480812946}"/>
              </a:ext>
            </a:extLst>
          </p:cNvPr>
          <p:cNvSpPr txBox="1"/>
          <p:nvPr/>
        </p:nvSpPr>
        <p:spPr>
          <a:xfrm>
            <a:off x="9487238" y="1819531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57720F-7ACF-A548-984D-09037FD7ED38}"/>
              </a:ext>
            </a:extLst>
          </p:cNvPr>
          <p:cNvCxnSpPr/>
          <p:nvPr/>
        </p:nvCxnSpPr>
        <p:spPr>
          <a:xfrm>
            <a:off x="9256894" y="2443345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DF8C4-B905-8647-9441-27DE7590F910}"/>
              </a:ext>
            </a:extLst>
          </p:cNvPr>
          <p:cNvCxnSpPr>
            <a:cxnSpLocks/>
          </p:cNvCxnSpPr>
          <p:nvPr/>
        </p:nvCxnSpPr>
        <p:spPr>
          <a:xfrm flipV="1">
            <a:off x="9256893" y="2589929"/>
            <a:ext cx="230345" cy="14658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6C55EF-599D-F541-9F95-714B46B746E2}"/>
              </a:ext>
            </a:extLst>
          </p:cNvPr>
          <p:cNvSpPr txBox="1"/>
          <p:nvPr/>
        </p:nvSpPr>
        <p:spPr>
          <a:xfrm>
            <a:off x="9487238" y="2436365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420C23-F9A2-A343-91D8-F59E8DDA00DB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>
            <a:off x="9984490" y="749311"/>
            <a:ext cx="227472" cy="29675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AA1E01-C1FA-3D47-ADBB-722EF42CCC77}"/>
              </a:ext>
            </a:extLst>
          </p:cNvPr>
          <p:cNvCxnSpPr>
            <a:cxnSpLocks/>
            <a:stCxn id="16" idx="3"/>
            <a:endCxn id="25" idx="1"/>
          </p:cNvCxnSpPr>
          <p:nvPr/>
        </p:nvCxnSpPr>
        <p:spPr>
          <a:xfrm flipV="1">
            <a:off x="9893118" y="1046070"/>
            <a:ext cx="318844" cy="3077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0EBC8A2-B1CC-8844-A363-822C3AEA2487}"/>
              </a:ext>
            </a:extLst>
          </p:cNvPr>
          <p:cNvSpPr txBox="1"/>
          <p:nvPr/>
        </p:nvSpPr>
        <p:spPr>
          <a:xfrm>
            <a:off x="10211962" y="892181"/>
            <a:ext cx="97462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14, </a:t>
            </a:r>
            <a:r>
              <a:rPr lang="de-DE" sz="1400" dirty="0" err="1">
                <a:solidFill>
                  <a:schemeClr val="accent2"/>
                </a:solidFill>
              </a:rPr>
              <a:t>false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C4DCC7-CC8A-1242-9016-D0E1A00B2E7D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9984490" y="1973420"/>
            <a:ext cx="227471" cy="2867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C63E60-B1A0-C141-9EF7-C02977B773FC}"/>
              </a:ext>
            </a:extLst>
          </p:cNvPr>
          <p:cNvCxnSpPr>
            <a:cxnSpLocks/>
            <a:stCxn id="22" idx="3"/>
            <a:endCxn id="28" idx="1"/>
          </p:cNvCxnSpPr>
          <p:nvPr/>
        </p:nvCxnSpPr>
        <p:spPr>
          <a:xfrm flipV="1">
            <a:off x="9893118" y="2260137"/>
            <a:ext cx="318843" cy="33011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4E29AA5-0619-B347-BC1A-6133FBE7FCEB}"/>
              </a:ext>
            </a:extLst>
          </p:cNvPr>
          <p:cNvSpPr txBox="1"/>
          <p:nvPr/>
        </p:nvSpPr>
        <p:spPr>
          <a:xfrm>
            <a:off x="10211961" y="2106248"/>
            <a:ext cx="974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</a:t>
            </a:r>
            <a:r>
              <a:rPr lang="de-DE" sz="1400" dirty="0">
                <a:solidFill>
                  <a:srgbClr val="FFC000"/>
                </a:solidFill>
              </a:rPr>
              <a:t> 11</a:t>
            </a:r>
            <a:r>
              <a:rPr lang="de-DE" sz="1400" dirty="0">
                <a:solidFill>
                  <a:schemeClr val="accent1"/>
                </a:solidFill>
              </a:rPr>
              <a:t>, </a:t>
            </a:r>
            <a:r>
              <a:rPr lang="de-DE" sz="1400" dirty="0" err="1">
                <a:solidFill>
                  <a:srgbClr val="7030A0"/>
                </a:solidFill>
              </a:rPr>
              <a:t>false</a:t>
            </a:r>
            <a:endParaRPr lang="de-DE" sz="1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D85C722-2AE8-314D-B164-BA9D7C55D1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9258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trike="noStrike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US" sz="1400" strike="noStrike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US" sz="1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marL="45720" marR="45720"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8">
                <a:extLst>
                  <a:ext uri="{FF2B5EF4-FFF2-40B4-BE49-F238E27FC236}">
                    <a16:creationId xmlns:a16="http://schemas.microsoft.com/office/drawing/2014/main" id="{9D85C722-2AE8-314D-B164-BA9D7C55D12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7020374" y="3153114"/>
              <a:ext cx="2239392" cy="2752800"/>
            </p:xfrm>
            <a:graphic>
              <a:graphicData uri="http://schemas.openxmlformats.org/drawingml/2006/table">
                <a:tbl>
                  <a:tblPr firstRow="1" bandRow="1">
                    <a:tableStyleId>{793D81CF-94F2-401A-BA57-92F5A7B2D0C5}</a:tableStyleId>
                  </a:tblPr>
                  <a:tblGrid>
                    <a:gridCol w="55892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513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5892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42640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167" r="-304545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4167" r="-139286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4167" r="-77273" b="-8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4167" b="-8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04167" r="-304545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04167" r="-139286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04167" r="-77273" b="-7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04167" b="-70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196000" r="-304545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196000" r="-139286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196000" r="-77273" b="-5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196000" b="-5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308333" r="-304545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308333" r="-139286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308333" r="-77273" b="-5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308333" b="-5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408333" r="-304545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408333" r="-139286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408333" r="-77273" b="-4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408333" b="-4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08333" r="-304545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508333" r="-139286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508333" r="-77273" b="-304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508333" b="-304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584000" r="-304545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584000" r="-139286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584000" r="-77273" b="-1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584000" b="-1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712500" r="-30454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712500" r="-13928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712500" r="-7727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7125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0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t="-812500" r="-3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78571" t="-812500" r="-139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227273" t="-812500" r="-7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>
                        <a:blipFill>
                          <a:blip r:embed="rId4"/>
                          <a:stretch>
                            <a:fillRect l="-423529" t="-81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BCC91C-8BA3-5A4D-BF85-02D2E8ACEABC}"/>
              </a:ext>
            </a:extLst>
          </p:cNvPr>
          <p:cNvCxnSpPr/>
          <p:nvPr/>
        </p:nvCxnSpPr>
        <p:spPr>
          <a:xfrm>
            <a:off x="9256894" y="3596934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E804F6-71CA-BD4B-AD2E-E65DCB315AF5}"/>
              </a:ext>
            </a:extLst>
          </p:cNvPr>
          <p:cNvCxnSpPr>
            <a:cxnSpLocks/>
          </p:cNvCxnSpPr>
          <p:nvPr/>
        </p:nvCxnSpPr>
        <p:spPr>
          <a:xfrm flipV="1">
            <a:off x="9256893" y="3743518"/>
            <a:ext cx="230345" cy="4579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EEBFDED-D078-0541-A4AF-A2C6F8F33A23}"/>
              </a:ext>
            </a:extLst>
          </p:cNvPr>
          <p:cNvSpPr txBox="1"/>
          <p:nvPr/>
        </p:nvSpPr>
        <p:spPr>
          <a:xfrm>
            <a:off x="9487238" y="3589954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12, </a:t>
            </a:r>
            <a:r>
              <a:rPr lang="de-DE" sz="1400" dirty="0" err="1">
                <a:solidFill>
                  <a:schemeClr val="accent2"/>
                </a:solidFill>
              </a:rPr>
              <a:t>true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2907262-8113-5843-85E9-4375A2A95423}"/>
              </a:ext>
            </a:extLst>
          </p:cNvPr>
          <p:cNvCxnSpPr>
            <a:cxnSpLocks/>
          </p:cNvCxnSpPr>
          <p:nvPr/>
        </p:nvCxnSpPr>
        <p:spPr>
          <a:xfrm>
            <a:off x="9256892" y="3897731"/>
            <a:ext cx="230347" cy="45032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ED07BCD-BECB-6144-A2B2-2FAD7DD3F85A}"/>
              </a:ext>
            </a:extLst>
          </p:cNvPr>
          <p:cNvCxnSpPr>
            <a:cxnSpLocks/>
          </p:cNvCxnSpPr>
          <p:nvPr/>
        </p:nvCxnSpPr>
        <p:spPr>
          <a:xfrm flipV="1">
            <a:off x="9256893" y="4348054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B5A97E3-25F8-F54A-996C-905ED4CDE5D9}"/>
              </a:ext>
            </a:extLst>
          </p:cNvPr>
          <p:cNvSpPr txBox="1"/>
          <p:nvPr/>
        </p:nvSpPr>
        <p:spPr>
          <a:xfrm>
            <a:off x="9487238" y="4194490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2, </a:t>
            </a:r>
            <a:r>
              <a:rPr lang="de-DE" sz="1400" dirty="0" err="1">
                <a:solidFill>
                  <a:schemeClr val="accent2"/>
                </a:solidFill>
              </a:rPr>
              <a:t>true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6F5B6C0-7500-1B4F-A7CC-3B4CB701205B}"/>
              </a:ext>
            </a:extLst>
          </p:cNvPr>
          <p:cNvCxnSpPr/>
          <p:nvPr/>
        </p:nvCxnSpPr>
        <p:spPr>
          <a:xfrm>
            <a:off x="9256894" y="4821043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807F15-8A30-B443-8F7E-041357F4EAE8}"/>
              </a:ext>
            </a:extLst>
          </p:cNvPr>
          <p:cNvCxnSpPr>
            <a:cxnSpLocks/>
          </p:cNvCxnSpPr>
          <p:nvPr/>
        </p:nvCxnSpPr>
        <p:spPr>
          <a:xfrm flipV="1">
            <a:off x="9256892" y="4967627"/>
            <a:ext cx="230346" cy="4702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B8EA35E-3004-014A-ACB6-66D602D1861E}"/>
              </a:ext>
            </a:extLst>
          </p:cNvPr>
          <p:cNvSpPr txBox="1"/>
          <p:nvPr/>
        </p:nvSpPr>
        <p:spPr>
          <a:xfrm>
            <a:off x="9487238" y="4814063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8,</a:t>
            </a:r>
            <a:r>
              <a:rPr lang="de-DE" sz="1400" dirty="0">
                <a:solidFill>
                  <a:schemeClr val="accent1"/>
                </a:solidFill>
              </a:rPr>
              <a:t> </a:t>
            </a:r>
            <a:r>
              <a:rPr lang="de-DE" sz="1400" dirty="0" err="1">
                <a:solidFill>
                  <a:srgbClr val="7030A0"/>
                </a:solidFill>
              </a:rPr>
              <a:t>true</a:t>
            </a:r>
            <a:endParaRPr lang="de-DE" sz="1400" dirty="0">
              <a:solidFill>
                <a:srgbClr val="7030A0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7067DA-AD94-7648-8B0A-C4E940518D2F}"/>
              </a:ext>
            </a:extLst>
          </p:cNvPr>
          <p:cNvCxnSpPr>
            <a:cxnSpLocks/>
          </p:cNvCxnSpPr>
          <p:nvPr/>
        </p:nvCxnSpPr>
        <p:spPr>
          <a:xfrm>
            <a:off x="9256891" y="5121840"/>
            <a:ext cx="230348" cy="46262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22E473-101D-F843-BD4D-184EB6CE4EA4}"/>
              </a:ext>
            </a:extLst>
          </p:cNvPr>
          <p:cNvCxnSpPr>
            <a:cxnSpLocks/>
          </p:cNvCxnSpPr>
          <p:nvPr/>
        </p:nvCxnSpPr>
        <p:spPr>
          <a:xfrm flipV="1">
            <a:off x="9256893" y="5584461"/>
            <a:ext cx="230345" cy="14658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87391D1-92E3-3A41-BA98-809842A5D39A}"/>
              </a:ext>
            </a:extLst>
          </p:cNvPr>
          <p:cNvSpPr txBox="1"/>
          <p:nvPr/>
        </p:nvSpPr>
        <p:spPr>
          <a:xfrm>
            <a:off x="9487238" y="5430897"/>
            <a:ext cx="88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2"/>
                </a:solidFill>
              </a:rPr>
              <a:t>m 4</a:t>
            </a:r>
            <a:r>
              <a:rPr lang="de-DE" sz="1400" dirty="0">
                <a:solidFill>
                  <a:schemeClr val="accent1"/>
                </a:solidFill>
              </a:rPr>
              <a:t>, </a:t>
            </a:r>
            <a:r>
              <a:rPr lang="de-DE" sz="1400" dirty="0" err="1">
                <a:solidFill>
                  <a:srgbClr val="7030A0"/>
                </a:solidFill>
              </a:rPr>
              <a:t>false</a:t>
            </a:r>
            <a:endParaRPr lang="de-DE" sz="1400" dirty="0">
              <a:solidFill>
                <a:srgbClr val="7030A0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B789DEE-FCB0-F04C-A28D-E77658EACD5E}"/>
              </a:ext>
            </a:extLst>
          </p:cNvPr>
          <p:cNvCxnSpPr>
            <a:cxnSpLocks/>
            <a:stCxn id="32" idx="3"/>
            <a:endCxn id="44" idx="1"/>
          </p:cNvCxnSpPr>
          <p:nvPr/>
        </p:nvCxnSpPr>
        <p:spPr>
          <a:xfrm>
            <a:off x="10430125" y="3743843"/>
            <a:ext cx="193667" cy="29675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76DA98C-5F30-6E40-9F21-8191895F27CF}"/>
              </a:ext>
            </a:extLst>
          </p:cNvPr>
          <p:cNvCxnSpPr>
            <a:cxnSpLocks/>
            <a:stCxn id="35" idx="3"/>
            <a:endCxn id="44" idx="1"/>
          </p:cNvCxnSpPr>
          <p:nvPr/>
        </p:nvCxnSpPr>
        <p:spPr>
          <a:xfrm flipV="1">
            <a:off x="10338753" y="4040602"/>
            <a:ext cx="285039" cy="30777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4962136-5DD0-AD40-B554-8EF964C0B697}"/>
              </a:ext>
            </a:extLst>
          </p:cNvPr>
          <p:cNvSpPr txBox="1"/>
          <p:nvPr/>
        </p:nvSpPr>
        <p:spPr>
          <a:xfrm>
            <a:off x="10623792" y="3886713"/>
            <a:ext cx="921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+ 14, </a:t>
            </a:r>
            <a:r>
              <a:rPr lang="de-DE" sz="1400" dirty="0" err="1">
                <a:solidFill>
                  <a:schemeClr val="accent2"/>
                </a:solidFill>
              </a:rPr>
              <a:t>false</a:t>
            </a:r>
            <a:endParaRPr lang="de-DE" sz="1400" dirty="0">
              <a:solidFill>
                <a:schemeClr val="accent2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5327D2C-10A2-0445-B718-8D797EBDB71F}"/>
              </a:ext>
            </a:extLst>
          </p:cNvPr>
          <p:cNvCxnSpPr>
            <a:cxnSpLocks/>
            <a:stCxn id="38" idx="3"/>
            <a:endCxn id="47" idx="1"/>
          </p:cNvCxnSpPr>
          <p:nvPr/>
        </p:nvCxnSpPr>
        <p:spPr>
          <a:xfrm>
            <a:off x="10338753" y="4967952"/>
            <a:ext cx="208253" cy="2867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A3B0B1A-A8CE-0845-B7C3-0C4C8B1D858D}"/>
              </a:ext>
            </a:extLst>
          </p:cNvPr>
          <p:cNvCxnSpPr>
            <a:cxnSpLocks/>
            <a:stCxn id="41" idx="3"/>
            <a:endCxn id="47" idx="1"/>
          </p:cNvCxnSpPr>
          <p:nvPr/>
        </p:nvCxnSpPr>
        <p:spPr>
          <a:xfrm flipV="1">
            <a:off x="10370493" y="5254669"/>
            <a:ext cx="176513" cy="33011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A574D50-2FFA-364B-AA14-C3FE3B9B3A0F}"/>
              </a:ext>
            </a:extLst>
          </p:cNvPr>
          <p:cNvSpPr txBox="1"/>
          <p:nvPr/>
        </p:nvSpPr>
        <p:spPr>
          <a:xfrm>
            <a:off x="10547006" y="5100780"/>
            <a:ext cx="1416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+</a:t>
            </a:r>
            <a:r>
              <a:rPr lang="de-DE" sz="1400" dirty="0">
                <a:solidFill>
                  <a:srgbClr val="FFC000"/>
                </a:solidFill>
              </a:rPr>
              <a:t> 12</a:t>
            </a:r>
            <a:r>
              <a:rPr lang="de-DE" sz="1400" dirty="0">
                <a:solidFill>
                  <a:schemeClr val="accent1"/>
                </a:solidFill>
              </a:rPr>
              <a:t>,</a:t>
            </a:r>
            <a:r>
              <a:rPr lang="de-DE" sz="1400" dirty="0">
                <a:solidFill>
                  <a:srgbClr val="FFC000"/>
                </a:solidFill>
              </a:rPr>
              <a:t> </a:t>
            </a:r>
            <a:r>
              <a:rPr lang="de-DE" sz="1400" dirty="0" err="1">
                <a:solidFill>
                  <a:srgbClr val="7030A0"/>
                </a:solidFill>
              </a:rPr>
              <a:t>true</a:t>
            </a:r>
            <a:r>
              <a:rPr lang="de-DE" sz="1400" dirty="0">
                <a:solidFill>
                  <a:srgbClr val="7030A0"/>
                </a:solidFill>
              </a:rPr>
              <a:t>/</a:t>
            </a:r>
            <a:r>
              <a:rPr lang="de-DE" sz="1400" dirty="0" err="1">
                <a:solidFill>
                  <a:srgbClr val="7030A0"/>
                </a:solidFill>
              </a:rPr>
              <a:t>false</a:t>
            </a:r>
            <a:r>
              <a:rPr lang="de-DE" sz="1400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5659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2251-FC3C-6D41-9126-7E0BF12B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CCC53-4978-2A4C-8202-A93D023BB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MAP-Anfrage mit </a:t>
            </a:r>
            <a:r>
              <a:rPr lang="de-DE" dirty="0">
                <a:solidFill>
                  <a:schemeClr val="accent1"/>
                </a:solidFill>
              </a:rPr>
              <a:t>gleicher</a:t>
            </a:r>
            <a:r>
              <a:rPr lang="de-DE" dirty="0"/>
              <a:t> Baumweite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C3A15-145F-4244-8884-FA0F78D14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47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35F7EA-D1AC-484A-8149-AE471BC66AAC}"/>
                  </a:ext>
                </a:extLst>
              </p:cNvPr>
              <p:cNvSpPr/>
              <p:nvPr/>
            </p:nvSpPr>
            <p:spPr>
              <a:xfrm>
                <a:off x="575208" y="2472317"/>
                <a:ext cx="7188926" cy="369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𝑀𝐴𝑃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𝐸𝑝𝑖𝑑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𝑆𝑖𝑐𝑘</m:t>
                          </m:r>
                        </m:e>
                      </m:d>
                    </m:oMath>
                  </m:oMathPara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35F7EA-D1AC-484A-8149-AE471BC66A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08" y="2472317"/>
                <a:ext cx="7188926" cy="369397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07C3E38-9BB2-EA4A-BDB7-4E7D82A14843}"/>
                  </a:ext>
                </a:extLst>
              </p:cNvPr>
              <p:cNvSpPr/>
              <p:nvPr/>
            </p:nvSpPr>
            <p:spPr>
              <a:xfrm>
                <a:off x="571803" y="2860070"/>
                <a:ext cx="5006480" cy="794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𝑇𝑙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𝑇𝑡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𝑡𝑡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br>
                  <a:rPr lang="de-DE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07C3E38-9BB2-EA4A-BDB7-4E7D82A14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03" y="2860070"/>
                <a:ext cx="5006480" cy="794385"/>
              </a:xfrm>
              <a:prstGeom prst="rect">
                <a:avLst/>
              </a:prstGeom>
              <a:blipFill>
                <a:blip r:embed="rId3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6AA1858-F45A-B343-8EC9-8939EAD58FDA}"/>
                  </a:ext>
                </a:extLst>
              </p:cNvPr>
              <p:cNvSpPr/>
              <p:nvPr/>
            </p:nvSpPr>
            <p:spPr>
              <a:xfrm>
                <a:off x="571803" y="3862219"/>
                <a:ext cx="7048654" cy="794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brk m:alnAt="7"/>
                                </m:rP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𝑇𝑙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𝑇𝑡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𝑡𝑡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6AA1858-F45A-B343-8EC9-8939EAD58F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03" y="3862219"/>
                <a:ext cx="7048654" cy="794385"/>
              </a:xfrm>
              <a:prstGeom prst="rect">
                <a:avLst/>
              </a:prstGeom>
              <a:blipFill>
                <a:blip r:embed="rId4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3E2DC2-59A3-3946-AEEF-8FDF7EAD4F87}"/>
                  </a:ext>
                </a:extLst>
              </p:cNvPr>
              <p:cNvSpPr/>
              <p:nvPr/>
            </p:nvSpPr>
            <p:spPr>
              <a:xfrm>
                <a:off x="574334" y="4773312"/>
                <a:ext cx="9160841" cy="7943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  <m:nary>
                            <m:naryPr>
                              <m:chr m:val="∑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nary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𝑇𝑙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𝑡𝑙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</m:e>
                              </m:nary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𝑡𝑡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3E2DC2-59A3-3946-AEEF-8FDF7EAD4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34" y="4773312"/>
                <a:ext cx="9160841" cy="794320"/>
              </a:xfrm>
              <a:prstGeom prst="rect">
                <a:avLst/>
              </a:prstGeom>
              <a:blipFill>
                <a:blip r:embed="rId5"/>
                <a:stretch>
                  <a:fillRect t="-117460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096EB8A6-B835-B142-B3D9-087DEFCA82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896C63DF-F1FD-B14D-8801-0C8923B88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90F99C-F5CC-C34F-8E8F-9FD3F2D5EB08}"/>
              </a:ext>
            </a:extLst>
          </p:cNvPr>
          <p:cNvGrpSpPr/>
          <p:nvPr/>
        </p:nvGrpSpPr>
        <p:grpSpPr>
          <a:xfrm>
            <a:off x="7509452" y="148064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426ED4A0-B337-624F-BA8C-444A95451007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426ED4A0-B337-624F-BA8C-444A954510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6"/>
                  <a:stretch>
                    <a:fillRect b="-4762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E0F98AA3-3C26-FB44-B70E-A6AD1C1005BC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E0F98AA3-3C26-FB44-B70E-A6AD1C1005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7"/>
                  <a:stretch>
                    <a:fillRect b="-4762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97207F14-841E-F64C-A546-06717F13EC94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accent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97207F14-841E-F64C-A546-06717F13EC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A55A23-99CF-E94C-A14D-9F864F996E62}"/>
                </a:ext>
              </a:extLst>
            </p:cNvPr>
            <p:cNvCxnSpPr>
              <a:cxnSpLocks/>
              <a:stCxn id="54" idx="6"/>
              <a:endCxn id="55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D5AC553-8D4B-F24B-8C92-6D3CA8ACEF7B}"/>
                </a:ext>
              </a:extLst>
            </p:cNvPr>
            <p:cNvCxnSpPr>
              <a:cxnSpLocks/>
              <a:stCxn id="55" idx="6"/>
              <a:endCxn id="56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37143D5-03C1-2448-A4B1-C901E23BC99D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37143D5-03C1-2448-A4B1-C901E23BC9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D7F5758-7C9D-BE47-9D31-591BA4AAB92F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D7F5758-7C9D-BE47-9D31-591BA4AAB9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0304FCC-C464-0546-8D52-F3B88248FACD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40304FCC-C464-0546-8D52-F3B88248FA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11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6946221-C4DF-934B-A86C-7DA879696CC3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6946221-C4DF-934B-A86C-7DA879696C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9C66900-C6CA-7E47-BAFE-723F62F60400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9C66900-C6CA-7E47-BAFE-723F62F604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502EF4C1-02FF-1448-8D36-186839F257B6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502EF4C1-02FF-1448-8D36-186839F257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549D015-881E-7E4E-BAF0-CCDD64D2655E}"/>
              </a:ext>
            </a:extLst>
          </p:cNvPr>
          <p:cNvGrpSpPr/>
          <p:nvPr/>
        </p:nvGrpSpPr>
        <p:grpSpPr>
          <a:xfrm>
            <a:off x="9735175" y="2762574"/>
            <a:ext cx="1880374" cy="1907328"/>
            <a:chOff x="5901425" y="2314993"/>
            <a:chExt cx="2580308" cy="2617295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EE69071-F207-094E-9DC5-C0A893253EE8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EE50F64F-C7C6-BA43-9A2D-03FFC4C01C3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15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5298AF45-36D1-9D49-A8A0-927199323B08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5298AF45-36D1-9D49-A8A0-927199323B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8F694BB7-653E-AC49-A5F8-9222A11D1493}"/>
                  </a:ext>
                </a:extLst>
              </p:cNvPr>
              <p:cNvCxnSpPr>
                <a:cxnSpLocks/>
                <a:stCxn id="104" idx="5"/>
                <a:endCxn id="131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2112A90B-B285-6E43-A199-05EEB778BBD7}"/>
                  </a:ext>
                </a:extLst>
              </p:cNvPr>
              <p:cNvCxnSpPr>
                <a:cxnSpLocks/>
                <a:stCxn id="131" idx="0"/>
                <a:endCxn id="124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3C561498-F065-BE40-A07B-4CA1F5D47F2B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13DF73C8-F385-1E41-BBF2-C8484856A19E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E4F57E8F-BD5A-0E46-AB41-7DC192E2C4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ED52012A-10E3-BF44-8263-B37E32585519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B475674-D833-1E48-A9F6-FE3E31F06772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2ED9FC92-5CD4-F241-B6C3-6AA2E0F699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2ED9FC92-5CD4-F241-B6C3-6AA2E0F699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23077" r="-7692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C0981B80-58C2-124D-9810-B2354CC0D19A}"/>
                  </a:ext>
                </a:extLst>
              </p:cNvPr>
              <p:cNvCxnSpPr>
                <a:cxnSpLocks/>
                <a:stCxn id="124" idx="0"/>
                <a:endCxn id="129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014A6DF-8D5D-5D4C-9D9C-D188838B1DBA}"/>
                  </a:ext>
                </a:extLst>
              </p:cNvPr>
              <p:cNvCxnSpPr>
                <a:cxnSpLocks/>
                <a:stCxn id="129" idx="1"/>
                <a:endCxn id="103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C647438E-4E86-4B49-85A9-DBA3A04DF0EC}"/>
                  </a:ext>
                </a:extLst>
              </p:cNvPr>
              <p:cNvCxnSpPr>
                <a:cxnSpLocks/>
                <a:stCxn id="122" idx="3"/>
                <a:endCxn id="129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01510D09-D7D5-DC44-A140-A67C38BF08B2}"/>
                  </a:ext>
                </a:extLst>
              </p:cNvPr>
              <p:cNvCxnSpPr>
                <a:cxnSpLocks/>
                <a:stCxn id="124" idx="4"/>
                <a:endCxn id="127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AE79D215-81FD-1B49-A7A0-4FA65969F160}"/>
                  </a:ext>
                </a:extLst>
              </p:cNvPr>
              <p:cNvCxnSpPr>
                <a:cxnSpLocks/>
                <a:stCxn id="125" idx="0"/>
                <a:endCxn id="127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10584743-1D1F-C34B-8BC3-633712974D29}"/>
                  </a:ext>
                </a:extLst>
              </p:cNvPr>
              <p:cNvCxnSpPr>
                <a:cxnSpLocks/>
                <a:stCxn id="127" idx="3"/>
                <a:endCxn id="123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5FC9C7C1-0B05-5946-A703-9EB7972D49DD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A738CB7-C710-6441-B548-3552A3FB3A1E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TextBox 129">
                      <a:extLst>
                        <a:ext uri="{FF2B5EF4-FFF2-40B4-BE49-F238E27FC236}">
                          <a16:creationId xmlns:a16="http://schemas.microsoft.com/office/drawing/2014/main" id="{EA29DC0F-685D-B94E-86FB-C5FE8ED2275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1E02837C-495F-5741-A9EB-1761B20D8F0C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C18D3B91-54FB-5744-9F5D-219A61BD97A5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8" name="TextBox 127">
                      <a:extLst>
                        <a:ext uri="{FF2B5EF4-FFF2-40B4-BE49-F238E27FC236}">
                          <a16:creationId xmlns:a16="http://schemas.microsoft.com/office/drawing/2014/main" id="{6ECE1D24-551B-9F44-9CEE-AC474C68FA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3B262800-4749-E440-9E93-28BBC5A59A68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CEBA7307-25D5-2D4C-843C-0A07D10921E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CEBA7307-25D5-2D4C-843C-0A07D10921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40A22BFB-43EF-A94A-A39F-60C2753644EC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40A22BFB-43EF-A94A-A39F-60C2753644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23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77F40844-A9F4-C24C-B558-EBF62429055A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77F40844-A9F4-C24C-B558-EBF6242905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5007B2B-8DDF-DB42-95BA-360FBAAD0C4A}"/>
                  </a:ext>
                </a:extLst>
              </p:cNvPr>
              <p:cNvCxnSpPr>
                <a:cxnSpLocks/>
                <a:stCxn id="131" idx="2"/>
                <a:endCxn id="125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95859E3-6B72-CC4A-BEC2-6B46E66B0986}"/>
                </a:ext>
              </a:extLst>
            </p:cNvPr>
            <p:cNvCxnSpPr>
              <a:cxnSpLocks/>
              <a:stCxn id="124" idx="6"/>
              <a:endCxn id="133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A434935-DAEA-1342-83E9-6387D3A6C527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A434935-DAEA-1342-83E9-6387D3A6C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25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266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2251-FC3C-6D41-9126-7E0BF12B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CCC53-4978-2A4C-8202-A93D023BB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MAP-Anfrage mit </a:t>
            </a:r>
            <a:r>
              <a:rPr lang="de-DE" dirty="0">
                <a:solidFill>
                  <a:srgbClr val="FFC000"/>
                </a:solidFill>
              </a:rPr>
              <a:t>vergrößerter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/>
              <a:t>Baumweite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C3A15-145F-4244-8884-FA0F78D14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48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35F7EA-D1AC-484A-8149-AE471BC66AAC}"/>
                  </a:ext>
                </a:extLst>
              </p:cNvPr>
              <p:cNvSpPr/>
              <p:nvPr/>
            </p:nvSpPr>
            <p:spPr>
              <a:xfrm>
                <a:off x="575125" y="2470559"/>
                <a:ext cx="7188926" cy="369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𝑀𝐴𝑃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𝑇𝑟𝑎𝑣𝑒𝑙</m:t>
                          </m:r>
                          <m:r>
                            <a:rPr lang="de-DE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𝑇𝑟𝑒𝑎𝑡</m:t>
                          </m:r>
                        </m:e>
                      </m:d>
                    </m:oMath>
                  </m:oMathPara>
                </a14:m>
                <a:br>
                  <a:rPr lang="de-DE" i="1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935F7EA-D1AC-484A-8149-AE471BC66A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25" y="2470559"/>
                <a:ext cx="7188926" cy="369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6AA1858-F45A-B343-8EC9-8939EAD58FDA}"/>
                  </a:ext>
                </a:extLst>
              </p:cNvPr>
              <p:cNvSpPr/>
              <p:nvPr/>
            </p:nvSpPr>
            <p:spPr>
              <a:xfrm>
                <a:off x="601700" y="3860461"/>
                <a:ext cx="6925221" cy="794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𝑡𝑙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𝑇𝑙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𝑇𝑡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𝑡𝑡</m:t>
                                  </m:r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br>
                  <a:rPr lang="de-DE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6AA1858-F45A-B343-8EC9-8939EAD58F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00" y="3860461"/>
                <a:ext cx="6925221" cy="794385"/>
              </a:xfrm>
              <a:prstGeom prst="rect">
                <a:avLst/>
              </a:prstGeom>
              <a:blipFill>
                <a:blip r:embed="rId3"/>
                <a:stretch>
                  <a:fillRect t="-115625" b="-157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3E2DC2-59A3-3946-AEEF-8FDF7EAD4F87}"/>
                  </a:ext>
                </a:extLst>
              </p:cNvPr>
              <p:cNvSpPr/>
              <p:nvPr/>
            </p:nvSpPr>
            <p:spPr>
              <a:xfrm>
                <a:off x="574251" y="4771554"/>
                <a:ext cx="8893858" cy="79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𝑡𝑙</m:t>
                              </m:r>
                              <m:r>
                                <a:rPr lang="de-DE" i="1">
                                  <a:latin typeface="Cambria Math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𝑇𝑙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arg</m:t>
                                  </m:r>
                                  <m: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𝑡𝑡</m:t>
                                  </m:r>
                                  <m:r>
                                    <a:rPr lang="de-DE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𝑇𝑇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i="1">
                                      <a:latin typeface="Cambria Math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Val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d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</m:d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de-DE" i="1">
                                              <a:latin typeface="Cambria Math" charset="0"/>
                                            </a:rPr>
                                            <m:t>∈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>
                                              <a:latin typeface="Cambria Math" panose="02040503050406030204" pitchFamily="18" charset="0"/>
                                            </a:rPr>
                                            <m:t>Val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</m:d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𝜙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</m:e>
                                  </m:nary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de-DE" i="1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Val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de-DE" i="1" smtClean="0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𝑡𝑙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rgbClr val="FFC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𝑡𝑡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3E2DC2-59A3-3946-AEEF-8FDF7EAD4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51" y="4771554"/>
                <a:ext cx="8893858" cy="794320"/>
              </a:xfrm>
              <a:prstGeom prst="rect">
                <a:avLst/>
              </a:prstGeom>
              <a:blipFill>
                <a:blip r:embed="rId4"/>
                <a:stretch>
                  <a:fillRect t="-119048" b="-1603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096EB8A6-B835-B142-B3D9-087DEFCA82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896C63DF-F1FD-B14D-8801-0C8923B88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6256A37-83A3-D242-9979-76F10BB1F81E}"/>
                  </a:ext>
                </a:extLst>
              </p:cNvPr>
              <p:cNvSpPr/>
              <p:nvPr/>
            </p:nvSpPr>
            <p:spPr>
              <a:xfrm>
                <a:off x="571720" y="2858312"/>
                <a:ext cx="5006480" cy="794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𝑡𝑙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𝑇𝑙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𝑇𝑡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sub>
                            <m:sup/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𝑡𝑙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𝑡𝑡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br>
                  <a:rPr lang="de-DE" b="1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de-DE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6256A37-83A3-D242-9979-76F10BB1F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20" y="2858312"/>
                <a:ext cx="5006480" cy="794385"/>
              </a:xfrm>
              <a:prstGeom prst="rect">
                <a:avLst/>
              </a:prstGeom>
              <a:blipFill>
                <a:blip r:embed="rId26"/>
                <a:stretch>
                  <a:fillRect t="-115625" b="-15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012608B-6385-174B-8423-5F2E6BD76700}"/>
              </a:ext>
            </a:extLst>
          </p:cNvPr>
          <p:cNvGrpSpPr/>
          <p:nvPr/>
        </p:nvGrpSpPr>
        <p:grpSpPr>
          <a:xfrm>
            <a:off x="7509452" y="148064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BA48647-0F71-2242-BF4B-4702CDD4B784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CBA48647-0F71-2242-BF4B-4702CDD4B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C5ABD65-5F86-9E46-8D00-FAC1284811C0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2C5ABD65-5F86-9E46-8D00-FAC1284811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28"/>
                  <a:stretch>
                    <a:fillRect b="-4762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34DA6631-8C39-2744-994F-C214A8D8B672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34DA6631-8C39-2744-994F-C214A8D8B6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29"/>
                  <a:stretch>
                    <a:fillRect b="-4762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33202A2-DE46-3240-95B9-309323B15593}"/>
                </a:ext>
              </a:extLst>
            </p:cNvPr>
            <p:cNvCxnSpPr>
              <a:cxnSpLocks/>
              <a:stCxn id="55" idx="6"/>
              <a:endCxn id="56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5B3D62-04F0-5647-B9C3-30BB53AD8393}"/>
                </a:ext>
              </a:extLst>
            </p:cNvPr>
            <p:cNvCxnSpPr>
              <a:cxnSpLocks/>
              <a:stCxn id="56" idx="6"/>
              <a:endCxn id="57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A8E4839-E0F4-6148-8659-60C1871CFFCA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A8E4839-E0F4-6148-8659-60C1871CFF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30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B6B0D13-CD1A-D944-A527-9F6043D72738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4B6B0D13-CD1A-D944-A527-9F6043D727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3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9D74C6D-B728-444C-AB32-DBCB680C6881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9D74C6D-B728-444C-AB32-DBCB680C68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3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06B0B99-96F4-CC43-BD86-5578501E8BC0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F06B0B99-96F4-CC43-BD86-5578501E8B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599BA07-2CE6-FB4B-934A-D3183AA86600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599BA07-2CE6-FB4B-934A-D3183AA866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C9FC34B-9728-764C-988B-5363BEC2705A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C9FC34B-9728-764C-988B-5363BEC270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01F2F44-AA21-894A-B0FD-A9FEDCFECB36}"/>
              </a:ext>
            </a:extLst>
          </p:cNvPr>
          <p:cNvGrpSpPr/>
          <p:nvPr/>
        </p:nvGrpSpPr>
        <p:grpSpPr>
          <a:xfrm>
            <a:off x="9735175" y="2762574"/>
            <a:ext cx="1880374" cy="1907328"/>
            <a:chOff x="5901425" y="2314993"/>
            <a:chExt cx="2580308" cy="2617295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BCB7EE0C-D360-C348-AC71-B601591348C5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CAB55C42-FB3E-D242-8BFF-56CF3C677292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33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10DC5511-22DE-0643-B89B-75A6DA14DAB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10DC5511-22DE-0643-B89B-75A6DA14DA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34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84E23CC-0B03-C849-9F7F-EAFD711ED67B}"/>
                  </a:ext>
                </a:extLst>
              </p:cNvPr>
              <p:cNvCxnSpPr>
                <a:cxnSpLocks/>
                <a:stCxn id="139" idx="5"/>
                <a:endCxn id="161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BFE978BE-399B-554B-9C0F-33B3EE44F77C}"/>
                  </a:ext>
                </a:extLst>
              </p:cNvPr>
              <p:cNvCxnSpPr>
                <a:cxnSpLocks/>
                <a:stCxn id="161" idx="0"/>
                <a:endCxn id="154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81107D2B-5657-5749-8DC7-7C15686650B7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FCDF1FC-2F47-874F-A07A-F9FF343641E2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4" name="TextBox 163">
                      <a:extLst>
                        <a:ext uri="{FF2B5EF4-FFF2-40B4-BE49-F238E27FC236}">
                          <a16:creationId xmlns:a16="http://schemas.microsoft.com/office/drawing/2014/main" id="{EC01B677-2033-F64C-ACE4-DA62E05BD3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1CF502D9-32D0-604D-93DB-F2E436BCD0AD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1F89F52D-A217-A045-A402-817650573887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2" name="TextBox 161">
                      <a:extLst>
                        <a:ext uri="{FF2B5EF4-FFF2-40B4-BE49-F238E27FC236}">
                          <a16:creationId xmlns:a16="http://schemas.microsoft.com/office/drawing/2014/main" id="{8C9A6895-AC55-DE42-8FC8-2597F401C29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62" name="TextBox 161">
                      <a:extLst>
                        <a:ext uri="{FF2B5EF4-FFF2-40B4-BE49-F238E27FC236}">
                          <a16:creationId xmlns:a16="http://schemas.microsoft.com/office/drawing/2014/main" id="{8C9A6895-AC55-DE42-8FC8-2597F401C29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35"/>
                      <a:stretch>
                        <a:fillRect l="-23077" r="-7692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1D00AB65-2F3A-AA4C-86BC-AD41515C3D46}"/>
                  </a:ext>
                </a:extLst>
              </p:cNvPr>
              <p:cNvCxnSpPr>
                <a:cxnSpLocks/>
                <a:stCxn id="154" idx="0"/>
                <a:endCxn id="159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2933200F-0D9C-E749-B932-3EFACAFD1724}"/>
                  </a:ext>
                </a:extLst>
              </p:cNvPr>
              <p:cNvCxnSpPr>
                <a:cxnSpLocks/>
                <a:stCxn id="159" idx="1"/>
                <a:endCxn id="138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22DD4E59-678C-E14B-9AAB-B23F23D436EE}"/>
                  </a:ext>
                </a:extLst>
              </p:cNvPr>
              <p:cNvCxnSpPr>
                <a:cxnSpLocks/>
                <a:stCxn id="152" idx="3"/>
                <a:endCxn id="159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DBF4E3E1-4FDE-3440-B452-4FE14D062066}"/>
                  </a:ext>
                </a:extLst>
              </p:cNvPr>
              <p:cNvCxnSpPr>
                <a:cxnSpLocks/>
                <a:stCxn id="154" idx="4"/>
                <a:endCxn id="157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374DB8A5-D210-A142-A10C-FABC3D94D490}"/>
                  </a:ext>
                </a:extLst>
              </p:cNvPr>
              <p:cNvCxnSpPr>
                <a:cxnSpLocks/>
                <a:stCxn id="155" idx="0"/>
                <a:endCxn id="157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BE36FA4-9E18-5042-A89F-98170B806AA3}"/>
                  </a:ext>
                </a:extLst>
              </p:cNvPr>
              <p:cNvCxnSpPr>
                <a:cxnSpLocks/>
                <a:stCxn id="157" idx="3"/>
                <a:endCxn id="153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FE75491B-230D-1A46-A3B7-E7A32A5729D9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EE5B6367-B3E7-D143-A73A-A3E1C586BCF9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1DCC72EB-57E3-9546-9EE3-222D0C06B5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D923DCDF-DC36-AC4E-BF91-94F8DE3ED01E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DF63AB93-DD72-AA40-ADB2-06472998D6C6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8" name="TextBox 157">
                      <a:extLst>
                        <a:ext uri="{FF2B5EF4-FFF2-40B4-BE49-F238E27FC236}">
                          <a16:creationId xmlns:a16="http://schemas.microsoft.com/office/drawing/2014/main" id="{D1F96790-EA84-BF46-8B5B-4D429959F7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541E511B-E09F-8B4C-B46C-2F766EE6233C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FEAC08FC-2E34-864C-AA3D-97B316BF5D89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FEAC08FC-2E34-864C-AA3D-97B316BF5D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36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>
                    <a:extLst>
                      <a:ext uri="{FF2B5EF4-FFF2-40B4-BE49-F238E27FC236}">
                        <a16:creationId xmlns:a16="http://schemas.microsoft.com/office/drawing/2014/main" id="{75B92925-4B91-8C40-99B3-3FBFDBA28035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4" name="TextBox 153">
                    <a:extLst>
                      <a:ext uri="{FF2B5EF4-FFF2-40B4-BE49-F238E27FC236}">
                        <a16:creationId xmlns:a16="http://schemas.microsoft.com/office/drawing/2014/main" id="{75B92925-4B91-8C40-99B3-3FBFDBA280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37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0DFFB853-F1D8-9147-B0CB-4298F33C07F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0DFFB853-F1D8-9147-B0CB-4298F33C0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1C5CCD52-53B3-6B44-AB01-E16CA45955A4}"/>
                  </a:ext>
                </a:extLst>
              </p:cNvPr>
              <p:cNvCxnSpPr>
                <a:cxnSpLocks/>
                <a:stCxn id="161" idx="2"/>
                <a:endCxn id="155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C765801-2E34-5545-AE8B-015BCC0EC175}"/>
                </a:ext>
              </a:extLst>
            </p:cNvPr>
            <p:cNvCxnSpPr>
              <a:cxnSpLocks/>
              <a:stCxn id="154" idx="6"/>
              <a:endCxn id="163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B1E304-56CA-C147-99D3-3A523E8B7E4B}"/>
                  </a:ext>
                </a:extLst>
              </p:cNvPr>
              <p:cNvSpPr txBox="1"/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𝐸𝑝𝑖𝑑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𝑁𝑎𝑡𝐷𝑖𝑠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𝐴𝑟𝑡𝑖𝑓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𝑆𝑖𝑐𝑘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𝑇𝑟𝑎𝑣𝑒𝑙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𝑇𝑡</m:t>
                      </m:r>
                      <m:r>
                        <a:rPr lang="de-DE" sz="1400" i="1">
                          <a:latin typeface="Cambria Math" panose="02040503050406030204" pitchFamily="18" charset="0"/>
                        </a:rPr>
                        <m:t>≜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𝑇𝑟𝑒𝑎𝑡</m:t>
                      </m:r>
                    </m:oMath>
                  </m:oMathPara>
                </a14:m>
                <a:endParaRPr lang="de-DE" sz="1400" i="1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BB1E304-56CA-C147-99D3-3A523E8B7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801" y="6303079"/>
                <a:ext cx="5524396" cy="307777"/>
              </a:xfrm>
              <a:prstGeom prst="rect">
                <a:avLst/>
              </a:prstGeom>
              <a:blipFill>
                <a:blip r:embed="rId39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3507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31B32D-87D8-1047-B55C-E9444782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Beschränkte MAP-Anfragen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D914E12-5452-D148-9DB9-7587BAB5A9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7489354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Beschränkte</a:t>
                </a:r>
                <a:r>
                  <a:rPr lang="de-DE" dirty="0"/>
                  <a:t> MAP-Anfragen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𝑀𝐴𝑃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an ein Modell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mit Jtree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: </a:t>
                </a:r>
              </a:p>
              <a:p>
                <a:pPr lvl="1"/>
                <a:r>
                  <a:rPr lang="de-DE" dirty="0"/>
                  <a:t>Baumweite steigt nicht im Vergleich zu MPE- und Wahrscheinlichkeitsanfragen, wenn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mindestens die Separatoren des Subgraphs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enthält, in dem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vorkommt</a:t>
                </a:r>
              </a:p>
              <a:p>
                <a:pPr lvl="2"/>
                <a:r>
                  <a:rPr lang="de-DE" dirty="0"/>
                  <a:t>Eliminierungsfolge nicht durcheinander bringen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Formal: Es muss für </a:t>
                </a:r>
                <a:r>
                  <a:rPr lang="de-DE" dirty="0"/>
                  <a:t>Subgraph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 gelten, dass 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de-DE" dirty="0"/>
              </a:p>
              <a:p>
                <a:pPr lvl="3"/>
                <a:r>
                  <a:rPr lang="de-DE" i="1" dirty="0"/>
                  <a:t>Bemerkung 1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enthält ein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➝ keine Separatoren,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r>
                  <a:rPr lang="de-DE" i="1" dirty="0"/>
                  <a:t>Bemerkung 2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➝ Separatoren immer enthalten</a:t>
                </a:r>
              </a:p>
              <a:p>
                <a:pPr lvl="3"/>
                <a:r>
                  <a:rPr lang="de-DE" i="1" dirty="0"/>
                  <a:t>Bemerkung 3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➝ MPE-Anfrage</a:t>
                </a:r>
              </a:p>
              <a:p>
                <a:r>
                  <a:rPr lang="de-DE" dirty="0"/>
                  <a:t>Dann gelten auch die Komplexitätsresultate: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D914E12-5452-D148-9DB9-7587BAB5A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7489354" cy="4240848"/>
              </a:xfrm>
              <a:blipFill>
                <a:blip r:embed="rId2"/>
                <a:stretch>
                  <a:fillRect l="-2200" t="-2687" b="-388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06788D-8772-554F-BB30-F63E6237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49</a:t>
            </a:fld>
            <a:endParaRPr lang="de-DE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13067D7-F9D2-4C4E-8682-18B91BA1AF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BF27B577-7F81-784F-8838-42B6B516D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97557D-6FF9-C644-B8E9-0DF3192A24D0}"/>
              </a:ext>
            </a:extLst>
          </p:cNvPr>
          <p:cNvGrpSpPr/>
          <p:nvPr/>
        </p:nvGrpSpPr>
        <p:grpSpPr>
          <a:xfrm>
            <a:off x="7509452" y="148064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2A68FBC1-B208-CC4C-8B88-FEBF7186B583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2A68FBC1-B208-CC4C-8B88-FEBF7186B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3"/>
                  <a:stretch>
                    <a:fillRect b="-4762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6D6D24AC-29EB-9648-8A71-EE41F20EEAA2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6D6D24AC-29EB-9648-8A71-EE41F20EEA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422763D-E63D-A84D-A158-2DC7445DFDBB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3422763D-E63D-A84D-A158-2DC7445DFD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BE5D089-3BFE-934C-8291-53C33D41F890}"/>
                </a:ext>
              </a:extLst>
            </p:cNvPr>
            <p:cNvCxnSpPr>
              <a:cxnSpLocks/>
              <a:stCxn id="65" idx="6"/>
              <a:endCxn id="66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2F4AE3-0536-564A-8B65-8FBA3005E56D}"/>
                </a:ext>
              </a:extLst>
            </p:cNvPr>
            <p:cNvCxnSpPr>
              <a:cxnSpLocks/>
              <a:stCxn id="66" idx="6"/>
              <a:endCxn id="67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7198A97C-9088-5A42-BD94-43303E7D624F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7198A97C-9088-5A42-BD94-43303E7D62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B1C04D4-6DCB-3B44-8BF4-D98393738408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B1C04D4-6DCB-3B44-8BF4-D983937384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1FF4F93-0B5D-A343-85C7-B40825057E4B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1FF4F93-0B5D-A343-85C7-B40825057E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9D161A4E-D616-634E-9FA5-BF99C964328E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9D161A4E-D616-634E-9FA5-BF99C96432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597675F-B9FB-9B4C-9F78-CBAB3CA63423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597675F-B9FB-9B4C-9F78-CBAB3CA634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4698196-EE1F-5B45-9B1A-2956F0200ED3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E4698196-EE1F-5B45-9B1A-2956F0200E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0450442-7238-4D47-AEAD-B69495D14EE3}"/>
              </a:ext>
            </a:extLst>
          </p:cNvPr>
          <p:cNvGrpSpPr/>
          <p:nvPr/>
        </p:nvGrpSpPr>
        <p:grpSpPr>
          <a:xfrm>
            <a:off x="9735175" y="2762574"/>
            <a:ext cx="1880374" cy="1907328"/>
            <a:chOff x="5901425" y="2314993"/>
            <a:chExt cx="2580308" cy="261729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99F993D3-6135-F94D-867D-4C80E9B835D0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0A58776C-1A68-5242-9EFA-ED122FFC6FB0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9DE1517C-F4D5-3748-926B-C3EABB603CA4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9DE1517C-F4D5-3748-926B-C3EABB603C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33E38568-812C-B143-BEA7-F4A3641183D5}"/>
                  </a:ext>
                </a:extLst>
              </p:cNvPr>
              <p:cNvCxnSpPr>
                <a:cxnSpLocks/>
                <a:stCxn id="110" idx="5"/>
                <a:endCxn id="132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0DEEC34-E919-5C43-B24F-374C52038330}"/>
                  </a:ext>
                </a:extLst>
              </p:cNvPr>
              <p:cNvCxnSpPr>
                <a:cxnSpLocks/>
                <a:stCxn id="132" idx="0"/>
                <a:endCxn id="125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D407DDAE-4D24-334D-A082-301E49AE7B90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61FF6D6D-C898-0248-9457-E67C75D8972E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6885BF04-D6F9-6241-93F3-CFE2561A75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7D22FB51-C533-184A-868A-8AF59DC46785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347392D8-3C05-3F46-8614-0E73775D33A9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60F6A248-ADC7-3546-BCCE-7851ED62B6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60F6A248-ADC7-3546-BCCE-7851ED62B6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23077" r="-7692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398B614-BA79-1147-A55D-21741CA03067}"/>
                  </a:ext>
                </a:extLst>
              </p:cNvPr>
              <p:cNvCxnSpPr>
                <a:cxnSpLocks/>
                <a:stCxn id="125" idx="0"/>
                <a:endCxn id="130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C9BBE50-D441-1E4E-BA87-F0D06C7C40E1}"/>
                  </a:ext>
                </a:extLst>
              </p:cNvPr>
              <p:cNvCxnSpPr>
                <a:cxnSpLocks/>
                <a:stCxn id="130" idx="1"/>
                <a:endCxn id="109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3CAD66D-AD19-9C41-B9FB-321BBCD4BFB5}"/>
                  </a:ext>
                </a:extLst>
              </p:cNvPr>
              <p:cNvCxnSpPr>
                <a:cxnSpLocks/>
                <a:stCxn id="123" idx="3"/>
                <a:endCxn id="130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10EDE8C-3048-E844-B78F-A5DA6B13BE4E}"/>
                  </a:ext>
                </a:extLst>
              </p:cNvPr>
              <p:cNvCxnSpPr>
                <a:cxnSpLocks/>
                <a:stCxn id="125" idx="4"/>
                <a:endCxn id="128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1060050-629A-2D42-9C7B-E5D45306E259}"/>
                  </a:ext>
                </a:extLst>
              </p:cNvPr>
              <p:cNvCxnSpPr>
                <a:cxnSpLocks/>
                <a:stCxn id="126" idx="0"/>
                <a:endCxn id="128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DF3677F-D28A-194A-BEEA-1DF29D0F4DE1}"/>
                  </a:ext>
                </a:extLst>
              </p:cNvPr>
              <p:cNvCxnSpPr>
                <a:cxnSpLocks/>
                <a:stCxn id="128" idx="3"/>
                <a:endCxn id="124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A38CAD3-453C-C545-ADFD-456E4F8F169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59CD07B6-A55C-B146-BF11-DA18478BE5B3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7927ED39-300E-904A-BC43-367D87F556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B630AB7-7A12-0D4A-8CC3-8B7C841FB92A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65915DD6-C6E6-2943-A654-1AB766EE620A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9" name="TextBox 128">
                      <a:extLst>
                        <a:ext uri="{FF2B5EF4-FFF2-40B4-BE49-F238E27FC236}">
                          <a16:creationId xmlns:a16="http://schemas.microsoft.com/office/drawing/2014/main" id="{1624C6B7-82DD-DD45-8C32-D6CF2A3027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7FC15D00-AF5A-404E-8B76-CAF1F5A3B6D1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FC6AC736-59EF-C349-8B28-45CB8417DE0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TextBox 123">
                    <a:extLst>
                      <a:ext uri="{FF2B5EF4-FFF2-40B4-BE49-F238E27FC236}">
                        <a16:creationId xmlns:a16="http://schemas.microsoft.com/office/drawing/2014/main" id="{FC6AC736-59EF-C349-8B28-45CB8417DE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444255BB-171D-074F-A718-FBF18930C959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5" name="TextBox 124">
                    <a:extLst>
                      <a:ext uri="{FF2B5EF4-FFF2-40B4-BE49-F238E27FC236}">
                        <a16:creationId xmlns:a16="http://schemas.microsoft.com/office/drawing/2014/main" id="{444255BB-171D-074F-A718-FBF18930C9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83ED7F10-0589-6443-A2EA-90D98D5F9DA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83ED7F10-0589-6443-A2EA-90D98D5F9D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5658A89-BD30-954B-BE44-D3DA55AE473F}"/>
                  </a:ext>
                </a:extLst>
              </p:cNvPr>
              <p:cNvCxnSpPr>
                <a:cxnSpLocks/>
                <a:stCxn id="132" idx="2"/>
                <a:endCxn id="126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87761B1-67A0-9F4C-AFC7-E8F57D908D55}"/>
                </a:ext>
              </a:extLst>
            </p:cNvPr>
            <p:cNvCxnSpPr>
              <a:cxnSpLocks/>
              <a:stCxn id="125" idx="6"/>
              <a:endCxn id="134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304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3. Exakte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Einzelanfragen: Variableneliminierung (VE)</a:t>
            </a:r>
          </a:p>
          <a:p>
            <a:pPr lvl="1"/>
            <a:r>
              <a:rPr lang="de-DE" dirty="0"/>
              <a:t>Algorithmus, Operatoren für Wahrscheinlichkeitsanfragen</a:t>
            </a:r>
          </a:p>
          <a:p>
            <a:pPr lvl="1"/>
            <a:r>
              <a:rPr lang="de-DE" dirty="0"/>
              <a:t>Dekompositionsbäume, Komplexität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Multi-Anfragen: </a:t>
            </a:r>
            <a:r>
              <a:rPr lang="de-DE" i="1" dirty="0" err="1"/>
              <a:t>Junction</a:t>
            </a:r>
            <a:r>
              <a:rPr lang="de-DE" i="1" dirty="0"/>
              <a:t> </a:t>
            </a:r>
            <a:r>
              <a:rPr lang="de-DE" i="1" dirty="0" err="1"/>
              <a:t>Tree</a:t>
            </a:r>
            <a:r>
              <a:rPr lang="de-DE" i="1" dirty="0"/>
              <a:t> (Cliquen-Bäume) Algorithmus (JT)</a:t>
            </a:r>
          </a:p>
          <a:p>
            <a:pPr lvl="1"/>
            <a:r>
              <a:rPr lang="de-DE" dirty="0"/>
              <a:t>Cliquen, </a:t>
            </a:r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als Hilfsstruktur, Vorverarbeitung und Anfragebeantwortung</a:t>
            </a:r>
          </a:p>
          <a:p>
            <a:pPr lvl="1"/>
            <a:r>
              <a:rPr lang="de-DE" dirty="0"/>
              <a:t>Zusammenhang mit VE, Komplexität</a:t>
            </a:r>
          </a:p>
          <a:p>
            <a:pPr lvl="1"/>
            <a:r>
              <a:rPr lang="de-DE" i="1" u="sng" dirty="0"/>
              <a:t>Geschichtsstunde:</a:t>
            </a:r>
            <a:r>
              <a:rPr lang="de-DE" i="1" dirty="0"/>
              <a:t> </a:t>
            </a:r>
            <a:r>
              <a:rPr lang="de-DE" i="1" dirty="0" err="1"/>
              <a:t>Pearl‘s</a:t>
            </a:r>
            <a:r>
              <a:rPr lang="de-DE" i="1" dirty="0"/>
              <a:t> </a:t>
            </a:r>
            <a:r>
              <a:rPr lang="de-DE" i="1" dirty="0" err="1"/>
              <a:t>Probability</a:t>
            </a:r>
            <a:r>
              <a:rPr lang="de-DE" i="1" dirty="0"/>
              <a:t> Propagation (PP) </a:t>
            </a:r>
            <a:r>
              <a:rPr lang="de-DE" dirty="0"/>
              <a:t>auf </a:t>
            </a:r>
            <a:r>
              <a:rPr lang="de-DE" dirty="0" err="1"/>
              <a:t>Polytree</a:t>
            </a:r>
            <a:r>
              <a:rPr lang="de-DE" dirty="0"/>
              <a:t> BNs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Inferenzproblem Zustandsanfragen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Ausprägungen: Most probable </a:t>
            </a:r>
            <a:r>
              <a:rPr lang="de-DE" dirty="0" err="1">
                <a:solidFill>
                  <a:schemeClr val="accent1"/>
                </a:solidFill>
              </a:rPr>
              <a:t>explanation</a:t>
            </a:r>
            <a:r>
              <a:rPr lang="de-DE" dirty="0">
                <a:solidFill>
                  <a:schemeClr val="accent1"/>
                </a:solidFill>
              </a:rPr>
              <a:t> (MPE) / </a:t>
            </a:r>
            <a:r>
              <a:rPr lang="de-DE" dirty="0" err="1">
                <a:solidFill>
                  <a:schemeClr val="accent1"/>
                </a:solidFill>
              </a:rPr>
              <a:t>maximum</a:t>
            </a:r>
            <a:r>
              <a:rPr lang="de-DE" dirty="0">
                <a:solidFill>
                  <a:schemeClr val="accent1"/>
                </a:solidFill>
              </a:rPr>
              <a:t> a posteriori Anfragen (MAP)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Semantik: Ausmaximieren statt aussummieren; </a:t>
            </a:r>
            <a:r>
              <a:rPr lang="de-DE" dirty="0" err="1">
                <a:solidFill>
                  <a:schemeClr val="accent1"/>
                </a:solidFill>
              </a:rPr>
              <a:t>max</a:t>
            </a:r>
            <a:r>
              <a:rPr lang="de-DE" dirty="0">
                <a:solidFill>
                  <a:schemeClr val="accent1"/>
                </a:solidFill>
              </a:rPr>
              <a:t>-out Operator in VE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Auswirkungen auf die Komplexität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22186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31B32D-87D8-1047-B55C-E9444782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Beschränkte MAP-Anfragen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D914E12-5452-D148-9DB9-7587BAB5A9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9393363" cy="4373595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Beispiele: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𝑀𝐴𝑃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Teil eines Clusters,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𝑀𝐴𝑃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Enthält nicht alle Separatoren,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2,3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</m:e>
                    </m:d>
                  </m:oMath>
                </a14:m>
                <a:r>
                  <a:rPr lang="de-DE" dirty="0"/>
                  <a:t> fehlt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𝑀𝐴𝑃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𝑆𝑖𝑐𝑘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𝑇𝑟𝑒𝑎𝑡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Alle Variablen des Subgraphs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𝑀𝐴𝑃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𝑇𝑟𝑎𝑣𝑒𝑙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𝑁𝑎𝑡𝐷𝑖𝑠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𝐴𝑟𝑡𝑖𝑓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Enthält alle Separatoren,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𝐸𝑝𝑖𝑑</m:t>
                        </m:r>
                      </m:e>
                    </m:d>
                  </m:oMath>
                </a14:m>
                <a:r>
                  <a:rPr lang="de-DE" dirty="0"/>
                  <a:t> enthalten</a:t>
                </a:r>
              </a:p>
              <a:p>
                <a:pPr lvl="2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D914E12-5452-D148-9DB9-7587BAB5A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9393363" cy="4373595"/>
              </a:xfrm>
              <a:blipFill>
                <a:blip r:embed="rId2"/>
                <a:stretch>
                  <a:fillRect l="-1619" b="-26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06788D-8772-554F-BB30-F63E6237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50</a:t>
            </a:fld>
            <a:endParaRPr lang="de-DE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13067D7-F9D2-4C4E-8682-18B91BA1AF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BF27B577-7F81-784F-8838-42B6B516D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C274CDD-10E2-214C-A6DA-BD3F3D517203}"/>
              </a:ext>
            </a:extLst>
          </p:cNvPr>
          <p:cNvGrpSpPr/>
          <p:nvPr/>
        </p:nvGrpSpPr>
        <p:grpSpPr>
          <a:xfrm>
            <a:off x="7509452" y="1480647"/>
            <a:ext cx="4291160" cy="991670"/>
            <a:chOff x="7642675" y="1684383"/>
            <a:chExt cx="4291160" cy="9916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11479D1A-58D1-A94C-8D9F-0F04DDEDED78}"/>
                    </a:ext>
                  </a:extLst>
                </p:cNvPr>
                <p:cNvSpPr/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𝐴𝑟𝑡𝑖𝑓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𝑁𝑎𝑡𝐷𝑖𝑠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11479D1A-58D1-A94C-8D9F-0F04DDEDED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2675" y="2002021"/>
                  <a:ext cx="1152000" cy="504000"/>
                </a:xfrm>
                <a:prstGeom prst="ellipse">
                  <a:avLst/>
                </a:prstGeom>
                <a:blipFill>
                  <a:blip r:embed="rId3"/>
                  <a:stretch>
                    <a:fillRect b="-4762"/>
                  </a:stretch>
                </a:blipFill>
                <a:ln w="28575"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1DC014DB-ADCA-2A46-B025-D3ACB992C3D0}"/>
                    </a:ext>
                  </a:extLst>
                </p:cNvPr>
                <p:cNvSpPr/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𝑇𝑟𝑎𝑣𝑒𝑙</m:t>
                        </m:r>
                      </m:oMath>
                    </m:oMathPara>
                  </a14:m>
                  <a:endParaRPr lang="de-DE" sz="14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1DC014DB-ADCA-2A46-B025-D3ACB992C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0694" y="2002021"/>
                  <a:ext cx="1152000" cy="504000"/>
                </a:xfrm>
                <a:prstGeom prst="ellipse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  <a:ln w="28575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2D198EAA-6EF7-C04F-8DE7-05F8666CD689}"/>
                    </a:ext>
                  </a:extLst>
                </p:cNvPr>
                <p:cNvSpPr/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𝐸𝑝𝑖𝑑</m:t>
                        </m:r>
                        <m:r>
                          <a:rPr lang="de-DE" sz="1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𝑆𝑖𝑐𝑘</m:t>
                        </m:r>
                      </m:oMath>
                    </m:oMathPara>
                  </a14:m>
                  <a:endParaRPr lang="de-DE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𝑇𝑟𝑒𝑎𝑡</m:t>
                        </m:r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2D198EAA-6EF7-C04F-8DE7-05F8666CD6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8713" y="2002021"/>
                  <a:ext cx="1152000" cy="504000"/>
                </a:xfrm>
                <a:prstGeom prst="ellipse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2D8AC7-4112-A442-818E-FF556C8DD842}"/>
                </a:ext>
              </a:extLst>
            </p:cNvPr>
            <p:cNvCxnSpPr>
              <a:cxnSpLocks/>
              <a:stCxn id="107" idx="6"/>
              <a:endCxn id="108" idx="2"/>
            </p:cNvCxnSpPr>
            <p:nvPr/>
          </p:nvCxnSpPr>
          <p:spPr>
            <a:xfrm>
              <a:off x="8794675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67DB328-35A1-F840-B216-B036DA429E31}"/>
                </a:ext>
              </a:extLst>
            </p:cNvPr>
            <p:cNvCxnSpPr>
              <a:cxnSpLocks/>
              <a:stCxn id="108" idx="6"/>
              <a:endCxn id="109" idx="2"/>
            </p:cNvCxnSpPr>
            <p:nvPr/>
          </p:nvCxnSpPr>
          <p:spPr>
            <a:xfrm>
              <a:off x="10272694" y="2254021"/>
              <a:ext cx="326019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5FFD8F4D-D5C5-6A49-B5DC-B4587B508524}"/>
                    </a:ext>
                  </a:extLst>
                </p:cNvPr>
                <p:cNvSpPr/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400" b="0" i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5FFD8F4D-D5C5-6A49-B5DC-B4587B508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3142" y="2368275"/>
                  <a:ext cx="595676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EA19178-1548-6447-9952-C2093997C66D}"/>
                    </a:ext>
                  </a:extLst>
                </p:cNvPr>
                <p:cNvSpPr/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EA19178-1548-6447-9952-C2093997C6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122" y="2368276"/>
                  <a:ext cx="413511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3C09A8CE-884E-EE45-8520-77190DCF514A}"/>
                    </a:ext>
                  </a:extLst>
                </p:cNvPr>
                <p:cNvSpPr/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sz="1400" b="0" i="1" smtClean="0">
                                <a:solidFill>
                                  <a:schemeClr val="tx1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3C09A8CE-884E-EE45-8520-77190DCF51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20324" y="2365835"/>
                  <a:ext cx="413511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9CBA0142-09C9-7845-BB21-FECF34B8C506}"/>
                    </a:ext>
                  </a:extLst>
                </p:cNvPr>
                <p:cNvSpPr txBox="1"/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6"/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9CBA0142-09C9-7845-BB21-FECF34B8C5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0030" y="1684383"/>
                  <a:ext cx="419730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FF26821A-43B5-BE40-8968-E11A5404F383}"/>
                    </a:ext>
                  </a:extLst>
                </p:cNvPr>
                <p:cNvSpPr txBox="1"/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FF26821A-43B5-BE40-8968-E11A5404F3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81154" y="1684383"/>
                  <a:ext cx="419730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2A793968-082B-7041-AFB3-B80E74530B9B}"/>
                    </a:ext>
                  </a:extLst>
                </p:cNvPr>
                <p:cNvSpPr txBox="1"/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2A793968-082B-7041-AFB3-B80E74530B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64940" y="1688602"/>
                  <a:ext cx="419730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9547AC7-4712-614D-ABEB-9099AF34D248}"/>
              </a:ext>
            </a:extLst>
          </p:cNvPr>
          <p:cNvGrpSpPr/>
          <p:nvPr/>
        </p:nvGrpSpPr>
        <p:grpSpPr>
          <a:xfrm>
            <a:off x="9735175" y="2762574"/>
            <a:ext cx="1880374" cy="1907328"/>
            <a:chOff x="5901425" y="2314993"/>
            <a:chExt cx="2580308" cy="2617295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85A9044-C46A-C24C-B299-B4889973AA6D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617295"/>
              <a:chOff x="5863640" y="2314993"/>
              <a:chExt cx="2580308" cy="26172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A21FFA90-73D3-4343-811A-8E943091E248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1F061DA8-1E41-5349-A16F-08370DB758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1999" cy="415724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 r="-1724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9F535439-43A8-8448-9CFE-34E50E980995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2" name="TextBox 121">
                    <a:extLst>
                      <a:ext uri="{FF2B5EF4-FFF2-40B4-BE49-F238E27FC236}">
                        <a16:creationId xmlns:a16="http://schemas.microsoft.com/office/drawing/2014/main" id="{9F535439-43A8-8448-9CFE-34E50E9809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5"/>
                    <a:ext cx="971999" cy="415724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2618EB00-AF09-8447-B041-35705204A844}"/>
                  </a:ext>
                </a:extLst>
              </p:cNvPr>
              <p:cNvCxnSpPr>
                <a:cxnSpLocks/>
                <a:stCxn id="122" idx="5"/>
                <a:endCxn id="144" idx="1"/>
              </p:cNvCxnSpPr>
              <p:nvPr/>
            </p:nvCxnSpPr>
            <p:spPr>
              <a:xfrm>
                <a:off x="6693294" y="3993277"/>
                <a:ext cx="226212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17F10E3-86BF-CD42-9626-64A911A5B2F3}"/>
                  </a:ext>
                </a:extLst>
              </p:cNvPr>
              <p:cNvCxnSpPr>
                <a:cxnSpLocks/>
                <a:stCxn id="144" idx="0"/>
                <a:endCxn id="137" idx="4"/>
              </p:cNvCxnSpPr>
              <p:nvPr/>
            </p:nvCxnSpPr>
            <p:spPr>
              <a:xfrm flipV="1">
                <a:off x="6991507" y="3664646"/>
                <a:ext cx="173689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2D43658-D457-FB40-BCE0-8E384F0F0551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124D472F-A18B-A84B-8868-6093CFA36A94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69E45181-6A6A-5F47-B5C8-199D22BAE9A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15" name="TextBox 114">
                      <a:extLst>
                        <a:ext uri="{FF2B5EF4-FFF2-40B4-BE49-F238E27FC236}">
                          <a16:creationId xmlns:a16="http://schemas.microsoft.com/office/drawing/2014/main" id="{CA2AE182-D113-8148-8E55-D06E281815A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204219" cy="232287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3333" r="-8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9F312C3B-A454-9B4C-A29E-424A097C0998}"/>
                  </a:ext>
                </a:extLst>
              </p:cNvPr>
              <p:cNvGrpSpPr/>
              <p:nvPr/>
            </p:nvGrpSpPr>
            <p:grpSpPr>
              <a:xfrm>
                <a:off x="6691339" y="4112587"/>
                <a:ext cx="372168" cy="380868"/>
                <a:chOff x="6691339" y="4112587"/>
                <a:chExt cx="372168" cy="380868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E325B6BB-1ECB-A94F-B356-B73FA2B6A70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69157029-8E7C-E54E-933F-B7D2195AEDF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69157029-8E7C-E54E-933F-B7D2195AEDF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691339" y="4261168"/>
                      <a:ext cx="208707" cy="23228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23077" r="-7692" b="-2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FCB039BD-1CDD-2640-AD7F-0AC65E3046E7}"/>
                  </a:ext>
                </a:extLst>
              </p:cNvPr>
              <p:cNvCxnSpPr>
                <a:cxnSpLocks/>
                <a:stCxn id="137" idx="0"/>
                <a:endCxn id="142" idx="2"/>
              </p:cNvCxnSpPr>
              <p:nvPr/>
            </p:nvCxnSpPr>
            <p:spPr>
              <a:xfrm flipV="1">
                <a:off x="7165196" y="3016121"/>
                <a:ext cx="0" cy="2328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319C93E-8A19-E444-BF5C-CB0EF0C2A8CB}"/>
                  </a:ext>
                </a:extLst>
              </p:cNvPr>
              <p:cNvCxnSpPr>
                <a:cxnSpLocks/>
                <a:stCxn id="142" idx="1"/>
                <a:endCxn id="121" idx="5"/>
              </p:cNvCxnSpPr>
              <p:nvPr/>
            </p:nvCxnSpPr>
            <p:spPr>
              <a:xfrm flipH="1" flipV="1">
                <a:off x="6704298" y="2670572"/>
                <a:ext cx="388897" cy="273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B458C0E-DF41-2449-90B7-864DC014F323}"/>
                  </a:ext>
                </a:extLst>
              </p:cNvPr>
              <p:cNvCxnSpPr>
                <a:cxnSpLocks/>
                <a:stCxn id="135" idx="3"/>
                <a:endCxn id="142" idx="3"/>
              </p:cNvCxnSpPr>
              <p:nvPr/>
            </p:nvCxnSpPr>
            <p:spPr>
              <a:xfrm flipH="1">
                <a:off x="7237195" y="2669836"/>
                <a:ext cx="372244" cy="2742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85255ED-8B3D-4C47-8876-BEC7F4F3E5E7}"/>
                  </a:ext>
                </a:extLst>
              </p:cNvPr>
              <p:cNvCxnSpPr>
                <a:cxnSpLocks/>
                <a:stCxn id="137" idx="4"/>
                <a:endCxn id="140" idx="0"/>
              </p:cNvCxnSpPr>
              <p:nvPr/>
            </p:nvCxnSpPr>
            <p:spPr>
              <a:xfrm>
                <a:off x="7165196" y="3664646"/>
                <a:ext cx="148650" cy="4479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B90FF482-F85F-FC44-A6C2-F3A0974D4715}"/>
                  </a:ext>
                </a:extLst>
              </p:cNvPr>
              <p:cNvCxnSpPr>
                <a:cxnSpLocks/>
                <a:stCxn id="138" idx="0"/>
                <a:endCxn id="140" idx="2"/>
              </p:cNvCxnSpPr>
              <p:nvPr/>
            </p:nvCxnSpPr>
            <p:spPr>
              <a:xfrm flipV="1">
                <a:off x="7163998" y="4256588"/>
                <a:ext cx="149848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745729E8-2CB2-E748-BAEA-744B59A15E54}"/>
                  </a:ext>
                </a:extLst>
              </p:cNvPr>
              <p:cNvCxnSpPr>
                <a:cxnSpLocks/>
                <a:stCxn id="140" idx="3"/>
                <a:endCxn id="136" idx="3"/>
              </p:cNvCxnSpPr>
              <p:nvPr/>
            </p:nvCxnSpPr>
            <p:spPr>
              <a:xfrm flipV="1">
                <a:off x="7385845" y="3993277"/>
                <a:ext cx="228449" cy="1913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34EF462B-594A-814B-B221-7F6B29A7E579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210836" cy="693800"/>
                <a:chOff x="7093195" y="2872120"/>
                <a:chExt cx="1210836" cy="693800"/>
              </a:xfrm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A32CEBFC-0B36-1C43-9675-8C71D42AF52A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3" name="TextBox 142">
                      <a:extLst>
                        <a:ext uri="{FF2B5EF4-FFF2-40B4-BE49-F238E27FC236}">
                          <a16:creationId xmlns:a16="http://schemas.microsoft.com/office/drawing/2014/main" id="{BC02563D-EAC8-284B-A38E-2B8A04A4FD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9" name="TextBox 78">
                      <a:extLst>
                        <a:ext uri="{FF2B5EF4-FFF2-40B4-BE49-F238E27FC236}">
                          <a16:creationId xmlns:a16="http://schemas.microsoft.com/office/drawing/2014/main" id="{9573B924-00A0-DB49-A683-C31D9013F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208707" cy="23228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23077" t="-7692" b="-3076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205FA9D9-7D54-5F47-BC4D-553790D7ACA1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69822" cy="375708"/>
                <a:chOff x="7241845" y="4112587"/>
                <a:chExt cx="369822" cy="375708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8966A964-1B1F-E645-90AE-B6594806CBC3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1" name="TextBox 140">
                      <a:extLst>
                        <a:ext uri="{FF2B5EF4-FFF2-40B4-BE49-F238E27FC236}">
                          <a16:creationId xmlns:a16="http://schemas.microsoft.com/office/drawing/2014/main" id="{47C4F938-7D7C-FB42-B567-508203F323E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GB" sz="1100" dirty="0"/>
                    </a:p>
                  </p:txBody>
                </p:sp>
              </mc:Choice>
              <mc:Fallback xmlns="">
                <p:sp>
                  <p:nvSpPr>
                    <p:cNvPr id="77" name="TextBox 76">
                      <a:extLst>
                        <a:ext uri="{FF2B5EF4-FFF2-40B4-BE49-F238E27FC236}">
                          <a16:creationId xmlns:a16="http://schemas.microsoft.com/office/drawing/2014/main" id="{FA499EEC-9AB1-A748-A29F-5B5E2520EBE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7"/>
                      <a:ext cx="208707" cy="232288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33333" b="-2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TextBox 134">
                    <a:extLst>
                      <a:ext uri="{FF2B5EF4-FFF2-40B4-BE49-F238E27FC236}">
                        <a16:creationId xmlns:a16="http://schemas.microsoft.com/office/drawing/2014/main" id="{557A9F83-54B8-9D49-B5FC-9DE9BC2D2D6A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en-GB" sz="1400" dirty="0"/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4433590-494A-774B-9ED8-6406775FB3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1999" cy="415724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 b="-400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35B71942-083B-0749-A081-3D3C85CD35A8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rgbClr val="FFC000"/>
                              </a:solidFill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en-GB" sz="1400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6" name="TextBox 135">
                    <a:extLst>
                      <a:ext uri="{FF2B5EF4-FFF2-40B4-BE49-F238E27FC236}">
                        <a16:creationId xmlns:a16="http://schemas.microsoft.com/office/drawing/2014/main" id="{35B71942-083B-0749-A081-3D3C85CD35A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9" y="3638435"/>
                    <a:ext cx="971999" cy="415724"/>
                  </a:xfrm>
                  <a:prstGeom prst="ellipse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699D93AF-0FF1-C14D-9CF8-3B31DC9EBB9F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699D93AF-0FF1-C14D-9CF8-3B31DC9EBB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1999" cy="415724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b="-384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514DA155-B44D-B545-9653-CA75088B042D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sz="140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𝑆𝑖</m:t>
                          </m:r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1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8" name="TextBox 137">
                    <a:extLst>
                      <a:ext uri="{FF2B5EF4-FFF2-40B4-BE49-F238E27FC236}">
                        <a16:creationId xmlns:a16="http://schemas.microsoft.com/office/drawing/2014/main" id="{514DA155-B44D-B545-9653-CA75088B04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1999" cy="415724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E0E962AB-2344-5941-B1AF-90BDC701D670}"/>
                  </a:ext>
                </a:extLst>
              </p:cNvPr>
              <p:cNvCxnSpPr>
                <a:cxnSpLocks/>
                <a:stCxn id="144" idx="2"/>
                <a:endCxn id="138" idx="0"/>
              </p:cNvCxnSpPr>
              <p:nvPr/>
            </p:nvCxnSpPr>
            <p:spPr>
              <a:xfrm>
                <a:off x="6991507" y="4256588"/>
                <a:ext cx="172491" cy="2599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47AF93E-49F1-E743-99D6-9CB7D2BE6E46}"/>
                </a:ext>
              </a:extLst>
            </p:cNvPr>
            <p:cNvCxnSpPr>
              <a:cxnSpLocks/>
              <a:stCxn id="137" idx="6"/>
              <a:endCxn id="146" idx="1"/>
            </p:cNvCxnSpPr>
            <p:nvPr/>
          </p:nvCxnSpPr>
          <p:spPr>
            <a:xfrm flipV="1">
              <a:off x="7688980" y="3446638"/>
              <a:ext cx="229900" cy="101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841258-D5DC-6F49-A779-6107D16154F5}"/>
                  </a:ext>
                </a:extLst>
              </p:cNvPr>
              <p:cNvSpPr/>
              <p:nvPr/>
            </p:nvSpPr>
            <p:spPr>
              <a:xfrm>
                <a:off x="365934" y="1634535"/>
                <a:ext cx="6835896" cy="149964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7938" lvl="1"/>
                <a:r>
                  <a:rPr lang="de-DE" dirty="0"/>
                  <a:t>Baumweite steigt nicht, wenn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mindestens die Separatoren des Subgraphs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enthält, in dem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dirty="0"/>
                  <a:t> vorkommt:</a:t>
                </a:r>
              </a:p>
              <a:p>
                <a:pPr marL="7938" lvl="2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 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𝑼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m:rPr>
                          <m:sty m:val="p"/>
                        </m:rPr>
                        <a:rPr lang="de-DE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rv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  <a:p>
                <a:pPr marL="293688" lvl="3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Bemerkung 1: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enthält ein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➝ keine Separatoren,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/>
              </a:p>
              <a:p>
                <a:pPr marL="293688" lvl="3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Bemerkung 2: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➝ Separatoren immer enthalten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841258-D5DC-6F49-A779-6107D16154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934" y="1634535"/>
                <a:ext cx="6835896" cy="149964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687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D22C-BF82-7F41-9FF1-77897CC0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 Algorithmus für MAP-Anfragen mit Eliminationsreihenfolgen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9C3DA-9FC8-E940-9CB1-92D62753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51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29C582-808A-F544-948B-985BCCBD11F8}"/>
              </a:ext>
            </a:extLst>
          </p:cNvPr>
          <p:cNvSpPr/>
          <p:nvPr/>
        </p:nvSpPr>
        <p:spPr>
          <a:xfrm>
            <a:off x="359999" y="1529826"/>
            <a:ext cx="11454851" cy="4376088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</p:spPr>
            <p:txBody>
              <a:bodyPr>
                <a:normAutofit fontScale="77500" lnSpcReduction="20000"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MAP</m:t>
                    </m:r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▹Absorbiere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absorb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𝒱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sum</m:t>
                        </m:r>
                        <m:r>
                          <m:rPr>
                            <m:nor/>
                          </m:rPr>
                          <a:rPr lang="de-DE" sz="2400" cap="small">
                            <a:solidFill>
                              <a:schemeClr val="accent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de-DE" sz="2400" cap="small">
                            <a:solidFill>
                              <a:schemeClr val="accent1"/>
                            </a:solidFill>
                          </a:rPr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▹Summiere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dirty="0">
                    <a:latin typeface="+mn-lt"/>
                  </a:rPr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=1,…,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</a:rPr>
                      <m:t>len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𝒰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max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▹Maximiere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, bis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0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240848"/>
              </a:xfrm>
              <a:blipFill>
                <a:blip r:embed="rId3"/>
                <a:stretch>
                  <a:fillRect l="-552" t="-2090" r="-662" b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95AC0B9-F118-1346-8E54-D8A7D17343D2}"/>
              </a:ext>
            </a:extLst>
          </p:cNvPr>
          <p:cNvSpPr txBox="1"/>
          <p:nvPr/>
        </p:nvSpPr>
        <p:spPr>
          <a:xfrm>
            <a:off x="10874015" y="5536582"/>
            <a:ext cx="94083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MAP-VE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38994-F27F-D84B-9F4F-30BA9C090C6D}"/>
              </a:ext>
            </a:extLst>
          </p:cNvPr>
          <p:cNvSpPr/>
          <p:nvPr/>
        </p:nvSpPr>
        <p:spPr>
          <a:xfrm>
            <a:off x="767555" y="3866826"/>
            <a:ext cx="11047295" cy="1126527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92E92-8F8D-F64F-A70B-44408F9C3F77}"/>
              </a:ext>
            </a:extLst>
          </p:cNvPr>
          <p:cNvSpPr/>
          <p:nvPr/>
        </p:nvSpPr>
        <p:spPr>
          <a:xfrm>
            <a:off x="767556" y="1894114"/>
            <a:ext cx="11047295" cy="836119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B36283-38E3-924B-B928-587CBADE9668}"/>
              </a:ext>
            </a:extLst>
          </p:cNvPr>
          <p:cNvSpPr/>
          <p:nvPr/>
        </p:nvSpPr>
        <p:spPr>
          <a:xfrm>
            <a:off x="767555" y="4998378"/>
            <a:ext cx="11047295" cy="599587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FE74C6-6C56-D84E-8C4C-CE81DC5EBB40}"/>
              </a:ext>
            </a:extLst>
          </p:cNvPr>
          <p:cNvSpPr txBox="1"/>
          <p:nvPr/>
        </p:nvSpPr>
        <p:spPr>
          <a:xfrm>
            <a:off x="9913686" y="1855905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5"/>
                </a:solidFill>
              </a:rPr>
              <a:t>Evidenz behandeln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1B294E-E1F2-0B42-8200-99CAFC7D3BB3}"/>
              </a:ext>
            </a:extLst>
          </p:cNvPr>
          <p:cNvSpPr txBox="1"/>
          <p:nvPr/>
        </p:nvSpPr>
        <p:spPr>
          <a:xfrm>
            <a:off x="8877813" y="3814752"/>
            <a:ext cx="298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accent2"/>
                </a:solidFill>
              </a:rPr>
              <a:t>Anfrage-Variablen eliminieren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CB07A-F57E-C44E-BCD2-9C3F6631C209}"/>
              </a:ext>
            </a:extLst>
          </p:cNvPr>
          <p:cNvSpPr txBox="1"/>
          <p:nvPr/>
        </p:nvSpPr>
        <p:spPr>
          <a:xfrm>
            <a:off x="10470455" y="5250789"/>
            <a:ext cx="138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</a:rPr>
              <a:t>Kombinieren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A2D237-70E9-794E-A608-E810892F5F66}"/>
              </a:ext>
            </a:extLst>
          </p:cNvPr>
          <p:cNvSpPr/>
          <p:nvPr/>
        </p:nvSpPr>
        <p:spPr>
          <a:xfrm>
            <a:off x="769456" y="2726359"/>
            <a:ext cx="11047295" cy="1140467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FCCE38-5B72-094E-BE6D-A752757DF2C8}"/>
              </a:ext>
            </a:extLst>
          </p:cNvPr>
          <p:cNvSpPr txBox="1"/>
          <p:nvPr/>
        </p:nvSpPr>
        <p:spPr>
          <a:xfrm>
            <a:off x="8408559" y="2674285"/>
            <a:ext cx="345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accent2"/>
                </a:solidFill>
              </a:rPr>
              <a:t>Nichtanfrage-Variablen eliminieren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BF2962-C504-EF4C-B3FE-C33ECF0CA968}"/>
                  </a:ext>
                </a:extLst>
              </p:cNvPr>
              <p:cNvSpPr txBox="1"/>
              <p:nvPr/>
            </p:nvSpPr>
            <p:spPr>
              <a:xfrm>
                <a:off x="2553105" y="195526"/>
                <a:ext cx="9313218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/>
                  <a:t>Notiz nach Vorlesung: Berücksichtigt nicht, dass Eliminierungen bei Unabhängigkeit </a:t>
                </a:r>
                <a:r>
                  <a:rPr lang="de-DE" dirty="0" err="1"/>
                  <a:t>verschränkbar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Nur eine Eliminationsreihenfolge bauen (dazu notieren, ob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func>
                      </m:e>
                    </m:func>
                    <m:r>
                      <a:rPr lang="de-DE" b="0" i="1" smtClean="0">
                        <a:latin typeface="Cambria Math" panose="02040503050406030204" pitchFamily="18" charset="0"/>
                      </a:rPr>
                      <m:t> ∑</m:t>
                    </m:r>
                  </m:oMath>
                </a14:m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BF2962-C504-EF4C-B3FE-C33ECF0CA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05" y="195526"/>
                <a:ext cx="931321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996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MAP-VE Algorithmus mit Online-Heuristik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35D22C-BF82-7F41-9FF1-77897CC03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66" t="-4255" b="-212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A8E97-10AB-194C-BDA7-9CF8127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F7AC-850D-0D46-9F00-1F5D38E0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52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DE1E5B-C74F-A243-B2B2-FF8D314B4C4B}"/>
              </a:ext>
            </a:extLst>
          </p:cNvPr>
          <p:cNvSpPr/>
          <p:nvPr/>
        </p:nvSpPr>
        <p:spPr>
          <a:xfrm>
            <a:off x="0" y="1579577"/>
            <a:ext cx="12204700" cy="5071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4AF793-50A9-7443-A4E4-970B47076AAA}"/>
              </a:ext>
            </a:extLst>
          </p:cNvPr>
          <p:cNvSpPr/>
          <p:nvPr/>
        </p:nvSpPr>
        <p:spPr>
          <a:xfrm>
            <a:off x="359999" y="1565686"/>
            <a:ext cx="11454851" cy="5086126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11484001" cy="4986746"/>
              </a:xfrm>
            </p:spPr>
            <p:txBody>
              <a:bodyPr>
                <a:normAutofit fontScale="77500" lnSpcReduction="20000"/>
              </a:bodyPr>
              <a:lstStyle/>
              <a:p>
                <a:pPr marL="9525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MAP</m:t>
                    </m:r>
                    <m:r>
                      <m:rPr>
                        <m:nor/>
                      </m:rPr>
                      <a:rPr lang="de-DE" b="1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1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  <m:r>
                          <a:rPr lang="de-D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de-DE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▹Absorbiere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absorb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</a:t>
                </a:r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</a:t>
                </a:r>
                <a:r>
                  <a:rPr lang="de-DE" sz="2400" b="1" dirty="0"/>
                  <a:t>while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a:rPr lang="de-DE" sz="24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de-DE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8888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fName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sz="2400" dirty="0"/>
                  <a:t>	▹Wähle nächstes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 zur Eliminierung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sum</m:t>
                        </m:r>
                        <m:r>
                          <m:rPr>
                            <m:nor/>
                          </m:rPr>
                          <a:rPr lang="de-DE" sz="2400" cap="small">
                            <a:solidFill>
                              <a:schemeClr val="accent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de-DE" sz="2400" cap="small">
                            <a:solidFill>
                              <a:schemeClr val="accent1"/>
                            </a:solidFill>
                          </a:rPr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▹Maximiere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>
                    <a:solidFill>
                      <a:schemeClr val="tx1"/>
                    </a:solidFill>
                    <a:latin typeface="+mn-lt"/>
                  </a:rPr>
                  <a:t>	</a:t>
                </a:r>
                <a:r>
                  <a:rPr lang="de-DE" sz="2400" b="1" dirty="0">
                    <a:solidFill>
                      <a:schemeClr val="tx1"/>
                    </a:solidFill>
                  </a:rPr>
                  <a:t>while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 </a:t>
                </a:r>
                <a:r>
                  <a:rPr lang="de-DE" sz="2400" b="1" dirty="0">
                    <a:solidFill>
                      <a:schemeClr val="tx1"/>
                    </a:solidFill>
                  </a:rPr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4975" algn="l"/>
                    <a:tab pos="881063" algn="l"/>
                    <a:tab pos="1331913" algn="l"/>
                    <a:tab pos="1778000" algn="l"/>
                    <a:tab pos="2212975" algn="l"/>
                    <a:tab pos="11418888" algn="r"/>
                  </a:tabLst>
                </a:pPr>
                <a:r>
                  <a:rPr lang="de-DE" sz="2400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func>
                      <m:func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fName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d>
                      </m:e>
                    </m:func>
                  </m:oMath>
                </a14:m>
                <a:r>
                  <a:rPr lang="de-DE" sz="2400" dirty="0">
                    <a:solidFill>
                      <a:schemeClr val="tx1"/>
                    </a:solidFill>
                  </a:rPr>
                  <a:t>	▹Wähle nächstes </a:t>
                </a:r>
                <a14:m>
                  <m:oMath xmlns:m="http://schemas.openxmlformats.org/officeDocument/2006/math">
                    <m:r>
                      <a:rPr lang="de-DE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de-DE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zur Eliminierung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b="0" i="1" cap="small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b="0" i="1" cap="small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b="0" i="1" cap="small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max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de-DE" sz="2400" b="0" i="0" cap="small" smtClean="0">
                            <a:solidFill>
                              <a:schemeClr val="accent1"/>
                            </a:solidFill>
                          </a:rPr>
                          <m:t>out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d>
                  </m:oMath>
                </a14:m>
                <a:r>
                  <a:rPr lang="de-DE" sz="2400" dirty="0"/>
                  <a:t>	▹Maximiere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aus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aus</a:t>
                </a:r>
              </a:p>
              <a:p>
                <a:pPr marL="9525" lvl="1" indent="0"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while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	</a:t>
                </a:r>
                <a:r>
                  <a:rPr lang="de-DE" sz="2400" dirty="0"/>
                  <a:t>▹Multipliziere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sz="2400" dirty="0">
                    <a:ea typeface="Cambria Math" panose="02040503050406030204" pitchFamily="18" charset="0"/>
                  </a:rPr>
                  <a:t>, bis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de-DE" sz="2400" b="1" dirty="0"/>
              </a:p>
              <a:p>
                <a:pPr marL="9525" lvl="1" indent="0">
                  <a:spcAft>
                    <a:spcPts val="300"/>
                  </a:spcAft>
                  <a:buNone/>
                  <a:tabLst>
                    <a:tab pos="435600" algn="l"/>
                    <a:tab pos="882000" algn="l"/>
                    <a:tab pos="1332000" algn="l"/>
                    <a:tab pos="1778400" algn="l"/>
                    <a:tab pos="2214000" algn="l"/>
                    <a:tab pos="11419200" algn="r"/>
                  </a:tabLst>
                </a:pPr>
                <a:r>
                  <a:rPr lang="de-DE" sz="2400" dirty="0"/>
                  <a:t>		</a:t>
                </a:r>
                <a14:m>
                  <m:oMath xmlns:m="http://schemas.openxmlformats.org/officeDocument/2006/math">
                    <m:r>
                      <a:rPr lang="de-DE" sz="2400" i="1" cap="small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sz="2400" i="1" cap="small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sz="2400" i="1" cap="small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de-DE" sz="2400" cap="small"/>
                          <m:t>multiply</m:t>
                        </m:r>
                        <m:d>
                          <m:dPr>
                            <m:ctrlP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sz="2400" i="1" cap="small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2400" i="1" cap="small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pPr marL="9525" lvl="1" indent="0">
                  <a:buNone/>
                  <a:tabLst>
                    <a:tab pos="436563" algn="l"/>
                    <a:tab pos="882650" algn="l"/>
                    <a:tab pos="1330325" algn="l"/>
                    <a:tab pos="1778000" algn="l"/>
                    <a:tab pos="2214563" algn="l"/>
                  </a:tabLst>
                </a:pPr>
                <a:r>
                  <a:rPr lang="de-DE" sz="2400" b="1" dirty="0"/>
                  <a:t>	</a:t>
                </a:r>
                <a:r>
                  <a:rPr lang="de-DE" sz="2400" b="1" dirty="0" err="1"/>
                  <a:t>return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4182E7-81F1-2546-8DB6-D57FFDA223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11484001" cy="4986746"/>
              </a:xfrm>
              <a:blipFill>
                <a:blip r:embed="rId4"/>
                <a:stretch>
                  <a:fillRect l="-552" t="-1269" r="-662" b="-20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088148D-55FD-134B-BEB3-6AF289926C21}"/>
              </a:ext>
            </a:extLst>
          </p:cNvPr>
          <p:cNvSpPr/>
          <p:nvPr/>
        </p:nvSpPr>
        <p:spPr>
          <a:xfrm>
            <a:off x="767556" y="1901178"/>
            <a:ext cx="11047295" cy="81890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01094-45F9-3F4C-9E9B-3A137A12FFF6}"/>
              </a:ext>
            </a:extLst>
          </p:cNvPr>
          <p:cNvSpPr/>
          <p:nvPr/>
        </p:nvSpPr>
        <p:spPr>
          <a:xfrm>
            <a:off x="767555" y="2720086"/>
            <a:ext cx="11047295" cy="153855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111E2-862F-344A-87A4-DAFFFA04B45D}"/>
              </a:ext>
            </a:extLst>
          </p:cNvPr>
          <p:cNvSpPr/>
          <p:nvPr/>
        </p:nvSpPr>
        <p:spPr>
          <a:xfrm>
            <a:off x="767555" y="5733645"/>
            <a:ext cx="11047295" cy="61737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B2A56-95DB-B949-8FDC-47B40B9DD8B5}"/>
              </a:ext>
            </a:extLst>
          </p:cNvPr>
          <p:cNvSpPr txBox="1"/>
          <p:nvPr/>
        </p:nvSpPr>
        <p:spPr>
          <a:xfrm>
            <a:off x="9903167" y="1851123"/>
            <a:ext cx="19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Evidenz behandeln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5D0A2-3B0D-5E4A-9AC5-CE41C0A21C22}"/>
              </a:ext>
            </a:extLst>
          </p:cNvPr>
          <p:cNvSpPr txBox="1"/>
          <p:nvPr/>
        </p:nvSpPr>
        <p:spPr>
          <a:xfrm>
            <a:off x="8411411" y="2722729"/>
            <a:ext cx="345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Nichtanfrage-Variablen eliminieren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559D2-0B09-D141-9D4B-80BDE3B3248D}"/>
              </a:ext>
            </a:extLst>
          </p:cNvPr>
          <p:cNvSpPr txBox="1"/>
          <p:nvPr/>
        </p:nvSpPr>
        <p:spPr>
          <a:xfrm>
            <a:off x="10484927" y="5984332"/>
            <a:ext cx="1386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6"/>
                </a:solidFill>
              </a:rPr>
              <a:t>Kombinieren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82118-1E7C-0149-AF44-7497B4ECF48D}"/>
              </a:ext>
            </a:extLst>
          </p:cNvPr>
          <p:cNvSpPr txBox="1"/>
          <p:nvPr/>
        </p:nvSpPr>
        <p:spPr>
          <a:xfrm>
            <a:off x="10874015" y="6281973"/>
            <a:ext cx="94083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MAP-VE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BD1204-2A95-9341-8DE7-280181E01614}"/>
              </a:ext>
            </a:extLst>
          </p:cNvPr>
          <p:cNvSpPr/>
          <p:nvPr/>
        </p:nvSpPr>
        <p:spPr>
          <a:xfrm>
            <a:off x="767555" y="4261287"/>
            <a:ext cx="11047295" cy="1469714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313E63-6BFC-A24A-A406-EA0B8A55A1DA}"/>
              </a:ext>
            </a:extLst>
          </p:cNvPr>
          <p:cNvSpPr txBox="1"/>
          <p:nvPr/>
        </p:nvSpPr>
        <p:spPr>
          <a:xfrm>
            <a:off x="8877813" y="4209212"/>
            <a:ext cx="298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accent2"/>
                </a:solidFill>
              </a:rPr>
              <a:t>Anfrage-Variablen eliminieren</a:t>
            </a:r>
          </a:p>
        </p:txBody>
      </p:sp>
    </p:spTree>
    <p:extLst>
      <p:ext uri="{BB962C8B-B14F-4D97-AF65-F5344CB8AC3E}">
        <p14:creationId xmlns:p14="http://schemas.microsoft.com/office/powerpoint/2010/main" val="3145298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4F80-4105-5A47-8A1C-8906BF68C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JT für eine Menge von MAP-Anfragen: 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DE" b="1" smtClean="0">
                        <a:latin typeface="Cambria Math" panose="02040503050406030204" pitchFamily="18" charset="0"/>
                      </a:rPr>
                      <m:t>𝐌𝐀𝐏</m:t>
                    </m:r>
                    <m:r>
                      <m:rPr>
                        <m:nor/>
                      </m:rPr>
                      <a:rPr lang="de-DE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b="1">
                        <a:latin typeface="Cambria Math" panose="02040503050406030204" pitchFamily="18" charset="0"/>
                      </a:rPr>
                      <m:t>𝐉𝐓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</a:p>
              <a:p>
                <a:pPr marL="457200" lvl="1" indent="0">
                  <a:buNone/>
                </a:pPr>
                <a:r>
                  <a:rPr lang="de-DE" sz="2400" dirty="0"/>
                  <a:t>Baue Jtree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sz="2400" dirty="0"/>
                  <a:t> für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sz="2400" dirty="0"/>
              </a:p>
              <a:p>
                <a:pPr marL="457200" lvl="1" indent="0">
                  <a:buNone/>
                </a:pPr>
                <a:r>
                  <a:rPr lang="de-DE" sz="2400" dirty="0"/>
                  <a:t>Behandle Evidenz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sz="2400" dirty="0"/>
                  <a:t>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de-DE" sz="2400" dirty="0"/>
              </a:p>
              <a:p>
                <a:pPr marL="457200" lvl="1" indent="0">
                  <a:buNone/>
                  <a:tabLst>
                    <a:tab pos="11376000" algn="r"/>
                  </a:tabLst>
                </a:pPr>
                <a:r>
                  <a:rPr lang="de-DE" sz="2400" dirty="0"/>
                  <a:t>Versende Nachrichten in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 sz="2400" dirty="0"/>
                  <a:t> mittels </a:t>
                </a:r>
                <a:r>
                  <a:rPr lang="de-DE" sz="2400" dirty="0">
                    <a:solidFill>
                      <a:schemeClr val="accent1"/>
                    </a:solidFill>
                  </a:rPr>
                  <a:t>VE-JT</a:t>
                </a:r>
                <a:r>
                  <a:rPr lang="de-DE" sz="2400" dirty="0"/>
                  <a:t>	▹Nichtseparatoren aussummieren</a:t>
                </a:r>
              </a:p>
              <a:p>
                <a:pPr marL="457200" lvl="1" indent="0">
                  <a:buNone/>
                </a:pPr>
                <a:r>
                  <a:rPr lang="de-DE" sz="2400" b="1" dirty="0" err="1"/>
                  <a:t>for</a:t>
                </a:r>
                <a:r>
                  <a:rPr lang="de-DE" sz="2400" dirty="0"/>
                  <a:t> jede MAP-Anfrage mit Anfragevariablen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2400" dirty="0"/>
                  <a:t> </a:t>
                </a:r>
                <a:r>
                  <a:rPr lang="de-DE" sz="2400" b="1" dirty="0"/>
                  <a:t>do</a:t>
                </a:r>
              </a:p>
              <a:p>
                <a:pPr marL="457200" lvl="1" indent="0">
                  <a:buNone/>
                </a:pPr>
                <a:r>
                  <a:rPr lang="de-DE" sz="2400" dirty="0"/>
                  <a:t>	Finde </a:t>
                </a:r>
                <a:r>
                  <a:rPr lang="de-DE" sz="2400" dirty="0" err="1"/>
                  <a:t>Subgraph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sz="2400" dirty="0"/>
                  <a:t>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de-DE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de-DE" sz="2400" dirty="0"/>
              </a:p>
              <a:p>
                <a:pPr marL="457200" lvl="1" indent="0">
                  <a:buNone/>
                </a:pPr>
                <a:r>
                  <a:rPr lang="de-DE" sz="2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nary>
                      <m:naryPr>
                        <m:chr m:val="⋃"/>
                        <m:supHide m:val="on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nary>
                      <m:naryPr>
                        <m:chr m:val="⋃"/>
                        <m:supHide m:val="on"/>
                        <m:ctrlP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∉</m:t>
                        </m:r>
                        <m:sSup>
                          <m:sSup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sub>
                        </m:sSub>
                      </m:e>
                    </m:nary>
                  </m:oMath>
                </a14:m>
                <a:endParaRPr lang="de-DE" sz="2400" dirty="0"/>
              </a:p>
              <a:p>
                <a:pPr marL="457200" lvl="1" indent="0">
                  <a:buNone/>
                </a:pPr>
                <a:r>
                  <a:rPr lang="de-DE" sz="2400" dirty="0"/>
                  <a:t>	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de-DE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MAP</m:t>
                    </m:r>
                    <m:r>
                      <m:rPr>
                        <m:nor/>
                      </m:rPr>
                      <a:rPr lang="de-DE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,∅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</a:p>
              <a:p>
                <a:pPr marL="457200" lvl="1" indent="0">
                  <a:buNone/>
                </a:pPr>
                <a:r>
                  <a:rPr lang="de-DE" sz="2400" dirty="0"/>
                  <a:t>	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 sz="2400" dirty="0"/>
                  <a:t> ausgeben oder speichern</a:t>
                </a:r>
              </a:p>
              <a:p>
                <a:r>
                  <a:rPr lang="de-DE" dirty="0"/>
                  <a:t>Alles außerhalb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muss aussummiert werden, daher VE-JT für Nachrichten</a:t>
                </a:r>
              </a:p>
              <a:p>
                <a:r>
                  <a:rPr lang="de-DE" dirty="0"/>
                  <a:t>Innerhalb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muss der Rest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aussummiert und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ausmaximiert werden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6E3AB8-4B18-AC45-82C6-E875D5A762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35" t="-299" r="-552" b="-567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CD779-FD59-A54E-9180-4A6A314205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3D3565-D9AE-4F4F-B8A9-0E3013E17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E08B11-4427-2145-BA7B-4730C94A93B4}"/>
              </a:ext>
            </a:extLst>
          </p:cNvPr>
          <p:cNvSpPr/>
          <p:nvPr/>
        </p:nvSpPr>
        <p:spPr>
          <a:xfrm>
            <a:off x="359999" y="1665067"/>
            <a:ext cx="11454851" cy="3543428"/>
          </a:xfrm>
          <a:prstGeom prst="rect">
            <a:avLst/>
          </a:prstGeom>
          <a:solidFill>
            <a:schemeClr val="accent1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2ACFCA-2E28-C645-BD44-5D63737C682D}"/>
              </a:ext>
            </a:extLst>
          </p:cNvPr>
          <p:cNvSpPr txBox="1"/>
          <p:nvPr/>
        </p:nvSpPr>
        <p:spPr>
          <a:xfrm>
            <a:off x="10931723" y="4831712"/>
            <a:ext cx="88312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MAP-JT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4360D-B38F-4846-B342-CC8FFE357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pPr/>
              <a:t>53</a:t>
            </a:fld>
            <a:endParaRPr lang="de-DE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A3B70A7-850D-624B-BF94-827F8E1E1916}"/>
              </a:ext>
            </a:extLst>
          </p:cNvPr>
          <p:cNvGrpSpPr/>
          <p:nvPr/>
        </p:nvGrpSpPr>
        <p:grpSpPr>
          <a:xfrm>
            <a:off x="553154" y="3587042"/>
            <a:ext cx="10930633" cy="2413129"/>
            <a:chOff x="553154" y="3587042"/>
            <a:chExt cx="10930633" cy="24131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ED7686-5D8E-3F4C-8DB5-9F1F99A9A238}"/>
                    </a:ext>
                  </a:extLst>
                </p:cNvPr>
                <p:cNvSpPr txBox="1"/>
                <p:nvPr/>
              </p:nvSpPr>
              <p:spPr>
                <a:xfrm>
                  <a:off x="4850094" y="4426029"/>
                  <a:ext cx="3645646" cy="646331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de-DE" b="1" dirty="0" err="1"/>
                    <a:t>if</a:t>
                  </a:r>
                  <a:r>
                    <a:rPr lang="de-DE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i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rv</m:t>
                      </m:r>
                      <m:d>
                        <m:dPr>
                          <m:ctrlPr>
                            <a:rPr lang="de-DE" i="1">
                              <a:solidFill>
                                <a:schemeClr val="accent3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de-DE" i="1">
                                  <a:solidFill>
                                    <a:schemeClr val="accent3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de-DE" dirty="0"/>
                    <a:t> </a:t>
                  </a:r>
                  <a:r>
                    <a:rPr lang="de-DE" b="1" dirty="0" err="1"/>
                    <a:t>then</a:t>
                  </a:r>
                  <a:endParaRPr lang="de-DE" b="1" dirty="0"/>
                </a:p>
                <a:p>
                  <a:pPr marL="319088">
                    <a:tabLst>
                      <a:tab pos="569913" algn="l"/>
                    </a:tabLst>
                  </a:pPr>
                  <a:r>
                    <a:rPr lang="de-DE" dirty="0"/>
                    <a:t>Nutze MPE-LJT: Schritt 3 + 4 auf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2ED7686-5D8E-3F4C-8DB5-9F1F99A9A2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0094" y="4426029"/>
                  <a:ext cx="3645646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11A9E1A-F386-AF47-AD61-D80CB662806D}"/>
                </a:ext>
              </a:extLst>
            </p:cNvPr>
            <p:cNvCxnSpPr>
              <a:cxnSpLocks/>
              <a:stCxn id="12" idx="0"/>
              <a:endCxn id="14" idx="3"/>
            </p:cNvCxnSpPr>
            <p:nvPr/>
          </p:nvCxnSpPr>
          <p:spPr>
            <a:xfrm flipH="1" flipV="1">
              <a:off x="6101999" y="3795850"/>
              <a:ext cx="570918" cy="63017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377EB6-5645-4949-AC74-6AE3159310B4}"/>
                </a:ext>
              </a:extLst>
            </p:cNvPr>
            <p:cNvSpPr/>
            <p:nvPr/>
          </p:nvSpPr>
          <p:spPr>
            <a:xfrm>
              <a:off x="4548448" y="3587042"/>
              <a:ext cx="1553551" cy="4176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3212DB-441E-0C4B-BC67-D91386CFE03D}"/>
                </a:ext>
              </a:extLst>
            </p:cNvPr>
            <p:cNvCxnSpPr>
              <a:cxnSpLocks/>
              <a:stCxn id="12" idx="2"/>
              <a:endCxn id="31" idx="0"/>
            </p:cNvCxnSpPr>
            <p:nvPr/>
          </p:nvCxnSpPr>
          <p:spPr>
            <a:xfrm flipH="1">
              <a:off x="6018471" y="5072360"/>
              <a:ext cx="654446" cy="510196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5519CEA-D2F6-B34A-96A9-894ECF1ABEB6}"/>
                </a:ext>
              </a:extLst>
            </p:cNvPr>
            <p:cNvSpPr/>
            <p:nvPr/>
          </p:nvSpPr>
          <p:spPr>
            <a:xfrm>
              <a:off x="553154" y="5582556"/>
              <a:ext cx="10930633" cy="4176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5741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045B-F387-EE49-8291-22E17A7F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Approximative MAP-Anfragenbeantwortung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MAP Anfrage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𝑀𝐴𝑃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𝑼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approximativ beantworten</a:t>
                </a:r>
              </a:p>
              <a:p>
                <a:pPr lvl="1"/>
                <a:r>
                  <a:rPr lang="de-DE" dirty="0"/>
                  <a:t>Ersetze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sum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de-DE" dirty="0"/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𝑀𝐴𝑃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| </m:t>
                          </m:r>
                          <m:r>
                            <a:rPr lang="de-DE" b="1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m:rPr>
                                      <m:brk m:alnAt="7"/>
                                    </m:rPr>
                                    <a:rPr lang="de-DE" b="1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de-DE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𝑉𝑎𝑙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b="1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𝑽</m:t>
                                      </m:r>
                                    </m:e>
                                  </m:d>
                                </m:lim>
                              </m:limLow>
                            </m:fName>
                            <m:e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de-DE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𝑀𝑃𝐸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de-DE" dirty="0"/>
              </a:p>
              <a:p>
                <a:pPr lvl="2"/>
                <a:r>
                  <a:rPr lang="de-DE" dirty="0"/>
                  <a:t>Operationen für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de-DE" dirty="0"/>
                  <a:t> sind wieder kommutativ</a:t>
                </a:r>
              </a:p>
              <a:p>
                <a:pPr lvl="2"/>
                <a:r>
                  <a:rPr lang="de-DE" dirty="0"/>
                  <a:t>Berechnet eine MPE-Anfrage und projiziert das Ergebnis auf die Anfragevariablen der MAP-Anfrage</a:t>
                </a:r>
              </a:p>
              <a:p>
                <a:pPr lvl="2"/>
                <a:r>
                  <a:rPr lang="de-DE" dirty="0"/>
                  <a:t>Liefert eine untere Schranke für das MAP Potential am Ende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0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3E550-0751-0A42-9488-FA7DF0F49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179E510-DAC5-C947-9D61-E2D608E52E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3478044"/>
                  </p:ext>
                </p:extLst>
              </p:nvPr>
            </p:nvGraphicFramePr>
            <p:xfrm>
              <a:off x="2130729" y="4152783"/>
              <a:ext cx="3535110" cy="18542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128337223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2280922756"/>
                        </a:ext>
                      </a:extLst>
                    </a:gridCol>
                    <a:gridCol w="395732">
                      <a:extLst>
                        <a:ext uri="{9D8B030D-6E8A-4147-A177-3AD203B41FA5}">
                          <a16:colId xmlns:a16="http://schemas.microsoft.com/office/drawing/2014/main" val="2542332163"/>
                        </a:ext>
                      </a:extLst>
                    </a:gridCol>
                    <a:gridCol w="447802">
                      <a:extLst>
                        <a:ext uri="{9D8B030D-6E8A-4147-A177-3AD203B41FA5}">
                          <a16:colId xmlns:a16="http://schemas.microsoft.com/office/drawing/2014/main" val="652295080"/>
                        </a:ext>
                      </a:extLst>
                    </a:gridCol>
                    <a:gridCol w="1128332">
                      <a:extLst>
                        <a:ext uri="{9D8B030D-6E8A-4147-A177-3AD203B41FA5}">
                          <a16:colId xmlns:a16="http://schemas.microsoft.com/office/drawing/2014/main" val="22178122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b="0" dirty="0"/>
                            <a:t>∑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baseline="-25000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a14:m>
                          <a:endParaRPr lang="en-GB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0212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92752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663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i="1" dirty="0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i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27441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765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179E510-DAC5-C947-9D61-E2D608E52E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3478044"/>
                  </p:ext>
                </p:extLst>
              </p:nvPr>
            </p:nvGraphicFramePr>
            <p:xfrm>
              <a:off x="2130729" y="4152783"/>
              <a:ext cx="3535110" cy="18542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128337223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2280922756"/>
                        </a:ext>
                      </a:extLst>
                    </a:gridCol>
                    <a:gridCol w="395732">
                      <a:extLst>
                        <a:ext uri="{9D8B030D-6E8A-4147-A177-3AD203B41FA5}">
                          <a16:colId xmlns:a16="http://schemas.microsoft.com/office/drawing/2014/main" val="2542332163"/>
                        </a:ext>
                      </a:extLst>
                    </a:gridCol>
                    <a:gridCol w="447802">
                      <a:extLst>
                        <a:ext uri="{9D8B030D-6E8A-4147-A177-3AD203B41FA5}">
                          <a16:colId xmlns:a16="http://schemas.microsoft.com/office/drawing/2014/main" val="652295080"/>
                        </a:ext>
                      </a:extLst>
                    </a:gridCol>
                    <a:gridCol w="1128332">
                      <a:extLst>
                        <a:ext uri="{9D8B030D-6E8A-4147-A177-3AD203B41FA5}">
                          <a16:colId xmlns:a16="http://schemas.microsoft.com/office/drawing/2014/main" val="22178122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897" r="-353226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897" r="-253226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6897" r="-406452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0556" t="-6897" r="-2500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4607" t="-6897" r="-1124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0212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3333" r="-353226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03333" r="-253226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103333" r="-406452" b="-29666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0556" t="-52542" r="-250000" b="-101695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92752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10345" r="-35322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10345" r="-253226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210345" r="-406452" b="-20689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663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0000" r="-35322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00000" r="-253226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300000" r="-406452" b="-10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0556" t="-152542" r="-250000" b="-1695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14607" t="-152542" r="-1124" b="-169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7441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13793" r="-35322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13793" r="-253226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000" t="-413793" r="-406452" b="-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765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9912CA1-95AC-CC46-B2EE-0B7FC4869C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7925444"/>
                  </p:ext>
                </p:extLst>
              </p:nvPr>
            </p:nvGraphicFramePr>
            <p:xfrm>
              <a:off x="5824833" y="4169519"/>
              <a:ext cx="3898139" cy="18542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128337223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2280922756"/>
                        </a:ext>
                      </a:extLst>
                    </a:gridCol>
                    <a:gridCol w="395732">
                      <a:extLst>
                        <a:ext uri="{9D8B030D-6E8A-4147-A177-3AD203B41FA5}">
                          <a16:colId xmlns:a16="http://schemas.microsoft.com/office/drawing/2014/main" val="2542332163"/>
                        </a:ext>
                      </a:extLst>
                    </a:gridCol>
                    <a:gridCol w="712407">
                      <a:extLst>
                        <a:ext uri="{9D8B030D-6E8A-4147-A177-3AD203B41FA5}">
                          <a16:colId xmlns:a16="http://schemas.microsoft.com/office/drawing/2014/main" val="652295080"/>
                        </a:ext>
                      </a:extLst>
                    </a:gridCol>
                    <a:gridCol w="1226756">
                      <a:extLst>
                        <a:ext uri="{9D8B030D-6E8A-4147-A177-3AD203B41FA5}">
                          <a16:colId xmlns:a16="http://schemas.microsoft.com/office/drawing/2014/main" val="23855178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b="0" dirty="0"/>
                            <a:t>max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baseline="-25000" dirty="0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a14:m>
                          <a:endParaRPr lang="en-GB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argmax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baseline="-25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0212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i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92752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663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dirty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i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27441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765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19912CA1-95AC-CC46-B2EE-0B7FC4869C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7925444"/>
                  </p:ext>
                </p:extLst>
              </p:nvPr>
            </p:nvGraphicFramePr>
            <p:xfrm>
              <a:off x="5824833" y="4169519"/>
              <a:ext cx="3898139" cy="18542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781622">
                      <a:extLst>
                        <a:ext uri="{9D8B030D-6E8A-4147-A177-3AD203B41FA5}">
                          <a16:colId xmlns:a16="http://schemas.microsoft.com/office/drawing/2014/main" val="2128337223"/>
                        </a:ext>
                      </a:extLst>
                    </a:gridCol>
                    <a:gridCol w="781622">
                      <a:extLst>
                        <a:ext uri="{9D8B030D-6E8A-4147-A177-3AD203B41FA5}">
                          <a16:colId xmlns:a16="http://schemas.microsoft.com/office/drawing/2014/main" val="2280922756"/>
                        </a:ext>
                      </a:extLst>
                    </a:gridCol>
                    <a:gridCol w="395732">
                      <a:extLst>
                        <a:ext uri="{9D8B030D-6E8A-4147-A177-3AD203B41FA5}">
                          <a16:colId xmlns:a16="http://schemas.microsoft.com/office/drawing/2014/main" val="2542332163"/>
                        </a:ext>
                      </a:extLst>
                    </a:gridCol>
                    <a:gridCol w="712407">
                      <a:extLst>
                        <a:ext uri="{9D8B030D-6E8A-4147-A177-3AD203B41FA5}">
                          <a16:colId xmlns:a16="http://schemas.microsoft.com/office/drawing/2014/main" val="652295080"/>
                        </a:ext>
                      </a:extLst>
                    </a:gridCol>
                    <a:gridCol w="1226756">
                      <a:extLst>
                        <a:ext uri="{9D8B030D-6E8A-4147-A177-3AD203B41FA5}">
                          <a16:colId xmlns:a16="http://schemas.microsoft.com/office/drawing/2014/main" val="23855178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3" t="-6897" r="-40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613" t="-6897" r="-30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226" t="-6897" r="-500000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8571" t="-6897" r="-176786" b="-4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8557" t="-6897" r="-2062" b="-4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0212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3" t="-103333" r="-400000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613" t="-103333" r="-300000" b="-2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226" t="-103333" r="-500000" b="-293333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78571" t="-52542" r="-176786" b="-100000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i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092752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3" t="-210345" r="-40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613" t="-210345" r="-300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226" t="-210345" r="-500000" b="-20344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7663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3" t="-300000" r="-40000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613" t="-300000" r="-300000" b="-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226" t="-300000" r="-500000" b="-9666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78571" t="-152542" r="-176786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18557" t="-152542" r="-20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74413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613" t="-413793" r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613" t="-413793" r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3226" t="-413793" r="-500000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75765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33EB90-0F05-814A-8652-2B323D3B31B3}"/>
                  </a:ext>
                </a:extLst>
              </p:cNvPr>
              <p:cNvSpPr txBox="1"/>
              <p:nvPr/>
            </p:nvSpPr>
            <p:spPr>
              <a:xfrm>
                <a:off x="7184124" y="6023719"/>
                <a:ext cx="1179554" cy="410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𝑀𝐴𝑃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33EB90-0F05-814A-8652-2B323D3B3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24" y="6023719"/>
                <a:ext cx="1179554" cy="410818"/>
              </a:xfrm>
              <a:prstGeom prst="rect">
                <a:avLst/>
              </a:prstGeom>
              <a:blipFill>
                <a:blip r:embed="rId5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969613A-EB59-1846-9EAF-872B4EBABC6A}"/>
                  </a:ext>
                </a:extLst>
              </p:cNvPr>
              <p:cNvSpPr/>
              <p:nvPr/>
            </p:nvSpPr>
            <p:spPr>
              <a:xfrm>
                <a:off x="3308507" y="5992504"/>
                <a:ext cx="1179554" cy="394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𝑀𝐴𝑃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969613A-EB59-1846-9EAF-872B4EBABC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507" y="5992504"/>
                <a:ext cx="1179554" cy="394082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FF35E7-D64E-DB42-87E6-E41C8B5140A0}"/>
                  </a:ext>
                </a:extLst>
              </p:cNvPr>
              <p:cNvSpPr txBox="1"/>
              <p:nvPr/>
            </p:nvSpPr>
            <p:spPr>
              <a:xfrm>
                <a:off x="3846320" y="4808131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FF35E7-D64E-DB42-87E6-E41C8B514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20" y="4808131"/>
                <a:ext cx="3658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F7C342-864E-8441-ABA1-5EE6F455D1AC}"/>
                  </a:ext>
                </a:extLst>
              </p:cNvPr>
              <p:cNvSpPr txBox="1"/>
              <p:nvPr/>
            </p:nvSpPr>
            <p:spPr>
              <a:xfrm>
                <a:off x="4264380" y="4460499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3F7C342-864E-8441-ABA1-5EE6F455D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380" y="4460499"/>
                <a:ext cx="3658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DC55AE-2B17-AE4B-AC9B-0BD1D9AD07AB}"/>
                  </a:ext>
                </a:extLst>
              </p:cNvPr>
              <p:cNvSpPr txBox="1"/>
              <p:nvPr/>
            </p:nvSpPr>
            <p:spPr>
              <a:xfrm>
                <a:off x="7531355" y="4834258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DC55AE-2B17-AE4B-AC9B-0BD1D9AD0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355" y="4834258"/>
                <a:ext cx="3658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388BA8-24F4-AB4F-B5A8-2D5675DB43F6}"/>
                  </a:ext>
                </a:extLst>
              </p:cNvPr>
              <p:cNvSpPr txBox="1"/>
              <p:nvPr/>
            </p:nvSpPr>
            <p:spPr>
              <a:xfrm>
                <a:off x="8224320" y="4493074"/>
                <a:ext cx="36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de-DE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388BA8-24F4-AB4F-B5A8-2D5675DB4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320" y="4493074"/>
                <a:ext cx="36580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F9275D-4AB9-6E49-B926-4E7A4FAE7613}"/>
                  </a:ext>
                </a:extLst>
              </p:cNvPr>
              <p:cNvSpPr/>
              <p:nvPr/>
            </p:nvSpPr>
            <p:spPr>
              <a:xfrm>
                <a:off x="8567992" y="4493074"/>
                <a:ext cx="12387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de-DE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𝑓𝑎𝑙𝑠𝑒</m:t>
                      </m:r>
                    </m:oMath>
                  </m:oMathPara>
                </a14:m>
                <a:endParaRPr lang="de-DE" i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3F9275D-4AB9-6E49-B926-4E7A4FAE7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7992" y="4493074"/>
                <a:ext cx="1238737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696669AD-35BD-C449-B5BF-D1258D0612AC}"/>
              </a:ext>
            </a:extLst>
          </p:cNvPr>
          <p:cNvSpPr/>
          <p:nvPr/>
        </p:nvSpPr>
        <p:spPr>
          <a:xfrm>
            <a:off x="9972601" y="4479718"/>
            <a:ext cx="1705527" cy="1200329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7938" lvl="3" algn="ctr"/>
            <a:r>
              <a:rPr lang="de-DE" dirty="0"/>
              <a:t>Kann dieselbe MAP-Zuweisung liefern, muss aber nicht sein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E55427-25D9-0942-8D96-E2FE55B57A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BCE83-F5D2-9D42-807B-3AA2EAAC0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79DD14-3024-6443-B430-91F1172FAF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4462" y="1380311"/>
            <a:ext cx="3937000" cy="6731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DE1A6-4E60-974B-AB77-F07EB6E1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Kombinierter JT für alle Anfragetypen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445A4-8312-024B-ACED-28C33BBE8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5780824" cy="4240848"/>
          </a:xfrm>
        </p:spPr>
        <p:txBody>
          <a:bodyPr>
            <a:normAutofit/>
          </a:bodyPr>
          <a:lstStyle/>
          <a:p>
            <a:r>
              <a:rPr lang="de-DE"/>
              <a:t>Gegeben Anfragen der verschiedenen Typen</a:t>
            </a:r>
          </a:p>
          <a:p>
            <a:pPr lvl="1"/>
            <a:r>
              <a:rPr lang="de-DE"/>
              <a:t>Typen: </a:t>
            </a:r>
          </a:p>
          <a:p>
            <a:pPr lvl="2"/>
            <a:r>
              <a:rPr lang="de-DE"/>
              <a:t>MPE</a:t>
            </a:r>
          </a:p>
          <a:p>
            <a:pPr lvl="2"/>
            <a:r>
              <a:rPr lang="de-DE"/>
              <a:t>MAP </a:t>
            </a:r>
          </a:p>
          <a:p>
            <a:pPr lvl="2"/>
            <a:r>
              <a:rPr lang="de-DE"/>
              <a:t>Wahrscheinlichkeit</a:t>
            </a:r>
          </a:p>
          <a:p>
            <a:pPr lvl="3"/>
            <a:r>
              <a:rPr lang="de-DE"/>
              <a:t>Anfrage zu einer (bedingten) Wahrscheinlichkeit</a:t>
            </a:r>
            <a:br>
              <a:rPr lang="de-DE"/>
            </a:br>
            <a:r>
              <a:rPr lang="de-DE"/>
              <a:t>(-sverteilung)</a:t>
            </a:r>
          </a:p>
          <a:p>
            <a:r>
              <a:rPr lang="de-DE"/>
              <a:t>Auf einer Evidenzmenge</a:t>
            </a:r>
          </a:p>
          <a:p>
            <a:r>
              <a:rPr lang="de-DE"/>
              <a:t>Jtree so viel wie möglich wiederbenutzen</a:t>
            </a:r>
            <a:endParaRPr lang="de-DE" sz="2900"/>
          </a:p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E0466-97FF-B342-8BC8-F11A5501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D81D93E-96AD-D44D-B458-AD57EF97A229}"/>
                  </a:ext>
                </a:extLst>
              </p:cNvPr>
              <p:cNvSpPr/>
              <p:nvPr/>
            </p:nvSpPr>
            <p:spPr>
              <a:xfrm>
                <a:off x="6231347" y="1103574"/>
                <a:ext cx="5612653" cy="484049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smtClean="0">
                        <a:latin typeface="Cambria Math" panose="02040503050406030204" pitchFamily="18" charset="0"/>
                      </a:rPr>
                      <m:t>𝐂𝐨𝐦𝐉𝐓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1" i="1"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bSup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/>
                  <a:t> 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Baue Jtree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/>
                  <a:t> für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/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Behandle Evidenz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/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de-DE"/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Versende Nachrichten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de-DE"/>
                  <a:t> mittels VE-JT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 b="1"/>
                  <a:t>for</a:t>
                </a:r>
                <a:r>
                  <a:rPr lang="de-DE"/>
                  <a:t> jede Anfrage mit Anfragevariablen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 und Typ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/>
                  <a:t> </a:t>
                </a:r>
                <a:r>
                  <a:rPr lang="de-DE" b="1"/>
                  <a:t>do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 b="1"/>
                  <a:t>	if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/>
                  <a:t> MPE </a:t>
                </a:r>
                <a:r>
                  <a:rPr lang="de-DE" b="1"/>
                  <a:t>then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		Mache Schritt 3+4 aus MPE-JT in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de-DE"/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 b="1"/>
                  <a:t>	else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		Finde Subgraph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/>
                  <a:t>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de-DE"/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 b="1"/>
                  <a:t>		if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/>
                  <a:t> MAP,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/>
                  <a:t> </a:t>
                </a:r>
                <a:r>
                  <a:rPr lang="de-DE" b="1"/>
                  <a:t>then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			 Mache Schritt 3+4 aus MPE-JT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/>
                  <a:t> </a:t>
                </a:r>
                <a:r>
                  <a:rPr lang="de-DE" b="1"/>
                  <a:t>		else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			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nary>
                      <m:naryPr>
                        <m:chr m:val="⋃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nary>
                      <m:naryPr>
                        <m:chr m:val="⋃"/>
                        <m:supHide m:val="on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∧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∉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𝑘𝑖</m:t>
                            </m:r>
                          </m:sub>
                        </m:sSub>
                      </m:e>
                    </m:nary>
                  </m:oMath>
                </a14:m>
                <a:endParaRPr lang="de-DE"/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 b="1"/>
                  <a:t>			if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/>
                  <a:t> MAP </a:t>
                </a:r>
                <a:r>
                  <a:rPr lang="de-DE" b="1"/>
                  <a:t>then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/>
                  <a:t>		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MAP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</m:oMath>
                </a14:m>
                <a:endParaRPr lang="de-DE"/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 b="1"/>
                  <a:t>			else</a:t>
                </a:r>
              </a:p>
              <a:p>
                <a:pPr marL="361950" lvl="1">
                  <a:tabLst>
                    <a:tab pos="708025" algn="l"/>
                    <a:tab pos="1062038" algn="l"/>
                    <a:tab pos="1416050" algn="l"/>
                    <a:tab pos="1770063" algn="l"/>
                    <a:tab pos="2124075" algn="l"/>
                  </a:tabLst>
                </a:pPr>
                <a:r>
                  <a:rPr lang="de-DE" b="1"/>
                  <a:t>	</a:t>
                </a:r>
                <a:r>
                  <a:rPr lang="de-DE"/>
                  <a:t>	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smtClean="0">
                        <a:latin typeface="Cambria Math" panose="02040503050406030204" pitchFamily="18" charset="0"/>
                      </a:rPr>
                      <m:t>VE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∅</m:t>
                        </m:r>
                      </m:e>
                    </m:d>
                  </m:oMath>
                </a14:m>
                <a:endParaRPr lang="de-DE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D81D93E-96AD-D44D-B458-AD57EF97A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347" y="1103574"/>
                <a:ext cx="5612653" cy="48404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684F18-472F-F049-AF64-9033B99223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D0504B-069D-6541-AA73-E0595098D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791557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6233841" cy="4240848"/>
              </a:xfrm>
            </p:spPr>
            <p:txBody>
              <a:bodyPr/>
              <a:lstStyle/>
              <a:p>
                <a:r>
                  <a:rPr lang="de-DE" dirty="0"/>
                  <a:t>Bayesian </a:t>
                </a:r>
                <a:r>
                  <a:rPr lang="de-DE" dirty="0" err="1"/>
                  <a:t>Attack</a:t>
                </a:r>
                <a:r>
                  <a:rPr lang="de-DE" dirty="0"/>
                  <a:t> Graphs: Anfragemöglichkeiten</a:t>
                </a:r>
              </a:p>
              <a:p>
                <a:pPr lvl="1"/>
                <a:r>
                  <a:rPr lang="de-DE" dirty="0"/>
                  <a:t>Wahrscheinlichkeitsanfragen: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𝑎𝑐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𝑑𝑏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MPE Anfragen:</a:t>
                </a:r>
              </a:p>
              <a:p>
                <a:pPr lvl="2"/>
                <a:r>
                  <a:rPr lang="de-DE" dirty="0"/>
                  <a:t>Evidenz: Server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𝑑𝑏</m:t>
                        </m:r>
                      </m:sub>
                    </m:sSub>
                  </m:oMath>
                </a14:m>
                <a:r>
                  <a:rPr lang="de-DE" dirty="0"/>
                  <a:t> kompromittiert,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de-DE" b="1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𝑀𝑃𝐸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</m:oMath>
                </a14:m>
                <a:r>
                  <a:rPr lang="de-DE" dirty="0"/>
                  <a:t> um den wahrscheinlichsten Zustand des restlichen Systems zu erhalten</a:t>
                </a:r>
              </a:p>
              <a:p>
                <a:pPr lvl="1"/>
                <a:r>
                  <a:rPr lang="de-DE" dirty="0"/>
                  <a:t>MAP Anfragen</a:t>
                </a:r>
              </a:p>
              <a:p>
                <a:pPr lvl="2"/>
                <a:r>
                  <a:rPr lang="de-DE" dirty="0"/>
                  <a:t>Evidenz: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𝑎𝑐</m:t>
                        </m:r>
                      </m:sub>
                    </m:sSub>
                  </m:oMath>
                </a14:m>
                <a:r>
                  <a:rPr lang="de-DE" dirty="0"/>
                  <a:t> (Wissen um einen Angriff)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𝑑𝑏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um den wahrscheinlichsten Zustand der Server zu erhalten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6233841" cy="4240848"/>
              </a:xfrm>
              <a:blipFill>
                <a:blip r:embed="rId3"/>
                <a:stretch>
                  <a:fillRect l="-2642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29227A-0A52-AD41-8976-C08D0ABF0756}"/>
              </a:ext>
            </a:extLst>
          </p:cNvPr>
          <p:cNvSpPr/>
          <p:nvPr/>
        </p:nvSpPr>
        <p:spPr>
          <a:xfrm>
            <a:off x="2599656" y="6172447"/>
            <a:ext cx="70046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Luis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Muñoz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-González, Daniele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Sgandurra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Martín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Barrère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Emil C.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Lupu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Exact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Techniques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the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Analysis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Bayesian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Attack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Graphs. In: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IEEE Transactions on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dependable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Secure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2017.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Abbildungen ebenda.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91C9279-B335-C440-BFE0-4BEE67A7C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41" y="1661859"/>
            <a:ext cx="4900759" cy="4244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834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453AC-C48D-7142-8471-7E0158FF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Generelle Zustandsanfragen: Maximum a posteriori Anfragen (MAP)</a:t>
                </a:r>
              </a:p>
              <a:p>
                <a:pPr lvl="1"/>
                <a:r>
                  <a:rPr lang="de-DE" dirty="0"/>
                  <a:t>Generalisierung von MPE</a:t>
                </a:r>
              </a:p>
              <a:p>
                <a:r>
                  <a:rPr lang="de-DE" dirty="0"/>
                  <a:t>Maximiere Anfragevariablen aus, nachdem Nichtanfragevariablen aussummiert wurden</a:t>
                </a:r>
              </a:p>
              <a:p>
                <a:pPr lvl="1"/>
                <a:r>
                  <a:rPr lang="de-DE" dirty="0"/>
                  <a:t>Wenn Anfragevariablen = alle Variablen ohne Evidenz, dann MAP = MPE</a:t>
                </a:r>
              </a:p>
              <a:p>
                <a:r>
                  <a:rPr lang="de-DE" dirty="0"/>
                  <a:t>Problem ∑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arg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de-DE" dirty="0"/>
                  <a:t> nicht kommutativ</a:t>
                </a:r>
              </a:p>
              <a:p>
                <a:pPr lvl="1"/>
                <a:r>
                  <a:rPr lang="de-DE" dirty="0"/>
                  <a:t>Kann die Baumweite vergrößern</a:t>
                </a:r>
              </a:p>
              <a:p>
                <a:pPr lvl="1"/>
                <a:r>
                  <a:rPr lang="de-DE" dirty="0"/>
                  <a:t>Bei Anfragen an Zufallsvariablen, die mindestens die Separatoren in dem </a:t>
                </a:r>
                <a:r>
                  <a:rPr lang="de-DE" dirty="0" err="1"/>
                  <a:t>Subgraph</a:t>
                </a:r>
                <a:r>
                  <a:rPr lang="de-DE" dirty="0"/>
                  <a:t> aufdecken, der die Anfragevariablen abdeckt, bleibt die Baumweite gleich der von Wahrscheinlichkeits- / MPE-Anfragen</a:t>
                </a:r>
              </a:p>
              <a:p>
                <a:r>
                  <a:rPr lang="de-DE" dirty="0"/>
                  <a:t>MAP-VE mit zwei Schleifen, eine für Aussummieren, eine für Ausmaximieren</a:t>
                </a:r>
              </a:p>
              <a:p>
                <a:r>
                  <a:rPr lang="de-DE" dirty="0"/>
                  <a:t>MAP-JT mit normalen VE-Nachrichten im Jtree und Aufruf von MAP-VE auf dem </a:t>
                </a:r>
                <a:r>
                  <a:rPr lang="de-DE" dirty="0" err="1"/>
                  <a:t>Subgraph</a:t>
                </a:r>
                <a:endParaRPr lang="de-DE" dirty="0"/>
              </a:p>
              <a:p>
                <a:r>
                  <a:rPr lang="de-DE" dirty="0" err="1"/>
                  <a:t>Com</a:t>
                </a:r>
                <a:r>
                  <a:rPr lang="de-DE" dirty="0"/>
                  <a:t>-JT für eine Menge von Anfragen unterschiedlichen Typs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579364-18FC-4D4A-BB78-1BBFC40066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35" t="-2687" r="-110" b="-686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27D21-8C6F-7B4D-B2BD-611D52001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57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B6C15FC-60AF-D84E-A1AD-302AFA7E25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2298A1-A7EC-2242-A1A0-62A81A5DD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31611175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045B-F387-EE49-8291-22E17A7F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Bemerkung zur Nomenklatur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DAE1-72D2-604B-941F-E62BD2660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Mit BNs als Forschungshintergrund, Namen der Anfragetypen wie hier benutzt: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Wahrscheinlichkeitsanfragen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MPE-Anfrage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>
                <a:solidFill>
                  <a:schemeClr val="accent1"/>
                </a:solidFill>
              </a:rPr>
              <a:t>MAP-Anfrage</a:t>
            </a:r>
          </a:p>
          <a:p>
            <a:r>
              <a:rPr lang="de-DE" dirty="0"/>
              <a:t>Mit MNs als Forschungshintergrund, Namen häufig eher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/>
              <a:t>Wahrscheinlichkeitsanfragen 	= </a:t>
            </a:r>
            <a:r>
              <a:rPr lang="de-DE" i="1" dirty="0">
                <a:solidFill>
                  <a:schemeClr val="accent1"/>
                </a:solidFill>
              </a:rPr>
              <a:t>marginale Anfrage 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/>
              <a:t>MPE-Anfrage 			= </a:t>
            </a:r>
            <a:r>
              <a:rPr lang="de-DE" i="1" dirty="0">
                <a:solidFill>
                  <a:schemeClr val="accent1"/>
                </a:solidFill>
              </a:rPr>
              <a:t>MAP-Anfrage</a:t>
            </a:r>
            <a:r>
              <a:rPr lang="de-DE" i="1" dirty="0"/>
              <a:t> 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/>
              <a:t>MAP-Anfrage 			= </a:t>
            </a:r>
            <a:r>
              <a:rPr lang="de-DE" i="1" dirty="0">
                <a:solidFill>
                  <a:schemeClr val="accent1"/>
                </a:solidFill>
              </a:rPr>
              <a:t>marginale MAP-Anfrage</a:t>
            </a:r>
            <a:r>
              <a:rPr lang="de-DE" dirty="0">
                <a:solidFill>
                  <a:schemeClr val="accent1"/>
                </a:solidFill>
              </a:rPr>
              <a:t> </a:t>
            </a:r>
          </a:p>
          <a:p>
            <a:r>
              <a:rPr lang="de-DE" dirty="0"/>
              <a:t>In der Logik wären die korrespondierenden Inferenzprobleme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/>
              <a:t>Wahrscheinlichkeitsanfragen	= </a:t>
            </a:r>
            <a:r>
              <a:rPr lang="de-DE" i="1" dirty="0"/>
              <a:t>marginale Anfrage	</a:t>
            </a:r>
            <a:r>
              <a:rPr lang="de-DE" dirty="0"/>
              <a:t>	≜ </a:t>
            </a:r>
            <a:r>
              <a:rPr lang="de-DE" i="1" dirty="0">
                <a:solidFill>
                  <a:schemeClr val="accent1"/>
                </a:solidFill>
              </a:rPr>
              <a:t>Induktion</a:t>
            </a:r>
          </a:p>
          <a:p>
            <a:pPr marL="715962" lvl="1" indent="-457200">
              <a:buFont typeface="+mj-lt"/>
              <a:buAutoNum type="arabicPeriod"/>
            </a:pPr>
            <a:r>
              <a:rPr lang="de-DE" dirty="0"/>
              <a:t>MPE-Anfrage 			= </a:t>
            </a:r>
            <a:r>
              <a:rPr lang="de-DE" i="1" dirty="0"/>
              <a:t>MAP-Anfrage		</a:t>
            </a:r>
            <a:r>
              <a:rPr lang="de-DE" dirty="0"/>
              <a:t>	≜ </a:t>
            </a:r>
            <a:r>
              <a:rPr lang="de-DE" i="1" dirty="0">
                <a:solidFill>
                  <a:schemeClr val="accent1"/>
                </a:solidFill>
              </a:rPr>
              <a:t>Abduktion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3E550-0751-0A42-9488-FA7DF0F49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58</a:t>
            </a:fld>
            <a:endParaRPr lang="de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E91B1E7-8772-FB47-94B4-E338AE1365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3D016A-03E9-DA45-BB10-254612A86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</p:spTree>
    <p:extLst>
      <p:ext uri="{BB962C8B-B14F-4D97-AF65-F5344CB8AC3E}">
        <p14:creationId xmlns:p14="http://schemas.microsoft.com/office/powerpoint/2010/main" val="64607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8" y="1665066"/>
                <a:ext cx="8597795" cy="4240848"/>
              </a:xfrm>
            </p:spPr>
            <p:txBody>
              <a:bodyPr/>
              <a:lstStyle/>
              <a:p>
                <a:r>
                  <a:rPr lang="de-DE" dirty="0"/>
                  <a:t>Mixture </a:t>
                </a:r>
                <a:r>
                  <a:rPr lang="de-DE" dirty="0" err="1"/>
                  <a:t>of</a:t>
                </a:r>
                <a:r>
                  <a:rPr lang="de-DE" dirty="0"/>
                  <a:t> Topics</a:t>
                </a:r>
              </a:p>
              <a:p>
                <a:pPr lvl="1"/>
                <a:r>
                  <a:rPr lang="de-DE" dirty="0"/>
                  <a:t>Mögliche Anfrage: Topic eines Wortes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und damit </a:t>
                </a:r>
              </a:p>
              <a:p>
                <a:pPr marL="533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Unabhängigkeit zwischen den Dokumenten </a:t>
                </a:r>
                <a:br>
                  <a:rPr lang="de-DE" dirty="0"/>
                </a:br>
                <a:r>
                  <a:rPr lang="de-DE" dirty="0"/>
                  <a:t>➝ Vereinfachung: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betrachten, damit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de-DE" dirty="0"/>
              </a:p>
              <a:p>
                <a:pPr lvl="1">
                  <a:tabLst>
                    <a:tab pos="881063" algn="l"/>
                  </a:tabLst>
                </a:pPr>
                <a:r>
                  <a:rPr lang="de-DE" dirty="0">
                    <a:solidFill>
                      <a:srgbClr val="FFC000"/>
                    </a:solidFill>
                  </a:rPr>
                  <a:t>Problem: Immer noch (zu) viele Zufallsvariablen </a:t>
                </a:r>
                <a:r>
                  <a:rPr lang="de-DE" dirty="0" err="1">
                    <a:solidFill>
                      <a:srgbClr val="FFC000"/>
                    </a:solidFill>
                  </a:rPr>
                  <a:t>auszusummieren</a:t>
                </a:r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br>
                  <a:rPr lang="de-DE" dirty="0"/>
                </a:br>
                <a:r>
                  <a:rPr lang="de-DE" dirty="0"/>
                  <a:t>➝ Nächstes Thema: </a:t>
                </a:r>
                <a:br>
                  <a:rPr lang="de-DE" dirty="0"/>
                </a:br>
                <a:r>
                  <a:rPr lang="de-DE" dirty="0"/>
                  <a:t>	Approximative Inferenz durch Sampling (</a:t>
                </a:r>
                <a:r>
                  <a:rPr lang="de-DE" dirty="0">
                    <a:solidFill>
                      <a:schemeClr val="accent2"/>
                    </a:solidFill>
                  </a:rPr>
                  <a:t>Thema 4</a:t>
                </a:r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Mögliche Anfrage: </a:t>
                </a:r>
                <a:r>
                  <a:rPr lang="de-DE" dirty="0">
                    <a:solidFill>
                      <a:schemeClr val="accent1"/>
                    </a:solidFill>
                  </a:rPr>
                  <a:t>Fragmente eines Textes (mit Topic) vervollständigen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Sup>
                          <m:sSub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de-DE" dirty="0"/>
                  <a:t> (bzw.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i="1">
                            <a:latin typeface="Cambria Math" panose="02040503050406030204" pitchFamily="18" charset="0"/>
                          </a:rPr>
                          <m:t> | </m:t>
                        </m:r>
                        <m:sSubSup>
                          <m:sSubSupPr>
                            <m:ctrlPr>
                              <a:rPr lang="de-DE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de-DE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) mit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Werte (Worte) </a:t>
                </a:r>
                <a:r>
                  <a:rPr lang="de-DE" dirty="0" err="1"/>
                  <a:t>sample‘n</a:t>
                </a:r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8" y="1665066"/>
                <a:ext cx="8597795" cy="4240848"/>
              </a:xfrm>
              <a:blipFill>
                <a:blip r:embed="rId2"/>
                <a:stretch>
                  <a:fillRect l="-1917" t="-2687" b="-23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59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D47667-90C9-4B48-8908-06D2535CDE27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0106030-86B6-C147-9BB4-B0843B22C273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4172795-C03B-EF4D-B1D7-0DCAD241B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93E180-BB2E-2640-9E0C-714A9581D312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39084B-DBF3-F341-BCF4-F38296629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62E975-ED41-BF45-9011-72B938F96F6B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2756879-A165-3844-B8ED-6B28493A8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2C74AD-A938-8C4A-A1CB-2963DA51CD6F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685B42-07BD-FD4B-9C4C-48FD2F457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24A5762-0419-A74E-A003-B679B03781DB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0156D9-88F5-6B40-A0A4-AC5C65EA4DDD}"/>
                </a:ext>
              </a:extLst>
            </p:cNvPr>
            <p:cNvCxnSpPr>
              <a:stCxn id="8" idx="3"/>
              <a:endCxn id="9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0DFD36-B31B-C74E-9393-B5D016C70848}"/>
                </a:ext>
              </a:extLst>
            </p:cNvPr>
            <p:cNvCxnSpPr>
              <a:cxnSpLocks/>
              <a:stCxn id="8" idx="3"/>
              <a:endCxn id="10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D71485-3B8D-B848-9FE1-4E081ABDBD9D}"/>
                </a:ext>
              </a:extLst>
            </p:cNvPr>
            <p:cNvCxnSpPr>
              <a:cxnSpLocks/>
              <a:stCxn id="8" idx="5"/>
              <a:endCxn id="11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C0B7C0-3703-5A4B-A637-1DB408BABEB4}"/>
              </a:ext>
            </a:extLst>
          </p:cNvPr>
          <p:cNvGrpSpPr/>
          <p:nvPr/>
        </p:nvGrpSpPr>
        <p:grpSpPr>
          <a:xfrm>
            <a:off x="9182680" y="2957838"/>
            <a:ext cx="2538487" cy="2947529"/>
            <a:chOff x="9127237" y="1162917"/>
            <a:chExt cx="2538487" cy="294752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7B5C94B-C1FD-4F4F-933E-759B050CB304}"/>
                </a:ext>
              </a:extLst>
            </p:cNvPr>
            <p:cNvGrpSpPr/>
            <p:nvPr/>
          </p:nvGrpSpPr>
          <p:grpSpPr>
            <a:xfrm>
              <a:off x="9127237" y="1655888"/>
              <a:ext cx="2538487" cy="2454558"/>
              <a:chOff x="7950129" y="4109675"/>
              <a:chExt cx="2538487" cy="245455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8FDDB1B1-697B-8046-804D-CCFE6041E8DF}"/>
                      </a:ext>
                    </a:extLst>
                  </p:cNvPr>
                  <p:cNvSpPr/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C81A0F11-6A0C-EA42-9224-398B442947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0129" y="4109675"/>
                    <a:ext cx="1724809" cy="245455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D059ACB-7758-834A-9392-458138E7C104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10DF324-0D22-334A-8B94-2288D80C72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001118"/>
                    <a:ext cx="720000" cy="406644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7C663EC-EA49-AE4A-A56E-447DCABDA4FF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solidFill>
                    <a:schemeClr val="tx1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3B55A3F-6546-4B45-BF50-F4BF5EA104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5698024"/>
                    <a:ext cx="720000" cy="406644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EE0D4E9-4CC7-E84A-AF39-CCFF54F62DD2}"/>
                  </a:ext>
                </a:extLst>
              </p:cNvPr>
              <p:cNvCxnSpPr>
                <a:cxnSpLocks/>
                <a:stCxn id="30" idx="4"/>
                <a:endCxn id="31" idx="0"/>
              </p:cNvCxnSpPr>
              <p:nvPr/>
            </p:nvCxnSpPr>
            <p:spPr>
              <a:xfrm>
                <a:off x="8763807" y="5407762"/>
                <a:ext cx="0" cy="2902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BA346731-8094-634F-9979-CA38D976E8F2}"/>
                      </a:ext>
                    </a:extLst>
                  </p:cNvPr>
                  <p:cNvSpPr/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r"/>
                    <a:r>
                      <a:rPr lang="de-DE" dirty="0">
                        <a:solidFill>
                          <a:schemeClr val="tx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endParaRPr lang="de-DE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FA4EB313-3CFF-9B4A-986E-FB98C4CBF8E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5538" y="4815541"/>
                    <a:ext cx="1284514" cy="142167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37CA94B-72A0-F644-94E3-0B2FF1A877FC}"/>
                      </a:ext>
                    </a:extLst>
                  </p:cNvPr>
                  <p:cNvSpPr txBox="1"/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7430C7B0-02A7-CD43-B521-437D59F2D1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03807" y="4311906"/>
                    <a:ext cx="720000" cy="389513"/>
                  </a:xfrm>
                  <a:prstGeom prst="ellipse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AE638C9-469C-7648-A56C-98109E19703D}"/>
                  </a:ext>
                </a:extLst>
              </p:cNvPr>
              <p:cNvCxnSpPr>
                <a:cxnSpLocks/>
                <a:stCxn id="34" idx="4"/>
                <a:endCxn id="30" idx="0"/>
              </p:cNvCxnSpPr>
              <p:nvPr/>
            </p:nvCxnSpPr>
            <p:spPr>
              <a:xfrm>
                <a:off x="8763807" y="4701419"/>
                <a:ext cx="0" cy="29969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2CC657C5-A8DB-834E-B290-D66BCFDD3697}"/>
                      </a:ext>
                    </a:extLst>
                  </p:cNvPr>
                  <p:cNvSpPr txBox="1"/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36000" tIns="0" rIns="3600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oMath>
                      </m:oMathPara>
                    </a14:m>
                    <a:endParaRPr lang="de-DE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96E4E8F4-D7AA-D74E-AB19-E9932F3B3A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68616" y="5001117"/>
                    <a:ext cx="720000" cy="389513"/>
                  </a:xfrm>
                  <a:prstGeom prst="ellipse">
                    <a:avLst/>
                  </a:prstGeom>
                  <a:blipFill>
                    <a:blip r:embed="rId13"/>
                    <a:stretch>
                      <a:fillRect b="-6250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30962E4-E6D6-5740-92E7-27424F959894}"/>
                  </a:ext>
                </a:extLst>
              </p:cNvPr>
              <p:cNvCxnSpPr>
                <a:cxnSpLocks/>
                <a:stCxn id="36" idx="3"/>
                <a:endCxn id="31" idx="7"/>
              </p:cNvCxnSpPr>
              <p:nvPr/>
            </p:nvCxnSpPr>
            <p:spPr>
              <a:xfrm flipH="1">
                <a:off x="9018365" y="5333587"/>
                <a:ext cx="855693" cy="4239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0D07A63-C124-1641-BF92-9FE1B1F63664}"/>
                    </a:ext>
                  </a:extLst>
                </p:cNvPr>
                <p:cNvSpPr txBox="1"/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de-DE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0D07A63-C124-1641-BF92-9FE1B1F63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0915" y="1162917"/>
                  <a:ext cx="720000" cy="389513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5FC5F9A-39A7-854B-9825-CFB026FDF166}"/>
                </a:ext>
              </a:extLst>
            </p:cNvPr>
            <p:cNvCxnSpPr>
              <a:cxnSpLocks/>
              <a:stCxn id="27" idx="4"/>
              <a:endCxn id="34" idx="0"/>
            </p:cNvCxnSpPr>
            <p:nvPr/>
          </p:nvCxnSpPr>
          <p:spPr>
            <a:xfrm>
              <a:off x="9940915" y="1552430"/>
              <a:ext cx="0" cy="305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829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DD34DD3-760F-FC49-9CFB-D1793A782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Most Probable Explanation</a:t>
            </a:r>
            <a:br>
              <a:rPr lang="de-DE" dirty="0"/>
            </a:br>
            <a:r>
              <a:rPr lang="de-DE" dirty="0"/>
              <a:t>(MPE)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492F0-5D80-F44C-98CF-B1F551B8C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Zustandsanfragen*</a:t>
            </a:r>
          </a:p>
          <a:p>
            <a:endParaRPr lang="de-DE" dirty="0"/>
          </a:p>
          <a:p>
            <a:pPr marL="222250" indent="-209550"/>
            <a:r>
              <a:rPr lang="de-DE" dirty="0"/>
              <a:t>* Im Kontrast zu </a:t>
            </a:r>
            <a:r>
              <a:rPr lang="de-DE" i="1" dirty="0">
                <a:solidFill>
                  <a:schemeClr val="accent2"/>
                </a:solidFill>
              </a:rPr>
              <a:t>Wahrscheinlichkeitsanfragen</a:t>
            </a:r>
            <a:r>
              <a:rPr lang="de-DE" dirty="0"/>
              <a:t> (Anfragen zu marginalen und bedingten Wahrscheinlichkeitsverteilungen)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01295-ABD2-D549-9AFE-DBD8E2C100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D901C-921F-284C-A922-A4B137A39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ABB05-4E68-1E40-B390-66D836ADF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r>
              <a:rPr lang="de-DE"/>
              <a:t>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39501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1119C-B65B-CB42-9CF3-571EF046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3. Exakte Inferenz in episodischen PGMs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9154B-E1A0-4B4B-A26C-1F7D84FD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Einzelanfragen: Variableneliminierung (VE)</a:t>
            </a:r>
          </a:p>
          <a:p>
            <a:pPr lvl="1"/>
            <a:r>
              <a:rPr lang="de-DE" dirty="0"/>
              <a:t>Algorithmus, Operatoren für Wahrscheinlichkeitsanfragen</a:t>
            </a:r>
          </a:p>
          <a:p>
            <a:pPr lvl="1"/>
            <a:r>
              <a:rPr lang="de-DE" dirty="0"/>
              <a:t>Dekompositionsbäume, Komplexität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Multi-Anfragen: </a:t>
            </a:r>
            <a:r>
              <a:rPr lang="de-DE" i="1" dirty="0" err="1"/>
              <a:t>Junction</a:t>
            </a:r>
            <a:r>
              <a:rPr lang="de-DE" i="1" dirty="0"/>
              <a:t> </a:t>
            </a:r>
            <a:r>
              <a:rPr lang="de-DE" i="1" dirty="0" err="1"/>
              <a:t>Tree</a:t>
            </a:r>
            <a:r>
              <a:rPr lang="de-DE" i="1" dirty="0"/>
              <a:t> (Cliquen-Bäume) Algorithmus (JT)</a:t>
            </a:r>
          </a:p>
          <a:p>
            <a:pPr lvl="1"/>
            <a:r>
              <a:rPr lang="de-DE" dirty="0"/>
              <a:t>Cliquen, </a:t>
            </a:r>
            <a:r>
              <a:rPr lang="de-DE" dirty="0" err="1"/>
              <a:t>Junction</a:t>
            </a:r>
            <a:r>
              <a:rPr lang="de-DE" dirty="0"/>
              <a:t> </a:t>
            </a:r>
            <a:r>
              <a:rPr lang="de-DE" dirty="0" err="1"/>
              <a:t>Tree</a:t>
            </a:r>
            <a:r>
              <a:rPr lang="de-DE" dirty="0"/>
              <a:t> als Hilfsstruktur, Vorverarbeitung und Anfragebeantwortung</a:t>
            </a:r>
          </a:p>
          <a:p>
            <a:pPr lvl="1"/>
            <a:r>
              <a:rPr lang="de-DE" dirty="0"/>
              <a:t>Zusammenhang mit VE, Komplexität</a:t>
            </a:r>
          </a:p>
          <a:p>
            <a:pPr lvl="1"/>
            <a:r>
              <a:rPr lang="de-DE" i="1" u="sng" dirty="0"/>
              <a:t>Geschichtsstunde:</a:t>
            </a:r>
            <a:r>
              <a:rPr lang="de-DE" i="1" dirty="0"/>
              <a:t> </a:t>
            </a:r>
            <a:r>
              <a:rPr lang="de-DE" i="1" dirty="0" err="1"/>
              <a:t>Pearl‘s</a:t>
            </a:r>
            <a:r>
              <a:rPr lang="de-DE" i="1" dirty="0"/>
              <a:t> </a:t>
            </a:r>
            <a:r>
              <a:rPr lang="de-DE" i="1" dirty="0" err="1"/>
              <a:t>Probability</a:t>
            </a:r>
            <a:r>
              <a:rPr lang="de-DE" i="1" dirty="0"/>
              <a:t> Propagation (PP) </a:t>
            </a:r>
            <a:r>
              <a:rPr lang="de-DE" dirty="0"/>
              <a:t>auf </a:t>
            </a:r>
            <a:r>
              <a:rPr lang="de-DE" dirty="0" err="1"/>
              <a:t>Polytree</a:t>
            </a:r>
            <a:r>
              <a:rPr lang="de-DE" dirty="0"/>
              <a:t> BNs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Inferenzproblem Zustandsanfragen</a:t>
            </a:r>
          </a:p>
          <a:p>
            <a:pPr lvl="1"/>
            <a:r>
              <a:rPr lang="de-DE" dirty="0"/>
              <a:t>Ausprägungen: Most probable </a:t>
            </a:r>
            <a:r>
              <a:rPr lang="de-DE" dirty="0" err="1"/>
              <a:t>explanation</a:t>
            </a:r>
            <a:r>
              <a:rPr lang="de-DE" dirty="0"/>
              <a:t> (MPE) / </a:t>
            </a:r>
            <a:r>
              <a:rPr lang="de-DE" dirty="0" err="1"/>
              <a:t>maximum</a:t>
            </a:r>
            <a:r>
              <a:rPr lang="de-DE" dirty="0"/>
              <a:t> a posteriori Anfragen (MAP)</a:t>
            </a:r>
          </a:p>
          <a:p>
            <a:pPr lvl="1"/>
            <a:r>
              <a:rPr lang="de-DE" dirty="0"/>
              <a:t>Semantik: Ausmaximieren statt aussummieren; </a:t>
            </a:r>
            <a:r>
              <a:rPr lang="de-DE" dirty="0" err="1"/>
              <a:t>max</a:t>
            </a:r>
            <a:r>
              <a:rPr lang="de-DE" dirty="0"/>
              <a:t>-out Operator in VE</a:t>
            </a:r>
          </a:p>
          <a:p>
            <a:pPr lvl="1"/>
            <a:r>
              <a:rPr lang="de-DE" dirty="0"/>
              <a:t>Auswirkungen auf die Komplexität</a:t>
            </a:r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Approximative Inferenz in episodischen PGMs</a:t>
            </a:r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7C80B-7B96-644A-B8C8-26FBBB1180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1763E-ED14-5148-99F6-6B8A39020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60</a:t>
            </a:fld>
            <a:r>
              <a:rPr lang="de-DE"/>
              <a:t> </a:t>
            </a:r>
            <a:endParaRPr lang="de-DE" sz="140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A8B64C0-EF15-044E-8516-9E951E08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15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Einordnung der Vorlesung: </a:t>
            </a:r>
            <a:r>
              <a:rPr lang="de-DE" i="1" dirty="0"/>
              <a:t>Modell- und nutzenbasierter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665066"/>
            <a:ext cx="4925050" cy="4240848"/>
          </a:xfrm>
        </p:spPr>
        <p:txBody>
          <a:bodyPr/>
          <a:lstStyle/>
          <a:p>
            <a:r>
              <a:rPr lang="de-DE" dirty="0"/>
              <a:t>Nachfolgende Themen der Vorlesung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5"/>
                </a:solidFill>
              </a:rPr>
              <a:t>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Exakte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accent1"/>
                </a:solidFill>
              </a:rPr>
              <a:t>Approximative Inferenz in episodischen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Lernalgorithmen für episodische PGMs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Sequentielle PGMs und Inferenz</a:t>
            </a:r>
          </a:p>
          <a:p>
            <a:pPr marL="722312" lvl="1" indent="-457200">
              <a:buFont typeface="+mj-lt"/>
              <a:buAutoNum type="arabicPeriod" startAt="2"/>
            </a:pP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Entscheidungstheoretische PGMs</a:t>
            </a:r>
          </a:p>
          <a:p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D49B-FFF6-6D4F-ABA7-6CC3404537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C1F9-099A-6B47-85E0-D7E8F8A96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F1312-1913-6448-A5EB-49A40531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61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BDE22F-9573-F14C-8B95-B5F5907D6386}"/>
              </a:ext>
            </a:extLst>
          </p:cNvPr>
          <p:cNvGrpSpPr/>
          <p:nvPr/>
        </p:nvGrpSpPr>
        <p:grpSpPr>
          <a:xfrm>
            <a:off x="5331011" y="1677600"/>
            <a:ext cx="6512989" cy="4240849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03ED1A-A725-2B48-927E-639AE0287BC0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de-DE" sz="2400" dirty="0"/>
                <a:t>Umgebung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8A1AC5-9FC9-D745-A318-A1B65AB9A3AF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de-DE" sz="2400" dirty="0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7C1703-710B-A043-BB53-EF8DD5265F74}"/>
                </a:ext>
              </a:extLst>
            </p:cNvPr>
            <p:cNvSpPr txBox="1"/>
            <p:nvPr/>
          </p:nvSpPr>
          <p:spPr>
            <a:xfrm>
              <a:off x="6403311" y="1727407"/>
              <a:ext cx="74840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Sensoren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09586-881F-1545-A1E8-969317D0750B}"/>
                </a:ext>
              </a:extLst>
            </p:cNvPr>
            <p:cNvSpPr txBox="1"/>
            <p:nvPr/>
          </p:nvSpPr>
          <p:spPr>
            <a:xfrm>
              <a:off x="6330792" y="5518688"/>
              <a:ext cx="893441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r>
                <a:rPr lang="de-DE" sz="1400" dirty="0"/>
                <a:t>Aktuatoren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B3BEFD-E563-BC4C-88A2-B780D22CE2DF}"/>
                </a:ext>
              </a:extLst>
            </p:cNvPr>
            <p:cNvSpPr txBox="1"/>
            <p:nvPr/>
          </p:nvSpPr>
          <p:spPr>
            <a:xfrm>
              <a:off x="6199181" y="2240746"/>
              <a:ext cx="1156662" cy="52322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Wie die Welt</a:t>
              </a:r>
            </a:p>
            <a:p>
              <a:pPr algn="ctr"/>
              <a:r>
                <a:rPr lang="de-DE" sz="1400" dirty="0"/>
                <a:t>jetzt aussieht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/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Was passiert, wenn ich</a:t>
                  </a:r>
                  <a:br>
                    <a:rPr lang="de-DE" sz="1400" dirty="0">
                      <a:solidFill>
                        <a:schemeClr val="bg1"/>
                      </a:solidFill>
                    </a:rPr>
                  </a:br>
                  <a:r>
                    <a:rPr lang="de-DE" sz="1400" dirty="0">
                      <a:solidFill>
                        <a:schemeClr val="bg1"/>
                      </a:solidFill>
                    </a:rPr>
                    <a:t>Aktion </a:t>
                  </a:r>
                  <a14:m>
                    <m:oMath xmlns:m="http://schemas.openxmlformats.org/officeDocument/2006/math">
                      <m:r>
                        <a:rPr lang="de-DE" sz="1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de-DE" sz="1400" dirty="0">
                      <a:solidFill>
                        <a:schemeClr val="bg1"/>
                      </a:solidFill>
                    </a:rPr>
                    <a:t> ausführe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81D78D-75A0-AD4C-8325-582AC7256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19" y="3060231"/>
                  <a:ext cx="1855187" cy="52322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1B2F6F-8AEB-6448-8A77-0208925C7B79}"/>
                </a:ext>
              </a:extLst>
            </p:cNvPr>
            <p:cNvSpPr txBox="1"/>
            <p:nvPr/>
          </p:nvSpPr>
          <p:spPr>
            <a:xfrm>
              <a:off x="5942188" y="3879716"/>
              <a:ext cx="1670649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glücklich bin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in diesem Zustand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21834E-F3C6-1E43-837A-2F02FAC05197}"/>
                </a:ext>
              </a:extLst>
            </p:cNvPr>
            <p:cNvSpPr txBox="1"/>
            <p:nvPr/>
          </p:nvSpPr>
          <p:spPr>
            <a:xfrm>
              <a:off x="5917341" y="4699201"/>
              <a:ext cx="1720343" cy="52322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Welche Aktion ich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jetzt ausführen sollte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86C708-6679-B742-8A6D-87770BF7557A}"/>
                </a:ext>
              </a:extLst>
            </p:cNvPr>
            <p:cNvSpPr txBox="1"/>
            <p:nvPr/>
          </p:nvSpPr>
          <p:spPr>
            <a:xfrm>
              <a:off x="3795648" y="2001756"/>
              <a:ext cx="854445" cy="302955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/>
                <a:t>Zustand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4A208-BB37-F041-8C1E-09E130254A46}"/>
                </a:ext>
              </a:extLst>
            </p:cNvPr>
            <p:cNvSpPr txBox="1"/>
            <p:nvPr/>
          </p:nvSpPr>
          <p:spPr>
            <a:xfrm>
              <a:off x="2828869" y="2456189"/>
              <a:ext cx="2788005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Wie sich die Welt weiterentwickelt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A3ED9E-DBEA-F94E-AC8C-7D67D4F7BC27}"/>
                </a:ext>
              </a:extLst>
            </p:cNvPr>
            <p:cNvSpPr txBox="1"/>
            <p:nvPr/>
          </p:nvSpPr>
          <p:spPr>
            <a:xfrm>
              <a:off x="2981944" y="3170803"/>
              <a:ext cx="2481856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Was meine Aktionen bewirken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0774F1B-B54B-C246-8E16-A393D6836361}"/>
                </a:ext>
              </a:extLst>
            </p:cNvPr>
            <p:cNvSpPr txBox="1"/>
            <p:nvPr/>
          </p:nvSpPr>
          <p:spPr>
            <a:xfrm>
              <a:off x="3828675" y="3990728"/>
              <a:ext cx="788394" cy="302955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40000"/>
                <a:lumOff val="6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Nutzen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566B75B-CC5B-ED4F-B00C-57CFF991F5BA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2" y="1942851"/>
              <a:ext cx="0" cy="2978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2DF2D7D-C343-6649-BD81-9F963741781A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2763966"/>
              <a:ext cx="1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1A7BF7B-B13C-9044-930C-651AF2AC2B70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3" y="3583451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41DFD46-4372-F446-BDC5-6202CFE5A7C4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3" y="4402936"/>
              <a:ext cx="0" cy="2962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D07E1D-4E07-E149-8712-A179119DD3DF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421"/>
              <a:ext cx="0" cy="2962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B79007F-0DDA-6A48-A9DC-1FF14318EAB8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650093" y="2153234"/>
              <a:ext cx="1549088" cy="349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055E0D5-CE2A-A14B-82E9-EE35F6F80B3D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616874" y="2502356"/>
              <a:ext cx="582307" cy="105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17D357-86F0-B54E-AA3B-B3FB78B26E1F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616874" y="2607667"/>
              <a:ext cx="233045" cy="7141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2436C4-BBDA-F74B-B4F0-6E00264B4806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463800" y="2502356"/>
              <a:ext cx="735381" cy="8199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8168CC8-3A08-C246-91ED-E91B6B8B0400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463800" y="3321841"/>
              <a:ext cx="386119" cy="4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2FE5A4-F1EE-9140-ACF9-8E8F78295A15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151712" y="1835129"/>
              <a:ext cx="154205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2AB6C6A-8014-A348-9FA3-F4445F651FAB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617069" y="4142206"/>
              <a:ext cx="13046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CC4A9F4-163F-614B-9AB6-1D60DA7592D1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224233" y="5626410"/>
              <a:ext cx="14695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>
              <a:extLst>
                <a:ext uri="{FF2B5EF4-FFF2-40B4-BE49-F238E27FC236}">
                  <a16:creationId xmlns:a16="http://schemas.microsoft.com/office/drawing/2014/main" id="{D9D61C17-71FF-284D-9E57-F45520BD41A4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7" y="843930"/>
              <a:ext cx="238990" cy="2554641"/>
            </a:xfrm>
            <a:prstGeom prst="curvedConnector3">
              <a:avLst>
                <a:gd name="adj1" fmla="val 195653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9656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8B2-3745-714E-8F55-B1DEC8A0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6"/>
                <a:ext cx="8349864" cy="4240848"/>
              </a:xfrm>
            </p:spPr>
            <p:txBody>
              <a:bodyPr/>
              <a:lstStyle/>
              <a:p>
                <a:r>
                  <a:rPr lang="de-DE" dirty="0"/>
                  <a:t>Naive </a:t>
                </a:r>
                <a:r>
                  <a:rPr lang="de-DE" dirty="0" err="1"/>
                  <a:t>Bayes</a:t>
                </a:r>
                <a:r>
                  <a:rPr lang="de-DE" dirty="0"/>
                  <a:t> </a:t>
                </a:r>
                <a:r>
                  <a:rPr lang="de-DE" dirty="0" err="1"/>
                  <a:t>Klassifizierer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Nichts </a:t>
                </a:r>
                <a:r>
                  <a:rPr lang="de-DE" dirty="0" err="1"/>
                  <a:t>auszusummieren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mtClean="0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de-DE" dirty="0"/>
                  <a:t> und damit </a:t>
                </a:r>
              </a:p>
              <a:p>
                <a:pPr marL="2587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∖</m:t>
                      </m:r>
                      <m:r>
                        <a:rPr lang="de-DE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=∅</m:t>
                      </m:r>
                    </m:oMath>
                  </m:oMathPara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Eigentlich will man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/>
                  <a:t> haben</a:t>
                </a:r>
              </a:p>
              <a:p>
                <a:pPr lvl="2"/>
                <a:r>
                  <a:rPr lang="de-DE" dirty="0"/>
                  <a:t>Zustandsanfrage gegeben Evidenz: </a:t>
                </a:r>
                <a:br>
                  <a:rPr lang="de-DE" dirty="0"/>
                </a:br>
                <a:r>
                  <a:rPr lang="de-DE" i="1" dirty="0"/>
                  <a:t>„Was ist der wahrscheinlichste Zustand der Zufallsvariablen, der die Evidenz hervorgerufen haben könnte?“</a:t>
                </a:r>
              </a:p>
              <a:p>
                <a:pPr lvl="2"/>
                <a:r>
                  <a:rPr lang="de-DE" dirty="0"/>
                  <a:t>Variablen ausmaximieren anstatt aussummieren</a:t>
                </a:r>
              </a:p>
              <a:p>
                <a:pPr lvl="1"/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FE092E-E75A-794E-9BC4-7773A20F8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6"/>
                <a:ext cx="8349864" cy="4240848"/>
              </a:xfrm>
              <a:blipFill>
                <a:blip r:embed="rId3"/>
                <a:stretch>
                  <a:fillRect l="-1973" t="-26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1927C-A63D-4A47-8CD2-168AD49933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Exakte Inferenz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65CC-56BF-5F45-BF84-7F99447C2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F9939-E9F9-8C45-A3D3-C784A1A89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D47667-90C9-4B48-8908-06D2535CDE27}"/>
              </a:ext>
            </a:extLst>
          </p:cNvPr>
          <p:cNvGrpSpPr/>
          <p:nvPr/>
        </p:nvGrpSpPr>
        <p:grpSpPr>
          <a:xfrm>
            <a:off x="8230659" y="1664973"/>
            <a:ext cx="3420512" cy="1003467"/>
            <a:chOff x="8423488" y="3149417"/>
            <a:chExt cx="3420512" cy="1003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0106030-86B6-C147-9BB4-B0843B22C273}"/>
                    </a:ext>
                  </a:extLst>
                </p:cNvPr>
                <p:cNvSpPr txBox="1"/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4172795-C03B-EF4D-B1D7-0DCAD241B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1216" y="3149417"/>
                  <a:ext cx="720000" cy="38951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B93E180-BB2E-2640-9E0C-714A9581D312}"/>
                    </a:ext>
                  </a:extLst>
                </p:cNvPr>
                <p:cNvSpPr txBox="1"/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39084B-DBF3-F341-BCF4-F38296629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3488" y="3763371"/>
                  <a:ext cx="720000" cy="38951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B62E975-ED41-BF45-9011-72B938F96F6B}"/>
                    </a:ext>
                  </a:extLst>
                </p:cNvPr>
                <p:cNvSpPr txBox="1"/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2756879-A165-3844-B8ED-6B28493A87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6243" y="3762283"/>
                  <a:ext cx="720000" cy="389513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82C74AD-A938-8C4A-A1CB-2963DA51CD6F}"/>
                    </a:ext>
                  </a:extLst>
                </p:cNvPr>
                <p:cNvSpPr txBox="1"/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36000" tIns="0" rIns="3600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685B42-07BD-FD4B-9C4C-48FD2F457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24000" y="3762283"/>
                  <a:ext cx="720000" cy="38951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24A5762-0419-A74E-A003-B679B03781DB}"/>
                    </a:ext>
                  </a:extLst>
                </p:cNvPr>
                <p:cNvSpPr/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6DFF9F1-C538-1D4E-9F39-7E821A8E6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4776" y="3772373"/>
                  <a:ext cx="41069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B0156D9-88F5-6B40-A0A4-AC5C65EA4DDD}"/>
                </a:ext>
              </a:extLst>
            </p:cNvPr>
            <p:cNvCxnSpPr>
              <a:stCxn id="8" idx="3"/>
              <a:endCxn id="9" idx="7"/>
            </p:cNvCxnSpPr>
            <p:nvPr/>
          </p:nvCxnSpPr>
          <p:spPr>
            <a:xfrm flipH="1">
              <a:off x="9038046" y="3481887"/>
              <a:ext cx="888612" cy="338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0DFD36-B31B-C74E-9393-B5D016C70848}"/>
                </a:ext>
              </a:extLst>
            </p:cNvPr>
            <p:cNvCxnSpPr>
              <a:cxnSpLocks/>
              <a:stCxn id="8" idx="3"/>
              <a:endCxn id="10" idx="0"/>
            </p:cNvCxnSpPr>
            <p:nvPr/>
          </p:nvCxnSpPr>
          <p:spPr>
            <a:xfrm flipH="1">
              <a:off x="9696243" y="3481887"/>
              <a:ext cx="230415" cy="280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D71485-3B8D-B848-9FE1-4E081ABDBD9D}"/>
                </a:ext>
              </a:extLst>
            </p:cNvPr>
            <p:cNvCxnSpPr>
              <a:cxnSpLocks/>
              <a:stCxn id="8" idx="5"/>
              <a:endCxn id="11" idx="1"/>
            </p:cNvCxnSpPr>
            <p:nvPr/>
          </p:nvCxnSpPr>
          <p:spPr>
            <a:xfrm>
              <a:off x="10435774" y="3481887"/>
              <a:ext cx="793668" cy="3374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255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045B-F387-EE49-8291-22E17A7F6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Problemformulierung: Most Probable Explanation (MPE)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999" y="1665065"/>
                <a:ext cx="11484001" cy="4415491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Gegeben Evidenz, was ist der wahrscheinlichste Zustand der verbleibenden Zufallsvariablen?</a:t>
                </a:r>
              </a:p>
              <a:p>
                <a:pPr lvl="1"/>
                <a:r>
                  <a:rPr lang="de-DE" i="1" dirty="0"/>
                  <a:t>Zustandsanfragen</a:t>
                </a:r>
                <a:r>
                  <a:rPr lang="de-DE" dirty="0"/>
                  <a:t> an den wahrscheinlichsten Zustand aller Zufallsvariablen ohne Evidenz</a:t>
                </a:r>
              </a:p>
              <a:p>
                <a:pPr lvl="2"/>
                <a:r>
                  <a:rPr lang="de-DE" dirty="0"/>
                  <a:t>Wahrscheinlichste Erklärung</a:t>
                </a:r>
                <a:r>
                  <a:rPr lang="de-DE" dirty="0">
                    <a:sym typeface="Wingdings" pitchFamily="2" charset="2"/>
                  </a:rPr>
                  <a:t> (</a:t>
                </a:r>
                <a:r>
                  <a:rPr lang="de-DE" i="1" dirty="0" err="1"/>
                  <a:t>most</a:t>
                </a:r>
                <a:r>
                  <a:rPr lang="de-DE" i="1" dirty="0"/>
                  <a:t> probable </a:t>
                </a:r>
                <a:r>
                  <a:rPr lang="de-DE" i="1" dirty="0" err="1"/>
                  <a:t>explanation</a:t>
                </a:r>
                <a:r>
                  <a:rPr lang="de-DE" dirty="0"/>
                  <a:t>, </a:t>
                </a:r>
                <a:r>
                  <a:rPr lang="de-DE" dirty="0">
                    <a:solidFill>
                      <a:schemeClr val="accent1"/>
                    </a:solidFill>
                  </a:rPr>
                  <a:t>MPE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Formal betrachtet, gegeben ein Modell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mit der vollständigen gemeinsamen Wahrscheinlichkeitsverteilung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de-DE" dirty="0"/>
                  <a:t> und Evidenz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𝑀𝑃𝐸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e>
                      </m:func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Val</m:t>
                              </m:r>
                              <m:d>
                                <m:dPr>
                                  <m:ctrlP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1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e>
                              </m:d>
                            </m:lim>
                          </m:limLow>
                        </m:fName>
                        <m:e>
                          <m:r>
                            <a:rPr lang="de-DE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  <m:r>
                                <a:rPr lang="de-DE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∖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rv</m:t>
                    </m:r>
                    <m:d>
                      <m:dPr>
                        <m:ctrlP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de-DE" dirty="0"/>
                  <a:t> die Zufallsvariablen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ohne Evidenz</a:t>
                </a:r>
              </a:p>
              <a:p>
                <a:pPr lvl="2"/>
                <a:r>
                  <a:rPr lang="de-DE" dirty="0"/>
                  <a:t>Im Vergleich zu „Wahrscheinlichkeitsanfragen“, wird ∑ mit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>
                        <a:latin typeface="Cambria Math" panose="02040503050406030204" pitchFamily="18" charset="0"/>
                      </a:rPr>
                      <m:t>argmax</m:t>
                    </m:r>
                  </m:oMath>
                </a14:m>
                <a:r>
                  <a:rPr lang="de-DE" dirty="0"/>
                  <a:t> als Eliminierungsoperation ersetzt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𝑀𝑃𝐸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| 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</m:func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d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num>
                          <m:den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den>
                    </m:f>
                    <m:func>
                      <m:func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</m:func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</m:t>
                            </m:r>
                            <m: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Val</m:t>
                            </m:r>
                            <m:d>
                              <m:dPr>
                                <m:ctrlP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d>
                          </m:lim>
                        </m:limLow>
                      </m:fName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</m:func>
                  </m:oMath>
                </a14:m>
                <a:endParaRPr lang="de-DE" b="1" i="1" dirty="0">
                  <a:latin typeface="Cambria Math" panose="02040503050406030204" pitchFamily="18" charset="0"/>
                </a:endParaRPr>
              </a:p>
              <a:p>
                <a:pPr lvl="4"/>
                <a:r>
                  <a:rPr lang="de-DE" dirty="0"/>
                  <a:t>Maximierung invariant bezüglich positiver linearer Transformation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den>
                    </m:f>
                  </m:oMath>
                </a14:m>
                <a:r>
                  <a:rPr lang="de-DE" dirty="0">
                    <a:latin typeface="+mn-lt"/>
                  </a:rPr>
                  <a:t> lineare Transformation)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CDAE1-72D2-604B-941F-E62BD2660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999" y="1665065"/>
                <a:ext cx="11484001" cy="4415491"/>
              </a:xfrm>
              <a:blipFill>
                <a:blip r:embed="rId2"/>
                <a:stretch>
                  <a:fillRect l="-1435" t="-25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D4063C-1E0E-CD4A-BD98-A455D482E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Tanya Braun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3E550-0751-0A42-9488-FA7DF0F49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8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C4B337-7B81-294C-9051-C2F0F3693E92}"/>
              </a:ext>
            </a:extLst>
          </p:cNvPr>
          <p:cNvSpPr/>
          <p:nvPr/>
        </p:nvSpPr>
        <p:spPr>
          <a:xfrm>
            <a:off x="1788079" y="6224227"/>
            <a:ext cx="8627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Alexander Philip Dawid.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Applications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a General Propagation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Algorithm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Probabilistic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Expert Systems.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Statistics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Computing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2(1):25–36, 1992. </a:t>
            </a:r>
          </a:p>
          <a:p>
            <a:pPr algn="ctr"/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Rina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Dechter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Bucket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Elimination: A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Unifying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Framework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Probabilistic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In 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Learning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Inference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in </a:t>
            </a:r>
            <a:r>
              <a:rPr lang="de-DE" sz="1000" i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Graphical</a:t>
            </a:r>
            <a:r>
              <a:rPr lang="de-DE" sz="10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Models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pages</a:t>
            </a:r>
            <a:r>
              <a:rPr lang="de-DE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75–104. MIT Press, 1999.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4556848-E9CA-B04A-94FC-70E2121E74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Exakte Inferenz</a:t>
            </a:r>
          </a:p>
        </p:txBody>
      </p:sp>
    </p:spTree>
    <p:extLst>
      <p:ext uri="{BB962C8B-B14F-4D97-AF65-F5344CB8AC3E}">
        <p14:creationId xmlns:p14="http://schemas.microsoft.com/office/powerpoint/2010/main" val="35818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DAF90-407D-7E47-9774-AB810EEA4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MPE: Semantik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16DDB1-D98F-C042-ADF8-5948EFC578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0000" y="1665066"/>
                <a:ext cx="8925298" cy="4240848"/>
              </a:xfrm>
            </p:spPr>
            <p:txBody>
              <a:bodyPr/>
              <a:lstStyle/>
              <a:p>
                <a:r>
                  <a:rPr lang="de-DE" dirty="0"/>
                  <a:t>Gegeben die Semantik könnte man die vollständige gemeinsame Verteilung bauen, Evidenz absorbieren lassen und dann die Welt mit der höchsten Wahrscheinlichkeit wählen</a:t>
                </a:r>
              </a:p>
              <a:p>
                <a:pPr lvl="1"/>
                <a:r>
                  <a:rPr lang="de-DE" dirty="0"/>
                  <a:t>Beispiel: Gegeben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𝑆𝑖𝑐𝑘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r>
                  <a:rPr lang="de-DE" dirty="0"/>
                  <a:t>, was ist der wahrscheinlichste Zustand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𝐸𝑝𝑖𝑑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charset="0"/>
                      </a:rPr>
                      <m:t>𝑇𝑟𝑎𝑣𝑒𝑙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𝑇𝑟𝑒𝑎𝑡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𝑁𝑎𝑡𝐷𝑖𝑠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𝐴𝑟𝑡𝑖𝑓</m:t>
                    </m:r>
                  </m:oMath>
                </a14:m>
                <a:r>
                  <a:rPr lang="de-DE" dirty="0"/>
                  <a:t>?</a:t>
                </a:r>
              </a:p>
              <a:p>
                <a:pPr lvl="1"/>
                <a:endParaRPr lang="de-DE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</a:rPr>
                        <m:t>𝑀𝑃</m:t>
                      </m:r>
                      <m:r>
                        <a:rPr lang="de-DE" sz="2000" i="1"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𝑠𝑖𝑐𝑘</m:t>
                          </m:r>
                        </m:e>
                      </m:d>
                      <m:r>
                        <a:rPr lang="de-DE" sz="20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200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de-DE" sz="20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r>
                            <a:rPr lang="de-DE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𝐸𝑝𝑖𝑑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𝑇𝑟𝑎𝑣𝑒𝑙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𝑡𝑙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𝑇𝑟𝑒𝑎𝑡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2000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𝑁𝑎𝑡𝐷𝑖𝑠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𝐴𝑟𝑡𝑖𝑓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 | </m:t>
                              </m:r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𝑠𝑖𝑐𝑘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16DDB1-D98F-C042-ADF8-5948EFC578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000" y="1665066"/>
                <a:ext cx="8925298" cy="4240848"/>
              </a:xfrm>
              <a:blipFill>
                <a:blip r:embed="rId2"/>
                <a:stretch>
                  <a:fillRect l="-1847" t="-2687" r="-28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099A5-D46A-654D-B0EA-4CC64C4CC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de-DE" smtClean="0"/>
              <a:t>9</a:t>
            </a:fld>
            <a:endParaRPr lang="de-DE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F7E354F1-A782-B646-962B-2A4C2EFB0C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Exakte Inferenz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48F561B-59B3-9B41-B7EC-1C0059E95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E89E8-D091-524D-BBA2-FDE7E545CB09}"/>
              </a:ext>
            </a:extLst>
          </p:cNvPr>
          <p:cNvGrpSpPr/>
          <p:nvPr/>
        </p:nvGrpSpPr>
        <p:grpSpPr>
          <a:xfrm>
            <a:off x="9263692" y="3314830"/>
            <a:ext cx="2580308" cy="2591084"/>
            <a:chOff x="5901425" y="2314993"/>
            <a:chExt cx="2580308" cy="259108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A4513E-D146-6540-B7CB-21C035737BDF}"/>
                </a:ext>
              </a:extLst>
            </p:cNvPr>
            <p:cNvGrpSpPr/>
            <p:nvPr/>
          </p:nvGrpSpPr>
          <p:grpSpPr>
            <a:xfrm>
              <a:off x="5901425" y="2314993"/>
              <a:ext cx="2580308" cy="2591084"/>
              <a:chOff x="5863640" y="2314993"/>
              <a:chExt cx="2580308" cy="259108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7A7A1792-7CB5-8746-9A6F-1816A15A258C}"/>
                      </a:ext>
                    </a:extLst>
                  </p:cNvPr>
                  <p:cNvSpPr txBox="1"/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15875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𝑁𝑎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𝑡𝐷𝑖𝑠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0AC5024-D483-214E-BF3C-A66C1039B1F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4644" y="2315730"/>
                    <a:ext cx="972000" cy="389513"/>
                  </a:xfrm>
                  <a:prstGeom prst="ellipse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D6E1CB37-ABDB-364B-8CC5-725EE40430E2}"/>
                      </a:ext>
                    </a:extLst>
                  </p:cNvPr>
                  <p:cNvSpPr txBox="1"/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𝑇𝑟𝑎𝑣𝑒𝑙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735FBBD3-E66F-E747-BCD1-1F84C468F6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3640" y="3638434"/>
                    <a:ext cx="972000" cy="389513"/>
                  </a:xfrm>
                  <a:prstGeom prst="ellipse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CA89BBA-FFFE-E84C-98C2-549F90967028}"/>
                  </a:ext>
                </a:extLst>
              </p:cNvPr>
              <p:cNvCxnSpPr>
                <a:cxnSpLocks/>
                <a:stCxn id="33" idx="5"/>
                <a:endCxn id="55" idx="1"/>
              </p:cNvCxnSpPr>
              <p:nvPr/>
            </p:nvCxnSpPr>
            <p:spPr>
              <a:xfrm>
                <a:off x="6693294" y="3970904"/>
                <a:ext cx="226213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87A41A-BA91-4946-A3C0-420508FD743F}"/>
                  </a:ext>
                </a:extLst>
              </p:cNvPr>
              <p:cNvCxnSpPr>
                <a:cxnSpLocks/>
                <a:stCxn id="55" idx="0"/>
                <a:endCxn id="48" idx="4"/>
              </p:cNvCxnSpPr>
              <p:nvPr/>
            </p:nvCxnSpPr>
            <p:spPr>
              <a:xfrm flipV="1">
                <a:off x="6991507" y="3638434"/>
                <a:ext cx="173688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8AB2254-7550-104F-BC88-6ECCF63F0D52}"/>
                  </a:ext>
                </a:extLst>
              </p:cNvPr>
              <p:cNvGrpSpPr/>
              <p:nvPr/>
            </p:nvGrpSpPr>
            <p:grpSpPr>
              <a:xfrm>
                <a:off x="7061843" y="2615881"/>
                <a:ext cx="963251" cy="902756"/>
                <a:chOff x="7061843" y="2615881"/>
                <a:chExt cx="963251" cy="90275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9A294C8-49DC-624E-9482-9B149D2FAAEA}"/>
                    </a:ext>
                  </a:extLst>
                </p:cNvPr>
                <p:cNvSpPr/>
                <p:nvPr/>
              </p:nvSpPr>
              <p:spPr>
                <a:xfrm>
                  <a:off x="7881094" y="337463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3E050559-4843-6840-A67D-BF088AC84E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3" name="TextBox 112">
                      <a:extLst>
                        <a:ext uri="{FF2B5EF4-FFF2-40B4-BE49-F238E27FC236}">
                          <a16:creationId xmlns:a16="http://schemas.microsoft.com/office/drawing/2014/main" id="{067500F4-6D6E-E240-BAF7-411FF819E0B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1843" y="2615881"/>
                      <a:ext cx="190052" cy="21544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4000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B27E155-E4CD-B343-8C4A-F6490C60259D}"/>
                  </a:ext>
                </a:extLst>
              </p:cNvPr>
              <p:cNvGrpSpPr/>
              <p:nvPr/>
            </p:nvGrpSpPr>
            <p:grpSpPr>
              <a:xfrm>
                <a:off x="6704298" y="4112587"/>
                <a:ext cx="359209" cy="358866"/>
                <a:chOff x="6704298" y="4112587"/>
                <a:chExt cx="359209" cy="35886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0C7E835-81F7-E846-BD91-041203964521}"/>
                    </a:ext>
                  </a:extLst>
                </p:cNvPr>
                <p:cNvSpPr/>
                <p:nvPr/>
              </p:nvSpPr>
              <p:spPr>
                <a:xfrm>
                  <a:off x="6919507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66665372-8FCF-004F-8A28-8D08B6EE862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7AC04F19-3EF5-4B4D-8B3F-48DD5BEF318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4298" y="4256009"/>
                      <a:ext cx="194220" cy="21544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31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3A2C44E-76B1-6C4A-918E-1B532ACFBF51}"/>
                  </a:ext>
                </a:extLst>
              </p:cNvPr>
              <p:cNvCxnSpPr>
                <a:cxnSpLocks/>
                <a:stCxn id="48" idx="0"/>
                <a:endCxn id="53" idx="2"/>
              </p:cNvCxnSpPr>
              <p:nvPr/>
            </p:nvCxnSpPr>
            <p:spPr>
              <a:xfrm flipV="1">
                <a:off x="7165195" y="3016120"/>
                <a:ext cx="0" cy="2328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7DCA9A1-31BA-E949-B1B1-CBCEAA9E9CD0}"/>
                  </a:ext>
                </a:extLst>
              </p:cNvPr>
              <p:cNvCxnSpPr>
                <a:cxnSpLocks/>
                <a:stCxn id="53" idx="1"/>
                <a:endCxn id="32" idx="5"/>
              </p:cNvCxnSpPr>
              <p:nvPr/>
            </p:nvCxnSpPr>
            <p:spPr>
              <a:xfrm flipH="1" flipV="1">
                <a:off x="6704298" y="2648200"/>
                <a:ext cx="388897" cy="2959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5A29CC4-B5FD-DE4B-B470-2C9DE77347CE}"/>
                  </a:ext>
                </a:extLst>
              </p:cNvPr>
              <p:cNvCxnSpPr>
                <a:cxnSpLocks/>
                <a:stCxn id="46" idx="3"/>
                <a:endCxn id="53" idx="3"/>
              </p:cNvCxnSpPr>
              <p:nvPr/>
            </p:nvCxnSpPr>
            <p:spPr>
              <a:xfrm flipH="1">
                <a:off x="7237195" y="2647463"/>
                <a:ext cx="372245" cy="29665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0CD9E5F-E92B-E045-B405-5205B4B0AB26}"/>
                  </a:ext>
                </a:extLst>
              </p:cNvPr>
              <p:cNvCxnSpPr>
                <a:cxnSpLocks/>
                <a:stCxn id="48" idx="4"/>
                <a:endCxn id="51" idx="0"/>
              </p:cNvCxnSpPr>
              <p:nvPr/>
            </p:nvCxnSpPr>
            <p:spPr>
              <a:xfrm>
                <a:off x="7165195" y="3638434"/>
                <a:ext cx="148650" cy="47415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9E20DE1-276D-6D44-95EE-AF949BBF9CDB}"/>
                  </a:ext>
                </a:extLst>
              </p:cNvPr>
              <p:cNvCxnSpPr>
                <a:cxnSpLocks/>
                <a:stCxn id="49" idx="0"/>
                <a:endCxn id="51" idx="2"/>
              </p:cNvCxnSpPr>
              <p:nvPr/>
            </p:nvCxnSpPr>
            <p:spPr>
              <a:xfrm flipV="1">
                <a:off x="7163998" y="4256587"/>
                <a:ext cx="149847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BBFA644-A078-4447-AA3A-A2136A2D6338}"/>
                  </a:ext>
                </a:extLst>
              </p:cNvPr>
              <p:cNvCxnSpPr>
                <a:cxnSpLocks/>
                <a:stCxn id="51" idx="3"/>
                <a:endCxn id="47" idx="3"/>
              </p:cNvCxnSpPr>
              <p:nvPr/>
            </p:nvCxnSpPr>
            <p:spPr>
              <a:xfrm flipV="1">
                <a:off x="7385845" y="3970904"/>
                <a:ext cx="228449" cy="2136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C80830F-E9AA-AC44-A1B1-C23C4BB36725}"/>
                  </a:ext>
                </a:extLst>
              </p:cNvPr>
              <p:cNvGrpSpPr/>
              <p:nvPr/>
            </p:nvGrpSpPr>
            <p:grpSpPr>
              <a:xfrm>
                <a:off x="7093195" y="2872120"/>
                <a:ext cx="1196348" cy="676957"/>
                <a:chOff x="7093195" y="2872120"/>
                <a:chExt cx="1196348" cy="676957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945F954B-802F-1E4F-9A96-443C617F7790}"/>
                    </a:ext>
                  </a:extLst>
                </p:cNvPr>
                <p:cNvSpPr/>
                <p:nvPr/>
              </p:nvSpPr>
              <p:spPr>
                <a:xfrm>
                  <a:off x="7093195" y="2872120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TextBox 53">
                      <a:extLst>
                        <a:ext uri="{FF2B5EF4-FFF2-40B4-BE49-F238E27FC236}">
                          <a16:creationId xmlns:a16="http://schemas.microsoft.com/office/drawing/2014/main" id="{4B90EADB-5556-A545-95A9-A341B2F360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05" name="TextBox 104">
                      <a:extLst>
                        <a:ext uri="{FF2B5EF4-FFF2-40B4-BE49-F238E27FC236}">
                          <a16:creationId xmlns:a16="http://schemas.microsoft.com/office/drawing/2014/main" id="{AD0C8622-B55E-5F48-82A5-9100A8EBAE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5324" y="3333633"/>
                      <a:ext cx="194219" cy="21544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8DCE8A0-2B99-394C-8CA3-580871500240}"/>
                  </a:ext>
                </a:extLst>
              </p:cNvPr>
              <p:cNvGrpSpPr/>
              <p:nvPr/>
            </p:nvGrpSpPr>
            <p:grpSpPr>
              <a:xfrm>
                <a:off x="7241845" y="4112587"/>
                <a:ext cx="355334" cy="358866"/>
                <a:chOff x="7241845" y="4112587"/>
                <a:chExt cx="355334" cy="35886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86BB686-814A-364A-ABE4-85C71DE4F06D}"/>
                    </a:ext>
                  </a:extLst>
                </p:cNvPr>
                <p:cNvSpPr/>
                <p:nvPr/>
              </p:nvSpPr>
              <p:spPr>
                <a:xfrm>
                  <a:off x="7241845" y="4112587"/>
                  <a:ext cx="144000" cy="144000"/>
                </a:xfrm>
                <a:prstGeom prst="rect">
                  <a:avLst/>
                </a:prstGeom>
                <a:solidFill>
                  <a:schemeClr val="tx2">
                    <a:lumMod val="90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>
                      <a:extLst>
                        <a:ext uri="{FF2B5EF4-FFF2-40B4-BE49-F238E27FC236}">
                          <a16:creationId xmlns:a16="http://schemas.microsoft.com/office/drawing/2014/main" id="{174E4933-0633-F447-AE5B-325E479BE7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de-DE" sz="1400" dirty="0"/>
                    </a:p>
                  </p:txBody>
                </p:sp>
              </mc:Choice>
              <mc:Fallback xmlns="">
                <p:sp>
                  <p:nvSpPr>
                    <p:cNvPr id="114" name="TextBox 113">
                      <a:extLst>
                        <a:ext uri="{FF2B5EF4-FFF2-40B4-BE49-F238E27FC236}">
                          <a16:creationId xmlns:a16="http://schemas.microsoft.com/office/drawing/2014/main" id="{6B3C1560-5B4F-E84D-A096-411F80675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2960" y="4256009"/>
                      <a:ext cx="194219" cy="215444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l="-31250" r="-625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09581F2-90F5-5447-B553-FB66919FA38E}"/>
                      </a:ext>
                    </a:extLst>
                  </p:cNvPr>
                  <p:cNvSpPr txBox="1"/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𝐴𝑟𝑡𝑖𝑓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B50EB494-7653-FC4F-B228-FE8A5A82A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7094" y="2314993"/>
                    <a:ext cx="972000" cy="389513"/>
                  </a:xfrm>
                  <a:prstGeom prst="ellipse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D3C9D29-2B86-A74D-A33D-CE09BEA3C75E}"/>
                      </a:ext>
                    </a:extLst>
                  </p:cNvPr>
                  <p:cNvSpPr txBox="1"/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𝑇𝑟𝑒𝑎𝑡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1669E517-5AE4-D84D-820D-6887B8FF4E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1948" y="3638434"/>
                    <a:ext cx="972000" cy="389513"/>
                  </a:xfrm>
                  <a:prstGeom prst="ellipse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C40F308B-84CA-0441-A1E9-42B534DB0CF2}"/>
                      </a:ext>
                    </a:extLst>
                  </p:cNvPr>
                  <p:cNvSpPr txBox="1"/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𝐸𝑝𝑖𝑑</m:t>
                          </m:r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90" name="TextBox 89">
                    <a:extLst>
                      <a:ext uri="{FF2B5EF4-FFF2-40B4-BE49-F238E27FC236}">
                        <a16:creationId xmlns:a16="http://schemas.microsoft.com/office/drawing/2014/main" id="{8B0FACB7-0AC2-9F4C-B62D-C6F7DCB4AF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9195" y="3248921"/>
                    <a:ext cx="972000" cy="389513"/>
                  </a:xfrm>
                  <a:prstGeom prst="ellipse">
                    <a:avLst/>
                  </a:prstGeom>
                  <a:blipFill>
                    <a:blip r:embed="rId11"/>
                    <a:stretch>
                      <a:fillRect b="-606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61E7128-C4FC-434B-864F-3A04A84F5DEB}"/>
                      </a:ext>
                    </a:extLst>
                  </p:cNvPr>
                  <p:cNvSpPr txBox="1"/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i="1" smtClean="0">
                              <a:latin typeface="Cambria Math" charset="0"/>
                            </a:rPr>
                            <m:t>𝑆𝑖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i="1">
                              <a:latin typeface="Cambria Math" charset="0"/>
                            </a:rPr>
                            <m:t>𝑘</m:t>
                          </m:r>
                        </m:oMath>
                      </m:oMathPara>
                    </a14:m>
                    <a:endParaRPr lang="de-DE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1B922C89-29BC-5249-924E-887156247A6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77998" y="4516564"/>
                    <a:ext cx="972000" cy="389513"/>
                  </a:xfrm>
                  <a:prstGeom prst="ellipse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DEDABBB-5D0F-3D41-B4D3-F6EF459D135E}"/>
                  </a:ext>
                </a:extLst>
              </p:cNvPr>
              <p:cNvCxnSpPr>
                <a:cxnSpLocks/>
                <a:stCxn id="55" idx="2"/>
                <a:endCxn id="49" idx="0"/>
              </p:cNvCxnSpPr>
              <p:nvPr/>
            </p:nvCxnSpPr>
            <p:spPr>
              <a:xfrm>
                <a:off x="6991507" y="4256587"/>
                <a:ext cx="172491" cy="25997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DC812C-DC89-9044-81BF-2837D1F49BAB}"/>
                </a:ext>
              </a:extLst>
            </p:cNvPr>
            <p:cNvCxnSpPr>
              <a:cxnSpLocks/>
              <a:stCxn id="48" idx="6"/>
              <a:endCxn id="57" idx="1"/>
            </p:cNvCxnSpPr>
            <p:nvPr/>
          </p:nvCxnSpPr>
          <p:spPr>
            <a:xfrm>
              <a:off x="7688980" y="3443678"/>
              <a:ext cx="229899" cy="29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7168691"/>
      </p:ext>
    </p:extLst>
  </p:cSld>
  <p:clrMapOvr>
    <a:masterClrMapping/>
  </p:clrMapOvr>
</p:sld>
</file>

<file path=ppt/theme/theme1.xml><?xml version="1.0" encoding="utf-8"?>
<a:theme xmlns:a="http://schemas.openxmlformats.org/drawingml/2006/main" name="wwu-adapted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" id="{45B7D4F2-4A72-4644-A412-D11A87C811DD}" vid="{64CD9DC9-CF1F-DA49-A091-28D6F27984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PPT_WWU_Var3_Meta_16x9_02</Template>
  <TotalTime>11690</TotalTime>
  <Words>7938</Words>
  <Application>Microsoft Macintosh PowerPoint</Application>
  <PresentationFormat>Custom</PresentationFormat>
  <Paragraphs>2586</Paragraphs>
  <Slides>61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Cambria Math</vt:lpstr>
      <vt:lpstr>Meta Offc Pro</vt:lpstr>
      <vt:lpstr>Wingdings</vt:lpstr>
      <vt:lpstr>Zapf Dingbats</vt:lpstr>
      <vt:lpstr>wwu-adapted</vt:lpstr>
      <vt:lpstr>Exakte Inferenz  in Episodischen PGMs</vt:lpstr>
      <vt:lpstr>Inhalte</vt:lpstr>
      <vt:lpstr>Einordnung der Vorlesung: Modell- und nutzenbasierter Agent</vt:lpstr>
      <vt:lpstr>Literaturhinweise</vt:lpstr>
      <vt:lpstr>Überblick: 3. Exakte Inferenz in episodischen PGMs</vt:lpstr>
      <vt:lpstr>Most Probable Explanation (MPE)</vt:lpstr>
      <vt:lpstr>Anwendungen</vt:lpstr>
      <vt:lpstr>Problemformulierung: Most Probable Explanation (MPE)</vt:lpstr>
      <vt:lpstr>MPE: Semantik</vt:lpstr>
      <vt:lpstr>PowerPoint Presentation</vt:lpstr>
      <vt:lpstr>PowerPoint Presentation</vt:lpstr>
      <vt:lpstr>Maximierung und Summierung</vt:lpstr>
      <vt:lpstr>Maximierung und Summierung</vt:lpstr>
      <vt:lpstr>VE für MPE Anfragen: Beispiel</vt:lpstr>
      <vt:lpstr>VE für MPE Anfragen: Beispiel</vt:lpstr>
      <vt:lpstr>VE für MPE Anfragen: Beispiel</vt:lpstr>
      <vt:lpstr>VE für MPE Anfragen: Beispiel</vt:lpstr>
      <vt:lpstr>VE für MPE Anfragen: Beispiel</vt:lpstr>
      <vt:lpstr>VE für MPE Anfragen: Beispiel</vt:lpstr>
      <vt:lpstr>Zuweisungen der Zufallsvariablen merken</vt:lpstr>
      <vt:lpstr>Zuweisungen der Zufallsvariablen merken</vt:lpstr>
      <vt:lpstr>VE für MPE Anfragen</vt:lpstr>
      <vt:lpstr>Zuweisungen der Zufallsvariablen merken</vt:lpstr>
      <vt:lpstr>Zuweisungen der Zufallsvariablen merken</vt:lpstr>
      <vt:lpstr>Multiplikation von Faktoren: Formale Definition</vt:lpstr>
      <vt:lpstr>Ausmaximieren von Zufallsvariablen: Formale Definition</vt:lpstr>
      <vt:lpstr>VE Algorithmus für MPE-Anfragen mit Eliminationsreihenfolge</vt:lpstr>
      <vt:lpstr>MPE-VE Algorithmus mit Online-Heuristik h</vt:lpstr>
      <vt:lpstr>Normalisierung und MPE</vt:lpstr>
      <vt:lpstr>JT für MPE Anfragen</vt:lpstr>
      <vt:lpstr>JT für MPE Anfragen</vt:lpstr>
      <vt:lpstr>MPE-VE für Nachrichtenversand in JT:  Mit Separator als Eingabe, ohne Evidenz, ohne Kombination</vt:lpstr>
      <vt:lpstr>JT für MPE-Anfragen: Beispiel (Forts.)</vt:lpstr>
      <vt:lpstr>JT für MPE-Anfragen: Beispiel (Forts.)</vt:lpstr>
      <vt:lpstr>JT für MPE-Anfragen</vt:lpstr>
      <vt:lpstr>JT für MPE-Anfragen: Beispiel (Forts.)</vt:lpstr>
      <vt:lpstr>MPE-JT</vt:lpstr>
      <vt:lpstr>Algorithmische Übersicht: Schritt 3 + 4 für MPE</vt:lpstr>
      <vt:lpstr>Laufzeitkomplexität</vt:lpstr>
      <vt:lpstr>Anwendungen</vt:lpstr>
      <vt:lpstr>Anwendungen</vt:lpstr>
      <vt:lpstr>Zwischenzusammenfassung</vt:lpstr>
      <vt:lpstr>Maximum Aposteriori Zuweisung (MAP)</vt:lpstr>
      <vt:lpstr>Wahrscheinlichste Zuweisung</vt:lpstr>
      <vt:lpstr>Wahrscheinlichste Zuweisung</vt:lpstr>
      <vt:lpstr>Wahrscheinlichste Zuweisung</vt:lpstr>
      <vt:lpstr>Beispiel</vt:lpstr>
      <vt:lpstr>Beispiel</vt:lpstr>
      <vt:lpstr>Beschränkte MAP-Anfragen</vt:lpstr>
      <vt:lpstr>Beschränkte MAP-Anfragen</vt:lpstr>
      <vt:lpstr>VE Algorithmus für MAP-Anfragen mit Eliminationsreihenfolgen</vt:lpstr>
      <vt:lpstr>MAP-VE Algorithmus mit Online-Heuristik h</vt:lpstr>
      <vt:lpstr>JT für eine Menge von MAP-Anfragen: Algorithmus</vt:lpstr>
      <vt:lpstr>Approximative MAP-Anfragenbeantwortung</vt:lpstr>
      <vt:lpstr>Kombinierter JT für alle Anfragetypen</vt:lpstr>
      <vt:lpstr>Anwendungen</vt:lpstr>
      <vt:lpstr>Zwischenzusammenfassung</vt:lpstr>
      <vt:lpstr>Bemerkung zur Nomenklatur</vt:lpstr>
      <vt:lpstr>Anwendungen</vt:lpstr>
      <vt:lpstr>Überblick: 3. Exakte Inferenz in episodischen PGMs</vt:lpstr>
      <vt:lpstr>Einordnung der Vorlesung: Modell- und nutzenbasierter Agent</vt:lpstr>
    </vt:vector>
  </TitlesOfParts>
  <Company>Westfälische Wilhelms-Universität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Tanya</cp:lastModifiedBy>
  <cp:revision>632</cp:revision>
  <dcterms:created xsi:type="dcterms:W3CDTF">2019-09-05T07:34:34Z</dcterms:created>
  <dcterms:modified xsi:type="dcterms:W3CDTF">2022-05-25T12:50:50Z</dcterms:modified>
</cp:coreProperties>
</file>