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</p:sldMasterIdLst>
  <p:notesMasterIdLst>
    <p:notesMasterId r:id="rId85"/>
  </p:notesMasterIdLst>
  <p:sldIdLst>
    <p:sldId id="259" r:id="rId2"/>
    <p:sldId id="267" r:id="rId3"/>
    <p:sldId id="789" r:id="rId4"/>
    <p:sldId id="1597" r:id="rId5"/>
    <p:sldId id="1607" r:id="rId6"/>
    <p:sldId id="1598" r:id="rId7"/>
    <p:sldId id="394" r:id="rId8"/>
    <p:sldId id="1608" r:id="rId9"/>
    <p:sldId id="313" r:id="rId10"/>
    <p:sldId id="1609" r:id="rId11"/>
    <p:sldId id="1611" r:id="rId12"/>
    <p:sldId id="1612" r:id="rId13"/>
    <p:sldId id="1613" r:id="rId14"/>
    <p:sldId id="1615" r:id="rId15"/>
    <p:sldId id="1616" r:id="rId16"/>
    <p:sldId id="1323" r:id="rId17"/>
    <p:sldId id="1617" r:id="rId18"/>
    <p:sldId id="1620" r:id="rId19"/>
    <p:sldId id="1305" r:id="rId20"/>
    <p:sldId id="1622" r:id="rId21"/>
    <p:sldId id="1623" r:id="rId22"/>
    <p:sldId id="1621" r:id="rId23"/>
    <p:sldId id="316" r:id="rId24"/>
    <p:sldId id="1638" r:id="rId25"/>
    <p:sldId id="1624" r:id="rId26"/>
    <p:sldId id="320" r:id="rId27"/>
    <p:sldId id="1625" r:id="rId28"/>
    <p:sldId id="1304" r:id="rId29"/>
    <p:sldId id="323" r:id="rId30"/>
    <p:sldId id="1626" r:id="rId31"/>
    <p:sldId id="1627" r:id="rId32"/>
    <p:sldId id="1308" r:id="rId33"/>
    <p:sldId id="1312" r:id="rId34"/>
    <p:sldId id="1320" r:id="rId35"/>
    <p:sldId id="1322" r:id="rId36"/>
    <p:sldId id="1325" r:id="rId37"/>
    <p:sldId id="1324" r:id="rId38"/>
    <p:sldId id="1326" r:id="rId39"/>
    <p:sldId id="1331" r:id="rId40"/>
    <p:sldId id="1332" r:id="rId41"/>
    <p:sldId id="1333" r:id="rId42"/>
    <p:sldId id="1334" r:id="rId43"/>
    <p:sldId id="1335" r:id="rId44"/>
    <p:sldId id="1336" r:id="rId45"/>
    <p:sldId id="1635" r:id="rId46"/>
    <p:sldId id="1628" r:id="rId47"/>
    <p:sldId id="1629" r:id="rId48"/>
    <p:sldId id="1630" r:id="rId49"/>
    <p:sldId id="327" r:id="rId50"/>
    <p:sldId id="870" r:id="rId51"/>
    <p:sldId id="328" r:id="rId52"/>
    <p:sldId id="1310" r:id="rId53"/>
    <p:sldId id="1631" r:id="rId54"/>
    <p:sldId id="1633" r:id="rId55"/>
    <p:sldId id="1634" r:id="rId56"/>
    <p:sldId id="1311" r:id="rId57"/>
    <p:sldId id="1337" r:id="rId58"/>
    <p:sldId id="1338" r:id="rId59"/>
    <p:sldId id="1636" r:id="rId60"/>
    <p:sldId id="1316" r:id="rId61"/>
    <p:sldId id="292" r:id="rId62"/>
    <p:sldId id="1315" r:id="rId63"/>
    <p:sldId id="293" r:id="rId64"/>
    <p:sldId id="1637" r:id="rId65"/>
    <p:sldId id="1344" r:id="rId66"/>
    <p:sldId id="1346" r:id="rId67"/>
    <p:sldId id="1342" r:id="rId68"/>
    <p:sldId id="1341" r:id="rId69"/>
    <p:sldId id="1340" r:id="rId70"/>
    <p:sldId id="1328" r:id="rId71"/>
    <p:sldId id="1347" r:id="rId72"/>
    <p:sldId id="1348" r:id="rId73"/>
    <p:sldId id="1349" r:id="rId74"/>
    <p:sldId id="331" r:id="rId75"/>
    <p:sldId id="1639" r:id="rId76"/>
    <p:sldId id="1640" r:id="rId77"/>
    <p:sldId id="837" r:id="rId78"/>
    <p:sldId id="1642" r:id="rId79"/>
    <p:sldId id="1643" r:id="rId80"/>
    <p:sldId id="1644" r:id="rId81"/>
    <p:sldId id="1641" r:id="rId82"/>
    <p:sldId id="1600" r:id="rId83"/>
    <p:sldId id="816" r:id="rId84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14AFF"/>
    <a:srgbClr val="FAFFFF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4" autoAdjust="0"/>
    <p:restoredTop sz="94728" autoAdjust="0"/>
  </p:normalViewPr>
  <p:slideViewPr>
    <p:cSldViewPr snapToGrid="0" snapToObjects="1">
      <p:cViewPr varScale="1">
        <p:scale>
          <a:sx n="97" d="100"/>
          <a:sy n="97" d="100"/>
        </p:scale>
        <p:origin x="616" y="208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07.06.22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608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2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4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noProof="0" dirty="0">
                <a:latin typeface="Arial" charset="0"/>
              </a:rPr>
              <a:t>Weight is low because it is a cloudy day which makes sprinkler unlikely</a:t>
            </a:r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77" indent="-285722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88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43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99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097167D-A045-425D-A073-1FAAF533467B}" type="slidenum">
              <a:rPr lang="de-DE" sz="1200"/>
              <a:pPr/>
              <a:t>29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352565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noProof="0" dirty="0">
                <a:latin typeface="Arial" charset="0"/>
              </a:rPr>
              <a:t>Weight is low because it is a cloudy day which makes sprinkler unlikely</a:t>
            </a:r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77" indent="-285722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88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43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99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097167D-A045-425D-A073-1FAAF533467B}" type="slidenum">
              <a:rPr lang="de-DE" sz="1200"/>
              <a:pPr/>
              <a:t>30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40298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Blaue Teile anders zu </a:t>
            </a:r>
            <a:r>
              <a:rPr lang="de-DE" dirty="0" err="1"/>
              <a:t>Rejection</a:t>
            </a:r>
            <a:r>
              <a:rPr lang="de-DE" dirty="0"/>
              <a:t> Sampling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596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550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mit Q/Q multiplizieren</a:t>
            </a:r>
          </a:p>
          <a:p>
            <a:r>
              <a:rPr lang="de-DE" dirty="0"/>
              <a:t>Definition des Erwartungswertes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615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</a:t>
            </a:r>
            <a:r>
              <a:rPr lang="de-DE" dirty="0" err="1"/>
              <a:t>r</a:t>
            </a:r>
            <a:r>
              <a:rPr lang="de-DE" dirty="0"/>
              <a:t>‘ Teil kürzt sich heraus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044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v-Struktur Abhängigkeit bedingt, dass wir die Eltern der Kinder brauchen</a:t>
            </a:r>
          </a:p>
          <a:p>
            <a:r>
              <a:rPr lang="de-DE" dirty="0"/>
              <a:t>Würden im MN zu Nachbarn werden ➝ damit quasi das gleiche im MB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54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Zustandsübergangssystem</a:t>
            </a:r>
            <a:r>
              <a:rPr lang="en-GB" dirty="0"/>
              <a:t> = state transition system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47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Fast alle Kanten gelöscht, die eine direkte Abhängigkeit dargestellt haben, aber jetzt immer noch durch eine indirekte Abhängigkeit über einen gerichteten Pfad verbunden sind (Nachfahren/Vorfahren)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954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>
              <a:latin typeface="Arial" charset="0"/>
            </a:endParaRPr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77" indent="-285722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88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43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99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097167D-A045-425D-A073-1FAAF533467B}" type="slidenum">
              <a:rPr lang="de-DE" sz="1200"/>
              <a:pPr/>
              <a:t>52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879653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>
              <a:latin typeface="Arial" charset="0"/>
            </a:endParaRPr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77" indent="-285722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88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43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99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097167D-A045-425D-A073-1FAAF533467B}" type="slidenum">
              <a:rPr lang="de-DE" sz="1200"/>
              <a:pPr/>
              <a:t>53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736847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>
              <a:latin typeface="Arial" charset="0"/>
            </a:endParaRPr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77" indent="-285722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88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43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99" indent="-228578"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B097167D-A045-425D-A073-1FAAF533467B}" type="slidenum">
              <a:rPr lang="de-DE" sz="1200"/>
              <a:pPr/>
              <a:t>54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032470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678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Verfall exponentiell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239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Reguläre Kette, damit die Kette eine stationäre Verteilung hat</a:t>
            </a:r>
          </a:p>
          <a:p>
            <a:r>
              <a:rPr lang="de-DE" dirty="0"/>
              <a:t>Wenn T^Q frei wählbar, muss man also die Annahmewahrscheinlichkeiten passend wählen, damit gewünschte stationäre Verteilung rauskommt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615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= Rechte Seite durch linke Seite der Gleichung geteilt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164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Topic repräsentiert durch Verteilung über Wörter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Topic repräsentiert durch Verteilung über Wörter </a:t>
                </a:r>
                <a:r>
                  <a:rPr lang="de-DE" i="0" dirty="0">
                    <a:latin typeface="Cambria Math" panose="02040503050406030204" pitchFamily="18" charset="0"/>
                  </a:rPr>
                  <a:t>𝑀𝑢𝑙(</a:t>
                </a:r>
                <a:r>
                  <a:rPr lang="de-DE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𝜷</a:t>
                </a:r>
                <a:r>
                  <a:rPr lang="de-DE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[𝑘])</a:t>
                </a:r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867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Topic repräsentiert durch Verteilung über Wörter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Topic repräsentiert durch Verteilung über Wörter </a:t>
                </a:r>
                <a:r>
                  <a:rPr lang="de-DE" i="0" dirty="0">
                    <a:latin typeface="Cambria Math" panose="02040503050406030204" pitchFamily="18" charset="0"/>
                  </a:rPr>
                  <a:t>𝑀𝑢𝑙(</a:t>
                </a:r>
                <a:r>
                  <a:rPr lang="de-DE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𝜷</a:t>
                </a:r>
                <a:r>
                  <a:rPr lang="de-DE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[𝑘])</a:t>
                </a:r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115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Topic repräsentiert durch Verteilung über Wörter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Topic repräsentiert durch Verteilung über Wörter </a:t>
                </a:r>
                <a:r>
                  <a:rPr lang="de-DE" i="0" dirty="0">
                    <a:latin typeface="Cambria Math" panose="02040503050406030204" pitchFamily="18" charset="0"/>
                  </a:rPr>
                  <a:t>𝑀𝑢𝑙(</a:t>
                </a:r>
                <a:r>
                  <a:rPr lang="de-DE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𝜷</a:t>
                </a:r>
                <a:r>
                  <a:rPr lang="de-DE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[𝑘])</a:t>
                </a:r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600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794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268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40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76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362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343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Note: </a:t>
            </a:r>
            <a:r>
              <a:rPr lang="de-DE" dirty="0" err="1"/>
              <a:t>second</a:t>
            </a:r>
            <a:r>
              <a:rPr lang="de-DE" baseline="0" dirty="0"/>
              <a:t> </a:t>
            </a:r>
            <a:r>
              <a:rPr lang="de-DE" baseline="0" dirty="0" err="1"/>
              <a:t>probability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 0.9 = 1 – 0.1 = 1 – P(S|C)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86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Note: </a:t>
            </a:r>
            <a:r>
              <a:rPr lang="de-DE" dirty="0" err="1"/>
              <a:t>second</a:t>
            </a:r>
            <a:r>
              <a:rPr lang="de-DE" baseline="0" dirty="0"/>
              <a:t> </a:t>
            </a:r>
            <a:r>
              <a:rPr lang="de-DE" baseline="0" dirty="0" err="1"/>
              <a:t>probability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 0.9 = 1 – 0.1 = 1 – P(S|C)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1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6345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1146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919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55376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798" y="1019190"/>
            <a:ext cx="550046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999" y="2369580"/>
            <a:ext cx="5500466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9728" y="1512000"/>
            <a:ext cx="5524271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9728" y="4680001"/>
            <a:ext cx="5524475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9538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 userDrawn="1">
          <p15:clr>
            <a:srgbClr val="FBAE40"/>
          </p15:clr>
        </p15:guide>
        <p15:guide id="7" orient="horz" pos="851" userDrawn="1">
          <p15:clr>
            <a:srgbClr val="FBAE40"/>
          </p15:clr>
        </p15:guide>
        <p15:guide id="8" orient="horz" pos="178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353" y="1340768"/>
            <a:ext cx="10373995" cy="21691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3602038"/>
            <a:ext cx="9153525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5588" y="4874242"/>
            <a:ext cx="9153525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09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3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21150" y="1035715"/>
            <a:ext cx="4682706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150"/>
            <a:ext cx="85529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 userDrawn="1"/>
        </p:nvSpPr>
        <p:spPr>
          <a:xfrm>
            <a:off x="360000" y="2114550"/>
            <a:ext cx="85529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 userDrawn="1"/>
        </p:nvSpPr>
        <p:spPr>
          <a:xfrm>
            <a:off x="360000" y="3390901"/>
            <a:ext cx="85529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  <a:br>
              <a:rPr lang="en-GB"/>
            </a:br>
            <a:r>
              <a:rPr lang="en-GB"/>
              <a:t>Name: der Referentin / des Referenten</a:t>
            </a:r>
            <a:endParaRPr lang="en-GB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3857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036611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76047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1"/>
            <a:ext cx="122047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075"/>
            <a:ext cx="5042063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590925"/>
            <a:ext cx="26908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866" y="2484439"/>
            <a:ext cx="4255565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74197" y="6028843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981"/>
            <a:ext cx="122047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 userDrawn="1"/>
        </p:nvSpPr>
        <p:spPr>
          <a:xfrm>
            <a:off x="360000" y="1962075"/>
            <a:ext cx="5042063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 auf</a:t>
            </a:r>
            <a:endParaRPr lang="de-DE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 userDrawn="1"/>
        </p:nvSpPr>
        <p:spPr>
          <a:xfrm>
            <a:off x="360000" y="3590925"/>
            <a:ext cx="2016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</a:p>
          <a:p>
            <a:r>
              <a:rPr lang="en-GB"/>
              <a:t>Name: der Referentin / des Referenten</a:t>
            </a:r>
            <a:endParaRPr lang="en-GB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775" y="2484439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26109806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 userDrawn="1">
          <p15:clr>
            <a:srgbClr val="FBAE40"/>
          </p15:clr>
        </p15:guide>
        <p15:guide id="7" orient="horz" pos="2262" userDrawn="1">
          <p15:clr>
            <a:srgbClr val="FBAE40"/>
          </p15:clr>
        </p15:guide>
        <p15:guide id="8" pos="227" userDrawn="1">
          <p15:clr>
            <a:srgbClr val="FBAE40"/>
          </p15:clr>
        </p15:guide>
        <p15:guide id="9" pos="7461" userDrawn="1">
          <p15:clr>
            <a:srgbClr val="FBAE40"/>
          </p15:clr>
        </p15:guide>
        <p15:guide id="10" orient="horz" pos="15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665066"/>
            <a:ext cx="11484001" cy="4240848"/>
          </a:xfrm>
        </p:spPr>
        <p:txBody>
          <a:bodyPr/>
          <a:lstStyle>
            <a:lvl1pPr marL="274638" marR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750" marR="0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3275" marR="0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638" marR="0" lvl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750" marR="0" lvl="1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3275" marR="0" lvl="2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8388" marR="0" lvl="3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8388" marR="0" lvl="4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8388" marR="0" lvl="5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8388" marR="0" lvl="6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8388" marR="0" lvl="7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8388" marR="0" lvl="8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22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36" y="1666800"/>
            <a:ext cx="5580000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0" y="1666800"/>
            <a:ext cx="5579639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1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2202" y="2615518"/>
            <a:ext cx="55781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1" y="2615518"/>
            <a:ext cx="55796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999" y="1666800"/>
            <a:ext cx="5580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4359" y="1666800"/>
            <a:ext cx="5579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02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999" y="904868"/>
            <a:ext cx="1148400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999" y="1665065"/>
            <a:ext cx="1148400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7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83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638" indent="-27463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4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750" indent="-2809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2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3275" indent="-269875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0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15" Type="http://schemas.openxmlformats.org/officeDocument/2006/relationships/image" Target="../media/image690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12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1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910.png"/><Relationship Id="rId10" Type="http://schemas.openxmlformats.org/officeDocument/2006/relationships/image" Target="../media/image48.png"/><Relationship Id="rId4" Type="http://schemas.openxmlformats.org/officeDocument/2006/relationships/image" Target="../media/image810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910.png"/><Relationship Id="rId10" Type="http://schemas.openxmlformats.org/officeDocument/2006/relationships/image" Target="../media/image49.png"/><Relationship Id="rId4" Type="http://schemas.openxmlformats.org/officeDocument/2006/relationships/image" Target="../media/image810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910.png"/><Relationship Id="rId10" Type="http://schemas.openxmlformats.org/officeDocument/2006/relationships/image" Target="../media/image48.png"/><Relationship Id="rId4" Type="http://schemas.openxmlformats.org/officeDocument/2006/relationships/image" Target="../media/image810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910.png"/><Relationship Id="rId10" Type="http://schemas.openxmlformats.org/officeDocument/2006/relationships/image" Target="../media/image48.png"/><Relationship Id="rId4" Type="http://schemas.openxmlformats.org/officeDocument/2006/relationships/image" Target="../media/image810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910.png"/><Relationship Id="rId10" Type="http://schemas.openxmlformats.org/officeDocument/2006/relationships/image" Target="../media/image48.png"/><Relationship Id="rId4" Type="http://schemas.openxmlformats.org/officeDocument/2006/relationships/image" Target="../media/image810.pn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910.png"/><Relationship Id="rId10" Type="http://schemas.openxmlformats.org/officeDocument/2006/relationships/image" Target="../media/image48.png"/><Relationship Id="rId4" Type="http://schemas.openxmlformats.org/officeDocument/2006/relationships/image" Target="../media/image810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9.png"/><Relationship Id="rId5" Type="http://schemas.openxmlformats.org/officeDocument/2006/relationships/image" Target="../media/image910.png"/><Relationship Id="rId10" Type="http://schemas.openxmlformats.org/officeDocument/2006/relationships/image" Target="../media/image61.png"/><Relationship Id="rId4" Type="http://schemas.openxmlformats.org/officeDocument/2006/relationships/image" Target="../media/image810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910.pn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85.png"/><Relationship Id="rId3" Type="http://schemas.openxmlformats.org/officeDocument/2006/relationships/image" Target="../media/image98.png"/><Relationship Id="rId21" Type="http://schemas.openxmlformats.org/officeDocument/2006/relationships/image" Target="../media/image89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74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7.png"/><Relationship Id="rId5" Type="http://schemas.openxmlformats.org/officeDocument/2006/relationships/image" Target="../media/image75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86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117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92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28.png"/><Relationship Id="rId3" Type="http://schemas.openxmlformats.org/officeDocument/2006/relationships/image" Target="../media/image133.png"/><Relationship Id="rId7" Type="http://schemas.openxmlformats.org/officeDocument/2006/relationships/image" Target="../media/image118.png"/><Relationship Id="rId12" Type="http://schemas.openxmlformats.org/officeDocument/2006/relationships/image" Target="../media/image127.png"/><Relationship Id="rId2" Type="http://schemas.openxmlformats.org/officeDocument/2006/relationships/image" Target="../media/image94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26.png"/><Relationship Id="rId5" Type="http://schemas.openxmlformats.org/officeDocument/2006/relationships/image" Target="../media/image135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34.png"/><Relationship Id="rId9" Type="http://schemas.openxmlformats.org/officeDocument/2006/relationships/image" Target="../media/image120.png"/><Relationship Id="rId1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18.png"/><Relationship Id="rId7" Type="http://schemas.openxmlformats.org/officeDocument/2006/relationships/image" Target="../media/image126.png"/><Relationship Id="rId12" Type="http://schemas.openxmlformats.org/officeDocument/2006/relationships/image" Target="../media/image93.png"/><Relationship Id="rId2" Type="http://schemas.openxmlformats.org/officeDocument/2006/relationships/image" Target="../media/image7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0.png"/><Relationship Id="rId10" Type="http://schemas.openxmlformats.org/officeDocument/2006/relationships/image" Target="../media/image129.png"/><Relationship Id="rId4" Type="http://schemas.openxmlformats.org/officeDocument/2006/relationships/image" Target="../media/image92.png"/><Relationship Id="rId9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0.png"/><Relationship Id="rId26" Type="http://schemas.openxmlformats.org/officeDocument/2006/relationships/image" Target="../media/image860.png"/><Relationship Id="rId21" Type="http://schemas.openxmlformats.org/officeDocument/2006/relationships/image" Target="../media/image216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5" Type="http://schemas.openxmlformats.org/officeDocument/2006/relationships/image" Target="../media/image750.png"/><Relationship Id="rId2" Type="http://schemas.openxmlformats.org/officeDocument/2006/relationships/image" Target="../media/image711.png"/><Relationship Id="rId20" Type="http://schemas.openxmlformats.org/officeDocument/2006/relationships/image" Target="../media/image215.pn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24" Type="http://schemas.openxmlformats.org/officeDocument/2006/relationships/image" Target="../media/image740.png"/><Relationship Id="rId32" Type="http://schemas.openxmlformats.org/officeDocument/2006/relationships/image" Target="../media/image141.png"/><Relationship Id="rId5" Type="http://schemas.openxmlformats.org/officeDocument/2006/relationships/image" Target="../media/image218.png"/><Relationship Id="rId23" Type="http://schemas.openxmlformats.org/officeDocument/2006/relationships/image" Target="../media/image730.png"/><Relationship Id="rId28" Type="http://schemas.openxmlformats.org/officeDocument/2006/relationships/image" Target="../media/image97.png"/><Relationship Id="rId19" Type="http://schemas.openxmlformats.org/officeDocument/2006/relationships/image" Target="../media/image9100.png"/><Relationship Id="rId31" Type="http://schemas.openxmlformats.org/officeDocument/2006/relationships/image" Target="../media/image140.png"/><Relationship Id="rId9" Type="http://schemas.openxmlformats.org/officeDocument/2006/relationships/image" Target="../media/image224.png"/><Relationship Id="rId22" Type="http://schemas.openxmlformats.org/officeDocument/2006/relationships/image" Target="../media/image217.png"/><Relationship Id="rId27" Type="http://schemas.openxmlformats.org/officeDocument/2006/relationships/image" Target="../media/image96.png"/><Relationship Id="rId30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13" Type="http://schemas.openxmlformats.org/officeDocument/2006/relationships/image" Target="../media/image1550.png"/><Relationship Id="rId3" Type="http://schemas.openxmlformats.org/officeDocument/2006/relationships/image" Target="../media/image1220.png"/><Relationship Id="rId7" Type="http://schemas.openxmlformats.org/officeDocument/2006/relationships/image" Target="../media/image1260.png"/><Relationship Id="rId12" Type="http://schemas.openxmlformats.org/officeDocument/2006/relationships/image" Target="../media/image154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0.png"/><Relationship Id="rId11" Type="http://schemas.openxmlformats.org/officeDocument/2006/relationships/image" Target="../media/image1530.png"/><Relationship Id="rId5" Type="http://schemas.openxmlformats.org/officeDocument/2006/relationships/image" Target="../media/image1261.png"/><Relationship Id="rId10" Type="http://schemas.openxmlformats.org/officeDocument/2006/relationships/image" Target="../media/image1440.png"/><Relationship Id="rId4" Type="http://schemas.openxmlformats.org/officeDocument/2006/relationships/image" Target="../media/image1250.png"/><Relationship Id="rId9" Type="http://schemas.openxmlformats.org/officeDocument/2006/relationships/image" Target="../media/image1510.png"/><Relationship Id="rId14" Type="http://schemas.openxmlformats.org/officeDocument/2006/relationships/image" Target="../media/image17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13" Type="http://schemas.openxmlformats.org/officeDocument/2006/relationships/image" Target="../media/image325.png"/><Relationship Id="rId18" Type="http://schemas.openxmlformats.org/officeDocument/2006/relationships/image" Target="../media/image331.png"/><Relationship Id="rId3" Type="http://schemas.openxmlformats.org/officeDocument/2006/relationships/image" Target="../media/image314.png"/><Relationship Id="rId21" Type="http://schemas.openxmlformats.org/officeDocument/2006/relationships/image" Target="../media/image334.png"/><Relationship Id="rId7" Type="http://schemas.openxmlformats.org/officeDocument/2006/relationships/image" Target="../media/image318.png"/><Relationship Id="rId12" Type="http://schemas.openxmlformats.org/officeDocument/2006/relationships/image" Target="../media/image324.png"/><Relationship Id="rId17" Type="http://schemas.openxmlformats.org/officeDocument/2006/relationships/image" Target="../media/image32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28.png"/><Relationship Id="rId20" Type="http://schemas.openxmlformats.org/officeDocument/2006/relationships/image" Target="../media/image3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7.png"/><Relationship Id="rId11" Type="http://schemas.openxmlformats.org/officeDocument/2006/relationships/image" Target="../media/image323.png"/><Relationship Id="rId5" Type="http://schemas.openxmlformats.org/officeDocument/2006/relationships/image" Target="../media/image316.png"/><Relationship Id="rId15" Type="http://schemas.openxmlformats.org/officeDocument/2006/relationships/image" Target="../media/image327.png"/><Relationship Id="rId10" Type="http://schemas.openxmlformats.org/officeDocument/2006/relationships/image" Target="../media/image322.png"/><Relationship Id="rId19" Type="http://schemas.openxmlformats.org/officeDocument/2006/relationships/image" Target="../media/image332.png"/><Relationship Id="rId4" Type="http://schemas.openxmlformats.org/officeDocument/2006/relationships/image" Target="../media/image315.png"/><Relationship Id="rId9" Type="http://schemas.openxmlformats.org/officeDocument/2006/relationships/image" Target="../media/image321.png"/><Relationship Id="rId14" Type="http://schemas.openxmlformats.org/officeDocument/2006/relationships/image" Target="../media/image326.png"/><Relationship Id="rId22" Type="http://schemas.openxmlformats.org/officeDocument/2006/relationships/image" Target="../media/image3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21" Type="http://schemas.openxmlformats.org/officeDocument/2006/relationships/image" Target="../media/image162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24" Type="http://schemas.openxmlformats.org/officeDocument/2006/relationships/image" Target="../media/image165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Relationship Id="rId22" Type="http://schemas.openxmlformats.org/officeDocument/2006/relationships/image" Target="../media/image16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81.png"/><Relationship Id="rId3" Type="http://schemas.openxmlformats.org/officeDocument/2006/relationships/image" Target="../media/image179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10" Type="http://schemas.openxmlformats.org/officeDocument/2006/relationships/image" Target="../media/image173.png"/><Relationship Id="rId4" Type="http://schemas.openxmlformats.org/officeDocument/2006/relationships/image" Target="../media/image180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6.png"/><Relationship Id="rId3" Type="http://schemas.openxmlformats.org/officeDocument/2006/relationships/image" Target="../media/image182.png"/><Relationship Id="rId21" Type="http://schemas.openxmlformats.org/officeDocument/2006/relationships/image" Target="../media/image199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8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0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23" Type="http://schemas.openxmlformats.org/officeDocument/2006/relationships/image" Target="../media/image201.png"/><Relationship Id="rId10" Type="http://schemas.openxmlformats.org/officeDocument/2006/relationships/image" Target="../media/image189.png"/><Relationship Id="rId19" Type="http://schemas.openxmlformats.org/officeDocument/2006/relationships/image" Target="../media/image197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21.png"/><Relationship Id="rId3" Type="http://schemas.openxmlformats.org/officeDocument/2006/relationships/image" Target="../media/image205.png"/><Relationship Id="rId7" Type="http://schemas.openxmlformats.org/officeDocument/2006/relationships/image" Target="../media/image211.png"/><Relationship Id="rId12" Type="http://schemas.openxmlformats.org/officeDocument/2006/relationships/image" Target="../media/image220.png"/><Relationship Id="rId17" Type="http://schemas.openxmlformats.org/officeDocument/2006/relationships/image" Target="../media/image228.png"/><Relationship Id="rId2" Type="http://schemas.openxmlformats.org/officeDocument/2006/relationships/image" Target="../media/image102.png"/><Relationship Id="rId16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11" Type="http://schemas.openxmlformats.org/officeDocument/2006/relationships/image" Target="../media/image219.png"/><Relationship Id="rId5" Type="http://schemas.openxmlformats.org/officeDocument/2006/relationships/image" Target="../media/image207.png"/><Relationship Id="rId15" Type="http://schemas.openxmlformats.org/officeDocument/2006/relationships/image" Target="../media/image225.png"/><Relationship Id="rId10" Type="http://schemas.openxmlformats.org/officeDocument/2006/relationships/image" Target="../media/image214.png"/><Relationship Id="rId4" Type="http://schemas.openxmlformats.org/officeDocument/2006/relationships/image" Target="../media/image206.png"/><Relationship Id="rId9" Type="http://schemas.openxmlformats.org/officeDocument/2006/relationships/image" Target="../media/image213.png"/><Relationship Id="rId14" Type="http://schemas.openxmlformats.org/officeDocument/2006/relationships/image" Target="../media/image22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0" Type="http://schemas.openxmlformats.org/officeDocument/2006/relationships/image" Target="../media/image238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770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image" Target="../media/image1011.png"/><Relationship Id="rId16" Type="http://schemas.openxmlformats.org/officeDocument/2006/relationships/image" Target="../media/image8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15" Type="http://schemas.openxmlformats.org/officeDocument/2006/relationships/image" Target="../media/image790.png"/><Relationship Id="rId4" Type="http://schemas.openxmlformats.org/officeDocument/2006/relationships/image" Target="../media/image238.png"/><Relationship Id="rId14" Type="http://schemas.openxmlformats.org/officeDocument/2006/relationships/image" Target="../media/image7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5" Type="http://schemas.openxmlformats.org/officeDocument/2006/relationships/image" Target="../media/image106.png"/><Relationship Id="rId4" Type="http://schemas.openxmlformats.org/officeDocument/2006/relationships/image" Target="../media/image24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odrek.github.io/CS839_fall18/lectures/lecture_14/Lecture_14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stat.umn.edu/~geyer/mcmc/burn.html" TargetMode="External"/><Relationship Id="rId7" Type="http://schemas.openxmlformats.org/officeDocument/2006/relationships/image" Target="../media/image259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tiff"/><Relationship Id="rId5" Type="http://schemas.openxmlformats.org/officeDocument/2006/relationships/image" Target="../media/image104.tiff"/><Relationship Id="rId4" Type="http://schemas.openxmlformats.org/officeDocument/2006/relationships/hyperlink" Target="https://besjournals.onlinelibrary.wiley.com/doi/10.1111/j.2041-210X.2011.00131.x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13.png"/><Relationship Id="rId3" Type="http://schemas.openxmlformats.org/officeDocument/2006/relationships/image" Target="../media/image119.png"/><Relationship Id="rId17" Type="http://schemas.openxmlformats.org/officeDocument/2006/relationships/image" Target="../media/image149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80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70.png"/><Relationship Id="rId19" Type="http://schemas.openxmlformats.org/officeDocument/2006/relationships/image" Target="../media/image1520.png"/><Relationship Id="rId14" Type="http://schemas.openxmlformats.org/officeDocument/2006/relationships/image" Target="../media/image144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0.png"/><Relationship Id="rId3" Type="http://schemas.openxmlformats.org/officeDocument/2006/relationships/image" Target="../media/image132.png"/><Relationship Id="rId7" Type="http://schemas.openxmlformats.org/officeDocument/2006/relationships/image" Target="../media/image15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00.png"/><Relationship Id="rId11" Type="http://schemas.openxmlformats.org/officeDocument/2006/relationships/image" Target="../media/image265.png"/><Relationship Id="rId5" Type="http://schemas.openxmlformats.org/officeDocument/2006/relationships/image" Target="../media/image1511.png"/><Relationship Id="rId10" Type="http://schemas.openxmlformats.org/officeDocument/2006/relationships/image" Target="../media/image1611.png"/><Relationship Id="rId4" Type="http://schemas.openxmlformats.org/officeDocument/2006/relationships/image" Target="../media/image1501.png"/><Relationship Id="rId9" Type="http://schemas.openxmlformats.org/officeDocument/2006/relationships/image" Target="../media/image155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0.png"/><Relationship Id="rId7" Type="http://schemas.openxmlformats.org/officeDocument/2006/relationships/image" Target="../media/image1531.png"/><Relationship Id="rId12" Type="http://schemas.openxmlformats.org/officeDocument/2006/relationships/image" Target="../media/image2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400.png"/><Relationship Id="rId11" Type="http://schemas.openxmlformats.org/officeDocument/2006/relationships/image" Target="../media/image131.png"/><Relationship Id="rId5" Type="http://schemas.openxmlformats.org/officeDocument/2006/relationships/image" Target="../media/image1511.png"/><Relationship Id="rId10" Type="http://schemas.openxmlformats.org/officeDocument/2006/relationships/image" Target="../media/image1611.png"/><Relationship Id="rId4" Type="http://schemas.openxmlformats.org/officeDocument/2006/relationships/image" Target="../media/image1501.png"/><Relationship Id="rId9" Type="http://schemas.openxmlformats.org/officeDocument/2006/relationships/image" Target="../media/image15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0.png"/><Relationship Id="rId13" Type="http://schemas.openxmlformats.org/officeDocument/2006/relationships/image" Target="../media/image1910.png"/><Relationship Id="rId3" Type="http://schemas.openxmlformats.org/officeDocument/2006/relationships/image" Target="../media/image911.png"/><Relationship Id="rId7" Type="http://schemas.openxmlformats.org/officeDocument/2006/relationships/image" Target="../media/image1310.png"/><Relationship Id="rId12" Type="http://schemas.openxmlformats.org/officeDocument/2006/relationships/image" Target="../media/image1810.png"/><Relationship Id="rId2" Type="http://schemas.openxmlformats.org/officeDocument/2006/relationships/image" Target="../media/image81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10.png"/><Relationship Id="rId11" Type="http://schemas.openxmlformats.org/officeDocument/2006/relationships/image" Target="../media/image1710.png"/><Relationship Id="rId5" Type="http://schemas.openxmlformats.org/officeDocument/2006/relationships/image" Target="../media/image1110.png"/><Relationship Id="rId15" Type="http://schemas.openxmlformats.org/officeDocument/2006/relationships/image" Target="../media/image21.png"/><Relationship Id="rId10" Type="http://schemas.openxmlformats.org/officeDocument/2006/relationships/image" Target="../media/image1610.png"/><Relationship Id="rId4" Type="http://schemas.openxmlformats.org/officeDocument/2006/relationships/image" Target="../media/image1010.png"/><Relationship Id="rId9" Type="http://schemas.openxmlformats.org/officeDocument/2006/relationships/image" Target="../media/image1512.png"/><Relationship Id="rId1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1.png"/><Relationship Id="rId3" Type="http://schemas.openxmlformats.org/officeDocument/2006/relationships/image" Target="../media/image267.png"/><Relationship Id="rId7" Type="http://schemas.openxmlformats.org/officeDocument/2006/relationships/image" Target="../media/image14400.png"/><Relationship Id="rId12" Type="http://schemas.openxmlformats.org/officeDocument/2006/relationships/image" Target="../media/image2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1.png"/><Relationship Id="rId11" Type="http://schemas.openxmlformats.org/officeDocument/2006/relationships/image" Target="../media/image1611.png"/><Relationship Id="rId5" Type="http://schemas.openxmlformats.org/officeDocument/2006/relationships/image" Target="../media/image1501.png"/><Relationship Id="rId10" Type="http://schemas.openxmlformats.org/officeDocument/2006/relationships/image" Target="../media/image1551.png"/><Relationship Id="rId4" Type="http://schemas.openxmlformats.org/officeDocument/2006/relationships/image" Target="../media/image1130.png"/><Relationship Id="rId9" Type="http://schemas.openxmlformats.org/officeDocument/2006/relationships/image" Target="../media/image1540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1.png"/><Relationship Id="rId3" Type="http://schemas.openxmlformats.org/officeDocument/2006/relationships/image" Target="../media/image1711.png"/><Relationship Id="rId7" Type="http://schemas.openxmlformats.org/officeDocument/2006/relationships/image" Target="../media/image1762.png"/><Relationship Id="rId2" Type="http://schemas.openxmlformats.org/officeDocument/2006/relationships/image" Target="../media/image17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0.png"/><Relationship Id="rId11" Type="http://schemas.openxmlformats.org/officeDocument/2006/relationships/image" Target="../media/image271.png"/><Relationship Id="rId5" Type="http://schemas.openxmlformats.org/officeDocument/2006/relationships/image" Target="../media/image132.emf"/><Relationship Id="rId10" Type="http://schemas.openxmlformats.org/officeDocument/2006/relationships/image" Target="../media/image1770.png"/><Relationship Id="rId4" Type="http://schemas.openxmlformats.org/officeDocument/2006/relationships/image" Target="../media/image1750.png"/><Relationship Id="rId9" Type="http://schemas.openxmlformats.org/officeDocument/2006/relationships/image" Target="../media/image131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Approximative Inferenz </a:t>
            </a:r>
            <a:b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in Episodischen PGMs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Einführung in die </a:t>
            </a:r>
            <a:br>
              <a:rPr lang="de-DE" dirty="0"/>
            </a:br>
            <a:r>
              <a:rPr lang="de-DE" dirty="0"/>
              <a:t>Künstliche Intelligenz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Tanya Braun</a:t>
            </a:r>
          </a:p>
          <a:p>
            <a:r>
              <a:rPr lang="de-DE"/>
              <a:t>Arbeitsgruppe Data Science, Institut für Informatik</a:t>
            </a:r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AC3E6-6F88-8D44-AD08-C83E510D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234" y="304198"/>
            <a:ext cx="2091601" cy="104580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DFE3075-AF1D-2543-B9C1-8586B885D99D}"/>
              </a:ext>
            </a:extLst>
          </p:cNvPr>
          <p:cNvSpPr/>
          <p:nvPr/>
        </p:nvSpPr>
        <p:spPr>
          <a:xfrm>
            <a:off x="7238208" y="2057341"/>
            <a:ext cx="4792051" cy="320263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80ECC9-3D27-1747-A6A7-2ED70E6ED92A}"/>
              </a:ext>
            </a:extLst>
          </p:cNvPr>
          <p:cNvGrpSpPr/>
          <p:nvPr/>
        </p:nvGrpSpPr>
        <p:grpSpPr>
          <a:xfrm>
            <a:off x="7357561" y="2348010"/>
            <a:ext cx="4553344" cy="2680981"/>
            <a:chOff x="6000959" y="2479134"/>
            <a:chExt cx="5843041" cy="34403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AB27A6-2AEF-3F48-B90D-AE468942B333}"/>
                </a:ext>
              </a:extLst>
            </p:cNvPr>
            <p:cNvGrpSpPr/>
            <p:nvPr/>
          </p:nvGrpSpPr>
          <p:grpSpPr>
            <a:xfrm>
              <a:off x="9198113" y="2481361"/>
              <a:ext cx="2645887" cy="1446789"/>
              <a:chOff x="1514716" y="1970407"/>
              <a:chExt cx="2645887" cy="144678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E6EEC03-BD59-FE42-A9EF-E0807F417439}"/>
                  </a:ext>
                </a:extLst>
              </p:cNvPr>
              <p:cNvGrpSpPr/>
              <p:nvPr/>
            </p:nvGrpSpPr>
            <p:grpSpPr>
              <a:xfrm>
                <a:off x="1620388" y="2092615"/>
                <a:ext cx="2446050" cy="1202374"/>
                <a:chOff x="4455974" y="1641603"/>
                <a:chExt cx="2446050" cy="120237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Oval 11">
                      <a:extLst>
                        <a:ext uri="{FF2B5EF4-FFF2-40B4-BE49-F238E27FC236}">
                          <a16:creationId xmlns:a16="http://schemas.microsoft.com/office/drawing/2014/main" id="{39797CA7-34BF-6D48-8FB3-05061A81E2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6999" y="1641603"/>
                      <a:ext cx="1044000" cy="28800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𝐶𝑙𝑜𝑢𝑑𝑦</m:t>
                            </m:r>
                          </m:oMath>
                        </m:oMathPara>
                      </a14:m>
                      <a:endParaRPr lang="de-DE" sz="1050" dirty="0">
                        <a:solidFill>
                          <a:srgbClr val="FFC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Oval 11">
                      <a:extLst>
                        <a:ext uri="{FF2B5EF4-FFF2-40B4-BE49-F238E27FC236}">
                          <a16:creationId xmlns:a16="http://schemas.microsoft.com/office/drawing/2014/main" id="{39797CA7-34BF-6D48-8FB3-05061A81E2A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6999" y="1641603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Oval 12">
                      <a:extLst>
                        <a:ext uri="{FF2B5EF4-FFF2-40B4-BE49-F238E27FC236}">
                          <a16:creationId xmlns:a16="http://schemas.microsoft.com/office/drawing/2014/main" id="{E3CEDF23-E12B-1E4A-A1D6-36C2B9365E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8024" y="2098790"/>
                      <a:ext cx="1044000" cy="28800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oMath>
                        </m:oMathPara>
                      </a14:m>
                      <a:endParaRPr lang="de-DE" sz="1050">
                        <a:solidFill>
                          <a:srgbClr val="FFC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Oval 12">
                      <a:extLst>
                        <a:ext uri="{FF2B5EF4-FFF2-40B4-BE49-F238E27FC236}">
                          <a16:creationId xmlns:a16="http://schemas.microsoft.com/office/drawing/2014/main" id="{E3CEDF23-E12B-1E4A-A1D6-36C2B9365EA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58024" y="2098790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Oval 13">
                      <a:extLst>
                        <a:ext uri="{FF2B5EF4-FFF2-40B4-BE49-F238E27FC236}">
                          <a16:creationId xmlns:a16="http://schemas.microsoft.com/office/drawing/2014/main" id="{FCE11EC5-63AC-8740-BA16-C39B141FEA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974" y="2098790"/>
                      <a:ext cx="1044000" cy="288000"/>
                    </a:xfrm>
                    <a:prstGeom prst="ellipse">
                      <a:avLst/>
                    </a:prstGeom>
                    <a:pattFill prst="wdUpDiag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𝑆𝑝𝑟𝑖𝑛𝑘𝑙𝑒𝑟</m:t>
                            </m:r>
                          </m:oMath>
                        </m:oMathPara>
                      </a14:m>
                      <a:endParaRPr lang="de-DE" sz="105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Oval 13">
                      <a:extLst>
                        <a:ext uri="{FF2B5EF4-FFF2-40B4-BE49-F238E27FC236}">
                          <a16:creationId xmlns:a16="http://schemas.microsoft.com/office/drawing/2014/main" id="{FCE11EC5-63AC-8740-BA16-C39B141FEAA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5974" y="2098790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 b="-5000"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Oval 14">
                      <a:extLst>
                        <a:ext uri="{FF2B5EF4-FFF2-40B4-BE49-F238E27FC236}">
                          <a16:creationId xmlns:a16="http://schemas.microsoft.com/office/drawing/2014/main" id="{D74DA0B5-7AB7-9C40-8551-64BDF7129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6999" y="2555977"/>
                      <a:ext cx="1044000" cy="288000"/>
                    </a:xfrm>
                    <a:prstGeom prst="ellipse">
                      <a:avLst/>
                    </a:prstGeom>
                    <a:pattFill prst="wdUpDiag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𝑊𝑒𝑡𝐺𝑟𝑎𝑠𝑠</m:t>
                            </m:r>
                          </m:oMath>
                        </m:oMathPara>
                      </a14:m>
                      <a:endParaRPr lang="de-DE" sz="1050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Oval 14">
                      <a:extLst>
                        <a:ext uri="{FF2B5EF4-FFF2-40B4-BE49-F238E27FC236}">
                          <a16:creationId xmlns:a16="http://schemas.microsoft.com/office/drawing/2014/main" id="{D74DA0B5-7AB7-9C40-8551-64BDF7129A4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6999" y="2555977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89A1E535-4279-1040-85B3-1CD74E4595CB}"/>
                    </a:ext>
                  </a:extLst>
                </p:cNvPr>
                <p:cNvCxnSpPr>
                  <a:stCxn id="12" idx="3"/>
                  <a:endCxn id="14" idx="0"/>
                </p:cNvCxnSpPr>
                <p:nvPr/>
              </p:nvCxnSpPr>
              <p:spPr>
                <a:xfrm flipH="1">
                  <a:off x="4977974" y="1887426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9E116A62-AA59-C646-805D-621A85784018}"/>
                    </a:ext>
                  </a:extLst>
                </p:cNvPr>
                <p:cNvCxnSpPr>
                  <a:cxnSpLocks/>
                  <a:stCxn id="14" idx="4"/>
                  <a:endCxn id="15" idx="1"/>
                </p:cNvCxnSpPr>
                <p:nvPr/>
              </p:nvCxnSpPr>
              <p:spPr>
                <a:xfrm>
                  <a:off x="4977974" y="2386790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351086B7-A795-814F-8D90-59C5E93195EF}"/>
                    </a:ext>
                  </a:extLst>
                </p:cNvPr>
                <p:cNvCxnSpPr>
                  <a:cxnSpLocks/>
                  <a:stCxn id="13" idx="4"/>
                  <a:endCxn id="15" idx="7"/>
                </p:cNvCxnSpPr>
                <p:nvPr/>
              </p:nvCxnSpPr>
              <p:spPr>
                <a:xfrm flipH="1">
                  <a:off x="6048109" y="2386790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9A487F57-F430-B543-816D-AA1BFC854B37}"/>
                    </a:ext>
                  </a:extLst>
                </p:cNvPr>
                <p:cNvCxnSpPr>
                  <a:cxnSpLocks/>
                  <a:stCxn id="12" idx="5"/>
                  <a:endCxn id="13" idx="0"/>
                </p:cNvCxnSpPr>
                <p:nvPr/>
              </p:nvCxnSpPr>
              <p:spPr>
                <a:xfrm>
                  <a:off x="6048109" y="1887426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Rectangle 31">
                <a:extLst>
                  <a:ext uri="{FF2B5EF4-FFF2-40B4-BE49-F238E27FC236}">
                    <a16:creationId xmlns:a16="http://schemas.microsoft.com/office/drawing/2014/main" id="{2E510CA4-2670-9A46-A1E8-C707CACFD021}"/>
                  </a:ext>
                </a:extLst>
              </p:cNvPr>
              <p:cNvSpPr/>
              <p:nvPr/>
            </p:nvSpPr>
            <p:spPr>
              <a:xfrm>
                <a:off x="1514716" y="1970407"/>
                <a:ext cx="2645887" cy="1446789"/>
              </a:xfrm>
              <a:custGeom>
                <a:avLst/>
                <a:gdLst>
                  <a:gd name="connsiteX0" fmla="*/ 0 w 2645243"/>
                  <a:gd name="connsiteY0" fmla="*/ 0 h 1446789"/>
                  <a:gd name="connsiteX1" fmla="*/ 2645243 w 2645243"/>
                  <a:gd name="connsiteY1" fmla="*/ 0 h 1446789"/>
                  <a:gd name="connsiteX2" fmla="*/ 2645243 w 2645243"/>
                  <a:gd name="connsiteY2" fmla="*/ 1446789 h 1446789"/>
                  <a:gd name="connsiteX3" fmla="*/ 0 w 2645243"/>
                  <a:gd name="connsiteY3" fmla="*/ 1446789 h 1446789"/>
                  <a:gd name="connsiteX4" fmla="*/ 0 w 2645243"/>
                  <a:gd name="connsiteY4" fmla="*/ 0 h 1446789"/>
                  <a:gd name="connsiteX0" fmla="*/ 6403 w 2651646"/>
                  <a:gd name="connsiteY0" fmla="*/ 0 h 1446789"/>
                  <a:gd name="connsiteX1" fmla="*/ 2651646 w 2651646"/>
                  <a:gd name="connsiteY1" fmla="*/ 0 h 1446789"/>
                  <a:gd name="connsiteX2" fmla="*/ 2651646 w 2651646"/>
                  <a:gd name="connsiteY2" fmla="*/ 1446789 h 1446789"/>
                  <a:gd name="connsiteX3" fmla="*/ 6403 w 2651646"/>
                  <a:gd name="connsiteY3" fmla="*/ 1446789 h 1446789"/>
                  <a:gd name="connsiteX4" fmla="*/ 0 w 2651646"/>
                  <a:gd name="connsiteY4" fmla="*/ 399227 h 1446789"/>
                  <a:gd name="connsiteX5" fmla="*/ 6403 w 2651646"/>
                  <a:gd name="connsiteY5" fmla="*/ 0 h 1446789"/>
                  <a:gd name="connsiteX0" fmla="*/ 633 w 2645876"/>
                  <a:gd name="connsiteY0" fmla="*/ 0 h 1446789"/>
                  <a:gd name="connsiteX1" fmla="*/ 2645876 w 2645876"/>
                  <a:gd name="connsiteY1" fmla="*/ 0 h 1446789"/>
                  <a:gd name="connsiteX2" fmla="*/ 2645876 w 2645876"/>
                  <a:gd name="connsiteY2" fmla="*/ 1446789 h 1446789"/>
                  <a:gd name="connsiteX3" fmla="*/ 633 w 2645876"/>
                  <a:gd name="connsiteY3" fmla="*/ 1446789 h 1446789"/>
                  <a:gd name="connsiteX4" fmla="*/ 493 w 2645876"/>
                  <a:gd name="connsiteY4" fmla="*/ 405490 h 1446789"/>
                  <a:gd name="connsiteX5" fmla="*/ 633 w 2645876"/>
                  <a:gd name="connsiteY5" fmla="*/ 0 h 1446789"/>
                  <a:gd name="connsiteX0" fmla="*/ 12666 w 2657909"/>
                  <a:gd name="connsiteY0" fmla="*/ 0 h 1446789"/>
                  <a:gd name="connsiteX1" fmla="*/ 2657909 w 2657909"/>
                  <a:gd name="connsiteY1" fmla="*/ 0 h 1446789"/>
                  <a:gd name="connsiteX2" fmla="*/ 2657909 w 2657909"/>
                  <a:gd name="connsiteY2" fmla="*/ 1446789 h 1446789"/>
                  <a:gd name="connsiteX3" fmla="*/ 12666 w 2657909"/>
                  <a:gd name="connsiteY3" fmla="*/ 1446789 h 1446789"/>
                  <a:gd name="connsiteX4" fmla="*/ 0 w 2657909"/>
                  <a:gd name="connsiteY4" fmla="*/ 405490 h 1446789"/>
                  <a:gd name="connsiteX5" fmla="*/ 12666 w 2657909"/>
                  <a:gd name="connsiteY5" fmla="*/ 0 h 1446789"/>
                  <a:gd name="connsiteX0" fmla="*/ 291 w 2645534"/>
                  <a:gd name="connsiteY0" fmla="*/ 0 h 1446789"/>
                  <a:gd name="connsiteX1" fmla="*/ 2645534 w 2645534"/>
                  <a:gd name="connsiteY1" fmla="*/ 0 h 1446789"/>
                  <a:gd name="connsiteX2" fmla="*/ 2645534 w 2645534"/>
                  <a:gd name="connsiteY2" fmla="*/ 1446789 h 1446789"/>
                  <a:gd name="connsiteX3" fmla="*/ 291 w 2645534"/>
                  <a:gd name="connsiteY3" fmla="*/ 1446789 h 1446789"/>
                  <a:gd name="connsiteX4" fmla="*/ 6414 w 2645534"/>
                  <a:gd name="connsiteY4" fmla="*/ 411753 h 1446789"/>
                  <a:gd name="connsiteX5" fmla="*/ 291 w 2645534"/>
                  <a:gd name="connsiteY5" fmla="*/ 0 h 1446789"/>
                  <a:gd name="connsiteX0" fmla="*/ 399 w 2645642"/>
                  <a:gd name="connsiteY0" fmla="*/ 0 h 1446789"/>
                  <a:gd name="connsiteX1" fmla="*/ 2645642 w 2645642"/>
                  <a:gd name="connsiteY1" fmla="*/ 0 h 1446789"/>
                  <a:gd name="connsiteX2" fmla="*/ 2645642 w 2645642"/>
                  <a:gd name="connsiteY2" fmla="*/ 1446789 h 1446789"/>
                  <a:gd name="connsiteX3" fmla="*/ 399 w 2645642"/>
                  <a:gd name="connsiteY3" fmla="*/ 1446789 h 1446789"/>
                  <a:gd name="connsiteX4" fmla="*/ 3347 w 2645642"/>
                  <a:gd name="connsiteY4" fmla="*/ 418103 h 1446789"/>
                  <a:gd name="connsiteX5" fmla="*/ 399 w 2645642"/>
                  <a:gd name="connsiteY5" fmla="*/ 0 h 1446789"/>
                  <a:gd name="connsiteX0" fmla="*/ 6577 w 2651820"/>
                  <a:gd name="connsiteY0" fmla="*/ 0 h 1446789"/>
                  <a:gd name="connsiteX1" fmla="*/ 2651820 w 2651820"/>
                  <a:gd name="connsiteY1" fmla="*/ 0 h 1446789"/>
                  <a:gd name="connsiteX2" fmla="*/ 2651820 w 2651820"/>
                  <a:gd name="connsiteY2" fmla="*/ 1446789 h 1446789"/>
                  <a:gd name="connsiteX3" fmla="*/ 6577 w 2651820"/>
                  <a:gd name="connsiteY3" fmla="*/ 1446789 h 1446789"/>
                  <a:gd name="connsiteX4" fmla="*/ 0 w 2651820"/>
                  <a:gd name="connsiteY4" fmla="*/ 421278 h 1446789"/>
                  <a:gd name="connsiteX5" fmla="*/ 6577 w 2651820"/>
                  <a:gd name="connsiteY5" fmla="*/ 0 h 1446789"/>
                  <a:gd name="connsiteX0" fmla="*/ 644 w 2645887"/>
                  <a:gd name="connsiteY0" fmla="*/ 0 h 1446789"/>
                  <a:gd name="connsiteX1" fmla="*/ 2645887 w 2645887"/>
                  <a:gd name="connsiteY1" fmla="*/ 0 h 1446789"/>
                  <a:gd name="connsiteX2" fmla="*/ 2645887 w 2645887"/>
                  <a:gd name="connsiteY2" fmla="*/ 1446789 h 1446789"/>
                  <a:gd name="connsiteX3" fmla="*/ 644 w 2645887"/>
                  <a:gd name="connsiteY3" fmla="*/ 1446789 h 1446789"/>
                  <a:gd name="connsiteX4" fmla="*/ 417 w 2645887"/>
                  <a:gd name="connsiteY4" fmla="*/ 421278 h 1446789"/>
                  <a:gd name="connsiteX5" fmla="*/ 644 w 2645887"/>
                  <a:gd name="connsiteY5" fmla="*/ 0 h 144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887" h="1446789">
                    <a:moveTo>
                      <a:pt x="644" y="0"/>
                    </a:moveTo>
                    <a:lnTo>
                      <a:pt x="2645887" y="0"/>
                    </a:lnTo>
                    <a:lnTo>
                      <a:pt x="2645887" y="1446789"/>
                    </a:lnTo>
                    <a:lnTo>
                      <a:pt x="644" y="1446789"/>
                    </a:lnTo>
                    <a:cubicBezTo>
                      <a:pt x="-1490" y="1097602"/>
                      <a:pt x="2551" y="770465"/>
                      <a:pt x="417" y="421278"/>
                    </a:cubicBezTo>
                    <a:cubicBezTo>
                      <a:pt x="464" y="286115"/>
                      <a:pt x="597" y="135163"/>
                      <a:pt x="644" y="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E47A1EC-5A49-8340-8613-5D45191A4030}"/>
                </a:ext>
              </a:extLst>
            </p:cNvPr>
            <p:cNvGrpSpPr/>
            <p:nvPr/>
          </p:nvGrpSpPr>
          <p:grpSpPr>
            <a:xfrm>
              <a:off x="9198756" y="4472692"/>
              <a:ext cx="2645243" cy="1446789"/>
              <a:chOff x="1515360" y="1970407"/>
              <a:chExt cx="2645243" cy="144678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B669BAF-02DD-2042-93F6-C81571368D28}"/>
                  </a:ext>
                </a:extLst>
              </p:cNvPr>
              <p:cNvGrpSpPr/>
              <p:nvPr/>
            </p:nvGrpSpPr>
            <p:grpSpPr>
              <a:xfrm>
                <a:off x="1620388" y="2092615"/>
                <a:ext cx="2446050" cy="1202374"/>
                <a:chOff x="4455974" y="1641603"/>
                <a:chExt cx="2446050" cy="120237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982F1D28-E921-1E46-93BA-81F9B21811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6999" y="1641603"/>
                      <a:ext cx="1044000" cy="28800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𝐶𝑙𝑜𝑢𝑑𝑦</m:t>
                            </m:r>
                          </m:oMath>
                        </m:oMathPara>
                      </a14:m>
                      <a:endParaRPr lang="de-DE" sz="105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982F1D28-E921-1E46-93BA-81F9B218111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6999" y="1641603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7"/>
                      <a:stretch>
                        <a:fillRect b="-5000"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D2B6B03B-9ADE-E34D-9E85-B7B983E21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8024" y="2098790"/>
                      <a:ext cx="1044000" cy="28800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oMath>
                        </m:oMathPara>
                      </a14:m>
                      <a:endParaRPr lang="de-DE" sz="1050" dirty="0">
                        <a:solidFill>
                          <a:srgbClr val="FFC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D2B6B03B-9ADE-E34D-9E85-B7B983E21FE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58024" y="2098790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FF1F4C87-108B-A545-939B-D6309F1355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974" y="2098790"/>
                      <a:ext cx="1044000" cy="288000"/>
                    </a:xfrm>
                    <a:prstGeom prst="ellipse">
                      <a:avLst/>
                    </a:prstGeom>
                    <a:pattFill prst="wdUpDiag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𝑆𝑝𝑟𝑖𝑛𝑘𝑙𝑒𝑟</m:t>
                            </m:r>
                          </m:oMath>
                        </m:oMathPara>
                      </a14:m>
                      <a:endParaRPr lang="de-DE" sz="105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FF1F4C87-108B-A545-939B-D6309F13551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5974" y="2098790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7E3FE916-7342-4844-9140-8C50142E9E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6999" y="2555977"/>
                      <a:ext cx="1044000" cy="288000"/>
                    </a:xfrm>
                    <a:prstGeom prst="ellipse">
                      <a:avLst/>
                    </a:prstGeom>
                    <a:pattFill prst="wdUpDiag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𝑊𝑒𝑡𝐺𝑟𝑎𝑠𝑠</m:t>
                            </m:r>
                          </m:oMath>
                        </m:oMathPara>
                      </a14:m>
                      <a:endParaRPr lang="de-DE" sz="105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7E3FE916-7342-4844-9140-8C50142E9E3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6999" y="2555977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03DE0EA0-C44F-854A-BCF1-761E4A1D0A66}"/>
                    </a:ext>
                  </a:extLst>
                </p:cNvPr>
                <p:cNvCxnSpPr>
                  <a:stCxn id="24" idx="3"/>
                  <a:endCxn id="26" idx="0"/>
                </p:cNvCxnSpPr>
                <p:nvPr/>
              </p:nvCxnSpPr>
              <p:spPr>
                <a:xfrm flipH="1">
                  <a:off x="4977974" y="1887426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4FC14D6-C9A0-8F48-B2CC-B465BAD95E3C}"/>
                    </a:ext>
                  </a:extLst>
                </p:cNvPr>
                <p:cNvCxnSpPr>
                  <a:cxnSpLocks/>
                  <a:stCxn id="26" idx="4"/>
                  <a:endCxn id="27" idx="1"/>
                </p:cNvCxnSpPr>
                <p:nvPr/>
              </p:nvCxnSpPr>
              <p:spPr>
                <a:xfrm>
                  <a:off x="4977974" y="2386790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A9CAE2D9-7905-074A-A0D6-F95EB110BD10}"/>
                    </a:ext>
                  </a:extLst>
                </p:cNvPr>
                <p:cNvCxnSpPr>
                  <a:cxnSpLocks/>
                  <a:stCxn id="25" idx="4"/>
                  <a:endCxn id="27" idx="7"/>
                </p:cNvCxnSpPr>
                <p:nvPr/>
              </p:nvCxnSpPr>
              <p:spPr>
                <a:xfrm flipH="1">
                  <a:off x="6048109" y="2386790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85E4D194-E2AE-5B44-BCEF-B0B3824E2CED}"/>
                    </a:ext>
                  </a:extLst>
                </p:cNvPr>
                <p:cNvCxnSpPr>
                  <a:cxnSpLocks/>
                  <a:stCxn id="24" idx="5"/>
                  <a:endCxn id="25" idx="0"/>
                </p:cNvCxnSpPr>
                <p:nvPr/>
              </p:nvCxnSpPr>
              <p:spPr>
                <a:xfrm>
                  <a:off x="6048109" y="1887426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C4F2CBE-05A0-AE4F-B124-23F05D51C63F}"/>
                  </a:ext>
                </a:extLst>
              </p:cNvPr>
              <p:cNvSpPr/>
              <p:nvPr/>
            </p:nvSpPr>
            <p:spPr>
              <a:xfrm>
                <a:off x="1515360" y="1970407"/>
                <a:ext cx="2645243" cy="144678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0084BC5-8E2C-664F-99CD-7980935DA8F8}"/>
                </a:ext>
              </a:extLst>
            </p:cNvPr>
            <p:cNvGrpSpPr/>
            <p:nvPr/>
          </p:nvGrpSpPr>
          <p:grpSpPr>
            <a:xfrm>
              <a:off x="6000960" y="2479134"/>
              <a:ext cx="2645243" cy="1446789"/>
              <a:chOff x="1515360" y="1970407"/>
              <a:chExt cx="2645243" cy="1446789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6A83FCE-0E40-C844-9F85-2800E6F5F85F}"/>
                  </a:ext>
                </a:extLst>
              </p:cNvPr>
              <p:cNvGrpSpPr/>
              <p:nvPr/>
            </p:nvGrpSpPr>
            <p:grpSpPr>
              <a:xfrm>
                <a:off x="1620388" y="2092615"/>
                <a:ext cx="2446050" cy="1202374"/>
                <a:chOff x="4455974" y="1641603"/>
                <a:chExt cx="2446050" cy="120237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4A436E46-835D-FE47-BDA6-1E4011835A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6999" y="1641603"/>
                      <a:ext cx="1044000" cy="28800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𝐶𝑙𝑜𝑢𝑑𝑦</m:t>
                            </m:r>
                          </m:oMath>
                        </m:oMathPara>
                      </a14:m>
                      <a:endParaRPr lang="de-DE" sz="1050" dirty="0">
                        <a:solidFill>
                          <a:srgbClr val="FFC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4A436E46-835D-FE47-BDA6-1E4011835A6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6999" y="1641603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A527FED0-04D5-B046-A37A-F05373F50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8024" y="2098790"/>
                      <a:ext cx="1044000" cy="28800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oMath>
                        </m:oMathPara>
                      </a14:m>
                      <a:endParaRPr lang="de-DE" sz="105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A527FED0-04D5-B046-A37A-F05373F50DF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58024" y="2098790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5FDB5396-85B3-F144-A40D-C81D361272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974" y="2098790"/>
                      <a:ext cx="1044000" cy="288000"/>
                    </a:xfrm>
                    <a:prstGeom prst="ellipse">
                      <a:avLst/>
                    </a:prstGeom>
                    <a:pattFill prst="wdUpDiag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𝑆𝑝𝑟𝑖𝑛𝑘𝑙𝑒𝑟</m:t>
                            </m:r>
                          </m:oMath>
                        </m:oMathPara>
                      </a14:m>
                      <a:endParaRPr lang="de-DE" sz="105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5FDB5396-85B3-F144-A40D-C81D361272B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5974" y="2098790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F4BD1150-F749-8841-AE61-E4C947188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6999" y="2555977"/>
                      <a:ext cx="1044000" cy="288000"/>
                    </a:xfrm>
                    <a:prstGeom prst="ellipse">
                      <a:avLst/>
                    </a:prstGeom>
                    <a:pattFill prst="wdUpDiag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𝑊𝑒𝑡𝐺𝑟𝑎𝑠𝑠</m:t>
                            </m:r>
                          </m:oMath>
                        </m:oMathPara>
                      </a14:m>
                      <a:endParaRPr lang="de-DE" sz="105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F4BD1150-F749-8841-AE61-E4C9471889F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6999" y="2555977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50E6A688-E53C-7B42-B0EA-AE3A29FF874A}"/>
                    </a:ext>
                  </a:extLst>
                </p:cNvPr>
                <p:cNvCxnSpPr>
                  <a:stCxn id="35" idx="3"/>
                  <a:endCxn id="37" idx="0"/>
                </p:cNvCxnSpPr>
                <p:nvPr/>
              </p:nvCxnSpPr>
              <p:spPr>
                <a:xfrm flipH="1">
                  <a:off x="4977974" y="1887426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7D463B97-6CC3-9C42-9129-D922F733F7A6}"/>
                    </a:ext>
                  </a:extLst>
                </p:cNvPr>
                <p:cNvCxnSpPr>
                  <a:cxnSpLocks/>
                  <a:stCxn id="37" idx="4"/>
                  <a:endCxn id="38" idx="1"/>
                </p:cNvCxnSpPr>
                <p:nvPr/>
              </p:nvCxnSpPr>
              <p:spPr>
                <a:xfrm>
                  <a:off x="4977974" y="2386790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10109D18-22B1-8440-9B94-9B715B73067F}"/>
                    </a:ext>
                  </a:extLst>
                </p:cNvPr>
                <p:cNvCxnSpPr>
                  <a:cxnSpLocks/>
                  <a:stCxn id="36" idx="4"/>
                  <a:endCxn id="38" idx="7"/>
                </p:cNvCxnSpPr>
                <p:nvPr/>
              </p:nvCxnSpPr>
              <p:spPr>
                <a:xfrm flipH="1">
                  <a:off x="6048109" y="2386790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E93F9B00-5B1D-1D48-B893-A6CB6BDDB647}"/>
                    </a:ext>
                  </a:extLst>
                </p:cNvPr>
                <p:cNvCxnSpPr>
                  <a:cxnSpLocks/>
                  <a:stCxn id="35" idx="5"/>
                  <a:endCxn id="36" idx="0"/>
                </p:cNvCxnSpPr>
                <p:nvPr/>
              </p:nvCxnSpPr>
              <p:spPr>
                <a:xfrm>
                  <a:off x="6048109" y="1887426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68EB32-9716-7C48-8415-349B6777161C}"/>
                  </a:ext>
                </a:extLst>
              </p:cNvPr>
              <p:cNvSpPr/>
              <p:nvPr/>
            </p:nvSpPr>
            <p:spPr>
              <a:xfrm>
                <a:off x="1515360" y="1970407"/>
                <a:ext cx="2645243" cy="144678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1D73B27-70C9-DE4D-98A5-A9EE986F2750}"/>
                </a:ext>
              </a:extLst>
            </p:cNvPr>
            <p:cNvGrpSpPr/>
            <p:nvPr/>
          </p:nvGrpSpPr>
          <p:grpSpPr>
            <a:xfrm>
              <a:off x="6000959" y="4470465"/>
              <a:ext cx="2645243" cy="1446789"/>
              <a:chOff x="1515360" y="1970407"/>
              <a:chExt cx="2645243" cy="144678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42D4DAF-A905-2543-AD9D-05D07A96B98E}"/>
                  </a:ext>
                </a:extLst>
              </p:cNvPr>
              <p:cNvGrpSpPr/>
              <p:nvPr/>
            </p:nvGrpSpPr>
            <p:grpSpPr>
              <a:xfrm>
                <a:off x="1620388" y="2092615"/>
                <a:ext cx="2446050" cy="1202374"/>
                <a:chOff x="4455974" y="1641603"/>
                <a:chExt cx="2446050" cy="120237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9C7D5D15-C196-EA4C-89BA-132A5C77A8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6999" y="1641603"/>
                      <a:ext cx="1044000" cy="28800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𝐶𝑙𝑜𝑢𝑑𝑦</m:t>
                            </m:r>
                          </m:oMath>
                        </m:oMathPara>
                      </a14:m>
                      <a:endParaRPr lang="de-DE" sz="105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9C7D5D15-C196-EA4C-89BA-132A5C77A80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6999" y="1641603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15"/>
                      <a:stretch>
                        <a:fillRect b="-5000"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56DF7077-EEEA-0740-8185-116950236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8024" y="2098790"/>
                      <a:ext cx="1044000" cy="288000"/>
                    </a:xfrm>
                    <a:prstGeom prst="ellipse">
                      <a:avLst/>
                    </a:prstGeom>
                    <a:noFill/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oMath>
                        </m:oMathPara>
                      </a14:m>
                      <a:endParaRPr lang="de-DE" sz="105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56DF7077-EEEA-0740-8185-11695023638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58024" y="2098790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AF27CDAB-FEA1-A04D-9531-39F383518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974" y="2098790"/>
                      <a:ext cx="1044000" cy="288000"/>
                    </a:xfrm>
                    <a:prstGeom prst="ellipse">
                      <a:avLst/>
                    </a:prstGeom>
                    <a:pattFill prst="wdUpDiag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𝑆𝑝𝑟𝑖𝑛𝑘𝑙𝑒𝑟</m:t>
                            </m:r>
                          </m:oMath>
                        </m:oMathPara>
                      </a14:m>
                      <a:endParaRPr lang="de-DE" sz="105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AF27CDAB-FEA1-A04D-9531-39F38351858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5974" y="2098790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15A985A0-0FDE-C943-B166-9AB5557BD7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6999" y="2555977"/>
                      <a:ext cx="1044000" cy="288000"/>
                    </a:xfrm>
                    <a:prstGeom prst="ellipse">
                      <a:avLst/>
                    </a:prstGeom>
                    <a:pattFill prst="wdUpDiag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rIns="36000"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𝑊𝑒𝑡𝐺𝑟𝑎𝑠𝑠</m:t>
                            </m:r>
                          </m:oMath>
                        </m:oMathPara>
                      </a14:m>
                      <a:endParaRPr lang="de-DE" sz="105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15A985A0-0FDE-C943-B166-9AB5557BD72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6999" y="2555977"/>
                      <a:ext cx="1044000" cy="288000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2DE7A91F-E03B-8E43-B0BD-981F8A0F8142}"/>
                    </a:ext>
                  </a:extLst>
                </p:cNvPr>
                <p:cNvCxnSpPr>
                  <a:stCxn id="47" idx="3"/>
                  <a:endCxn id="49" idx="0"/>
                </p:cNvCxnSpPr>
                <p:nvPr/>
              </p:nvCxnSpPr>
              <p:spPr>
                <a:xfrm flipH="1">
                  <a:off x="4977974" y="1887426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B3E0E882-1A4D-7943-A4B8-4F217BD59B85}"/>
                    </a:ext>
                  </a:extLst>
                </p:cNvPr>
                <p:cNvCxnSpPr>
                  <a:cxnSpLocks/>
                  <a:stCxn id="49" idx="4"/>
                  <a:endCxn id="50" idx="1"/>
                </p:cNvCxnSpPr>
                <p:nvPr/>
              </p:nvCxnSpPr>
              <p:spPr>
                <a:xfrm>
                  <a:off x="4977974" y="2386790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52FCD26D-537B-7A45-9D71-9B38691D9DBC}"/>
                    </a:ext>
                  </a:extLst>
                </p:cNvPr>
                <p:cNvCxnSpPr>
                  <a:cxnSpLocks/>
                  <a:stCxn id="48" idx="4"/>
                  <a:endCxn id="50" idx="7"/>
                </p:cNvCxnSpPr>
                <p:nvPr/>
              </p:nvCxnSpPr>
              <p:spPr>
                <a:xfrm flipH="1">
                  <a:off x="6048109" y="2386790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AFABAA3B-CADC-DB41-86D2-618BD9A46178}"/>
                    </a:ext>
                  </a:extLst>
                </p:cNvPr>
                <p:cNvCxnSpPr>
                  <a:cxnSpLocks/>
                  <a:stCxn id="47" idx="5"/>
                  <a:endCxn id="48" idx="0"/>
                </p:cNvCxnSpPr>
                <p:nvPr/>
              </p:nvCxnSpPr>
              <p:spPr>
                <a:xfrm>
                  <a:off x="6048109" y="1887426"/>
                  <a:ext cx="331915" cy="211364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4FEC372-CD5A-0844-8EF5-BDDE17769D10}"/>
                  </a:ext>
                </a:extLst>
              </p:cNvPr>
              <p:cNvSpPr/>
              <p:nvPr/>
            </p:nvSpPr>
            <p:spPr>
              <a:xfrm>
                <a:off x="1515360" y="1970407"/>
                <a:ext cx="2645243" cy="144678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</p:grp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8E61896-5DEC-974E-90BC-1022BA72E6C2}"/>
                </a:ext>
              </a:extLst>
            </p:cNvPr>
            <p:cNvCxnSpPr>
              <a:cxnSpLocks/>
            </p:cNvCxnSpPr>
            <p:nvPr/>
          </p:nvCxnSpPr>
          <p:spPr>
            <a:xfrm>
              <a:off x="8652175" y="3078418"/>
              <a:ext cx="5523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EA67D75-1166-414C-8B05-BEE24EBB10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37676" y="3281792"/>
              <a:ext cx="5523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9B8AF51-9526-9D45-9563-8E48A0EDC4DE}"/>
                </a:ext>
              </a:extLst>
            </p:cNvPr>
            <p:cNvCxnSpPr>
              <a:cxnSpLocks/>
            </p:cNvCxnSpPr>
            <p:nvPr/>
          </p:nvCxnSpPr>
          <p:spPr>
            <a:xfrm>
              <a:off x="8645784" y="5125418"/>
              <a:ext cx="5523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CDF9C3E-DA9C-1F4F-8558-218663E6C8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37676" y="5331958"/>
              <a:ext cx="5523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C9325BA-2C0C-3B4A-B455-AC61FED3D5B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43198" y="4202086"/>
              <a:ext cx="5523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8ACDEE0-B22F-3544-AE98-A3CEA77A0C0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154063" y="4202086"/>
              <a:ext cx="5523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0A6FBEA-DD49-3942-B38B-608F28F43D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152520" y="4202086"/>
              <a:ext cx="5523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91B747D-4AFE-AC41-832C-E5803104CE9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0368044" y="4202086"/>
              <a:ext cx="5523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>
              <a:extLst>
                <a:ext uri="{FF2B5EF4-FFF2-40B4-BE49-F238E27FC236}">
                  <a16:creationId xmlns:a16="http://schemas.microsoft.com/office/drawing/2014/main" id="{42B25E70-95FF-5440-B8C4-485F73E9D7DD}"/>
                </a:ext>
              </a:extLst>
            </p:cNvPr>
            <p:cNvCxnSpPr>
              <a:cxnSpLocks/>
            </p:cNvCxnSpPr>
            <p:nvPr/>
          </p:nvCxnSpPr>
          <p:spPr>
            <a:xfrm rot="780000" flipH="1">
              <a:off x="8521264" y="3719419"/>
              <a:ext cx="108000" cy="216000"/>
            </a:xfrm>
            <a:prstGeom prst="curvedConnector4">
              <a:avLst>
                <a:gd name="adj1" fmla="val -209827"/>
                <a:gd name="adj2" fmla="val 16447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A5CE094A-9F17-FB40-937D-B2C38B724CA6}"/>
                </a:ext>
              </a:extLst>
            </p:cNvPr>
            <p:cNvCxnSpPr>
              <a:cxnSpLocks/>
            </p:cNvCxnSpPr>
            <p:nvPr/>
          </p:nvCxnSpPr>
          <p:spPr>
            <a:xfrm rot="6180000" flipH="1">
              <a:off x="9239831" y="3759888"/>
              <a:ext cx="108000" cy="216000"/>
            </a:xfrm>
            <a:prstGeom prst="curvedConnector4">
              <a:avLst>
                <a:gd name="adj1" fmla="val -209827"/>
                <a:gd name="adj2" fmla="val 16447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32FB13B4-DC0B-2B4B-82F9-A5D21EC3F50F}"/>
                </a:ext>
              </a:extLst>
            </p:cNvPr>
            <p:cNvCxnSpPr>
              <a:cxnSpLocks/>
            </p:cNvCxnSpPr>
            <p:nvPr/>
          </p:nvCxnSpPr>
          <p:spPr>
            <a:xfrm rot="16980000" flipH="1">
              <a:off x="8495664" y="4436175"/>
              <a:ext cx="108000" cy="216000"/>
            </a:xfrm>
            <a:prstGeom prst="curvedConnector4">
              <a:avLst>
                <a:gd name="adj1" fmla="val -209827"/>
                <a:gd name="adj2" fmla="val 16447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urved Connector 65">
              <a:extLst>
                <a:ext uri="{FF2B5EF4-FFF2-40B4-BE49-F238E27FC236}">
                  <a16:creationId xmlns:a16="http://schemas.microsoft.com/office/drawing/2014/main" id="{193E1C68-C15C-084D-943D-B96C2B566467}"/>
                </a:ext>
              </a:extLst>
            </p:cNvPr>
            <p:cNvCxnSpPr>
              <a:cxnSpLocks/>
            </p:cNvCxnSpPr>
            <p:nvPr/>
          </p:nvCxnSpPr>
          <p:spPr>
            <a:xfrm rot="11580000" flipH="1">
              <a:off x="9213837" y="4452358"/>
              <a:ext cx="108000" cy="216000"/>
            </a:xfrm>
            <a:prstGeom prst="curvedConnector4">
              <a:avLst>
                <a:gd name="adj1" fmla="val -209827"/>
                <a:gd name="adj2" fmla="val 16447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65F2-5D8D-384A-BE7E-F7F2E9D1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Hinweis: </a:t>
            </a:r>
            <a:r>
              <a:rPr lang="de-DE" i="1" dirty="0" err="1">
                <a:solidFill>
                  <a:schemeClr val="accent2"/>
                </a:solidFill>
              </a:rPr>
              <a:t>Variational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Inference</a:t>
            </a:r>
            <a:r>
              <a:rPr lang="de-DE" i="1" dirty="0">
                <a:solidFill>
                  <a:schemeClr val="accent2"/>
                </a:solidFill>
              </a:rPr>
              <a:t> (VI)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00B40AD-0F38-5B46-9CA3-C379692A60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5"/>
                <a:ext cx="8251105" cy="438177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dirty="0"/>
                  <a:t>Idee: Zu schwieriges Optimierungs- bzw. Inferenzproblem durch ein einfacheres zu ersetzen, welches einem Garantien (untere / obere Schranken bzgl. der wahren Antwort) bietet</a:t>
                </a:r>
              </a:p>
              <a:p>
                <a:pPr lvl="1"/>
                <a:r>
                  <a:rPr lang="de-DE" dirty="0"/>
                  <a:t>Beispiel: Im Faktormodell bestimmte weitere Unabhängigkeiten annehmen, so dass ein einfacheres Modell ergibt, in dem besser gerechnet werden kann</a:t>
                </a:r>
              </a:p>
              <a:p>
                <a:pPr lvl="2"/>
                <a:r>
                  <a:rPr lang="de-DE" dirty="0"/>
                  <a:t>Unterer </a:t>
                </a:r>
                <a:r>
                  <a:rPr lang="de-DE" dirty="0" err="1"/>
                  <a:t>Bayesian</a:t>
                </a:r>
                <a:r>
                  <a:rPr lang="de-DE" dirty="0"/>
                  <a:t> </a:t>
                </a:r>
                <a:r>
                  <a:rPr lang="de-DE" dirty="0" err="1"/>
                  <a:t>Attack</a:t>
                </a:r>
                <a:r>
                  <a:rPr lang="de-DE" dirty="0"/>
                  <a:t> Graph erlaubt Baumweite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de-DE" dirty="0"/>
                  <a:t> (oben: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Schränkt quasi den </a:t>
                </a:r>
                <a:r>
                  <a:rPr lang="de-DE" dirty="0" err="1"/>
                  <a:t>Suchraum</a:t>
                </a:r>
                <a:r>
                  <a:rPr lang="de-DE" dirty="0"/>
                  <a:t> nach der richtigen Antwort ein auf den Bereich, der die weiteren Unabhängigkeiten erfüllt</a:t>
                </a:r>
              </a:p>
              <a:p>
                <a:pPr lvl="2"/>
                <a:r>
                  <a:rPr lang="de-DE" dirty="0"/>
                  <a:t>Ergibt z.B. bei der Entropie-Maximierung eine untere Schranke</a:t>
                </a:r>
              </a:p>
              <a:p>
                <a:r>
                  <a:rPr lang="de-DE" dirty="0"/>
                  <a:t>Je nach angewendeter Methode kann VI eine deterministische oder stochastische Approximation liefern</a:t>
                </a:r>
              </a:p>
              <a:p>
                <a:pPr lvl="1"/>
                <a:r>
                  <a:rPr lang="de-DE" dirty="0"/>
                  <a:t>Im Beispiel: </a:t>
                </a:r>
              </a:p>
              <a:p>
                <a:pPr lvl="2"/>
                <a:r>
                  <a:rPr lang="de-DE" dirty="0"/>
                  <a:t>Im vereinfachten Modell mittels VE rechnen ➝ deterministisch</a:t>
                </a:r>
              </a:p>
              <a:p>
                <a:pPr lvl="2"/>
                <a:r>
                  <a:rPr lang="de-DE" dirty="0"/>
                  <a:t>Im vereinfachten Modell mittels Sampling rechnen ➝ stochastisch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00B40AD-0F38-5B46-9CA3-C379692A60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5"/>
                <a:ext cx="8251105" cy="4381773"/>
              </a:xfrm>
              <a:blipFill>
                <a:blip r:embed="rId3"/>
                <a:stretch>
                  <a:fillRect l="-1843" t="-31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44674-C574-1340-AECE-C9A645753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Tanya Braun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DFF0D-F7C7-9B43-9EB6-69C8ACA67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6E74CF-B8D2-9549-9343-B10DB95EF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956" y="904868"/>
            <a:ext cx="2787044" cy="2413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78C63F-8432-3146-AF85-1409772127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FC34C-1BB7-2D42-B8BB-7D81091F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956" y="3492335"/>
            <a:ext cx="2787044" cy="2413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BB2E807B-1180-7B48-8149-61AD5D389326}"/>
              </a:ext>
            </a:extLst>
          </p:cNvPr>
          <p:cNvSpPr/>
          <p:nvPr/>
        </p:nvSpPr>
        <p:spPr>
          <a:xfrm>
            <a:off x="9359453" y="4560983"/>
            <a:ext cx="463921" cy="774853"/>
          </a:xfrm>
          <a:custGeom>
            <a:avLst/>
            <a:gdLst>
              <a:gd name="connsiteX0" fmla="*/ 463921 w 463921"/>
              <a:gd name="connsiteY0" fmla="*/ 0 h 774853"/>
              <a:gd name="connsiteX1" fmla="*/ 221550 w 463921"/>
              <a:gd name="connsiteY1" fmla="*/ 99152 h 774853"/>
              <a:gd name="connsiteX2" fmla="*/ 52624 w 463921"/>
              <a:gd name="connsiteY2" fmla="*/ 242372 h 774853"/>
              <a:gd name="connsiteX3" fmla="*/ 4885 w 463921"/>
              <a:gd name="connsiteY3" fmla="*/ 359885 h 774853"/>
              <a:gd name="connsiteX4" fmla="*/ 4885 w 463921"/>
              <a:gd name="connsiteY4" fmla="*/ 455364 h 774853"/>
              <a:gd name="connsiteX5" fmla="*/ 34263 w 463921"/>
              <a:gd name="connsiteY5" fmla="*/ 583894 h 774853"/>
              <a:gd name="connsiteX6" fmla="*/ 126070 w 463921"/>
              <a:gd name="connsiteY6" fmla="*/ 741803 h 774853"/>
              <a:gd name="connsiteX7" fmla="*/ 151776 w 463921"/>
              <a:gd name="connsiteY7" fmla="*/ 774853 h 77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921" h="774853">
                <a:moveTo>
                  <a:pt x="463921" y="0"/>
                </a:moveTo>
                <a:cubicBezTo>
                  <a:pt x="377010" y="29378"/>
                  <a:pt x="290099" y="58757"/>
                  <a:pt x="221550" y="99152"/>
                </a:cubicBezTo>
                <a:cubicBezTo>
                  <a:pt x="153001" y="139547"/>
                  <a:pt x="88735" y="198917"/>
                  <a:pt x="52624" y="242372"/>
                </a:cubicBezTo>
                <a:cubicBezTo>
                  <a:pt x="16513" y="285828"/>
                  <a:pt x="12841" y="324386"/>
                  <a:pt x="4885" y="359885"/>
                </a:cubicBezTo>
                <a:cubicBezTo>
                  <a:pt x="-3071" y="395384"/>
                  <a:pt x="-11" y="418029"/>
                  <a:pt x="4885" y="455364"/>
                </a:cubicBezTo>
                <a:cubicBezTo>
                  <a:pt x="9781" y="492699"/>
                  <a:pt x="14066" y="536154"/>
                  <a:pt x="34263" y="583894"/>
                </a:cubicBezTo>
                <a:cubicBezTo>
                  <a:pt x="54460" y="631634"/>
                  <a:pt x="106484" y="709977"/>
                  <a:pt x="126070" y="741803"/>
                </a:cubicBezTo>
                <a:cubicBezTo>
                  <a:pt x="145655" y="773630"/>
                  <a:pt x="148715" y="774241"/>
                  <a:pt x="151776" y="774853"/>
                </a:cubicBezTo>
              </a:path>
            </a:pathLst>
          </a:cu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C877CAD-F1B9-FC45-8830-6F8D8EBA0FBF}"/>
              </a:ext>
            </a:extLst>
          </p:cNvPr>
          <p:cNvSpPr/>
          <p:nvPr/>
        </p:nvSpPr>
        <p:spPr>
          <a:xfrm>
            <a:off x="10293427" y="4560983"/>
            <a:ext cx="488415" cy="774853"/>
          </a:xfrm>
          <a:custGeom>
            <a:avLst/>
            <a:gdLst>
              <a:gd name="connsiteX0" fmla="*/ 0 w 488415"/>
              <a:gd name="connsiteY0" fmla="*/ 0 h 774853"/>
              <a:gd name="connsiteX1" fmla="*/ 488415 w 488415"/>
              <a:gd name="connsiteY1" fmla="*/ 774853 h 774853"/>
              <a:gd name="connsiteX2" fmla="*/ 488415 w 488415"/>
              <a:gd name="connsiteY2" fmla="*/ 774853 h 77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415" h="774853">
                <a:moveTo>
                  <a:pt x="0" y="0"/>
                </a:moveTo>
                <a:lnTo>
                  <a:pt x="488415" y="774853"/>
                </a:lnTo>
                <a:lnTo>
                  <a:pt x="488415" y="774853"/>
                </a:lnTo>
              </a:path>
            </a:pathLst>
          </a:cu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DE5A3D7-2C02-734C-8873-3670D2E04F01}"/>
              </a:ext>
            </a:extLst>
          </p:cNvPr>
          <p:cNvSpPr/>
          <p:nvPr/>
        </p:nvSpPr>
        <p:spPr>
          <a:xfrm>
            <a:off x="9145145" y="4865783"/>
            <a:ext cx="748002" cy="793215"/>
          </a:xfrm>
          <a:custGeom>
            <a:avLst/>
            <a:gdLst>
              <a:gd name="connsiteX0" fmla="*/ 707607 w 748002"/>
              <a:gd name="connsiteY0" fmla="*/ 0 h 793215"/>
              <a:gd name="connsiteX1" fmla="*/ 483597 w 748002"/>
              <a:gd name="connsiteY1" fmla="*/ 88135 h 793215"/>
              <a:gd name="connsiteX2" fmla="*/ 270604 w 748002"/>
              <a:gd name="connsiteY2" fmla="*/ 179942 h 793215"/>
              <a:gd name="connsiteX3" fmla="*/ 127385 w 748002"/>
              <a:gd name="connsiteY3" fmla="*/ 268077 h 793215"/>
              <a:gd name="connsiteX4" fmla="*/ 20889 w 748002"/>
              <a:gd name="connsiteY4" fmla="*/ 367229 h 793215"/>
              <a:gd name="connsiteX5" fmla="*/ 2527 w 748002"/>
              <a:gd name="connsiteY5" fmla="*/ 444347 h 793215"/>
              <a:gd name="connsiteX6" fmla="*/ 6200 w 748002"/>
              <a:gd name="connsiteY6" fmla="*/ 492087 h 793215"/>
              <a:gd name="connsiteX7" fmla="*/ 57612 w 748002"/>
              <a:gd name="connsiteY7" fmla="*/ 550844 h 793215"/>
              <a:gd name="connsiteX8" fmla="*/ 127385 w 748002"/>
              <a:gd name="connsiteY8" fmla="*/ 602256 h 793215"/>
              <a:gd name="connsiteX9" fmla="*/ 347722 w 748002"/>
              <a:gd name="connsiteY9" fmla="*/ 694063 h 793215"/>
              <a:gd name="connsiteX10" fmla="*/ 748002 w 748002"/>
              <a:gd name="connsiteY10" fmla="*/ 793215 h 79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8002" h="793215">
                <a:moveTo>
                  <a:pt x="707607" y="0"/>
                </a:moveTo>
                <a:lnTo>
                  <a:pt x="483597" y="88135"/>
                </a:lnTo>
                <a:cubicBezTo>
                  <a:pt x="410763" y="118125"/>
                  <a:pt x="329973" y="149952"/>
                  <a:pt x="270604" y="179942"/>
                </a:cubicBezTo>
                <a:cubicBezTo>
                  <a:pt x="211235" y="209932"/>
                  <a:pt x="169004" y="236863"/>
                  <a:pt x="127385" y="268077"/>
                </a:cubicBezTo>
                <a:cubicBezTo>
                  <a:pt x="85766" y="299292"/>
                  <a:pt x="41699" y="337851"/>
                  <a:pt x="20889" y="367229"/>
                </a:cubicBezTo>
                <a:cubicBezTo>
                  <a:pt x="79" y="396607"/>
                  <a:pt x="4975" y="423537"/>
                  <a:pt x="2527" y="444347"/>
                </a:cubicBezTo>
                <a:cubicBezTo>
                  <a:pt x="79" y="465157"/>
                  <a:pt x="-2981" y="474338"/>
                  <a:pt x="6200" y="492087"/>
                </a:cubicBezTo>
                <a:cubicBezTo>
                  <a:pt x="15381" y="509836"/>
                  <a:pt x="37415" y="532483"/>
                  <a:pt x="57612" y="550844"/>
                </a:cubicBezTo>
                <a:cubicBezTo>
                  <a:pt x="77809" y="569205"/>
                  <a:pt x="79033" y="578386"/>
                  <a:pt x="127385" y="602256"/>
                </a:cubicBezTo>
                <a:cubicBezTo>
                  <a:pt x="175737" y="626126"/>
                  <a:pt x="244286" y="662237"/>
                  <a:pt x="347722" y="694063"/>
                </a:cubicBezTo>
                <a:cubicBezTo>
                  <a:pt x="451158" y="725889"/>
                  <a:pt x="599580" y="759552"/>
                  <a:pt x="748002" y="793215"/>
                </a:cubicBezTo>
              </a:path>
            </a:pathLst>
          </a:cu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0E336BB-0408-834E-9109-E42E7E19D304}"/>
              </a:ext>
            </a:extLst>
          </p:cNvPr>
          <p:cNvSpPr/>
          <p:nvPr/>
        </p:nvSpPr>
        <p:spPr>
          <a:xfrm>
            <a:off x="10950737" y="4024829"/>
            <a:ext cx="500675" cy="1322024"/>
          </a:xfrm>
          <a:custGeom>
            <a:avLst/>
            <a:gdLst>
              <a:gd name="connsiteX0" fmla="*/ 440674 w 500675"/>
              <a:gd name="connsiteY0" fmla="*/ 0 h 1322024"/>
              <a:gd name="connsiteX1" fmla="*/ 473725 w 500675"/>
              <a:gd name="connsiteY1" fmla="*/ 132202 h 1322024"/>
              <a:gd name="connsiteX2" fmla="*/ 499431 w 500675"/>
              <a:gd name="connsiteY2" fmla="*/ 341523 h 1322024"/>
              <a:gd name="connsiteX3" fmla="*/ 488414 w 500675"/>
              <a:gd name="connsiteY3" fmla="*/ 547171 h 1322024"/>
              <a:gd name="connsiteX4" fmla="*/ 418641 w 500675"/>
              <a:gd name="connsiteY4" fmla="*/ 785870 h 1322024"/>
              <a:gd name="connsiteX5" fmla="*/ 323161 w 500675"/>
              <a:gd name="connsiteY5" fmla="*/ 954795 h 1322024"/>
              <a:gd name="connsiteX6" fmla="*/ 183614 w 500675"/>
              <a:gd name="connsiteY6" fmla="*/ 1138409 h 1322024"/>
              <a:gd name="connsiteX7" fmla="*/ 0 w 500675"/>
              <a:gd name="connsiteY7" fmla="*/ 1322024 h 132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675" h="1322024">
                <a:moveTo>
                  <a:pt x="440674" y="0"/>
                </a:moveTo>
                <a:cubicBezTo>
                  <a:pt x="452303" y="37641"/>
                  <a:pt x="463932" y="75282"/>
                  <a:pt x="473725" y="132202"/>
                </a:cubicBezTo>
                <a:cubicBezTo>
                  <a:pt x="483518" y="189123"/>
                  <a:pt x="496983" y="272362"/>
                  <a:pt x="499431" y="341523"/>
                </a:cubicBezTo>
                <a:cubicBezTo>
                  <a:pt x="501879" y="410684"/>
                  <a:pt x="501879" y="473113"/>
                  <a:pt x="488414" y="547171"/>
                </a:cubicBezTo>
                <a:cubicBezTo>
                  <a:pt x="474949" y="621229"/>
                  <a:pt x="446183" y="717933"/>
                  <a:pt x="418641" y="785870"/>
                </a:cubicBezTo>
                <a:cubicBezTo>
                  <a:pt x="391099" y="853807"/>
                  <a:pt x="362332" y="896039"/>
                  <a:pt x="323161" y="954795"/>
                </a:cubicBezTo>
                <a:cubicBezTo>
                  <a:pt x="283990" y="1013552"/>
                  <a:pt x="237474" y="1077204"/>
                  <a:pt x="183614" y="1138409"/>
                </a:cubicBezTo>
                <a:cubicBezTo>
                  <a:pt x="129754" y="1199614"/>
                  <a:pt x="64877" y="1260819"/>
                  <a:pt x="0" y="1322024"/>
                </a:cubicBezTo>
              </a:path>
            </a:pathLst>
          </a:cu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A47645-DF97-6B45-B4DA-6270C62561E3}"/>
              </a:ext>
            </a:extLst>
          </p:cNvPr>
          <p:cNvCxnSpPr>
            <a:cxnSpLocks/>
          </p:cNvCxnSpPr>
          <p:nvPr/>
        </p:nvCxnSpPr>
        <p:spPr>
          <a:xfrm>
            <a:off x="10142864" y="4880472"/>
            <a:ext cx="598503" cy="466381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57AA1C-C4FA-7A4B-9B78-81492D8F5F71}"/>
              </a:ext>
            </a:extLst>
          </p:cNvPr>
          <p:cNvCxnSpPr>
            <a:cxnSpLocks/>
          </p:cNvCxnSpPr>
          <p:nvPr/>
        </p:nvCxnSpPr>
        <p:spPr>
          <a:xfrm>
            <a:off x="10060235" y="5185272"/>
            <a:ext cx="82629" cy="444347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id="{BF9A3C01-55C4-414E-8210-1DBE1856B906}"/>
              </a:ext>
            </a:extLst>
          </p:cNvPr>
          <p:cNvSpPr/>
          <p:nvPr/>
        </p:nvSpPr>
        <p:spPr>
          <a:xfrm>
            <a:off x="10932375" y="4281919"/>
            <a:ext cx="313311" cy="1061291"/>
          </a:xfrm>
          <a:custGeom>
            <a:avLst/>
            <a:gdLst>
              <a:gd name="connsiteX0" fmla="*/ 11017 w 313311"/>
              <a:gd name="connsiteY0" fmla="*/ 0 h 1061291"/>
              <a:gd name="connsiteX1" fmla="*/ 224010 w 313311"/>
              <a:gd name="connsiteY1" fmla="*/ 246043 h 1061291"/>
              <a:gd name="connsiteX2" fmla="*/ 312145 w 313311"/>
              <a:gd name="connsiteY2" fmla="*/ 521465 h 1061291"/>
              <a:gd name="connsiteX3" fmla="*/ 264405 w 313311"/>
              <a:gd name="connsiteY3" fmla="*/ 723441 h 1061291"/>
              <a:gd name="connsiteX4" fmla="*/ 124858 w 313311"/>
              <a:gd name="connsiteY4" fmla="*/ 947450 h 1061291"/>
              <a:gd name="connsiteX5" fmla="*/ 0 w 313311"/>
              <a:gd name="connsiteY5" fmla="*/ 1061291 h 106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311" h="1061291">
                <a:moveTo>
                  <a:pt x="11017" y="0"/>
                </a:moveTo>
                <a:cubicBezTo>
                  <a:pt x="92419" y="79566"/>
                  <a:pt x="173822" y="159132"/>
                  <a:pt x="224010" y="246043"/>
                </a:cubicBezTo>
                <a:cubicBezTo>
                  <a:pt x="274198" y="332954"/>
                  <a:pt x="305413" y="441899"/>
                  <a:pt x="312145" y="521465"/>
                </a:cubicBezTo>
                <a:cubicBezTo>
                  <a:pt x="318877" y="601031"/>
                  <a:pt x="295619" y="652444"/>
                  <a:pt x="264405" y="723441"/>
                </a:cubicBezTo>
                <a:cubicBezTo>
                  <a:pt x="233191" y="794438"/>
                  <a:pt x="168925" y="891142"/>
                  <a:pt x="124858" y="947450"/>
                </a:cubicBezTo>
                <a:cubicBezTo>
                  <a:pt x="80791" y="1003758"/>
                  <a:pt x="40395" y="1032524"/>
                  <a:pt x="0" y="1061291"/>
                </a:cubicBezTo>
              </a:path>
            </a:pathLst>
          </a:cu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463BCEF-325C-CA48-851D-986BEE93F0E4}"/>
              </a:ext>
            </a:extLst>
          </p:cNvPr>
          <p:cNvSpPr/>
          <p:nvPr/>
        </p:nvSpPr>
        <p:spPr>
          <a:xfrm>
            <a:off x="9569986" y="4880472"/>
            <a:ext cx="293783" cy="448020"/>
          </a:xfrm>
          <a:custGeom>
            <a:avLst/>
            <a:gdLst>
              <a:gd name="connsiteX0" fmla="*/ 293783 w 293783"/>
              <a:gd name="connsiteY0" fmla="*/ 0 h 448020"/>
              <a:gd name="connsiteX1" fmla="*/ 183614 w 293783"/>
              <a:gd name="connsiteY1" fmla="*/ 69774 h 448020"/>
              <a:gd name="connsiteX2" fmla="*/ 91807 w 293783"/>
              <a:gd name="connsiteY2" fmla="*/ 154236 h 448020"/>
              <a:gd name="connsiteX3" fmla="*/ 25706 w 293783"/>
              <a:gd name="connsiteY3" fmla="*/ 260733 h 448020"/>
              <a:gd name="connsiteX4" fmla="*/ 0 w 293783"/>
              <a:gd name="connsiteY4" fmla="*/ 448020 h 44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783" h="448020">
                <a:moveTo>
                  <a:pt x="293783" y="0"/>
                </a:moveTo>
                <a:cubicBezTo>
                  <a:pt x="255530" y="22034"/>
                  <a:pt x="217277" y="44068"/>
                  <a:pt x="183614" y="69774"/>
                </a:cubicBezTo>
                <a:cubicBezTo>
                  <a:pt x="149951" y="95480"/>
                  <a:pt x="118125" y="122410"/>
                  <a:pt x="91807" y="154236"/>
                </a:cubicBezTo>
                <a:cubicBezTo>
                  <a:pt x="65489" y="186063"/>
                  <a:pt x="41007" y="211769"/>
                  <a:pt x="25706" y="260733"/>
                </a:cubicBezTo>
                <a:cubicBezTo>
                  <a:pt x="10405" y="309697"/>
                  <a:pt x="5202" y="378858"/>
                  <a:pt x="0" y="448020"/>
                </a:cubicBezTo>
              </a:path>
            </a:pathLst>
          </a:cu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2CF98B-FD27-964B-8C8B-4941255C33E3}"/>
              </a:ext>
            </a:extLst>
          </p:cNvPr>
          <p:cNvCxnSpPr>
            <a:cxnSpLocks/>
          </p:cNvCxnSpPr>
          <p:nvPr/>
        </p:nvCxnSpPr>
        <p:spPr>
          <a:xfrm>
            <a:off x="10842358" y="4601378"/>
            <a:ext cx="0" cy="749147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457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Approximative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Überblick</a:t>
            </a:r>
          </a:p>
          <a:p>
            <a:pPr lvl="1"/>
            <a:r>
              <a:rPr lang="de-DE" i="1" dirty="0"/>
              <a:t>PAC Theorie, deterministische vs. stochastische Approximation, </a:t>
            </a:r>
            <a:r>
              <a:rPr lang="de-DE" i="1" dirty="0" err="1"/>
              <a:t>Variational</a:t>
            </a:r>
            <a:r>
              <a:rPr lang="de-DE" i="1" dirty="0"/>
              <a:t> </a:t>
            </a:r>
            <a:r>
              <a:rPr lang="de-DE" i="1" dirty="0" err="1"/>
              <a:t>Inference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Direktes Sampling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Sampling in einer Wahrscheinlichkeitsverteilung mit und ohne Evidenz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Forward Sampling (ohne Evidenz), </a:t>
            </a:r>
            <a:r>
              <a:rPr lang="de-DE" dirty="0" err="1">
                <a:solidFill>
                  <a:schemeClr val="accent1"/>
                </a:solidFill>
              </a:rPr>
              <a:t>Rejection</a:t>
            </a:r>
            <a:r>
              <a:rPr lang="de-DE" dirty="0">
                <a:solidFill>
                  <a:schemeClr val="accent1"/>
                </a:solidFill>
              </a:rPr>
              <a:t> Sampling (mit Evidenz) in BNs</a:t>
            </a:r>
            <a:endParaRPr lang="de-DE" i="1" dirty="0">
              <a:solidFill>
                <a:schemeClr val="accent1"/>
              </a:solidFill>
            </a:endParaRP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Likelihood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Weighting</a:t>
            </a:r>
            <a:r>
              <a:rPr lang="de-DE" dirty="0">
                <a:solidFill>
                  <a:schemeClr val="accent1"/>
                </a:solidFill>
              </a:rPr>
              <a:t> in BNs, </a:t>
            </a:r>
            <a:r>
              <a:rPr lang="de-DE" dirty="0" err="1">
                <a:solidFill>
                  <a:schemeClr val="accent1"/>
                </a:solidFill>
              </a:rPr>
              <a:t>Importance</a:t>
            </a:r>
            <a:r>
              <a:rPr lang="de-DE" dirty="0">
                <a:solidFill>
                  <a:schemeClr val="accent1"/>
                </a:solidFill>
              </a:rPr>
              <a:t> Sampling als Verallgemeinerung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Importance</a:t>
            </a:r>
            <a:r>
              <a:rPr lang="de-DE" dirty="0">
                <a:solidFill>
                  <a:schemeClr val="accent1"/>
                </a:solidFill>
              </a:rPr>
              <a:t> Sampling für Faktormodelle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Inferenz durch Markov-Ketten-Simulation</a:t>
            </a:r>
          </a:p>
          <a:p>
            <a:pPr lvl="1"/>
            <a:r>
              <a:rPr lang="de-DE" dirty="0"/>
              <a:t>Markov-Chain Monte-Carlo (MCMC) Sampling: Gibbs Sampling, Metropolis-Hastings Sampling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Sampling für die Datengenerierung</a:t>
            </a:r>
          </a:p>
          <a:p>
            <a:pPr lvl="1"/>
            <a:r>
              <a:rPr lang="de-DE" dirty="0"/>
              <a:t>Datensynthese</a:t>
            </a:r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4919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64DA-99E5-FE4A-BDFF-4B4306DE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Sampling zur Anfragebeantwortung: Direktes Sampling ohne Evidenz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5813F2-FC6E-1548-BC45-19D7D04E92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9631788" cy="4240848"/>
              </a:xfrm>
            </p:spPr>
            <p:txBody>
              <a:bodyPr/>
              <a:lstStyle/>
              <a:p>
                <a:r>
                  <a:rPr lang="de-DE" dirty="0"/>
                  <a:t>Gegeben eine (vollständige gemeinsame) Wahrscheinlichkeitsverteilung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de-DE" dirty="0"/>
                  <a:t> über Zufallsvariablen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dirty="0"/>
                  <a:t> und Anfragevariable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de-DE" b="1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Sample</a:t>
                </a:r>
                <a:r>
                  <a:rPr lang="de-DE" dirty="0"/>
                  <a:t>: beinhaltet eine Beobachtung für jede Zufallsvariable </a:t>
                </a:r>
              </a:p>
              <a:p>
                <a:pPr lvl="1"/>
                <a:r>
                  <a:rPr lang="de-DE" dirty="0"/>
                  <a:t>I.e., Sample = zusammengesetztes Event für alle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Manchmal auch Partikel genannt</a:t>
                </a:r>
              </a:p>
              <a:p>
                <a:r>
                  <a:rPr lang="de-DE" dirty="0"/>
                  <a:t>Vorgehen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Generiere eine Menge von Samples</a:t>
                </a:r>
              </a:p>
              <a:p>
                <a:pPr lvl="2"/>
                <a:r>
                  <a:rPr lang="de-DE" dirty="0"/>
                  <a:t>Pro Sample: Generiere ein zusammengesetztes Event für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gemäß der (vollständigen gemeinsamen) 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endParaRPr lang="de-DE" dirty="0"/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Basierend auf der Menge von Samples, schätze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durch Zählen</a:t>
                </a:r>
              </a:p>
              <a:p>
                <a:pPr lvl="2"/>
                <a:r>
                  <a:rPr lang="de-DE" dirty="0"/>
                  <a:t>Wie häufig kommt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 dirty="0"/>
                  <a:t> für jedes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in den Samples vor?</a:t>
                </a:r>
              </a:p>
              <a:p>
                <a:pPr lvl="1"/>
                <a:endParaRPr lang="de-DE" b="1" dirty="0"/>
              </a:p>
              <a:p>
                <a:endParaRPr lang="de-DE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5813F2-FC6E-1548-BC45-19D7D04E92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9631788" cy="4240848"/>
              </a:xfrm>
              <a:blipFill>
                <a:blip r:embed="rId2"/>
                <a:stretch>
                  <a:fillRect l="-1711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DF2D5-4633-5649-AB49-A1D8CCE6B5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71A78-DC66-EC42-81ED-301D98AD5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4423F-8CC9-6E4A-9AF1-7F1CAC307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4448FDF-AD14-E943-8DBC-F74FC470A7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2512672"/>
                  </p:ext>
                </p:extLst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4448FDF-AD14-E943-8DBC-F74FC470A7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2512672"/>
                  </p:ext>
                </p:extLst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448" r="-30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3448" r="-15384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3448" r="-8181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3448" r="-30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103448" r="-15384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103448" r="-81818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3448" r="-30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203448" r="-15384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203448" r="-81818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3448" r="-30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303448" r="-15384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303448" r="-8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3448" r="-300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403448" r="-15384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403448" r="-8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03448" r="-3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503448" r="-15384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503448" r="-8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5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603448" r="-3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603448" r="-15384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603448" r="-8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6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703448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703448" r="-1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703448" r="-8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7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803448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803448" r="-1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803448" r="-8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79210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87C8-7348-4548-A8B1-06004C8BF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Sampling zur Anfragebeantwortung: 1. Generierung von Samples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E6073-BFDA-2441-8E46-BD9E7BE53F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030769" cy="4240848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lphaLcPeriod"/>
                </a:pPr>
                <a:r>
                  <a:rPr lang="de-DE" dirty="0"/>
                  <a:t>Teile Intervall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de-DE" dirty="0"/>
                  <a:t> gemäß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de-DE" dirty="0"/>
                  <a:t> in Unter-Intervalle auf:</a:t>
                </a:r>
              </a:p>
              <a:p>
                <a:pPr lvl="1"/>
                <a:r>
                  <a:rPr lang="de-DE" dirty="0"/>
                  <a:t>Akkumuliert die Wahrscheinlichkeiten 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Formal, bei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einer beliebigen, aber festen Reihenfolge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: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2,…,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4"/>
                <a:r>
                  <a:rPr lang="de-DE" dirty="0"/>
                  <a:t>Letzter Fall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dirty="0"/>
                  <a:t>) ist damit: 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Beispiel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0, 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0.20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0.20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0.20+0.24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0.44,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0.44+0.28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E6073-BFDA-2441-8E46-BD9E7BE53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030769" cy="4240848"/>
              </a:xfrm>
              <a:blipFill>
                <a:blip r:embed="rId3"/>
                <a:stretch>
                  <a:fillRect l="-2523" t="-2985" r="-16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4C85B-D6D9-F44F-9873-1BC2D0330F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C230D-8C27-8E49-83E4-021D7279B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DF57B-4511-CD48-B23D-05DAD38ED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1BF76BE9-8294-B04C-AADA-0B1516366F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0799491"/>
                  </p:ext>
                </p:extLst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1BF76BE9-8294-B04C-AADA-0B1516366F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0799491"/>
                  </p:ext>
                </p:extLst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30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3448" r="-15384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3448" r="-8181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30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103448" r="-15384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103448" r="-81818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30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203448" r="-15384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203448" r="-81818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30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303448" r="-15384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303448" r="-8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300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403448" r="-15384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403448" r="-8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4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3448" r="-3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503448" r="-15384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503448" r="-8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5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3448" r="-3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603448" r="-15384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603448" r="-8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6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03448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703448" r="-1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703448" r="-8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7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03448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803448" r="-1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803448" r="-8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D974452-7763-A84B-BA4C-0A008673FF2B}"/>
              </a:ext>
            </a:extLst>
          </p:cNvPr>
          <p:cNvGrpSpPr/>
          <p:nvPr/>
        </p:nvGrpSpPr>
        <p:grpSpPr>
          <a:xfrm>
            <a:off x="7853209" y="1506823"/>
            <a:ext cx="3990791" cy="1080625"/>
            <a:chOff x="4800564" y="4825289"/>
            <a:chExt cx="3990791" cy="1080625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E145882-AC02-3447-AFA3-8C6CA98A3F82}"/>
                </a:ext>
              </a:extLst>
            </p:cNvPr>
            <p:cNvCxnSpPr>
              <a:cxnSpLocks/>
            </p:cNvCxnSpPr>
            <p:nvPr/>
          </p:nvCxnSpPr>
          <p:spPr>
            <a:xfrm>
              <a:off x="4976017" y="5494977"/>
              <a:ext cx="3627462" cy="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31C617C-FF2F-D14D-8224-9310441912FC}"/>
                </a:ext>
              </a:extLst>
            </p:cNvPr>
            <p:cNvCxnSpPr/>
            <p:nvPr/>
          </p:nvCxnSpPr>
          <p:spPr>
            <a:xfrm>
              <a:off x="4983467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566EB1B-A94B-A04A-AD37-E168D23A6E09}"/>
                </a:ext>
              </a:extLst>
            </p:cNvPr>
            <p:cNvCxnSpPr/>
            <p:nvPr/>
          </p:nvCxnSpPr>
          <p:spPr>
            <a:xfrm>
              <a:off x="78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1CB2875-85B5-7F41-A269-F85BCABF9E13}"/>
                    </a:ext>
                  </a:extLst>
                </p:cNvPr>
                <p:cNvSpPr txBox="1"/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1CB2875-85B5-7F41-A269-F85BCABF9E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4732938-DB09-E645-AF37-0CCC195596E4}"/>
                    </a:ext>
                  </a:extLst>
                </p:cNvPr>
                <p:cNvSpPr txBox="1"/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4732938-DB09-E645-AF37-0CCC19559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352BCB6-99A9-1741-A8CE-530CDCB23F93}"/>
                </a:ext>
              </a:extLst>
            </p:cNvPr>
            <p:cNvCxnSpPr/>
            <p:nvPr/>
          </p:nvCxnSpPr>
          <p:spPr>
            <a:xfrm>
              <a:off x="53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4531AE6-3362-564C-A3C2-FAE426BA4FA9}"/>
                </a:ext>
              </a:extLst>
            </p:cNvPr>
            <p:cNvCxnSpPr/>
            <p:nvPr/>
          </p:nvCxnSpPr>
          <p:spPr>
            <a:xfrm>
              <a:off x="57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97B984E-C360-5F45-9260-A6046FBA67DA}"/>
                </a:ext>
              </a:extLst>
            </p:cNvPr>
            <p:cNvCxnSpPr/>
            <p:nvPr/>
          </p:nvCxnSpPr>
          <p:spPr>
            <a:xfrm>
              <a:off x="60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1558383-3698-C741-9207-576B9735334B}"/>
                </a:ext>
              </a:extLst>
            </p:cNvPr>
            <p:cNvCxnSpPr/>
            <p:nvPr/>
          </p:nvCxnSpPr>
          <p:spPr>
            <a:xfrm>
              <a:off x="6425541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EE7C2EE-BA00-1745-8081-5044A1C50134}"/>
                </a:ext>
              </a:extLst>
            </p:cNvPr>
            <p:cNvCxnSpPr/>
            <p:nvPr/>
          </p:nvCxnSpPr>
          <p:spPr>
            <a:xfrm>
              <a:off x="6784383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13C0032-E59D-A940-8697-C22A859FF9B8}"/>
                </a:ext>
              </a:extLst>
            </p:cNvPr>
            <p:cNvCxnSpPr/>
            <p:nvPr/>
          </p:nvCxnSpPr>
          <p:spPr>
            <a:xfrm>
              <a:off x="71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CECCCEC-5F55-2245-AE54-3D83995B6A58}"/>
                </a:ext>
              </a:extLst>
            </p:cNvPr>
            <p:cNvCxnSpPr/>
            <p:nvPr/>
          </p:nvCxnSpPr>
          <p:spPr>
            <a:xfrm>
              <a:off x="75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3A440E8-839B-D746-AE47-36BC76E1C980}"/>
                </a:ext>
              </a:extLst>
            </p:cNvPr>
            <p:cNvCxnSpPr/>
            <p:nvPr/>
          </p:nvCxnSpPr>
          <p:spPr>
            <a:xfrm>
              <a:off x="8603479" y="5410737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514DAC0-821F-3B4F-B497-896BEF74A900}"/>
                </a:ext>
              </a:extLst>
            </p:cNvPr>
            <p:cNvCxnSpPr/>
            <p:nvPr/>
          </p:nvCxnSpPr>
          <p:spPr>
            <a:xfrm>
              <a:off x="8243479" y="5442453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B5F6A76-CBA8-3F4C-9C81-5165C91844B1}"/>
                    </a:ext>
                  </a:extLst>
                </p:cNvPr>
                <p:cNvSpPr txBox="1"/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B5F6A76-CBA8-3F4C-9C81-5165C91844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eft Brace 98">
              <a:extLst>
                <a:ext uri="{FF2B5EF4-FFF2-40B4-BE49-F238E27FC236}">
                  <a16:creationId xmlns:a16="http://schemas.microsoft.com/office/drawing/2014/main" id="{A0F09953-13F9-7B42-8748-53D30FBF5687}"/>
                </a:ext>
              </a:extLst>
            </p:cNvPr>
            <p:cNvSpPr/>
            <p:nvPr/>
          </p:nvSpPr>
          <p:spPr>
            <a:xfrm rot="5400000">
              <a:off x="5290202" y="4987727"/>
              <a:ext cx="99995" cy="7283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Left Brace 99">
              <a:extLst>
                <a:ext uri="{FF2B5EF4-FFF2-40B4-BE49-F238E27FC236}">
                  <a16:creationId xmlns:a16="http://schemas.microsoft.com/office/drawing/2014/main" id="{CD5E5CF1-121F-2546-B790-DE262D42576C}"/>
                </a:ext>
              </a:extLst>
            </p:cNvPr>
            <p:cNvSpPr/>
            <p:nvPr/>
          </p:nvSpPr>
          <p:spPr>
            <a:xfrm rot="5400000">
              <a:off x="6077085" y="4924540"/>
              <a:ext cx="104662" cy="8500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Left Brace 100">
              <a:extLst>
                <a:ext uri="{FF2B5EF4-FFF2-40B4-BE49-F238E27FC236}">
                  <a16:creationId xmlns:a16="http://schemas.microsoft.com/office/drawing/2014/main" id="{6AF5BD65-B534-FC4D-8B04-A57947467873}"/>
                </a:ext>
              </a:extLst>
            </p:cNvPr>
            <p:cNvSpPr/>
            <p:nvPr/>
          </p:nvSpPr>
          <p:spPr>
            <a:xfrm rot="5400000">
              <a:off x="6994302" y="4856154"/>
              <a:ext cx="105896" cy="98560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Left Brace 101">
              <a:extLst>
                <a:ext uri="{FF2B5EF4-FFF2-40B4-BE49-F238E27FC236}">
                  <a16:creationId xmlns:a16="http://schemas.microsoft.com/office/drawing/2014/main" id="{D384C878-9B4D-D146-A6FD-22635634B016}"/>
                </a:ext>
              </a:extLst>
            </p:cNvPr>
            <p:cNvSpPr/>
            <p:nvPr/>
          </p:nvSpPr>
          <p:spPr>
            <a:xfrm rot="5400000">
              <a:off x="7649090" y="5185884"/>
              <a:ext cx="106253" cy="324332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7AB3911-A37F-F844-829F-8CD964D27CCE}"/>
                </a:ext>
              </a:extLst>
            </p:cNvPr>
            <p:cNvSpPr txBox="1"/>
            <p:nvPr/>
          </p:nvSpPr>
          <p:spPr>
            <a:xfrm>
              <a:off x="5145955" y="5000856"/>
              <a:ext cx="391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fff</a:t>
              </a:r>
              <a:endParaRPr lang="en-GB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2420942-1A67-9642-99AC-F58A1100A98F}"/>
                </a:ext>
              </a:extLst>
            </p:cNvPr>
            <p:cNvSpPr txBox="1"/>
            <p:nvPr/>
          </p:nvSpPr>
          <p:spPr>
            <a:xfrm>
              <a:off x="5929200" y="5003694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fft</a:t>
              </a:r>
              <a:endParaRPr lang="en-GB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E442E3F-8764-C64B-8A03-B7212BDC27B6}"/>
                </a:ext>
              </a:extLst>
            </p:cNvPr>
            <p:cNvSpPr txBox="1"/>
            <p:nvPr/>
          </p:nvSpPr>
          <p:spPr>
            <a:xfrm>
              <a:off x="6843598" y="5000856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ftf</a:t>
              </a:r>
              <a:endParaRPr lang="en-GB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9A5DC2C-1924-DE46-80BE-4DB9773D659B}"/>
                </a:ext>
              </a:extLst>
            </p:cNvPr>
            <p:cNvSpPr txBox="1"/>
            <p:nvPr/>
          </p:nvSpPr>
          <p:spPr>
            <a:xfrm>
              <a:off x="7502116" y="5004203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ftt</a:t>
              </a:r>
              <a:endParaRPr lang="en-GB" dirty="0"/>
            </a:p>
          </p:txBody>
        </p:sp>
        <p:sp>
          <p:nvSpPr>
            <p:cNvPr id="111" name="Left Brace 110">
              <a:extLst>
                <a:ext uri="{FF2B5EF4-FFF2-40B4-BE49-F238E27FC236}">
                  <a16:creationId xmlns:a16="http://schemas.microsoft.com/office/drawing/2014/main" id="{F87DFC48-443F-1445-A96C-0F97FA14F275}"/>
                </a:ext>
              </a:extLst>
            </p:cNvPr>
            <p:cNvSpPr/>
            <p:nvPr/>
          </p:nvSpPr>
          <p:spPr>
            <a:xfrm rot="5400000">
              <a:off x="7900965" y="5257919"/>
              <a:ext cx="106253" cy="179417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ABF4BE0-A334-064B-990E-84C1C7126855}"/>
                </a:ext>
              </a:extLst>
            </p:cNvPr>
            <p:cNvSpPr txBox="1"/>
            <p:nvPr/>
          </p:nvSpPr>
          <p:spPr>
            <a:xfrm>
              <a:off x="7761053" y="4826881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tff</a:t>
              </a:r>
              <a:endParaRPr lang="en-GB" dirty="0"/>
            </a:p>
          </p:txBody>
        </p:sp>
        <p:sp>
          <p:nvSpPr>
            <p:cNvPr id="113" name="Left Brace 112">
              <a:extLst>
                <a:ext uri="{FF2B5EF4-FFF2-40B4-BE49-F238E27FC236}">
                  <a16:creationId xmlns:a16="http://schemas.microsoft.com/office/drawing/2014/main" id="{0E651737-C099-FA47-AB54-3131F7A1B5A2}"/>
                </a:ext>
              </a:extLst>
            </p:cNvPr>
            <p:cNvSpPr/>
            <p:nvPr/>
          </p:nvSpPr>
          <p:spPr>
            <a:xfrm rot="5400000">
              <a:off x="8101857" y="5235179"/>
              <a:ext cx="106253" cy="22543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73399D6-AA88-1A46-A223-BD9B678619EB}"/>
                </a:ext>
              </a:extLst>
            </p:cNvPr>
            <p:cNvSpPr txBox="1"/>
            <p:nvPr/>
          </p:nvSpPr>
          <p:spPr>
            <a:xfrm>
              <a:off x="7960157" y="4991136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tft</a:t>
              </a:r>
              <a:endParaRPr lang="en-GB" dirty="0"/>
            </a:p>
          </p:txBody>
        </p:sp>
        <p:sp>
          <p:nvSpPr>
            <p:cNvPr id="115" name="Left Brace 114">
              <a:extLst>
                <a:ext uri="{FF2B5EF4-FFF2-40B4-BE49-F238E27FC236}">
                  <a16:creationId xmlns:a16="http://schemas.microsoft.com/office/drawing/2014/main" id="{2C0AE653-BAEE-1148-9596-41861A06A0E6}"/>
                </a:ext>
              </a:extLst>
            </p:cNvPr>
            <p:cNvSpPr/>
            <p:nvPr/>
          </p:nvSpPr>
          <p:spPr>
            <a:xfrm rot="5400000">
              <a:off x="8356184" y="5206240"/>
              <a:ext cx="106253" cy="281929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7E75EF7-9A3A-3E43-9BED-4AEB472E6CEB}"/>
                </a:ext>
              </a:extLst>
            </p:cNvPr>
            <p:cNvSpPr txBox="1"/>
            <p:nvPr/>
          </p:nvSpPr>
          <p:spPr>
            <a:xfrm>
              <a:off x="8215743" y="4825289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ttf</a:t>
              </a:r>
              <a:endParaRPr lang="en-GB" dirty="0"/>
            </a:p>
          </p:txBody>
        </p:sp>
        <p:sp>
          <p:nvSpPr>
            <p:cNvPr id="117" name="Left Brace 116">
              <a:extLst>
                <a:ext uri="{FF2B5EF4-FFF2-40B4-BE49-F238E27FC236}">
                  <a16:creationId xmlns:a16="http://schemas.microsoft.com/office/drawing/2014/main" id="{F96371F5-6623-6F49-95EA-94DA4914D86D}"/>
                </a:ext>
              </a:extLst>
            </p:cNvPr>
            <p:cNvSpPr/>
            <p:nvPr/>
          </p:nvSpPr>
          <p:spPr>
            <a:xfrm rot="5400000">
              <a:off x="8524331" y="5321183"/>
              <a:ext cx="106253" cy="5204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F6FE911-7C9D-1D47-B57B-661486E29F7E}"/>
                </a:ext>
              </a:extLst>
            </p:cNvPr>
            <p:cNvSpPr txBox="1"/>
            <p:nvPr/>
          </p:nvSpPr>
          <p:spPr>
            <a:xfrm>
              <a:off x="8382397" y="4990290"/>
              <a:ext cx="408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ttt</a:t>
              </a:r>
              <a:endParaRPr lang="en-GB" dirty="0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7DCD18A-1CDA-1F4F-8276-61FF0D47E2DD}"/>
                </a:ext>
              </a:extLst>
            </p:cNvPr>
            <p:cNvCxnSpPr/>
            <p:nvPr/>
          </p:nvCxnSpPr>
          <p:spPr>
            <a:xfrm>
              <a:off x="7958286" y="5071145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FDD50A-FABC-5941-B22D-4E1DB46EA5B1}"/>
                </a:ext>
              </a:extLst>
            </p:cNvPr>
            <p:cNvCxnSpPr/>
            <p:nvPr/>
          </p:nvCxnSpPr>
          <p:spPr>
            <a:xfrm>
              <a:off x="8409310" y="5084746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70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87C8-7348-4548-A8B1-06004C8BF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Sampling zur Anfragebeantwortung: 1. Generierung von Samples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E6073-BFDA-2441-8E46-BD9E7BE53F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030769" cy="4240848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lphaLcPeriod" startAt="2"/>
                </a:pPr>
                <a:r>
                  <a:rPr lang="de-DE" dirty="0"/>
                  <a:t>Für ein Sample, generiere eine Zufallszahl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de-DE" dirty="0"/>
                  <a:t> und nehme das zusammengesetzte Event, welches zu dem Unter-Intervall gehört, in das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dirty="0"/>
                  <a:t> fällt</a:t>
                </a:r>
              </a:p>
              <a:p>
                <a:pPr lvl="1"/>
                <a:r>
                  <a:rPr lang="de-DE" dirty="0"/>
                  <a:t>Formal: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Beispiel: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=0.8</m:t>
                    </m:r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𝑓𝑎𝑙𝑠𝑒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𝑡𝑟𝑢𝑒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𝑡𝑟𝑢𝑒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E6073-BFDA-2441-8E46-BD9E7BE53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030769" cy="4240848"/>
              </a:xfrm>
              <a:blipFill>
                <a:blip r:embed="rId3"/>
                <a:stretch>
                  <a:fillRect l="-2523" t="-2985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4C85B-D6D9-F44F-9873-1BC2D0330F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C230D-8C27-8E49-83E4-021D7279B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DF57B-4511-CD48-B23D-05DAD38ED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1BF76BE9-8294-B04C-AADA-0B1516366F8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1BF76BE9-8294-B04C-AADA-0B1516366F8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30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3448" r="-15384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3448" r="-8181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30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103448" r="-15384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103448" r="-81818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30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203448" r="-15384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203448" r="-81818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30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303448" r="-15384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303448" r="-8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300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403448" r="-15384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403448" r="-8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4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3448" r="-3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503448" r="-15384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503448" r="-8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5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3448" r="-3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603448" r="-15384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603448" r="-8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6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03448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703448" r="-1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703448" r="-8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7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03448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803448" r="-1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803448" r="-8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D047601-11CF-3A4C-B469-EE91F53E3977}"/>
                  </a:ext>
                </a:extLst>
              </p:cNvPr>
              <p:cNvSpPr txBox="1"/>
              <p:nvPr/>
            </p:nvSpPr>
            <p:spPr>
              <a:xfrm>
                <a:off x="195724" y="3079740"/>
                <a:ext cx="6595496" cy="195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endChr m:val="]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endChr m:val="]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endChr m:val="]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2,…,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D047601-11CF-3A4C-B469-EE91F53E3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24" y="3079740"/>
                <a:ext cx="6595496" cy="1958741"/>
              </a:xfrm>
              <a:prstGeom prst="rect">
                <a:avLst/>
              </a:prstGeom>
              <a:blipFill>
                <a:blip r:embed="rId5"/>
                <a:stretch>
                  <a:fillRect t="-7051" b="-10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8DD2CD61-2D2E-C64E-99F8-178F8DDD3B60}"/>
              </a:ext>
            </a:extLst>
          </p:cNvPr>
          <p:cNvGrpSpPr/>
          <p:nvPr/>
        </p:nvGrpSpPr>
        <p:grpSpPr>
          <a:xfrm>
            <a:off x="7853209" y="1506823"/>
            <a:ext cx="3990791" cy="1080625"/>
            <a:chOff x="4800564" y="4825289"/>
            <a:chExt cx="3990791" cy="1080625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EA8A85E-1754-BC44-AF83-9A4D0F2333B3}"/>
                </a:ext>
              </a:extLst>
            </p:cNvPr>
            <p:cNvCxnSpPr>
              <a:cxnSpLocks/>
            </p:cNvCxnSpPr>
            <p:nvPr/>
          </p:nvCxnSpPr>
          <p:spPr>
            <a:xfrm>
              <a:off x="4976017" y="5494977"/>
              <a:ext cx="3627462" cy="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F153503-00EB-9B4E-9295-B01E2AAA7039}"/>
                </a:ext>
              </a:extLst>
            </p:cNvPr>
            <p:cNvCxnSpPr/>
            <p:nvPr/>
          </p:nvCxnSpPr>
          <p:spPr>
            <a:xfrm>
              <a:off x="4983467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2CFD6B-81C9-504C-B1B2-3BCF4A79CB9D}"/>
                </a:ext>
              </a:extLst>
            </p:cNvPr>
            <p:cNvCxnSpPr/>
            <p:nvPr/>
          </p:nvCxnSpPr>
          <p:spPr>
            <a:xfrm>
              <a:off x="78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5981D1E6-31CE-8940-9293-34E79829F51E}"/>
                    </a:ext>
                  </a:extLst>
                </p:cNvPr>
                <p:cNvSpPr txBox="1"/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1CB2875-85B5-7F41-A269-F85BCABF9E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8A34C4DB-F443-7B48-AB73-D0F113E8D7F2}"/>
                    </a:ext>
                  </a:extLst>
                </p:cNvPr>
                <p:cNvSpPr txBox="1"/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4732938-DB09-E645-AF37-0CCC19559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4B65328-93DF-D14F-AA7C-385D3F3F3785}"/>
                </a:ext>
              </a:extLst>
            </p:cNvPr>
            <p:cNvCxnSpPr/>
            <p:nvPr/>
          </p:nvCxnSpPr>
          <p:spPr>
            <a:xfrm>
              <a:off x="53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D9C2320-8D37-D843-B73D-8FE31FF33C0C}"/>
                </a:ext>
              </a:extLst>
            </p:cNvPr>
            <p:cNvCxnSpPr/>
            <p:nvPr/>
          </p:nvCxnSpPr>
          <p:spPr>
            <a:xfrm>
              <a:off x="57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53C0816-1E86-4A4A-93A7-D2EDD754E497}"/>
                </a:ext>
              </a:extLst>
            </p:cNvPr>
            <p:cNvCxnSpPr/>
            <p:nvPr/>
          </p:nvCxnSpPr>
          <p:spPr>
            <a:xfrm>
              <a:off x="60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F97B44B-2A12-234E-A208-BE2BE3F5C270}"/>
                </a:ext>
              </a:extLst>
            </p:cNvPr>
            <p:cNvCxnSpPr/>
            <p:nvPr/>
          </p:nvCxnSpPr>
          <p:spPr>
            <a:xfrm>
              <a:off x="6425541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E9F4F36-10A5-9549-BB0B-DEEFF194FAB2}"/>
                </a:ext>
              </a:extLst>
            </p:cNvPr>
            <p:cNvCxnSpPr/>
            <p:nvPr/>
          </p:nvCxnSpPr>
          <p:spPr>
            <a:xfrm>
              <a:off x="6784383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C81E2B0-6DCD-4543-A810-B769DB002453}"/>
                </a:ext>
              </a:extLst>
            </p:cNvPr>
            <p:cNvCxnSpPr/>
            <p:nvPr/>
          </p:nvCxnSpPr>
          <p:spPr>
            <a:xfrm>
              <a:off x="71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EBF3BC7-375F-3C4E-9862-B94FAC394033}"/>
                </a:ext>
              </a:extLst>
            </p:cNvPr>
            <p:cNvCxnSpPr/>
            <p:nvPr/>
          </p:nvCxnSpPr>
          <p:spPr>
            <a:xfrm>
              <a:off x="75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162E81A-97FF-C74B-B9ED-38D402150588}"/>
                </a:ext>
              </a:extLst>
            </p:cNvPr>
            <p:cNvCxnSpPr/>
            <p:nvPr/>
          </p:nvCxnSpPr>
          <p:spPr>
            <a:xfrm>
              <a:off x="8603479" y="5410737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560F099-FDD3-CE49-8E04-B226F3882026}"/>
                </a:ext>
              </a:extLst>
            </p:cNvPr>
            <p:cNvCxnSpPr/>
            <p:nvPr/>
          </p:nvCxnSpPr>
          <p:spPr>
            <a:xfrm>
              <a:off x="8243479" y="5442453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1008FBBA-E6D5-9A46-B29F-91B8B8D60E99}"/>
                    </a:ext>
                  </a:extLst>
                </p:cNvPr>
                <p:cNvSpPr txBox="1"/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B5F6A76-CBA8-3F4C-9C81-5165C91844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Left Brace 97">
              <a:extLst>
                <a:ext uri="{FF2B5EF4-FFF2-40B4-BE49-F238E27FC236}">
                  <a16:creationId xmlns:a16="http://schemas.microsoft.com/office/drawing/2014/main" id="{C0AADF21-02F5-A34A-9838-B75ED82C3718}"/>
                </a:ext>
              </a:extLst>
            </p:cNvPr>
            <p:cNvSpPr/>
            <p:nvPr/>
          </p:nvSpPr>
          <p:spPr>
            <a:xfrm rot="5400000">
              <a:off x="5290202" y="4987727"/>
              <a:ext cx="99995" cy="7283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Left Brace 98">
              <a:extLst>
                <a:ext uri="{FF2B5EF4-FFF2-40B4-BE49-F238E27FC236}">
                  <a16:creationId xmlns:a16="http://schemas.microsoft.com/office/drawing/2014/main" id="{72C4A021-AE0E-7748-A61D-F85E0569CC95}"/>
                </a:ext>
              </a:extLst>
            </p:cNvPr>
            <p:cNvSpPr/>
            <p:nvPr/>
          </p:nvSpPr>
          <p:spPr>
            <a:xfrm rot="5400000">
              <a:off x="6077085" y="4924540"/>
              <a:ext cx="104662" cy="8500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Left Brace 99">
              <a:extLst>
                <a:ext uri="{FF2B5EF4-FFF2-40B4-BE49-F238E27FC236}">
                  <a16:creationId xmlns:a16="http://schemas.microsoft.com/office/drawing/2014/main" id="{B38D39BE-3E84-C349-BD60-598B59278AA0}"/>
                </a:ext>
              </a:extLst>
            </p:cNvPr>
            <p:cNvSpPr/>
            <p:nvPr/>
          </p:nvSpPr>
          <p:spPr>
            <a:xfrm rot="5400000">
              <a:off x="6994302" y="4856154"/>
              <a:ext cx="105896" cy="98560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Left Brace 100">
              <a:extLst>
                <a:ext uri="{FF2B5EF4-FFF2-40B4-BE49-F238E27FC236}">
                  <a16:creationId xmlns:a16="http://schemas.microsoft.com/office/drawing/2014/main" id="{66983372-3973-9C4C-A195-92B420B2160D}"/>
                </a:ext>
              </a:extLst>
            </p:cNvPr>
            <p:cNvSpPr/>
            <p:nvPr/>
          </p:nvSpPr>
          <p:spPr>
            <a:xfrm rot="5400000">
              <a:off x="7649090" y="5185884"/>
              <a:ext cx="106253" cy="324332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9A09AC4-DFA9-D14A-B5F2-21D72CC4CFB7}"/>
                </a:ext>
              </a:extLst>
            </p:cNvPr>
            <p:cNvSpPr txBox="1"/>
            <p:nvPr/>
          </p:nvSpPr>
          <p:spPr>
            <a:xfrm>
              <a:off x="5145955" y="5000856"/>
              <a:ext cx="391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fff</a:t>
              </a:r>
              <a:endParaRPr lang="en-GB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67FEE4C-B714-AF40-8A68-C84D4E0A25A0}"/>
                </a:ext>
              </a:extLst>
            </p:cNvPr>
            <p:cNvSpPr txBox="1"/>
            <p:nvPr/>
          </p:nvSpPr>
          <p:spPr>
            <a:xfrm>
              <a:off x="5929200" y="5003694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fft</a:t>
              </a:r>
              <a:endParaRPr lang="en-GB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87CB177-DE9A-054F-ABAC-2F8F78F22FB2}"/>
                </a:ext>
              </a:extLst>
            </p:cNvPr>
            <p:cNvSpPr txBox="1"/>
            <p:nvPr/>
          </p:nvSpPr>
          <p:spPr>
            <a:xfrm>
              <a:off x="6843598" y="5000856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ftf</a:t>
              </a:r>
              <a:endParaRPr lang="en-GB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0986FDB-9131-444B-9D6C-C881106BAEA4}"/>
                </a:ext>
              </a:extLst>
            </p:cNvPr>
            <p:cNvSpPr txBox="1"/>
            <p:nvPr/>
          </p:nvSpPr>
          <p:spPr>
            <a:xfrm>
              <a:off x="7502116" y="5004203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ftt</a:t>
              </a:r>
              <a:endParaRPr lang="en-GB" dirty="0"/>
            </a:p>
          </p:txBody>
        </p:sp>
        <p:sp>
          <p:nvSpPr>
            <p:cNvPr id="106" name="Left Brace 105">
              <a:extLst>
                <a:ext uri="{FF2B5EF4-FFF2-40B4-BE49-F238E27FC236}">
                  <a16:creationId xmlns:a16="http://schemas.microsoft.com/office/drawing/2014/main" id="{F851C08F-4806-2B4D-A997-2F8870FE2BA9}"/>
                </a:ext>
              </a:extLst>
            </p:cNvPr>
            <p:cNvSpPr/>
            <p:nvPr/>
          </p:nvSpPr>
          <p:spPr>
            <a:xfrm rot="5400000">
              <a:off x="7900965" y="5257919"/>
              <a:ext cx="106253" cy="179417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4AB1D13-47D2-594A-BE41-180AC0FBBD1E}"/>
                </a:ext>
              </a:extLst>
            </p:cNvPr>
            <p:cNvSpPr txBox="1"/>
            <p:nvPr/>
          </p:nvSpPr>
          <p:spPr>
            <a:xfrm>
              <a:off x="7761053" y="4826881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tff</a:t>
              </a:r>
              <a:endParaRPr lang="en-GB" dirty="0"/>
            </a:p>
          </p:txBody>
        </p:sp>
        <p:sp>
          <p:nvSpPr>
            <p:cNvPr id="112" name="Left Brace 111">
              <a:extLst>
                <a:ext uri="{FF2B5EF4-FFF2-40B4-BE49-F238E27FC236}">
                  <a16:creationId xmlns:a16="http://schemas.microsoft.com/office/drawing/2014/main" id="{034F06C4-6B7E-3142-A70C-20C859497A20}"/>
                </a:ext>
              </a:extLst>
            </p:cNvPr>
            <p:cNvSpPr/>
            <p:nvPr/>
          </p:nvSpPr>
          <p:spPr>
            <a:xfrm rot="5400000">
              <a:off x="8101857" y="5235179"/>
              <a:ext cx="106253" cy="22543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ADEFD43-6E45-F740-80DF-3482830D2C5B}"/>
                </a:ext>
              </a:extLst>
            </p:cNvPr>
            <p:cNvSpPr txBox="1"/>
            <p:nvPr/>
          </p:nvSpPr>
          <p:spPr>
            <a:xfrm>
              <a:off x="7960157" y="4991136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tft</a:t>
              </a:r>
              <a:endParaRPr lang="en-GB" dirty="0"/>
            </a:p>
          </p:txBody>
        </p:sp>
        <p:sp>
          <p:nvSpPr>
            <p:cNvPr id="114" name="Left Brace 113">
              <a:extLst>
                <a:ext uri="{FF2B5EF4-FFF2-40B4-BE49-F238E27FC236}">
                  <a16:creationId xmlns:a16="http://schemas.microsoft.com/office/drawing/2014/main" id="{57A1BC92-649F-EF42-BD4A-4EE86EC6351B}"/>
                </a:ext>
              </a:extLst>
            </p:cNvPr>
            <p:cNvSpPr/>
            <p:nvPr/>
          </p:nvSpPr>
          <p:spPr>
            <a:xfrm rot="5400000">
              <a:off x="8356184" y="5206240"/>
              <a:ext cx="106253" cy="281929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86E624D-4FE7-5145-84D5-E301B1F283FB}"/>
                </a:ext>
              </a:extLst>
            </p:cNvPr>
            <p:cNvSpPr txBox="1"/>
            <p:nvPr/>
          </p:nvSpPr>
          <p:spPr>
            <a:xfrm>
              <a:off x="8215743" y="4825289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ttf</a:t>
              </a:r>
              <a:endParaRPr lang="en-GB" dirty="0"/>
            </a:p>
          </p:txBody>
        </p:sp>
        <p:sp>
          <p:nvSpPr>
            <p:cNvPr id="116" name="Left Brace 115">
              <a:extLst>
                <a:ext uri="{FF2B5EF4-FFF2-40B4-BE49-F238E27FC236}">
                  <a16:creationId xmlns:a16="http://schemas.microsoft.com/office/drawing/2014/main" id="{A15301E1-637A-2D46-BA0D-3D8CC4A30B1B}"/>
                </a:ext>
              </a:extLst>
            </p:cNvPr>
            <p:cNvSpPr/>
            <p:nvPr/>
          </p:nvSpPr>
          <p:spPr>
            <a:xfrm rot="5400000">
              <a:off x="8524331" y="5321183"/>
              <a:ext cx="106253" cy="5204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5CFCD2C-1A37-404A-B449-5E5B10055B91}"/>
                </a:ext>
              </a:extLst>
            </p:cNvPr>
            <p:cNvSpPr txBox="1"/>
            <p:nvPr/>
          </p:nvSpPr>
          <p:spPr>
            <a:xfrm>
              <a:off x="8382397" y="4990290"/>
              <a:ext cx="408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ttt</a:t>
              </a:r>
              <a:endParaRPr lang="en-GB" dirty="0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367C18D-544C-E645-9E65-46A60C04492F}"/>
                </a:ext>
              </a:extLst>
            </p:cNvPr>
            <p:cNvCxnSpPr/>
            <p:nvPr/>
          </p:nvCxnSpPr>
          <p:spPr>
            <a:xfrm>
              <a:off x="7958286" y="5071145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7D9130A-68CC-7F4F-88F7-EC0B5B7ED620}"/>
                </a:ext>
              </a:extLst>
            </p:cNvPr>
            <p:cNvCxnSpPr/>
            <p:nvPr/>
          </p:nvCxnSpPr>
          <p:spPr>
            <a:xfrm>
              <a:off x="8409310" y="5084746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F655425-6FDC-2E45-9672-2D32D189548E}"/>
              </a:ext>
            </a:extLst>
          </p:cNvPr>
          <p:cNvGrpSpPr/>
          <p:nvPr/>
        </p:nvGrpSpPr>
        <p:grpSpPr>
          <a:xfrm>
            <a:off x="10732967" y="2112179"/>
            <a:ext cx="369332" cy="436123"/>
            <a:chOff x="3912592" y="4465443"/>
            <a:chExt cx="369332" cy="436123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83404E5-19B8-7741-A6C8-C900237FA0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9374" y="4466791"/>
              <a:ext cx="108000" cy="10800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BD5BF73-085F-4E4C-8D8B-71F28A949F35}"/>
                </a:ext>
              </a:extLst>
            </p:cNvPr>
            <p:cNvCxnSpPr>
              <a:cxnSpLocks/>
            </p:cNvCxnSpPr>
            <p:nvPr/>
          </p:nvCxnSpPr>
          <p:spPr>
            <a:xfrm>
              <a:off x="4038026" y="4465443"/>
              <a:ext cx="108000" cy="10800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D4E993-299C-5042-A6CA-E463ABA6896A}"/>
                    </a:ext>
                  </a:extLst>
                </p:cNvPr>
                <p:cNvSpPr/>
                <p:nvPr/>
              </p:nvSpPr>
              <p:spPr>
                <a:xfrm>
                  <a:off x="3912592" y="4532234"/>
                  <a:ext cx="3693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925B873-0397-4F4D-A9F5-FB3CDB47BA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592" y="4532234"/>
                  <a:ext cx="36933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636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AD87C8-7348-4548-A8B1-06004C8BF48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Sampling zur Anfragebeantwortung: 2. Abschätzen von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 (Zählen)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AD87C8-7348-4548-A8B1-06004C8BF4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E6073-BFDA-2441-8E46-BD9E7BE53F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030769" cy="4240848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de-DE" dirty="0"/>
                  <a:t>Gegeben die Menge an generierten Samples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Zähle, wie häufig in allen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die unterschiedlichen Werte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vorkommen:</a:t>
                </a:r>
              </a:p>
              <a:p>
                <a:pPr lvl="2"/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</a:rPr>
                      <m:t>| 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Gebe aus: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endParaRPr lang="de-DE" i="1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Beispiel: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Annahme: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=363,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=324,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=687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E6073-BFDA-2441-8E46-BD9E7BE53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030769" cy="4240848"/>
              </a:xfrm>
              <a:blipFill>
                <a:blip r:embed="rId4"/>
                <a:stretch>
                  <a:fillRect l="-2523" t="-2687" r="-19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4C85B-D6D9-F44F-9873-1BC2D0330F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C230D-8C27-8E49-83E4-021D7279B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DF57B-4511-CD48-B23D-05DAD38ED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1BF76BE9-8294-B04C-AADA-0B1516366F8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1BF76BE9-8294-B04C-AADA-0B1516366F8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30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4615" t="-3448" r="-15384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182" t="-3448" r="-8181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03448" r="-30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4615" t="-103448" r="-15384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182" t="-103448" r="-81818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203448" r="-30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4615" t="-203448" r="-15384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182" t="-203448" r="-81818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03448" r="-30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4615" t="-303448" r="-15384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182" t="-303448" r="-8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403448" r="-300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4615" t="-403448" r="-15384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182" t="-403448" r="-8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4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503448" r="-3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4615" t="-503448" r="-15384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182" t="-503448" r="-8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5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603448" r="-3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4615" t="-603448" r="-15384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182" t="-603448" r="-8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6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703448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4615" t="-703448" r="-1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182" t="-703448" r="-8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7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803448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4615" t="-803448" r="-1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182" t="-803448" r="-8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>
                <a:extLst>
                  <a:ext uri="{FF2B5EF4-FFF2-40B4-BE49-F238E27FC236}">
                    <a16:creationId xmlns:a16="http://schemas.microsoft.com/office/drawing/2014/main" id="{3F7AEE95-199C-6F4B-9ECE-E3A312CE0E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1245652"/>
                  </p:ext>
                </p:extLst>
              </p:nvPr>
            </p:nvGraphicFramePr>
            <p:xfrm>
              <a:off x="5601996" y="4610831"/>
              <a:ext cx="1755775" cy="129508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8877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𝑇𝑟𝑎𝑣𝑒𝑙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363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687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0.528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324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687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0.472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>
                <a:extLst>
                  <a:ext uri="{FF2B5EF4-FFF2-40B4-BE49-F238E27FC236}">
                    <a16:creationId xmlns:a16="http://schemas.microsoft.com/office/drawing/2014/main" id="{3F7AEE95-199C-6F4B-9ECE-E3A312CE0E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1245652"/>
                  </p:ext>
                </p:extLst>
              </p:nvPr>
            </p:nvGraphicFramePr>
            <p:xfrm>
              <a:off x="5601996" y="4610831"/>
              <a:ext cx="1755775" cy="129508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8877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105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87" t="-4000" r="-162264" b="-3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2791" t="-4000" b="-31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22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6"/>
                          <a:stretch>
                            <a:fillRect l="-1887" t="-66667" r="-1622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2791" t="-6666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22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6"/>
                          <a:stretch>
                            <a:fillRect l="-1887" t="-166667" r="-1622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2791" t="-1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2" name="Table 131">
                <a:extLst>
                  <a:ext uri="{FF2B5EF4-FFF2-40B4-BE49-F238E27FC236}">
                    <a16:creationId xmlns:a16="http://schemas.microsoft.com/office/drawing/2014/main" id="{A3BABEAD-FB9D-C74B-A9DA-DAEE50D0A8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8870828"/>
                  </p:ext>
                </p:extLst>
              </p:nvPr>
            </p:nvGraphicFramePr>
            <p:xfrm>
              <a:off x="7636968" y="4610831"/>
              <a:ext cx="928433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2843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𝑇𝑟𝑎𝑣𝑒𝑙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0.55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0.45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2" name="Table 131">
                <a:extLst>
                  <a:ext uri="{FF2B5EF4-FFF2-40B4-BE49-F238E27FC236}">
                    <a16:creationId xmlns:a16="http://schemas.microsoft.com/office/drawing/2014/main" id="{A3BABEAD-FB9D-C74B-A9DA-DAEE50D0A8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8870828"/>
                  </p:ext>
                </p:extLst>
              </p:nvPr>
            </p:nvGraphicFramePr>
            <p:xfrm>
              <a:off x="7636968" y="4610831"/>
              <a:ext cx="928433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2843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351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351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351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FA4F8BCC-BCD1-BB44-A3D7-9712AD41EEA1}"/>
              </a:ext>
            </a:extLst>
          </p:cNvPr>
          <p:cNvGrpSpPr/>
          <p:nvPr/>
        </p:nvGrpSpPr>
        <p:grpSpPr>
          <a:xfrm>
            <a:off x="7853209" y="1506823"/>
            <a:ext cx="3990791" cy="1080625"/>
            <a:chOff x="4800564" y="4825289"/>
            <a:chExt cx="3990791" cy="10806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301E7E8-E087-1847-872E-A556597F10AC}"/>
                </a:ext>
              </a:extLst>
            </p:cNvPr>
            <p:cNvCxnSpPr>
              <a:cxnSpLocks/>
            </p:cNvCxnSpPr>
            <p:nvPr/>
          </p:nvCxnSpPr>
          <p:spPr>
            <a:xfrm>
              <a:off x="4976017" y="5494977"/>
              <a:ext cx="3627462" cy="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6955C0E-9D3A-7B46-82EF-BFF28F96CA8D}"/>
                </a:ext>
              </a:extLst>
            </p:cNvPr>
            <p:cNvCxnSpPr/>
            <p:nvPr/>
          </p:nvCxnSpPr>
          <p:spPr>
            <a:xfrm>
              <a:off x="4983467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9800987-89FE-7A4B-8F43-415FFFD75C3B}"/>
                </a:ext>
              </a:extLst>
            </p:cNvPr>
            <p:cNvCxnSpPr/>
            <p:nvPr/>
          </p:nvCxnSpPr>
          <p:spPr>
            <a:xfrm>
              <a:off x="78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7AA4C22-9614-FC46-9E05-FCCBA1DA0DA7}"/>
                    </a:ext>
                  </a:extLst>
                </p:cNvPr>
                <p:cNvSpPr txBox="1"/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1CB2875-85B5-7F41-A269-F85BCABF9E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7ED6751-86D3-CF4F-878D-0E6C753E1009}"/>
                    </a:ext>
                  </a:extLst>
                </p:cNvPr>
                <p:cNvSpPr txBox="1"/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4732938-DB09-E645-AF37-0CCC19559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3709F9E-1F04-244E-8F9A-5D1788166759}"/>
                </a:ext>
              </a:extLst>
            </p:cNvPr>
            <p:cNvCxnSpPr/>
            <p:nvPr/>
          </p:nvCxnSpPr>
          <p:spPr>
            <a:xfrm>
              <a:off x="53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1B17ACA-3091-1D4D-88BF-564582A57605}"/>
                </a:ext>
              </a:extLst>
            </p:cNvPr>
            <p:cNvCxnSpPr/>
            <p:nvPr/>
          </p:nvCxnSpPr>
          <p:spPr>
            <a:xfrm>
              <a:off x="57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F1127C8-0460-EF4C-84C8-E3A7B8AC17AB}"/>
                </a:ext>
              </a:extLst>
            </p:cNvPr>
            <p:cNvCxnSpPr/>
            <p:nvPr/>
          </p:nvCxnSpPr>
          <p:spPr>
            <a:xfrm>
              <a:off x="60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C22B6A-69CA-574A-B16F-2719F9B8199D}"/>
                </a:ext>
              </a:extLst>
            </p:cNvPr>
            <p:cNvCxnSpPr/>
            <p:nvPr/>
          </p:nvCxnSpPr>
          <p:spPr>
            <a:xfrm>
              <a:off x="6425541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6FCD957-22E7-864F-AAA2-01EACE40BEC9}"/>
                </a:ext>
              </a:extLst>
            </p:cNvPr>
            <p:cNvCxnSpPr/>
            <p:nvPr/>
          </p:nvCxnSpPr>
          <p:spPr>
            <a:xfrm>
              <a:off x="6784383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74E904-EDCE-1043-A9B3-DE59E6B55FF8}"/>
                </a:ext>
              </a:extLst>
            </p:cNvPr>
            <p:cNvCxnSpPr/>
            <p:nvPr/>
          </p:nvCxnSpPr>
          <p:spPr>
            <a:xfrm>
              <a:off x="71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F1F9B98-41F6-6A41-A165-FF4D58B12FB9}"/>
                </a:ext>
              </a:extLst>
            </p:cNvPr>
            <p:cNvCxnSpPr/>
            <p:nvPr/>
          </p:nvCxnSpPr>
          <p:spPr>
            <a:xfrm>
              <a:off x="75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362EFA8-E327-094E-BE6B-873E7D15102B}"/>
                </a:ext>
              </a:extLst>
            </p:cNvPr>
            <p:cNvCxnSpPr/>
            <p:nvPr/>
          </p:nvCxnSpPr>
          <p:spPr>
            <a:xfrm>
              <a:off x="8603479" y="5410737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2F1F040-865F-434C-A4D3-9264AF1162D0}"/>
                </a:ext>
              </a:extLst>
            </p:cNvPr>
            <p:cNvCxnSpPr/>
            <p:nvPr/>
          </p:nvCxnSpPr>
          <p:spPr>
            <a:xfrm>
              <a:off x="8243479" y="5442453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F1DD5271-D8EF-7045-8353-94B2BF42F318}"/>
                    </a:ext>
                  </a:extLst>
                </p:cNvPr>
                <p:cNvSpPr txBox="1"/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B5F6A76-CBA8-3F4C-9C81-5165C91844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Left Brace 87">
              <a:extLst>
                <a:ext uri="{FF2B5EF4-FFF2-40B4-BE49-F238E27FC236}">
                  <a16:creationId xmlns:a16="http://schemas.microsoft.com/office/drawing/2014/main" id="{ADB50A7A-2E2F-5A43-B590-1F72CFF59855}"/>
                </a:ext>
              </a:extLst>
            </p:cNvPr>
            <p:cNvSpPr/>
            <p:nvPr/>
          </p:nvSpPr>
          <p:spPr>
            <a:xfrm rot="5400000">
              <a:off x="5290202" y="4987727"/>
              <a:ext cx="99995" cy="7283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Left Brace 88">
              <a:extLst>
                <a:ext uri="{FF2B5EF4-FFF2-40B4-BE49-F238E27FC236}">
                  <a16:creationId xmlns:a16="http://schemas.microsoft.com/office/drawing/2014/main" id="{82CE83E7-4BBB-7B42-90EA-7B706172A87F}"/>
                </a:ext>
              </a:extLst>
            </p:cNvPr>
            <p:cNvSpPr/>
            <p:nvPr/>
          </p:nvSpPr>
          <p:spPr>
            <a:xfrm rot="5400000">
              <a:off x="6077085" y="4924540"/>
              <a:ext cx="104662" cy="8500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Left Brace 89">
              <a:extLst>
                <a:ext uri="{FF2B5EF4-FFF2-40B4-BE49-F238E27FC236}">
                  <a16:creationId xmlns:a16="http://schemas.microsoft.com/office/drawing/2014/main" id="{5C4D9192-06C8-8E46-BE04-CFBF36DF85A3}"/>
                </a:ext>
              </a:extLst>
            </p:cNvPr>
            <p:cNvSpPr/>
            <p:nvPr/>
          </p:nvSpPr>
          <p:spPr>
            <a:xfrm rot="5400000">
              <a:off x="6994302" y="4856154"/>
              <a:ext cx="105896" cy="98560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Left Brace 90">
              <a:extLst>
                <a:ext uri="{FF2B5EF4-FFF2-40B4-BE49-F238E27FC236}">
                  <a16:creationId xmlns:a16="http://schemas.microsoft.com/office/drawing/2014/main" id="{8015986C-7E8B-8242-931F-4D00125081D0}"/>
                </a:ext>
              </a:extLst>
            </p:cNvPr>
            <p:cNvSpPr/>
            <p:nvPr/>
          </p:nvSpPr>
          <p:spPr>
            <a:xfrm rot="5400000">
              <a:off x="7649090" y="5185884"/>
              <a:ext cx="106253" cy="324332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687CE86-7801-5C45-A84C-1E4DB0D1A008}"/>
                </a:ext>
              </a:extLst>
            </p:cNvPr>
            <p:cNvSpPr txBox="1"/>
            <p:nvPr/>
          </p:nvSpPr>
          <p:spPr>
            <a:xfrm>
              <a:off x="5145955" y="5000856"/>
              <a:ext cx="391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fff</a:t>
              </a:r>
              <a:endParaRPr lang="en-GB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3F9FEDB-E3D3-F94E-986F-DA5B0A1CE8C3}"/>
                </a:ext>
              </a:extLst>
            </p:cNvPr>
            <p:cNvSpPr txBox="1"/>
            <p:nvPr/>
          </p:nvSpPr>
          <p:spPr>
            <a:xfrm>
              <a:off x="5929200" y="5003694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fft</a:t>
              </a:r>
              <a:endParaRPr lang="en-GB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35CD8AB-FAF7-0542-A6C4-7063B8F65B47}"/>
                </a:ext>
              </a:extLst>
            </p:cNvPr>
            <p:cNvSpPr txBox="1"/>
            <p:nvPr/>
          </p:nvSpPr>
          <p:spPr>
            <a:xfrm>
              <a:off x="6843598" y="5000856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ftf</a:t>
              </a:r>
              <a:endParaRPr lang="en-GB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D5EF5AA-2BDF-8149-80A9-BBAFB74768C4}"/>
                </a:ext>
              </a:extLst>
            </p:cNvPr>
            <p:cNvSpPr txBox="1"/>
            <p:nvPr/>
          </p:nvSpPr>
          <p:spPr>
            <a:xfrm>
              <a:off x="7502116" y="5004203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ftt</a:t>
              </a:r>
              <a:endParaRPr lang="en-GB" dirty="0"/>
            </a:p>
          </p:txBody>
        </p:sp>
        <p:sp>
          <p:nvSpPr>
            <p:cNvPr id="96" name="Left Brace 95">
              <a:extLst>
                <a:ext uri="{FF2B5EF4-FFF2-40B4-BE49-F238E27FC236}">
                  <a16:creationId xmlns:a16="http://schemas.microsoft.com/office/drawing/2014/main" id="{CE532FA7-B7A5-1D4A-9100-C366D69C04C3}"/>
                </a:ext>
              </a:extLst>
            </p:cNvPr>
            <p:cNvSpPr/>
            <p:nvPr/>
          </p:nvSpPr>
          <p:spPr>
            <a:xfrm rot="5400000">
              <a:off x="7900965" y="5257919"/>
              <a:ext cx="106253" cy="179417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AC7A79D-F142-9D4B-B939-5FA3B5BB6F27}"/>
                </a:ext>
              </a:extLst>
            </p:cNvPr>
            <p:cNvSpPr txBox="1"/>
            <p:nvPr/>
          </p:nvSpPr>
          <p:spPr>
            <a:xfrm>
              <a:off x="7761053" y="4826881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tff</a:t>
              </a:r>
              <a:endParaRPr lang="en-GB" dirty="0"/>
            </a:p>
          </p:txBody>
        </p:sp>
        <p:sp>
          <p:nvSpPr>
            <p:cNvPr id="98" name="Left Brace 97">
              <a:extLst>
                <a:ext uri="{FF2B5EF4-FFF2-40B4-BE49-F238E27FC236}">
                  <a16:creationId xmlns:a16="http://schemas.microsoft.com/office/drawing/2014/main" id="{4A29227D-EF29-1F42-AF36-C2E27AA87108}"/>
                </a:ext>
              </a:extLst>
            </p:cNvPr>
            <p:cNvSpPr/>
            <p:nvPr/>
          </p:nvSpPr>
          <p:spPr>
            <a:xfrm rot="5400000">
              <a:off x="8101857" y="5235179"/>
              <a:ext cx="106253" cy="22543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C91CED3-1BE3-8D40-AA16-9783640A72DB}"/>
                </a:ext>
              </a:extLst>
            </p:cNvPr>
            <p:cNvSpPr txBox="1"/>
            <p:nvPr/>
          </p:nvSpPr>
          <p:spPr>
            <a:xfrm>
              <a:off x="7960157" y="4991136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tft</a:t>
              </a:r>
              <a:endParaRPr lang="en-GB" dirty="0"/>
            </a:p>
          </p:txBody>
        </p:sp>
        <p:sp>
          <p:nvSpPr>
            <p:cNvPr id="100" name="Left Brace 99">
              <a:extLst>
                <a:ext uri="{FF2B5EF4-FFF2-40B4-BE49-F238E27FC236}">
                  <a16:creationId xmlns:a16="http://schemas.microsoft.com/office/drawing/2014/main" id="{A4F09322-EF00-4142-B7E5-7EDAC4B244CD}"/>
                </a:ext>
              </a:extLst>
            </p:cNvPr>
            <p:cNvSpPr/>
            <p:nvPr/>
          </p:nvSpPr>
          <p:spPr>
            <a:xfrm rot="5400000">
              <a:off x="8356184" y="5206240"/>
              <a:ext cx="106253" cy="281929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E6BBB3D-78E9-6E49-9CB5-69AA67729E52}"/>
                </a:ext>
              </a:extLst>
            </p:cNvPr>
            <p:cNvSpPr txBox="1"/>
            <p:nvPr/>
          </p:nvSpPr>
          <p:spPr>
            <a:xfrm>
              <a:off x="8215743" y="4825289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ttf</a:t>
              </a:r>
              <a:endParaRPr lang="en-GB" dirty="0"/>
            </a:p>
          </p:txBody>
        </p:sp>
        <p:sp>
          <p:nvSpPr>
            <p:cNvPr id="102" name="Left Brace 101">
              <a:extLst>
                <a:ext uri="{FF2B5EF4-FFF2-40B4-BE49-F238E27FC236}">
                  <a16:creationId xmlns:a16="http://schemas.microsoft.com/office/drawing/2014/main" id="{0CB40637-C39F-BC44-B22B-0FCFD0EFE837}"/>
                </a:ext>
              </a:extLst>
            </p:cNvPr>
            <p:cNvSpPr/>
            <p:nvPr/>
          </p:nvSpPr>
          <p:spPr>
            <a:xfrm rot="5400000">
              <a:off x="8524331" y="5321183"/>
              <a:ext cx="106253" cy="5204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90B223D-EEA6-894A-8E89-9359FD5C8846}"/>
                </a:ext>
              </a:extLst>
            </p:cNvPr>
            <p:cNvSpPr txBox="1"/>
            <p:nvPr/>
          </p:nvSpPr>
          <p:spPr>
            <a:xfrm>
              <a:off x="8382397" y="4990290"/>
              <a:ext cx="408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ttt</a:t>
              </a:r>
              <a:endParaRPr lang="en-GB" dirty="0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4C7B91D-DAD8-204C-8941-EFB032F70802}"/>
                </a:ext>
              </a:extLst>
            </p:cNvPr>
            <p:cNvCxnSpPr/>
            <p:nvPr/>
          </p:nvCxnSpPr>
          <p:spPr>
            <a:xfrm>
              <a:off x="7958286" y="5071145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F9CE76B-2564-3F47-BF47-F0A5222AC723}"/>
                </a:ext>
              </a:extLst>
            </p:cNvPr>
            <p:cNvCxnSpPr/>
            <p:nvPr/>
          </p:nvCxnSpPr>
          <p:spPr>
            <a:xfrm>
              <a:off x="8409310" y="5084746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7C7CA-6310-934F-A540-01159C70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Sampling: Generalisierung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A6F28C-820C-954B-A489-28084A1535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Schätze die Erwartung einer Funktion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 relativ zu einer Verteilung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Generiere eine Menge von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Samples zur Schätzung des Wertes von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oder seiner Erwartung</a:t>
                </a:r>
              </a:p>
              <a:p>
                <a:pPr lvl="1"/>
                <a:r>
                  <a:rPr lang="de-DE" dirty="0"/>
                  <a:t>Aggregiere die Ergebnisse: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Man kann als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die Indikatorfunktion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de-DE" dirty="0"/>
                  <a:t> wählen, die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ist, wenn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sonst</a:t>
                </a:r>
              </a:p>
              <a:p>
                <a:pPr lvl="2"/>
                <a:r>
                  <a:rPr lang="de-DE" dirty="0"/>
                  <a:t>Nutzen wir auf den folgenden Folien</a:t>
                </a:r>
              </a:p>
              <a:p>
                <a:r>
                  <a:rPr lang="de-DE" dirty="0"/>
                  <a:t>Genauigkeit hängt für gewöhnlich von der Anzahl an Samples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ab</a:t>
                </a:r>
              </a:p>
              <a:p>
                <a:pPr lvl="1"/>
                <a:r>
                  <a:rPr lang="de-DE" dirty="0"/>
                  <a:t>Dann gilt das </a:t>
                </a:r>
                <a:r>
                  <a:rPr lang="de-DE" i="1" dirty="0"/>
                  <a:t>Gesetz der großen Zahlen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A6F28C-820C-954B-A489-28084A1535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2"/>
                <a:stretch>
                  <a:fillRect l="-1435" t="-26269" b="-83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78094-3126-5742-A85A-ACD0011FC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16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8AF1B-573B-9144-B17E-93BD4FEC60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062C1-004F-814A-A375-87189C442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995609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64DA-99E5-FE4A-BDFF-4B4306DE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Sampling zur Anfragebeantwortung: Direktes Sampling mit Evidenz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5813F2-FC6E-1548-BC45-19D7D04E92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705430" cy="4240848"/>
              </a:xfrm>
            </p:spPr>
            <p:txBody>
              <a:bodyPr/>
              <a:lstStyle/>
              <a:p>
                <a:r>
                  <a:rPr lang="de-DE" dirty="0"/>
                  <a:t>Gegeben eine (vollständige gemeinsame) Wahrscheinlichkeitsverteilung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de-DE" dirty="0"/>
                  <a:t> über Zufallsvariablen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dirty="0"/>
                  <a:t>, </a:t>
                </a:r>
                <a:br>
                  <a:rPr lang="de-DE" dirty="0"/>
                </a:br>
                <a:r>
                  <a:rPr lang="de-DE" dirty="0">
                    <a:solidFill>
                      <a:schemeClr val="accent1"/>
                    </a:solidFill>
                  </a:rPr>
                  <a:t>Evidenz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und Anfragevariable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de-DE" dirty="0"/>
              </a:p>
              <a:p>
                <a:r>
                  <a:rPr lang="de-DE" dirty="0"/>
                  <a:t>Vorgehen ähnlich zu vorher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Generierung einer Menge von Samples über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de-DE" dirty="0"/>
              </a:p>
              <a:p>
                <a:pPr marL="990600" lvl="2" indent="-457200">
                  <a:buFont typeface="+mj-lt"/>
                  <a:buAutoNum type="alphaLcPeriod"/>
                </a:pPr>
                <a:r>
                  <a:rPr lang="de-DE" dirty="0"/>
                  <a:t>Aufteilung der Verteilung auf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de-DE" dirty="0"/>
              </a:p>
              <a:p>
                <a:pPr marL="990600" lvl="2" indent="-457200">
                  <a:buFont typeface="+mj-lt"/>
                  <a:buAutoNum type="alphaLcPeriod"/>
                </a:pPr>
                <a:r>
                  <a:rPr lang="de-DE" dirty="0"/>
                  <a:t>Generierung von Samples</a:t>
                </a:r>
              </a:p>
              <a:p>
                <a:pPr lvl="2"/>
                <a:r>
                  <a:rPr lang="de-DE" dirty="0"/>
                  <a:t>Unabhängig von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dirty="0"/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Basierend auf der Menge von Samples, schätze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durch Zählen</a:t>
                </a:r>
              </a:p>
              <a:p>
                <a:pPr lvl="2"/>
                <a:r>
                  <a:rPr lang="de-DE" dirty="0"/>
                  <a:t>Wie häufig kommt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 dirty="0"/>
                  <a:t> für jedes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in den Samples, die mit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übereinstimmen, vor?</a:t>
                </a:r>
              </a:p>
              <a:p>
                <a:pPr lvl="3"/>
                <a:r>
                  <a:rPr lang="de-DE" dirty="0"/>
                  <a:t>Verwirft (</a:t>
                </a:r>
                <a:r>
                  <a:rPr lang="de-DE" i="1" dirty="0" err="1"/>
                  <a:t>reject</a:t>
                </a:r>
                <a:r>
                  <a:rPr lang="de-DE" dirty="0"/>
                  <a:t>) die Samples, die nicht mit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übereinstimmen</a:t>
                </a:r>
              </a:p>
              <a:p>
                <a:endParaRPr lang="de-DE" b="1" dirty="0"/>
              </a:p>
              <a:p>
                <a:endParaRPr lang="de-DE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5813F2-FC6E-1548-BC45-19D7D04E92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705430" cy="4240848"/>
              </a:xfrm>
              <a:blipFill>
                <a:blip r:embed="rId2"/>
                <a:stretch>
                  <a:fillRect l="-1892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DF2D5-4633-5649-AB49-A1D8CCE6B5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71A78-DC66-EC42-81ED-301D98AD5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4423F-8CC9-6E4A-9AF1-7F1CAC307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BDE476-2E86-0B48-9E1A-C74C351FFDBC}"/>
              </a:ext>
            </a:extLst>
          </p:cNvPr>
          <p:cNvSpPr/>
          <p:nvPr/>
        </p:nvSpPr>
        <p:spPr>
          <a:xfrm>
            <a:off x="9390437" y="6106807"/>
            <a:ext cx="209353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dirty="0"/>
              <a:t>Grundidee des </a:t>
            </a:r>
            <a:r>
              <a:rPr lang="de-DE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Rejection</a:t>
            </a:r>
            <a:r>
              <a:rPr lang="de-DE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Samplings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21DA2B-6D9A-4744-893A-5C226BA7DB61}"/>
              </a:ext>
            </a:extLst>
          </p:cNvPr>
          <p:cNvCxnSpPr>
            <a:cxnSpLocks/>
            <a:stCxn id="7" idx="1"/>
            <a:endCxn id="12" idx="1"/>
          </p:cNvCxnSpPr>
          <p:nvPr/>
        </p:nvCxnSpPr>
        <p:spPr>
          <a:xfrm flipH="1" flipV="1">
            <a:off x="8691224" y="5361943"/>
            <a:ext cx="699213" cy="106803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D1E9230B-FE30-5144-A5CA-E5F664C36FC8}"/>
              </a:ext>
            </a:extLst>
          </p:cNvPr>
          <p:cNvSpPr/>
          <p:nvPr/>
        </p:nvSpPr>
        <p:spPr>
          <a:xfrm>
            <a:off x="8573237" y="4897757"/>
            <a:ext cx="117987" cy="92837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2107E4A3-356F-6A49-B770-7810F21E137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2107E4A3-356F-6A49-B770-7810F21E137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448" r="-30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3448" r="-15384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3448" r="-8181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3448" r="-30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103448" r="-15384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103448" r="-81818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3448" r="-30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203448" r="-15384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203448" r="-81818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3448" r="-30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303448" r="-15384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303448" r="-8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3448" r="-300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403448" r="-15384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403448" r="-8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03448" r="-3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503448" r="-15384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503448" r="-8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5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603448" r="-3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603448" r="-15384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603448" r="-8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6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703448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703448" r="-1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703448" r="-8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7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803448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4615" t="-803448" r="-1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8182" t="-803448" r="-8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CE6E3F1-C558-984E-BAEA-EC6C1D6A501A}"/>
              </a:ext>
            </a:extLst>
          </p:cNvPr>
          <p:cNvGrpSpPr/>
          <p:nvPr/>
        </p:nvGrpSpPr>
        <p:grpSpPr>
          <a:xfrm>
            <a:off x="7853209" y="1506823"/>
            <a:ext cx="3990791" cy="1080625"/>
            <a:chOff x="4800564" y="4825289"/>
            <a:chExt cx="3990791" cy="108062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6DD144F-729F-8E4B-9968-DE7955E58B17}"/>
                </a:ext>
              </a:extLst>
            </p:cNvPr>
            <p:cNvCxnSpPr>
              <a:cxnSpLocks/>
            </p:cNvCxnSpPr>
            <p:nvPr/>
          </p:nvCxnSpPr>
          <p:spPr>
            <a:xfrm>
              <a:off x="4976017" y="5494977"/>
              <a:ext cx="3627462" cy="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99671A-AAFC-8749-8BD8-6DC80AF1F2D2}"/>
                </a:ext>
              </a:extLst>
            </p:cNvPr>
            <p:cNvCxnSpPr/>
            <p:nvPr/>
          </p:nvCxnSpPr>
          <p:spPr>
            <a:xfrm>
              <a:off x="4983467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87AC370-20FF-2B49-8909-418162983579}"/>
                </a:ext>
              </a:extLst>
            </p:cNvPr>
            <p:cNvCxnSpPr/>
            <p:nvPr/>
          </p:nvCxnSpPr>
          <p:spPr>
            <a:xfrm>
              <a:off x="78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EB483F2-61FC-3640-BE5C-2B199BF10CC7}"/>
                    </a:ext>
                  </a:extLst>
                </p:cNvPr>
                <p:cNvSpPr txBox="1"/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1CB2875-85B5-7F41-A269-F85BCABF9E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062C867-5976-5448-A32C-B4B9B70E78B1}"/>
                    </a:ext>
                  </a:extLst>
                </p:cNvPr>
                <p:cNvSpPr txBox="1"/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4732938-DB09-E645-AF37-0CCC19559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39B94E-9648-9F49-A0B9-D16966F536D1}"/>
                </a:ext>
              </a:extLst>
            </p:cNvPr>
            <p:cNvCxnSpPr/>
            <p:nvPr/>
          </p:nvCxnSpPr>
          <p:spPr>
            <a:xfrm>
              <a:off x="53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44AD77-F101-8D43-BEAD-52404386C883}"/>
                </a:ext>
              </a:extLst>
            </p:cNvPr>
            <p:cNvCxnSpPr/>
            <p:nvPr/>
          </p:nvCxnSpPr>
          <p:spPr>
            <a:xfrm>
              <a:off x="57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081FA03-2F1F-4A4B-8491-D8360BBC0417}"/>
                </a:ext>
              </a:extLst>
            </p:cNvPr>
            <p:cNvCxnSpPr/>
            <p:nvPr/>
          </p:nvCxnSpPr>
          <p:spPr>
            <a:xfrm>
              <a:off x="60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17E7643-AF63-1A47-BB49-042032888B72}"/>
                </a:ext>
              </a:extLst>
            </p:cNvPr>
            <p:cNvCxnSpPr/>
            <p:nvPr/>
          </p:nvCxnSpPr>
          <p:spPr>
            <a:xfrm>
              <a:off x="6425541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964994D-1633-EE44-AB14-0D2639253408}"/>
                </a:ext>
              </a:extLst>
            </p:cNvPr>
            <p:cNvCxnSpPr/>
            <p:nvPr/>
          </p:nvCxnSpPr>
          <p:spPr>
            <a:xfrm>
              <a:off x="6784383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D9200C-FB7D-964E-99CB-AC0133E8032E}"/>
                </a:ext>
              </a:extLst>
            </p:cNvPr>
            <p:cNvCxnSpPr/>
            <p:nvPr/>
          </p:nvCxnSpPr>
          <p:spPr>
            <a:xfrm>
              <a:off x="71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C7C2F6E-8E0D-3B41-B650-7BC61231B024}"/>
                </a:ext>
              </a:extLst>
            </p:cNvPr>
            <p:cNvCxnSpPr/>
            <p:nvPr/>
          </p:nvCxnSpPr>
          <p:spPr>
            <a:xfrm>
              <a:off x="75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E91615C-CC2F-9F45-A7A0-5F97FDFF99DC}"/>
                </a:ext>
              </a:extLst>
            </p:cNvPr>
            <p:cNvCxnSpPr/>
            <p:nvPr/>
          </p:nvCxnSpPr>
          <p:spPr>
            <a:xfrm>
              <a:off x="8603479" y="5410737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A40E3E1-8148-944B-A5FF-F3F263BE5803}"/>
                </a:ext>
              </a:extLst>
            </p:cNvPr>
            <p:cNvCxnSpPr/>
            <p:nvPr/>
          </p:nvCxnSpPr>
          <p:spPr>
            <a:xfrm>
              <a:off x="8243479" y="5442453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77AE956-5DD1-A947-833C-5C5FD9B0110B}"/>
                    </a:ext>
                  </a:extLst>
                </p:cNvPr>
                <p:cNvSpPr txBox="1"/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B5F6A76-CBA8-3F4C-9C81-5165C91844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eft Brace 62">
              <a:extLst>
                <a:ext uri="{FF2B5EF4-FFF2-40B4-BE49-F238E27FC236}">
                  <a16:creationId xmlns:a16="http://schemas.microsoft.com/office/drawing/2014/main" id="{6BD83DA8-954A-0A47-8F85-EC6E2FD27464}"/>
                </a:ext>
              </a:extLst>
            </p:cNvPr>
            <p:cNvSpPr/>
            <p:nvPr/>
          </p:nvSpPr>
          <p:spPr>
            <a:xfrm rot="5400000">
              <a:off x="5290202" y="4987727"/>
              <a:ext cx="99995" cy="7283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Left Brace 63">
              <a:extLst>
                <a:ext uri="{FF2B5EF4-FFF2-40B4-BE49-F238E27FC236}">
                  <a16:creationId xmlns:a16="http://schemas.microsoft.com/office/drawing/2014/main" id="{460245FA-6A58-3540-BC7B-7B2B8A1B47F5}"/>
                </a:ext>
              </a:extLst>
            </p:cNvPr>
            <p:cNvSpPr/>
            <p:nvPr/>
          </p:nvSpPr>
          <p:spPr>
            <a:xfrm rot="5400000">
              <a:off x="6077085" y="4924540"/>
              <a:ext cx="104662" cy="8500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Left Brace 64">
              <a:extLst>
                <a:ext uri="{FF2B5EF4-FFF2-40B4-BE49-F238E27FC236}">
                  <a16:creationId xmlns:a16="http://schemas.microsoft.com/office/drawing/2014/main" id="{AD94BEEA-8E7D-E646-BAA2-5CAEF735052F}"/>
                </a:ext>
              </a:extLst>
            </p:cNvPr>
            <p:cNvSpPr/>
            <p:nvPr/>
          </p:nvSpPr>
          <p:spPr>
            <a:xfrm rot="5400000">
              <a:off x="6994302" y="4856154"/>
              <a:ext cx="105896" cy="98560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40BCF10F-07DC-054C-94AA-DF7D22D73919}"/>
                </a:ext>
              </a:extLst>
            </p:cNvPr>
            <p:cNvSpPr/>
            <p:nvPr/>
          </p:nvSpPr>
          <p:spPr>
            <a:xfrm rot="5400000">
              <a:off x="7649090" y="5185884"/>
              <a:ext cx="106253" cy="324332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F512DEE-B012-0348-981E-840DED953926}"/>
                </a:ext>
              </a:extLst>
            </p:cNvPr>
            <p:cNvSpPr txBox="1"/>
            <p:nvPr/>
          </p:nvSpPr>
          <p:spPr>
            <a:xfrm>
              <a:off x="5145955" y="5000856"/>
              <a:ext cx="391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fff</a:t>
              </a:r>
              <a:endParaRPr lang="en-GB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5C26249-0BBB-7340-B5BB-401A9F5FA00F}"/>
                </a:ext>
              </a:extLst>
            </p:cNvPr>
            <p:cNvSpPr txBox="1"/>
            <p:nvPr/>
          </p:nvSpPr>
          <p:spPr>
            <a:xfrm>
              <a:off x="5929200" y="5003694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fft</a:t>
              </a:r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9DF148B-6195-9F4D-A175-B4B68FCCE6C4}"/>
                </a:ext>
              </a:extLst>
            </p:cNvPr>
            <p:cNvSpPr txBox="1"/>
            <p:nvPr/>
          </p:nvSpPr>
          <p:spPr>
            <a:xfrm>
              <a:off x="6843598" y="5000856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ftf</a:t>
              </a:r>
              <a:endParaRPr lang="en-GB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E41A8D2-E61E-D64F-A62C-B0605F738F27}"/>
                </a:ext>
              </a:extLst>
            </p:cNvPr>
            <p:cNvSpPr txBox="1"/>
            <p:nvPr/>
          </p:nvSpPr>
          <p:spPr>
            <a:xfrm>
              <a:off x="7502116" y="5004203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ftt</a:t>
              </a:r>
              <a:endParaRPr lang="en-GB" dirty="0"/>
            </a:p>
          </p:txBody>
        </p:sp>
        <p:sp>
          <p:nvSpPr>
            <p:cNvPr id="71" name="Left Brace 70">
              <a:extLst>
                <a:ext uri="{FF2B5EF4-FFF2-40B4-BE49-F238E27FC236}">
                  <a16:creationId xmlns:a16="http://schemas.microsoft.com/office/drawing/2014/main" id="{99F8738E-668D-954C-904C-D8B97F2D4690}"/>
                </a:ext>
              </a:extLst>
            </p:cNvPr>
            <p:cNvSpPr/>
            <p:nvPr/>
          </p:nvSpPr>
          <p:spPr>
            <a:xfrm rot="5400000">
              <a:off x="7900965" y="5257919"/>
              <a:ext cx="106253" cy="179417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5D4D389-7149-554C-8A25-4632E8B25852}"/>
                </a:ext>
              </a:extLst>
            </p:cNvPr>
            <p:cNvSpPr txBox="1"/>
            <p:nvPr/>
          </p:nvSpPr>
          <p:spPr>
            <a:xfrm>
              <a:off x="7761053" y="4826881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tff</a:t>
              </a:r>
              <a:endParaRPr lang="en-GB" dirty="0"/>
            </a:p>
          </p:txBody>
        </p:sp>
        <p:sp>
          <p:nvSpPr>
            <p:cNvPr id="73" name="Left Brace 72">
              <a:extLst>
                <a:ext uri="{FF2B5EF4-FFF2-40B4-BE49-F238E27FC236}">
                  <a16:creationId xmlns:a16="http://schemas.microsoft.com/office/drawing/2014/main" id="{ECC10968-BF61-594C-849D-4D31C7C7EA47}"/>
                </a:ext>
              </a:extLst>
            </p:cNvPr>
            <p:cNvSpPr/>
            <p:nvPr/>
          </p:nvSpPr>
          <p:spPr>
            <a:xfrm rot="5400000">
              <a:off x="8101857" y="5235179"/>
              <a:ext cx="106253" cy="22543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2DEFD24-6908-7944-ADAA-0BB88D4FF722}"/>
                </a:ext>
              </a:extLst>
            </p:cNvPr>
            <p:cNvSpPr txBox="1"/>
            <p:nvPr/>
          </p:nvSpPr>
          <p:spPr>
            <a:xfrm>
              <a:off x="7960157" y="4991136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tft</a:t>
              </a:r>
              <a:endParaRPr lang="en-GB" dirty="0"/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F6AEF3FE-E7A5-CC4C-AD57-E653718E7394}"/>
                </a:ext>
              </a:extLst>
            </p:cNvPr>
            <p:cNvSpPr/>
            <p:nvPr/>
          </p:nvSpPr>
          <p:spPr>
            <a:xfrm rot="5400000">
              <a:off x="8356184" y="5206240"/>
              <a:ext cx="106253" cy="281929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BDD4BB4-D19B-4A40-9B71-0521D69F024F}"/>
                </a:ext>
              </a:extLst>
            </p:cNvPr>
            <p:cNvSpPr txBox="1"/>
            <p:nvPr/>
          </p:nvSpPr>
          <p:spPr>
            <a:xfrm>
              <a:off x="8215743" y="4825289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ttf</a:t>
              </a:r>
              <a:endParaRPr lang="en-GB" dirty="0"/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345E0DE4-EB00-6F42-BA9B-13355B3FB551}"/>
                </a:ext>
              </a:extLst>
            </p:cNvPr>
            <p:cNvSpPr/>
            <p:nvPr/>
          </p:nvSpPr>
          <p:spPr>
            <a:xfrm rot="5400000">
              <a:off x="8524331" y="5321183"/>
              <a:ext cx="106253" cy="5204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AF7A9EB-3621-B549-ADBC-5CA8264490B5}"/>
                </a:ext>
              </a:extLst>
            </p:cNvPr>
            <p:cNvSpPr txBox="1"/>
            <p:nvPr/>
          </p:nvSpPr>
          <p:spPr>
            <a:xfrm>
              <a:off x="8382397" y="4990290"/>
              <a:ext cx="408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ttt</a:t>
              </a:r>
              <a:endParaRPr lang="en-GB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03036DE-E58B-0E44-A3B6-13CD8BD1E180}"/>
                </a:ext>
              </a:extLst>
            </p:cNvPr>
            <p:cNvCxnSpPr/>
            <p:nvPr/>
          </p:nvCxnSpPr>
          <p:spPr>
            <a:xfrm>
              <a:off x="7958286" y="5071145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01D74F3-3636-604B-94FE-27BEF82C3D2D}"/>
                </a:ext>
              </a:extLst>
            </p:cNvPr>
            <p:cNvCxnSpPr/>
            <p:nvPr/>
          </p:nvCxnSpPr>
          <p:spPr>
            <a:xfrm>
              <a:off x="8409310" y="5084746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42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87C8-7348-4548-A8B1-06004C8BF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Sampling zur Anfragebeantwortung: 2. Abschätzen mit Evidenz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E6073-BFDA-2441-8E46-BD9E7BE53F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030769" cy="4240848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de-DE" dirty="0"/>
                  <a:t>Gegeben die Menge an generierten Samples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Zähle, wie häufig in allen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, die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</m:oMath>
                </a14:m>
                <a:r>
                  <a:rPr lang="de-DE" dirty="0"/>
                  <a:t> aufweisen, die unterschiedlichen Werte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vorkommen: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rv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1,…,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</a:rPr>
                      <m:t>| 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Gebe aus: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endParaRPr lang="de-DE" i="1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Annahme: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=201,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=74,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=275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E6073-BFDA-2441-8E46-BD9E7BE53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030769" cy="4240848"/>
              </a:xfrm>
              <a:blipFill>
                <a:blip r:embed="rId3"/>
                <a:stretch>
                  <a:fillRect l="-2523" t="-2687" r="-541" b="-1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4C85B-D6D9-F44F-9873-1BC2D0330F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C230D-8C27-8E49-83E4-021D7279B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DF57B-4511-CD48-B23D-05DAD38ED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1BF76BE9-8294-B04C-AADA-0B1516366F8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1BF76BE9-8294-B04C-AADA-0B1516366F8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65430" y="2614074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30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3448" r="-15384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3448" r="-8181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30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103448" r="-15384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103448" r="-81818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30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203448" r="-15384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203448" r="-81818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30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303448" r="-15384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303448" r="-8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300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403448" r="-15384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403448" r="-8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4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3448" r="-3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503448" r="-15384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503448" r="-8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5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3448" r="-3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603448" r="-15384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603448" r="-8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6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03448" r="-3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703448" r="-15384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703448" r="-8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7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03448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615" t="-803448" r="-15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8182" t="-803448" r="-8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8889" t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20C33E-1D1D-E746-B3DD-526CD9AE7D42}"/>
              </a:ext>
            </a:extLst>
          </p:cNvPr>
          <p:cNvCxnSpPr/>
          <p:nvPr/>
        </p:nvCxnSpPr>
        <p:spPr>
          <a:xfrm flipV="1">
            <a:off x="2125419" y="5224078"/>
            <a:ext cx="741539" cy="23052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A549732-8DF9-7149-8156-D873991D54AE}"/>
              </a:ext>
            </a:extLst>
          </p:cNvPr>
          <p:cNvCxnSpPr>
            <a:cxnSpLocks/>
          </p:cNvCxnSpPr>
          <p:nvPr/>
        </p:nvCxnSpPr>
        <p:spPr>
          <a:xfrm>
            <a:off x="2125419" y="5224078"/>
            <a:ext cx="741539" cy="23052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>
                <a:extLst>
                  <a:ext uri="{FF2B5EF4-FFF2-40B4-BE49-F238E27FC236}">
                    <a16:creationId xmlns:a16="http://schemas.microsoft.com/office/drawing/2014/main" id="{3F7AEE95-199C-6F4B-9ECE-E3A312CE0E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8441764"/>
                  </p:ext>
                </p:extLst>
              </p:nvPr>
            </p:nvGraphicFramePr>
            <p:xfrm>
              <a:off x="5601996" y="4610831"/>
              <a:ext cx="1973707" cy="1294321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067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𝑇𝑟𝑎𝑣𝑒𝑙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𝑠𝑖𝑐𝑘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201</m:t>
                                    </m:r>
                                  </m:num>
                                  <m:den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75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0.731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74</m:t>
                                    </m:r>
                                  </m:num>
                                  <m:den>
                                    <m:r>
                                      <a:rPr lang="de-DE" sz="1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75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0.269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>
                <a:extLst>
                  <a:ext uri="{FF2B5EF4-FFF2-40B4-BE49-F238E27FC236}">
                    <a16:creationId xmlns:a16="http://schemas.microsoft.com/office/drawing/2014/main" id="{3F7AEE95-199C-6F4B-9ECE-E3A312CE0E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8441764"/>
                  </p:ext>
                </p:extLst>
              </p:nvPr>
            </p:nvGraphicFramePr>
            <p:xfrm>
              <a:off x="5601996" y="4610831"/>
              <a:ext cx="1973707" cy="1294321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067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105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87" t="-4167" r="-194340" b="-3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2427" t="-4167" b="-329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22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5"/>
                          <a:stretch>
                            <a:fillRect l="-1887" t="-64103" r="-194340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2427" t="-64103" b="-10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14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5"/>
                          <a:stretch>
                            <a:fillRect l="-1887" t="-164103" r="-194340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52427" t="-164103" b="-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D04BA88-762C-6C47-913A-E44CED1CE9BF}"/>
              </a:ext>
            </a:extLst>
          </p:cNvPr>
          <p:cNvSpPr txBox="1"/>
          <p:nvPr/>
        </p:nvSpPr>
        <p:spPr>
          <a:xfrm>
            <a:off x="5937228" y="3591654"/>
            <a:ext cx="2702405" cy="92333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Man verwirft die Samples, die nicht der Evidenz entsprechen (</a:t>
            </a:r>
            <a:r>
              <a:rPr lang="de-DE" i="1" dirty="0" err="1"/>
              <a:t>rejection</a:t>
            </a:r>
            <a:r>
              <a:rPr lang="de-DE" dirty="0"/>
              <a:t>).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018CF6-193E-F840-9834-2FD080BF6AF9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4471332" y="3074564"/>
            <a:ext cx="1465896" cy="97875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D4A55801-D704-B148-8B1C-A1DADD4B4328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931816" y="4053319"/>
            <a:ext cx="3005412" cy="110648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2" name="Table 131">
                <a:extLst>
                  <a:ext uri="{FF2B5EF4-FFF2-40B4-BE49-F238E27FC236}">
                    <a16:creationId xmlns:a16="http://schemas.microsoft.com/office/drawing/2014/main" id="{A3BABEAD-FB9D-C74B-A9DA-DAEE50D0A88F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636968" y="4610831"/>
              <a:ext cx="1306703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067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𝑇𝑟𝑎𝑣𝑒𝑙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𝑠𝑖𝑐𝑘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0.75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2" name="Table 131">
                <a:extLst>
                  <a:ext uri="{FF2B5EF4-FFF2-40B4-BE49-F238E27FC236}">
                    <a16:creationId xmlns:a16="http://schemas.microsoft.com/office/drawing/2014/main" id="{A3BABEAD-FB9D-C74B-A9DA-DAEE50D0A88F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636968" y="4610831"/>
              <a:ext cx="1306703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067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962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962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962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8189CEE9-2E1C-F54F-A1F3-BEA81CB9550E}"/>
              </a:ext>
            </a:extLst>
          </p:cNvPr>
          <p:cNvGrpSpPr/>
          <p:nvPr/>
        </p:nvGrpSpPr>
        <p:grpSpPr>
          <a:xfrm>
            <a:off x="7853209" y="1506823"/>
            <a:ext cx="3990791" cy="1080625"/>
            <a:chOff x="4800564" y="4825289"/>
            <a:chExt cx="3990791" cy="108062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C85979C-57B8-8D48-8BA7-8E6C6F957E80}"/>
                </a:ext>
              </a:extLst>
            </p:cNvPr>
            <p:cNvCxnSpPr>
              <a:cxnSpLocks/>
            </p:cNvCxnSpPr>
            <p:nvPr/>
          </p:nvCxnSpPr>
          <p:spPr>
            <a:xfrm>
              <a:off x="4976017" y="5494977"/>
              <a:ext cx="3627462" cy="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68EF017-BC2A-AA42-9783-1DF496E43ED7}"/>
                </a:ext>
              </a:extLst>
            </p:cNvPr>
            <p:cNvCxnSpPr/>
            <p:nvPr/>
          </p:nvCxnSpPr>
          <p:spPr>
            <a:xfrm>
              <a:off x="4983467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FFC467-18D6-4A47-B3D2-7C22399636C0}"/>
                </a:ext>
              </a:extLst>
            </p:cNvPr>
            <p:cNvCxnSpPr/>
            <p:nvPr/>
          </p:nvCxnSpPr>
          <p:spPr>
            <a:xfrm>
              <a:off x="78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A59A98D-A3E0-DC4D-B767-87C82A242190}"/>
                    </a:ext>
                  </a:extLst>
                </p:cNvPr>
                <p:cNvSpPr txBox="1"/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1CB2875-85B5-7F41-A269-F85BCABF9E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564" y="5536582"/>
                  <a:ext cx="36580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9D00E9F-552F-7F43-9C92-11C5A6CFD293}"/>
                    </a:ext>
                  </a:extLst>
                </p:cNvPr>
                <p:cNvSpPr txBox="1"/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4732938-DB09-E645-AF37-0CCC19559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418" y="5536582"/>
                  <a:ext cx="3658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959CE87-CD81-CA40-9575-C20F053347BF}"/>
                </a:ext>
              </a:extLst>
            </p:cNvPr>
            <p:cNvCxnSpPr/>
            <p:nvPr/>
          </p:nvCxnSpPr>
          <p:spPr>
            <a:xfrm>
              <a:off x="53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E7C7D7F-534D-1C45-87D7-E46EEC885110}"/>
                </a:ext>
              </a:extLst>
            </p:cNvPr>
            <p:cNvCxnSpPr/>
            <p:nvPr/>
          </p:nvCxnSpPr>
          <p:spPr>
            <a:xfrm>
              <a:off x="57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D03B405-1A9D-3444-A341-3788F5379D5F}"/>
                </a:ext>
              </a:extLst>
            </p:cNvPr>
            <p:cNvCxnSpPr/>
            <p:nvPr/>
          </p:nvCxnSpPr>
          <p:spPr>
            <a:xfrm>
              <a:off x="606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F55DDE3-A8D1-B640-BA94-F88FE39F9AFA}"/>
                </a:ext>
              </a:extLst>
            </p:cNvPr>
            <p:cNvCxnSpPr/>
            <p:nvPr/>
          </p:nvCxnSpPr>
          <p:spPr>
            <a:xfrm>
              <a:off x="6425541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F7875F1-C1B8-0844-9343-ABD34B8A1E09}"/>
                </a:ext>
              </a:extLst>
            </p:cNvPr>
            <p:cNvCxnSpPr/>
            <p:nvPr/>
          </p:nvCxnSpPr>
          <p:spPr>
            <a:xfrm>
              <a:off x="6784383" y="5411465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460625E-990B-AE49-B612-668E223A6865}"/>
                </a:ext>
              </a:extLst>
            </p:cNvPr>
            <p:cNvCxnSpPr/>
            <p:nvPr/>
          </p:nvCxnSpPr>
          <p:spPr>
            <a:xfrm>
              <a:off x="714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66D7C21-A50D-1046-9311-2F16FFB066A4}"/>
                </a:ext>
              </a:extLst>
            </p:cNvPr>
            <p:cNvCxnSpPr/>
            <p:nvPr/>
          </p:nvCxnSpPr>
          <p:spPr>
            <a:xfrm>
              <a:off x="7504383" y="5443181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6284A6C-6A48-334D-ADD9-A3FD10EDA86B}"/>
                </a:ext>
              </a:extLst>
            </p:cNvPr>
            <p:cNvCxnSpPr/>
            <p:nvPr/>
          </p:nvCxnSpPr>
          <p:spPr>
            <a:xfrm>
              <a:off x="8603479" y="5410737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4C622F1-E8F1-DF4E-98B3-36889942D111}"/>
                </a:ext>
              </a:extLst>
            </p:cNvPr>
            <p:cNvCxnSpPr/>
            <p:nvPr/>
          </p:nvCxnSpPr>
          <p:spPr>
            <a:xfrm>
              <a:off x="8243479" y="5442453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6AE9B2E3-5DA9-F34A-BD58-8D8FEDE2D610}"/>
                    </a:ext>
                  </a:extLst>
                </p:cNvPr>
                <p:cNvSpPr txBox="1"/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B5F6A76-CBA8-3F4C-9C81-5165C91844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279" y="5532950"/>
                  <a:ext cx="54213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Left Brace 93">
              <a:extLst>
                <a:ext uri="{FF2B5EF4-FFF2-40B4-BE49-F238E27FC236}">
                  <a16:creationId xmlns:a16="http://schemas.microsoft.com/office/drawing/2014/main" id="{B7B5B8DC-5152-AD47-95F7-47C2E781D13A}"/>
                </a:ext>
              </a:extLst>
            </p:cNvPr>
            <p:cNvSpPr/>
            <p:nvPr/>
          </p:nvSpPr>
          <p:spPr>
            <a:xfrm rot="5400000">
              <a:off x="5290202" y="4987727"/>
              <a:ext cx="99995" cy="7283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Left Brace 94">
              <a:extLst>
                <a:ext uri="{FF2B5EF4-FFF2-40B4-BE49-F238E27FC236}">
                  <a16:creationId xmlns:a16="http://schemas.microsoft.com/office/drawing/2014/main" id="{32D99756-6C1A-BC4C-8E2A-876F7F5D8BC3}"/>
                </a:ext>
              </a:extLst>
            </p:cNvPr>
            <p:cNvSpPr/>
            <p:nvPr/>
          </p:nvSpPr>
          <p:spPr>
            <a:xfrm rot="5400000">
              <a:off x="6077085" y="4924540"/>
              <a:ext cx="104662" cy="8500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Left Brace 95">
              <a:extLst>
                <a:ext uri="{FF2B5EF4-FFF2-40B4-BE49-F238E27FC236}">
                  <a16:creationId xmlns:a16="http://schemas.microsoft.com/office/drawing/2014/main" id="{E4F33279-FEB6-8749-8B3C-8961C7B72091}"/>
                </a:ext>
              </a:extLst>
            </p:cNvPr>
            <p:cNvSpPr/>
            <p:nvPr/>
          </p:nvSpPr>
          <p:spPr>
            <a:xfrm rot="5400000">
              <a:off x="6994302" y="4856154"/>
              <a:ext cx="105896" cy="98560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Left Brace 96">
              <a:extLst>
                <a:ext uri="{FF2B5EF4-FFF2-40B4-BE49-F238E27FC236}">
                  <a16:creationId xmlns:a16="http://schemas.microsoft.com/office/drawing/2014/main" id="{0B26C667-CAFA-BF4F-A773-1A71FA2C98C3}"/>
                </a:ext>
              </a:extLst>
            </p:cNvPr>
            <p:cNvSpPr/>
            <p:nvPr/>
          </p:nvSpPr>
          <p:spPr>
            <a:xfrm rot="5400000">
              <a:off x="7649090" y="5185884"/>
              <a:ext cx="106253" cy="324332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A7963FE-2F33-BA4D-9124-C1B540006AAC}"/>
                </a:ext>
              </a:extLst>
            </p:cNvPr>
            <p:cNvSpPr txBox="1"/>
            <p:nvPr/>
          </p:nvSpPr>
          <p:spPr>
            <a:xfrm>
              <a:off x="5145955" y="5000856"/>
              <a:ext cx="391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fff</a:t>
              </a:r>
              <a:endParaRPr lang="en-GB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F022A71-E5BE-3545-9220-2A0F967548F5}"/>
                </a:ext>
              </a:extLst>
            </p:cNvPr>
            <p:cNvSpPr txBox="1"/>
            <p:nvPr/>
          </p:nvSpPr>
          <p:spPr>
            <a:xfrm>
              <a:off x="5929200" y="5003694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fft</a:t>
              </a:r>
              <a:endParaRPr lang="en-GB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8D76F39-F373-924A-95DD-2B463BCCDB79}"/>
                </a:ext>
              </a:extLst>
            </p:cNvPr>
            <p:cNvSpPr txBox="1"/>
            <p:nvPr/>
          </p:nvSpPr>
          <p:spPr>
            <a:xfrm>
              <a:off x="6843598" y="5000856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ftf</a:t>
              </a:r>
              <a:endParaRPr lang="en-GB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E4F46AB-6562-0C43-ABCF-ECA6F5BCC648}"/>
                </a:ext>
              </a:extLst>
            </p:cNvPr>
            <p:cNvSpPr txBox="1"/>
            <p:nvPr/>
          </p:nvSpPr>
          <p:spPr>
            <a:xfrm>
              <a:off x="7502116" y="5004203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ftt</a:t>
              </a:r>
              <a:endParaRPr lang="en-GB" dirty="0"/>
            </a:p>
          </p:txBody>
        </p:sp>
        <p:sp>
          <p:nvSpPr>
            <p:cNvPr id="102" name="Left Brace 101">
              <a:extLst>
                <a:ext uri="{FF2B5EF4-FFF2-40B4-BE49-F238E27FC236}">
                  <a16:creationId xmlns:a16="http://schemas.microsoft.com/office/drawing/2014/main" id="{0AB69DD2-585E-1441-8FE2-9970C23E1D5F}"/>
                </a:ext>
              </a:extLst>
            </p:cNvPr>
            <p:cNvSpPr/>
            <p:nvPr/>
          </p:nvSpPr>
          <p:spPr>
            <a:xfrm rot="5400000">
              <a:off x="7900965" y="5257919"/>
              <a:ext cx="106253" cy="179417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9302A20-BE90-EF40-97C9-D0AE0462EAAD}"/>
                </a:ext>
              </a:extLst>
            </p:cNvPr>
            <p:cNvSpPr txBox="1"/>
            <p:nvPr/>
          </p:nvSpPr>
          <p:spPr>
            <a:xfrm>
              <a:off x="7761053" y="4826881"/>
              <a:ext cx="400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tff</a:t>
              </a:r>
              <a:endParaRPr lang="en-GB" dirty="0"/>
            </a:p>
          </p:txBody>
        </p:sp>
        <p:sp>
          <p:nvSpPr>
            <p:cNvPr id="104" name="Left Brace 103">
              <a:extLst>
                <a:ext uri="{FF2B5EF4-FFF2-40B4-BE49-F238E27FC236}">
                  <a16:creationId xmlns:a16="http://schemas.microsoft.com/office/drawing/2014/main" id="{18D543F2-275B-7B45-B4FF-7E5AB31F4620}"/>
                </a:ext>
              </a:extLst>
            </p:cNvPr>
            <p:cNvSpPr/>
            <p:nvPr/>
          </p:nvSpPr>
          <p:spPr>
            <a:xfrm rot="5400000">
              <a:off x="8101857" y="5235179"/>
              <a:ext cx="106253" cy="22543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F05BCB0-AFB0-2945-B442-95E26A23C8F6}"/>
                </a:ext>
              </a:extLst>
            </p:cNvPr>
            <p:cNvSpPr txBox="1"/>
            <p:nvPr/>
          </p:nvSpPr>
          <p:spPr>
            <a:xfrm>
              <a:off x="7960157" y="4991136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tft</a:t>
              </a:r>
              <a:endParaRPr lang="en-GB" dirty="0"/>
            </a:p>
          </p:txBody>
        </p:sp>
        <p:sp>
          <p:nvSpPr>
            <p:cNvPr id="106" name="Left Brace 105">
              <a:extLst>
                <a:ext uri="{FF2B5EF4-FFF2-40B4-BE49-F238E27FC236}">
                  <a16:creationId xmlns:a16="http://schemas.microsoft.com/office/drawing/2014/main" id="{9A33E6F3-96D2-294D-9766-AF8869011945}"/>
                </a:ext>
              </a:extLst>
            </p:cNvPr>
            <p:cNvSpPr/>
            <p:nvPr/>
          </p:nvSpPr>
          <p:spPr>
            <a:xfrm rot="5400000">
              <a:off x="8356184" y="5206240"/>
              <a:ext cx="106253" cy="281929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2D99F20-A9FA-694A-BDBB-B0478F52084D}"/>
                </a:ext>
              </a:extLst>
            </p:cNvPr>
            <p:cNvSpPr txBox="1"/>
            <p:nvPr/>
          </p:nvSpPr>
          <p:spPr>
            <a:xfrm>
              <a:off x="8215743" y="4825289"/>
              <a:ext cx="405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ttf</a:t>
              </a:r>
              <a:endParaRPr lang="en-GB" dirty="0"/>
            </a:p>
          </p:txBody>
        </p:sp>
        <p:sp>
          <p:nvSpPr>
            <p:cNvPr id="108" name="Left Brace 107">
              <a:extLst>
                <a:ext uri="{FF2B5EF4-FFF2-40B4-BE49-F238E27FC236}">
                  <a16:creationId xmlns:a16="http://schemas.microsoft.com/office/drawing/2014/main" id="{BE714C6B-A526-5B47-A9A0-DEB4FCB0254E}"/>
                </a:ext>
              </a:extLst>
            </p:cNvPr>
            <p:cNvSpPr/>
            <p:nvPr/>
          </p:nvSpPr>
          <p:spPr>
            <a:xfrm rot="5400000">
              <a:off x="8524331" y="5321183"/>
              <a:ext cx="106253" cy="52043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8DB3B22-4290-4146-A3B6-01E9BCE13E14}"/>
                </a:ext>
              </a:extLst>
            </p:cNvPr>
            <p:cNvSpPr txBox="1"/>
            <p:nvPr/>
          </p:nvSpPr>
          <p:spPr>
            <a:xfrm>
              <a:off x="8382397" y="4990290"/>
              <a:ext cx="408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ttt</a:t>
              </a:r>
              <a:endParaRPr lang="en-GB" dirty="0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4EE8CC-4602-264E-8340-A46441FFA33F}"/>
                </a:ext>
              </a:extLst>
            </p:cNvPr>
            <p:cNvCxnSpPr/>
            <p:nvPr/>
          </p:nvCxnSpPr>
          <p:spPr>
            <a:xfrm>
              <a:off x="7958286" y="5071145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F06ED5E-9B91-FB41-ADB1-4F98EF917401}"/>
                </a:ext>
              </a:extLst>
            </p:cNvPr>
            <p:cNvCxnSpPr/>
            <p:nvPr/>
          </p:nvCxnSpPr>
          <p:spPr>
            <a:xfrm>
              <a:off x="8409310" y="5084746"/>
              <a:ext cx="0" cy="2229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683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D31A02-A12A-1349-957E-FAAB9FB7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Sampling zur Approximation in BNs: </a:t>
            </a:r>
            <a:r>
              <a:rPr lang="de-DE" i="1" dirty="0"/>
              <a:t>Forward + </a:t>
            </a:r>
            <a:r>
              <a:rPr lang="de-DE" i="1" dirty="0" err="1"/>
              <a:t>Rejection</a:t>
            </a:r>
            <a:r>
              <a:rPr lang="de-DE" i="1" dirty="0"/>
              <a:t>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8A92D3A-E8D1-8A45-9A4F-7103784480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Im Vergleich zum Sampling aus einer vollständigen gemeinsamen Verteilung, Faktorisierung des BNs nutzen</a:t>
                </a:r>
              </a:p>
              <a:p>
                <a:r>
                  <a:rPr lang="de-DE" dirty="0"/>
                  <a:t>Verschränkte Ausführung: Gegeben ein BN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und Anfragevariable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führe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mal aus: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Generiere Sample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de-DE" dirty="0"/>
                  <a:t>, indem gegeben einer topologische Sortierung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Werte entlang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de-DE" dirty="0"/>
                  <a:t> 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gegeben der schon gesampelten Werte der Elternknoten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gesampelt werden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In einem Zähl-Vektor mit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/>
                  <a:t> Einträgen, erhöhe den Zähler um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Ausgabe ist dann wieder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r>
                  <a:rPr lang="de-DE" dirty="0"/>
                  <a:t> nach Normalisierung der Vektoreinträge</a:t>
                </a:r>
              </a:p>
              <a:p>
                <a:pPr lvl="1"/>
                <a:r>
                  <a:rPr lang="de-DE" dirty="0"/>
                  <a:t>Genannt </a:t>
                </a:r>
                <a:r>
                  <a:rPr lang="de-DE" i="1" dirty="0">
                    <a:solidFill>
                      <a:schemeClr val="accent1"/>
                    </a:solidFill>
                  </a:rPr>
                  <a:t>Forward Sampling</a:t>
                </a:r>
              </a:p>
              <a:p>
                <a:r>
                  <a:rPr lang="de-DE" dirty="0"/>
                  <a:t>Zusätzlich gegeben Evidenz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: nur Samples berücksichtigen, die zu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passen</a:t>
                </a:r>
              </a:p>
              <a:p>
                <a:pPr lvl="1"/>
                <a:r>
                  <a:rPr lang="de-DE" dirty="0"/>
                  <a:t>Genannt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Rejection</a:t>
                </a:r>
                <a:r>
                  <a:rPr lang="de-DE" i="1" dirty="0">
                    <a:solidFill>
                      <a:schemeClr val="accent1"/>
                    </a:solidFill>
                  </a:rPr>
                  <a:t> Sampling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8A92D3A-E8D1-8A45-9A4F-7103784480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22CC5-EC5A-2C4B-B792-048A4B2382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453EC-F67A-E448-8E43-620D0963C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22486-BDE2-234D-A469-B88948DDE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42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11484001" cy="4404430"/>
          </a:xfrm>
        </p:spPr>
        <p:txBody>
          <a:bodyPr numCol="2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Künstliche Intelligenz &amp; Agenten</a:t>
            </a:r>
          </a:p>
          <a:p>
            <a:pPr lvl="1"/>
            <a:r>
              <a:rPr lang="de-DE" dirty="0"/>
              <a:t>Agentenabstraktion, Rationalität</a:t>
            </a:r>
          </a:p>
          <a:p>
            <a:pPr lvl="1"/>
            <a:r>
              <a:rPr lang="de-DE" dirty="0"/>
              <a:t>Aufgabenumgebung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Episodische PGMs</a:t>
            </a:r>
          </a:p>
          <a:p>
            <a:pPr lvl="1"/>
            <a:r>
              <a:rPr lang="de-DE" dirty="0"/>
              <a:t>Gerichtetes Modell: </a:t>
            </a:r>
            <a:r>
              <a:rPr lang="de-DE" dirty="0" err="1"/>
              <a:t>Bayes</a:t>
            </a:r>
            <a:r>
              <a:rPr lang="de-DE" dirty="0"/>
              <a:t> Netze (BNs)</a:t>
            </a:r>
          </a:p>
          <a:p>
            <a:pPr lvl="1"/>
            <a:r>
              <a:rPr lang="de-DE" dirty="0"/>
              <a:t>Ungerichtete Modelle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Exakte Inferenz in episodischen PGMs</a:t>
            </a:r>
          </a:p>
          <a:p>
            <a:pPr lvl="1"/>
            <a:r>
              <a:rPr lang="de-DE" dirty="0"/>
              <a:t>Wahrscheinlichkeits- und Zustandsanfragen</a:t>
            </a:r>
          </a:p>
          <a:p>
            <a:pPr lvl="1"/>
            <a:r>
              <a:rPr lang="de-DE" dirty="0"/>
              <a:t>Direkt auf den Modellen, mittels Hilfsstrukturen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Approximative Inferenz in episodischen PGMs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Wahrscheinlichkeitsanfragen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Deterministische, stochastische Algorithmen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Lernalgorithmen für episodische PGMs</a:t>
            </a:r>
          </a:p>
          <a:p>
            <a:pPr lvl="1"/>
            <a:r>
              <a:rPr lang="de-DE" dirty="0"/>
              <a:t>Bei (nicht) vollständigen Daten, (</a:t>
            </a:r>
            <a:r>
              <a:rPr lang="de-DE" dirty="0" err="1"/>
              <a:t>un</a:t>
            </a:r>
            <a:r>
              <a:rPr lang="de-DE" dirty="0"/>
              <a:t>)bekannter Struktur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Sequentielle PGMs und Inferenz</a:t>
            </a:r>
          </a:p>
          <a:p>
            <a:pPr lvl="1"/>
            <a:r>
              <a:rPr lang="de-DE" dirty="0"/>
              <a:t>Dynamische BNs, Hidden-</a:t>
            </a:r>
            <a:r>
              <a:rPr lang="de-DE" dirty="0" err="1"/>
              <a:t>Markov</a:t>
            </a:r>
            <a:r>
              <a:rPr lang="de-DE" dirty="0"/>
              <a:t>-Modelle</a:t>
            </a:r>
          </a:p>
          <a:p>
            <a:pPr lvl="1"/>
            <a:r>
              <a:rPr lang="de-DE" dirty="0" err="1"/>
              <a:t>filtering</a:t>
            </a:r>
            <a:r>
              <a:rPr lang="de-DE" dirty="0"/>
              <a:t> / </a:t>
            </a:r>
            <a:r>
              <a:rPr lang="de-DE" dirty="0" err="1"/>
              <a:t>prediction</a:t>
            </a:r>
            <a:r>
              <a:rPr lang="de-DE" dirty="0"/>
              <a:t> / </a:t>
            </a:r>
            <a:r>
              <a:rPr lang="de-DE" dirty="0" err="1"/>
              <a:t>hindsight</a:t>
            </a:r>
            <a:r>
              <a:rPr lang="de-DE" dirty="0"/>
              <a:t> Anfragen, wahrscheinlichste Zustandssequenz</a:t>
            </a:r>
          </a:p>
          <a:p>
            <a:pPr lvl="1"/>
            <a:r>
              <a:rPr lang="de-DE" dirty="0"/>
              <a:t>Exakter, approximativer Algorithmus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Entscheidungstheoretische PGMs</a:t>
            </a:r>
          </a:p>
          <a:p>
            <a:pPr lvl="1"/>
            <a:r>
              <a:rPr lang="de-DE" dirty="0"/>
              <a:t>Präferenzen, Nutzenprinzip</a:t>
            </a:r>
          </a:p>
          <a:p>
            <a:pPr lvl="1"/>
            <a:r>
              <a:rPr lang="de-DE" dirty="0"/>
              <a:t>PGMs mit Entscheidungs- und Nutzenknoten</a:t>
            </a:r>
          </a:p>
          <a:p>
            <a:pPr lvl="1"/>
            <a:r>
              <a:rPr lang="de-DE" dirty="0"/>
              <a:t>Berechnung der besten Aktion (Aktionssequenz)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Abschlussbetrachtungen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A6A54-5C92-0F49-93D7-42C9086C9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15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B26B-4682-8741-B25F-59F11679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Samples in BNs generieren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4F266-D100-B74F-9AD8-D0AAF74C99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632103" cy="4240848"/>
              </a:xfrm>
            </p:spPr>
            <p:txBody>
              <a:bodyPr/>
              <a:lstStyle/>
              <a:p>
                <a:r>
                  <a:rPr lang="de-DE" dirty="0"/>
                  <a:t>Gegeben eine topologische Sortierung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Für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, sample einen Wert aus seiner CPD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|</m:t>
                    </m:r>
                    <m:r>
                      <a:rPr lang="de-DE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gegeben der schon gesampelten Werte </a:t>
                </a:r>
                <a:br>
                  <a:rPr lang="de-DE" dirty="0"/>
                </a:br>
                <a:r>
                  <a:rPr lang="de-DE" dirty="0"/>
                  <a:t>der Elternknoten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i.e., aus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Kann man wie auf den vorherigen Folien gezeigt sampeln</a:t>
                </a:r>
              </a:p>
              <a:p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905500" algn="l"/>
                    <a:tab pos="6083300" algn="l"/>
                  </a:tabLst>
                </a:pPr>
                <a:r>
                  <a:rPr lang="de-DE" dirty="0"/>
                  <a:t>Sample aus </a:t>
                </a:r>
                <a14:m>
                  <m:oMath xmlns:m="http://schemas.openxmlformats.org/officeDocument/2006/math">
                    <m:r>
                      <a:rPr lang="en-GB" altLang="ko-KR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GB" altLang="ko-KR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ko-KR" i="1">
                            <a:latin typeface="Cambria Math" panose="02040503050406030204" pitchFamily="18" charset="0"/>
                          </a:rPr>
                          <m:t>0.5,0.5</m:t>
                        </m:r>
                      </m:e>
                    </m:d>
                  </m:oMath>
                </a14:m>
                <a:r>
                  <a:rPr lang="de-DE" altLang="ko-KR" dirty="0">
                    <a:latin typeface="+mn-lt"/>
                  </a:rPr>
                  <a:t> ➝ </a:t>
                </a:r>
                <a14:m>
                  <m:oMath xmlns:m="http://schemas.openxmlformats.org/officeDocument/2006/math">
                    <m:r>
                      <a:rPr lang="en-GB" altLang="ko-KR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>
                    <a:latin typeface="+mn-lt"/>
                  </a:rPr>
                  <a:t> 	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altLang="ko-K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905500" algn="l"/>
                    <a:tab pos="6083300" algn="l"/>
                  </a:tabLst>
                </a:pPr>
                <a:r>
                  <a:rPr lang="de-DE" dirty="0"/>
                  <a:t>Sample aus </a:t>
                </a:r>
                <a14:m>
                  <m:oMath xmlns:m="http://schemas.openxmlformats.org/officeDocument/2006/math">
                    <m:r>
                      <a:rPr lang="en-GB" altLang="ko-KR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altLang="ko-K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altLang="ko-KR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de-DE" altLang="ko-K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0.1,0.9</m:t>
                        </m:r>
                      </m:e>
                    </m:d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en-GB" altLang="ko-KR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GB" altLang="ko-KR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	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altLang="ko-K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905500" algn="l"/>
                    <a:tab pos="6083300" algn="l"/>
                  </a:tabLst>
                </a:pPr>
                <a:r>
                  <a:rPr lang="de-DE" dirty="0"/>
                  <a:t>Sample aus </a:t>
                </a:r>
                <a14:m>
                  <m:oMath xmlns:m="http://schemas.openxmlformats.org/officeDocument/2006/math">
                    <m:r>
                      <a:rPr lang="en-GB" altLang="ko-KR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altLang="ko-K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dirty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GB" altLang="ko-KR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altLang="ko-K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ko-K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0.8,0.2</m:t>
                        </m:r>
                      </m:e>
                    </m:d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en-GB" altLang="ko-KR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GB" altLang="ko-KR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	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altLang="ko-K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dirty="0"/>
              </a:p>
              <a:p>
                <a:pPr lvl="1">
                  <a:tabLst>
                    <a:tab pos="5905500" algn="l"/>
                    <a:tab pos="6083300" algn="l"/>
                  </a:tabLst>
                </a:pPr>
                <a:r>
                  <a:rPr lang="de-DE" dirty="0"/>
                  <a:t>Sample aus </a:t>
                </a:r>
                <a14:m>
                  <m:oMath xmlns:m="http://schemas.openxmlformats.org/officeDocument/2006/math">
                    <m:r>
                      <a:rPr lang="en-GB" altLang="ko-KR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altLang="ko-K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altLang="ko-KR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GB" altLang="ko-KR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altLang="ko-K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ko-K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de-DE" altLang="ko-K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99</m:t>
                        </m:r>
                        <m:r>
                          <a:rPr lang="en-GB" altLang="ko-K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,0.</m:t>
                        </m:r>
                        <m:r>
                          <a:rPr lang="de-DE" altLang="ko-KR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01</m:t>
                        </m:r>
                      </m:e>
                    </m:d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dirty="0"/>
                  <a:t>	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altLang="ko-K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4F266-D100-B74F-9AD8-D0AAF74C9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632103" cy="4240848"/>
              </a:xfrm>
              <a:blipFill>
                <a:blip r:embed="rId2"/>
                <a:stretch>
                  <a:fillRect l="-2159" t="-2687" b="-5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C7EE3-2AB5-9A4F-B446-0C4D49E495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A31B2-2EE4-3A44-B2E6-EB3EC213F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1BB01-9418-B84E-941F-2CF1FEABB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43A435-8A80-A242-8870-A8B6AAE5B1F7}"/>
              </a:ext>
            </a:extLst>
          </p:cNvPr>
          <p:cNvGrpSpPr/>
          <p:nvPr/>
        </p:nvGrpSpPr>
        <p:grpSpPr>
          <a:xfrm>
            <a:off x="8627327" y="308438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0934145-AF87-BD4D-A95D-4E6B095F04BB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896EBF6-3CEF-1445-A9F8-0AE35FC4E2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39778B7-6F5E-8E49-9298-4A45BE223203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5D0F476-BE14-C84E-8227-C17C6FAB6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AA27EB3C-20C8-0C42-9534-AE4536A460A0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AA27EB3C-20C8-0C42-9534-AE4536A460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2FBCEA8-2E1E-1346-97FA-910160660F2C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2FBCEA8-2E1E-1346-97FA-910160660F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EA4A030-E75C-6645-9013-74631FA16291}"/>
                </a:ext>
              </a:extLst>
            </p:cNvPr>
            <p:cNvCxnSpPr>
              <a:cxnSpLocks/>
              <a:stCxn id="8" idx="3"/>
              <a:endCxn id="10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F4C6A0-49CF-C245-B215-ABD54D84BA96}"/>
                </a:ext>
              </a:extLst>
            </p:cNvPr>
            <p:cNvCxnSpPr>
              <a:cxnSpLocks/>
              <a:stCxn id="10" idx="4"/>
              <a:endCxn id="11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6E2F4D-50B0-D14D-BB61-8E12901EB775}"/>
                </a:ext>
              </a:extLst>
            </p:cNvPr>
            <p:cNvCxnSpPr>
              <a:cxnSpLocks/>
              <a:stCxn id="9" idx="4"/>
              <a:endCxn id="11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C74816-0FA9-E645-BCBD-90EC8F48A488}"/>
                </a:ext>
              </a:extLst>
            </p:cNvPr>
            <p:cNvCxnSpPr>
              <a:cxnSpLocks/>
              <a:stCxn id="8" idx="5"/>
              <a:endCxn id="9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6EED8E83-6161-9B42-8534-18B94C6CC0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7312549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6EED8E83-6161-9B42-8534-18B94C6CC0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7312549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BE8CC393-64E7-5C49-B119-F710E8E51C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0770024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BE8CC393-64E7-5C49-B119-F710E8E51C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0770024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9027F287-2475-084F-9AF1-37D63723EC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9723983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9027F287-2475-084F-9AF1-37D63723EC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9723983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67" r="-2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67" r="-1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0000" r="-24423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100000" r="-14902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8333" r="-24423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08333" r="-14902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96000" r="-244231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96000" r="-14902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2500" r="-244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2500" r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6C5255-8C1F-8C42-84BC-FF7474DD4950}"/>
                  </a:ext>
                </a:extLst>
              </p:cNvPr>
              <p:cNvSpPr txBox="1"/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6C5255-8C1F-8C42-84BC-FF7474DD4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E6916B4-2CEC-2242-8F26-F067B3C3493C}"/>
              </a:ext>
            </a:extLst>
          </p:cNvPr>
          <p:cNvSpPr txBox="1"/>
          <p:nvPr/>
        </p:nvSpPr>
        <p:spPr>
          <a:xfrm>
            <a:off x="6743838" y="382670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Sample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F20EC2F-B138-F84A-BBD7-395F8AD7131C}"/>
              </a:ext>
            </a:extLst>
          </p:cNvPr>
          <p:cNvSpPr/>
          <p:nvPr/>
        </p:nvSpPr>
        <p:spPr>
          <a:xfrm rot="16200000">
            <a:off x="7034826" y="3746265"/>
            <a:ext cx="293587" cy="11626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0D9EEA8-B88D-8942-827C-1357FF7E5400}"/>
              </a:ext>
            </a:extLst>
          </p:cNvPr>
          <p:cNvSpPr/>
          <p:nvPr/>
        </p:nvSpPr>
        <p:spPr>
          <a:xfrm>
            <a:off x="10659730" y="3183507"/>
            <a:ext cx="1396186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49AD46F-96A0-B14B-839A-E702C6606F5D}"/>
              </a:ext>
            </a:extLst>
          </p:cNvPr>
          <p:cNvSpPr/>
          <p:nvPr/>
        </p:nvSpPr>
        <p:spPr>
          <a:xfrm>
            <a:off x="7820215" y="3183507"/>
            <a:ext cx="1390274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A83372E-C7F8-0342-84CF-622281C50228}"/>
              </a:ext>
            </a:extLst>
          </p:cNvPr>
          <p:cNvSpPr/>
          <p:nvPr/>
        </p:nvSpPr>
        <p:spPr>
          <a:xfrm>
            <a:off x="8810062" y="5597611"/>
            <a:ext cx="2254759" cy="308304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20000"/>
                </a:srgbClr>
              </a:gs>
              <a:gs pos="100000">
                <a:schemeClr val="accent6">
                  <a:alpha val="20000"/>
                </a:schemeClr>
              </a:gs>
            </a:gsLst>
            <a:lin ang="2700000" scaled="1"/>
            <a:tileRect/>
          </a:gradFill>
          <a:ln w="28575">
            <a:gradFill>
              <a:gsLst>
                <a:gs pos="0">
                  <a:srgbClr val="FFC000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A6B454-B525-BE4B-AE8A-513E25043215}"/>
              </a:ext>
            </a:extLst>
          </p:cNvPr>
          <p:cNvSpPr txBox="1"/>
          <p:nvPr/>
        </p:nvSpPr>
        <p:spPr>
          <a:xfrm>
            <a:off x="3248459" y="4075696"/>
            <a:ext cx="57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true</a:t>
            </a:r>
            <a:endParaRPr lang="de-D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E2FC76-6196-A642-A564-D427005A653C}"/>
              </a:ext>
            </a:extLst>
          </p:cNvPr>
          <p:cNvSpPr txBox="1"/>
          <p:nvPr/>
        </p:nvSpPr>
        <p:spPr>
          <a:xfrm>
            <a:off x="3641934" y="4078827"/>
            <a:ext cx="61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false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055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  <p:bldP spid="41" grpId="0" animBg="1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B26B-4682-8741-B25F-59F11679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Zählen und Ausgabe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4F266-D100-B74F-9AD8-D0AAF74C99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399053" cy="4240848"/>
              </a:xfrm>
            </p:spPr>
            <p:txBody>
              <a:bodyPr/>
              <a:lstStyle/>
              <a:p>
                <a:r>
                  <a:rPr lang="de-DE" dirty="0"/>
                  <a:t>Gegeben Sample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de-DE" dirty="0"/>
                  <a:t> und Anfragevariable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In einem Zähl-Vektor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/>
                  <a:t> Einträgen, erhöhe den Zähler um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Am Ende die Einträge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de-DE" dirty="0"/>
                  <a:t> normalisieren, indem jeder Eintrag durch die Summe der Einträge geteilt wird</a:t>
                </a:r>
              </a:p>
              <a:p>
                <a:r>
                  <a:rPr lang="de-DE" dirty="0"/>
                  <a:t>Beispiel: Anfragevariable </a:t>
                </a:r>
                <a14:m>
                  <m:oMath xmlns:m="http://schemas.openxmlformats.org/officeDocument/2006/math">
                    <m:r>
                      <a:rPr lang="de-DE" altLang="ko-KR" i="1" dirty="0">
                        <a:latin typeface="Cambria Math" panose="02040503050406030204" pitchFamily="18" charset="0"/>
                      </a:rPr>
                      <m:t>𝑅𝑎𝑖𝑛</m:t>
                    </m:r>
                  </m:oMath>
                </a14:m>
                <a:endParaRPr lang="de-DE" dirty="0"/>
              </a:p>
              <a:p>
                <a:pPr lvl="1">
                  <a:tabLst>
                    <a:tab pos="5811838" algn="l"/>
                  </a:tabLst>
                </a:pPr>
                <a:r>
                  <a:rPr lang="de-DE" dirty="0"/>
                  <a:t>Sample ist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altLang="ko-K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Erhöhe Zähler für </a:t>
                </a:r>
                <a14:m>
                  <m:oMath xmlns:m="http://schemas.openxmlformats.org/officeDocument/2006/math">
                    <m:r>
                      <a:rPr lang="de-DE" altLang="ko-KR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321,310</m:t>
                        </m:r>
                      </m:e>
                    </m:d>
                  </m:oMath>
                </a14:m>
                <a:r>
                  <a:rPr lang="de-DE" dirty="0"/>
                  <a:t>, Ergebnis 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0.509,0.491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 zusätzlicher Evidenz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𝑊𝑒𝑡𝐺𝑟𝑎𝑠𝑠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de-DE" dirty="0"/>
                  <a:t>, i.e.,</a:t>
                </a:r>
                <a14:m>
                  <m:oMath xmlns:m="http://schemas.openxmlformats.org/officeDocument/2006/math">
                    <m:r>
                      <a:rPr lang="en-GB" altLang="ko-K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de-DE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Verwerfe Sample, da </a:t>
                </a:r>
                <a14:m>
                  <m:oMath xmlns:m="http://schemas.openxmlformats.org/officeDocument/2006/math">
                    <m:r>
                      <a:rPr lang="de-DE" altLang="ko-KR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altLang="ko-K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de-DE" altLang="ko-KR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A4F266-D100-B74F-9AD8-D0AAF74C9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399053" cy="4240848"/>
              </a:xfrm>
              <a:blipFill>
                <a:blip r:embed="rId2"/>
                <a:stretch>
                  <a:fillRect l="-2226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C7EE3-2AB5-9A4F-B446-0C4D49E495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A31B2-2EE4-3A44-B2E6-EB3EC213F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1BB01-9418-B84E-941F-2CF1FEABB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19E00D-9FFD-1645-B8A9-C58388C93A63}"/>
              </a:ext>
            </a:extLst>
          </p:cNvPr>
          <p:cNvSpPr txBox="1"/>
          <p:nvPr/>
        </p:nvSpPr>
        <p:spPr>
          <a:xfrm>
            <a:off x="1914334" y="4372783"/>
            <a:ext cx="57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true</a:t>
            </a:r>
            <a:endParaRPr lang="de-DE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F2D4B2-CBD2-5C47-ACCF-558272DC57C5}"/>
              </a:ext>
            </a:extLst>
          </p:cNvPr>
          <p:cNvSpPr txBox="1"/>
          <p:nvPr/>
        </p:nvSpPr>
        <p:spPr>
          <a:xfrm>
            <a:off x="2427729" y="4375914"/>
            <a:ext cx="61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false</a:t>
            </a:r>
            <a:endParaRPr lang="de-DE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4BD45A-4D31-8F4F-B249-88A6BA55AA80}"/>
              </a:ext>
            </a:extLst>
          </p:cNvPr>
          <p:cNvGrpSpPr/>
          <p:nvPr/>
        </p:nvGrpSpPr>
        <p:grpSpPr>
          <a:xfrm>
            <a:off x="8627327" y="308438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19E42BB6-8003-9547-A002-FA79CA40E33A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896EBF6-3CEF-1445-A9F8-0AE35FC4E2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24E700F-E57A-3246-B192-A01FAD514D87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5D0F476-BE14-C84E-8227-C17C6FAB6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50C4356-7E1D-AB48-B04D-7B27000087F1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AA27EB3C-20C8-0C42-9534-AE4536A460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FFE8116-48AA-9E48-861E-D02FD5E13339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2FBCEA8-2E1E-1346-97FA-910160660F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96C5A03-0163-8046-83F3-0D447DA3D511}"/>
                </a:ext>
              </a:extLst>
            </p:cNvPr>
            <p:cNvCxnSpPr>
              <a:cxnSpLocks/>
              <a:stCxn id="26" idx="3"/>
              <a:endCxn id="28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2B3B1E2-CAFC-E74E-A291-C0863A67B3EF}"/>
                </a:ext>
              </a:extLst>
            </p:cNvPr>
            <p:cNvCxnSpPr>
              <a:cxnSpLocks/>
              <a:stCxn id="28" idx="4"/>
              <a:endCxn id="33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6A9EFE9-B0DF-5F4E-93B9-119A6752EC72}"/>
                </a:ext>
              </a:extLst>
            </p:cNvPr>
            <p:cNvCxnSpPr>
              <a:cxnSpLocks/>
              <a:stCxn id="27" idx="4"/>
              <a:endCxn id="33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22C5BA2-81F9-5B4C-AFBD-ECC8D46E3D45}"/>
                </a:ext>
              </a:extLst>
            </p:cNvPr>
            <p:cNvCxnSpPr>
              <a:cxnSpLocks/>
              <a:stCxn id="26" idx="5"/>
              <a:endCxn id="27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739AEBF6-2901-B441-AEB1-5BC67BCDF8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739AEBF6-2901-B441-AEB1-5BC67BCDF8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463139B1-65C1-9442-8D8B-211D116C29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463139B1-65C1-9442-8D8B-211D116C29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A3404903-0EA7-D046-8733-E6904AAF4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A3404903-0EA7-D046-8733-E6904AAF4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167" r="-2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1961" t="-4167" r="-1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552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0000" r="-24423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1961" t="-100000" r="-14902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5526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08333" r="-24423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1961" t="-208333" r="-14902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5526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96000" r="-244231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1961" t="-296000" r="-14902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5526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12500" r="-244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1961" t="-412500" r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35526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41EDC2-3D6C-684C-8EF3-F3C23BE217B8}"/>
                  </a:ext>
                </a:extLst>
              </p:cNvPr>
              <p:cNvSpPr txBox="1"/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41EDC2-3D6C-684C-8EF3-F3C23BE21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5A45B2A3-004D-3B44-A133-74BDABAAB003}"/>
              </a:ext>
            </a:extLst>
          </p:cNvPr>
          <p:cNvSpPr/>
          <p:nvPr/>
        </p:nvSpPr>
        <p:spPr>
          <a:xfrm>
            <a:off x="10659730" y="3183507"/>
            <a:ext cx="1396186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A6D19AE-EC93-E846-B828-9FA03EC7965E}"/>
              </a:ext>
            </a:extLst>
          </p:cNvPr>
          <p:cNvSpPr/>
          <p:nvPr/>
        </p:nvSpPr>
        <p:spPr>
          <a:xfrm>
            <a:off x="7820215" y="3183507"/>
            <a:ext cx="1390274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F75D87-280F-B848-A9A2-8AC7A4001C8E}"/>
              </a:ext>
            </a:extLst>
          </p:cNvPr>
          <p:cNvSpPr/>
          <p:nvPr/>
        </p:nvSpPr>
        <p:spPr>
          <a:xfrm>
            <a:off x="8810062" y="5597611"/>
            <a:ext cx="2254759" cy="308304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20000"/>
                </a:srgbClr>
              </a:gs>
              <a:gs pos="100000">
                <a:schemeClr val="accent6">
                  <a:alpha val="20000"/>
                </a:schemeClr>
              </a:gs>
            </a:gsLst>
            <a:lin ang="2700000" scaled="1"/>
            <a:tileRect/>
          </a:gradFill>
          <a:ln w="28575">
            <a:gradFill>
              <a:gsLst>
                <a:gs pos="0">
                  <a:srgbClr val="FFC000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57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D22C-BF82-7F41-9FF1-77897CC0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Rejection</a:t>
            </a:r>
            <a:r>
              <a:rPr lang="de-DE" dirty="0"/>
              <a:t> Sampling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C3DA-9FC8-E940-9CB1-92D62753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29C582-808A-F544-948B-985BCCBD11F8}"/>
              </a:ext>
            </a:extLst>
          </p:cNvPr>
          <p:cNvSpPr/>
          <p:nvPr/>
        </p:nvSpPr>
        <p:spPr>
          <a:xfrm>
            <a:off x="359999" y="1583456"/>
            <a:ext cx="11454851" cy="4322457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>
                <a:normAutofit fontScale="92500" lnSpcReduction="10000"/>
              </a:bodyPr>
              <a:lstStyle/>
              <a:p>
                <a:pPr marL="9525" indent="0">
                  <a:buNone/>
                  <a:tabLst>
                    <a:tab pos="434975" algn="l"/>
                    <a:tab pos="881063" algn="l"/>
                    <a:tab pos="1331913" algn="l"/>
                    <a:tab pos="1778000" algn="l"/>
                    <a:tab pos="2212975" algn="l"/>
                    <a:tab pos="11417300" algn="r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RejectionSampling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</m:e>
                    </m:d>
                  </m:oMath>
                </a14:m>
                <a:r>
                  <a:rPr lang="de-DE" dirty="0"/>
                  <a:t>	▹Forward Sampling bei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de-DE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de-DE" dirty="0"/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Vektor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de-DE" sz="2400" dirty="0"/>
                  <a:t> der Länge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, anfangs </a:t>
                </a:r>
                <a14:m>
                  <m:oMath xmlns:m="http://schemas.openxmlformats.org/officeDocument/2006/math">
                    <m:r>
                      <a:rPr lang="de-DE" sz="24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sz="2400" dirty="0"/>
                  <a:t>	▹Speichert Zählerstände für alle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sz="2400" dirty="0"/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>
                    <a:latin typeface="+mn-lt"/>
                  </a:rPr>
                  <a:t>	</a:t>
                </a:r>
                <a:r>
                  <a:rPr lang="de-DE" sz="2400" dirty="0"/>
                  <a:t>	Sample </a:t>
                </a:r>
                <a14:m>
                  <m:oMath xmlns:m="http://schemas.openxmlformats.org/officeDocument/2006/math">
                    <m:r>
                      <a:rPr lang="de-DE" sz="24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PriorSample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</m:e>
                    </m:d>
                  </m:oMath>
                </a14:m>
                <a:endParaRPr lang="de-DE" sz="2400" b="0" dirty="0"/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:r>
                  <a:rPr lang="de-DE" sz="2400" b="1" dirty="0" err="1"/>
                  <a:t>if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de-D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de-DE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then	</a:t>
                </a:r>
                <a:r>
                  <a:rPr lang="de-DE" sz="2400" dirty="0"/>
                  <a:t>▹Immer wahr bei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de-DE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de-DE" sz="2400" dirty="0"/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400" b="1" i="0" smtClean="0">
                        <a:latin typeface="Cambria Math" panose="02040503050406030204" pitchFamily="18" charset="0"/>
                      </a:rPr>
                      <m:t>Normalise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</m:d>
                  </m:oMath>
                </a14:m>
                <a:r>
                  <a:rPr lang="de-DE" sz="2400" dirty="0"/>
                  <a:t>	▹Jeden Eintrag durch die Summe der Einträge teilen</a:t>
                </a: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endParaRPr lang="de-DE" sz="200" dirty="0"/>
              </a:p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>
                        <a:latin typeface="Cambria Math" panose="02040503050406030204" pitchFamily="18" charset="0"/>
                      </a:rPr>
                      <m:t>PriorSample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dirty="0"/>
                  <a:t>	Leeres Sample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𝓾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len</m:t>
                            </m:r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𝒰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endParaRPr lang="de-DE" sz="2400" dirty="0"/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len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56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𝓾</m:t>
                    </m:r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de-DE" sz="2400" dirty="0"/>
                  <a:t> Sample Wert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 |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400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m:rPr>
                                <m:sty m:val="p"/>
                              </m:rPr>
                              <a:rPr lang="de-DE" sz="2400" dirty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d>
                              <m:dPr>
                                <m:ctrlPr>
                                  <a:rPr lang="de-DE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 dirty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2400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𝓾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de-DE" sz="2400" dirty="0"/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b="1" dirty="0"/>
                  <a:t>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𝓾</m:t>
                    </m:r>
                  </m:oMath>
                </a14:m>
                <a:endParaRPr lang="de-DE" sz="2400" dirty="0"/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3"/>
                <a:stretch>
                  <a:fillRect l="-993" t="-3284" r="-773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95AC0B9-F118-1346-8E54-D8A7D17343D2}"/>
              </a:ext>
            </a:extLst>
          </p:cNvPr>
          <p:cNvSpPr txBox="1"/>
          <p:nvPr/>
        </p:nvSpPr>
        <p:spPr>
          <a:xfrm>
            <a:off x="9822830" y="5536582"/>
            <a:ext cx="199202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err="1">
                <a:solidFill>
                  <a:schemeClr val="bg1"/>
                </a:solidFill>
              </a:rPr>
              <a:t>Rejection</a:t>
            </a:r>
            <a:r>
              <a:rPr lang="de-DE" dirty="0">
                <a:solidFill>
                  <a:schemeClr val="bg1"/>
                </a:solidFill>
              </a:rPr>
              <a:t> Sampling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B303A8-4525-F94D-9308-F06F0F098D6F}"/>
              </a:ext>
            </a:extLst>
          </p:cNvPr>
          <p:cNvSpPr/>
          <p:nvPr/>
        </p:nvSpPr>
        <p:spPr>
          <a:xfrm>
            <a:off x="2647914" y="6352447"/>
            <a:ext cx="69081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DE" sz="11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M. </a:t>
            </a:r>
            <a:r>
              <a:rPr lang="en-US" altLang="en-DE" sz="11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Henrion</a:t>
            </a:r>
            <a:r>
              <a:rPr lang="en-US" altLang="en-DE" sz="11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“Propagating uncertainty in Bayesian networks by probabilistic logic sampling”. In: </a:t>
            </a:r>
            <a:r>
              <a:rPr lang="en-US" altLang="en-DE" sz="11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Uncertainty in AI</a:t>
            </a:r>
            <a:r>
              <a:rPr lang="en-US" altLang="en-DE" sz="11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1988.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2D0FE4-4565-D543-82E6-386D94BC0557}"/>
              </a:ext>
            </a:extLst>
          </p:cNvPr>
          <p:cNvCxnSpPr/>
          <p:nvPr/>
        </p:nvCxnSpPr>
        <p:spPr>
          <a:xfrm>
            <a:off x="359999" y="4051216"/>
            <a:ext cx="1145485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843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Forward Sampling: Analyse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BDCD333-3FFD-F945-A7E6-91A1FEAAF0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641704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Wahrscheinlichkeit eines Samples aus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>
                        <a:latin typeface="Cambria Math" panose="02040503050406030204" pitchFamily="18" charset="0"/>
                      </a:rPr>
                      <m:t>PriorSample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𝑃𝑆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Pa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Wahre Wahrscheinlichkeit</a:t>
                </a:r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𝑃𝑆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altLang="ko-KR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=0.5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∙0.1∙0.8∙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0.99=0.0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396</m:t>
                    </m:r>
                  </m:oMath>
                </a14:m>
                <a:endParaRPr lang="de-DE" dirty="0"/>
              </a:p>
              <a:p>
                <a:r>
                  <a:rPr lang="de-DE" dirty="0"/>
                  <a:t>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𝑃𝑆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die Anzahl an Samples 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 gilt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𝑃𝑆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𝑃𝑆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Damit ist Schätzung mittels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>
                        <a:latin typeface="Cambria Math" panose="02040503050406030204" pitchFamily="18" charset="0"/>
                      </a:rPr>
                      <m:t>PriorSample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konsistent</a:t>
                </a:r>
              </a:p>
              <a:p>
                <a:pPr lvl="1"/>
                <a:r>
                  <a:rPr lang="de-DE" dirty="0"/>
                  <a:t>I.e.,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BDCD333-3FFD-F945-A7E6-91A1FEAAF0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641704" cy="4240848"/>
              </a:xfrm>
              <a:blipFill>
                <a:blip r:embed="rId3"/>
                <a:stretch>
                  <a:fillRect l="-2156" t="-23881" r="-1493" b="-2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CE6E872-1E86-B04B-8154-DD3D28A68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73D54-40A2-D041-80F4-D476DF85BC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B65FA-CF83-CD44-A72E-19D59E904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3D2182-249C-9040-8610-8F6751BE3DB1}"/>
              </a:ext>
            </a:extLst>
          </p:cNvPr>
          <p:cNvGrpSpPr/>
          <p:nvPr/>
        </p:nvGrpSpPr>
        <p:grpSpPr>
          <a:xfrm>
            <a:off x="8627327" y="308438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410C2D68-8F97-5640-B311-3038D41F1826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896EBF6-3CEF-1445-A9F8-0AE35FC4E2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1BF10A6F-8D2E-0B46-8F12-DACB004E8F5F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5D0F476-BE14-C84E-8227-C17C6FAB6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A416CE3-256D-A14D-9342-BB790E37B711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AA27EB3C-20C8-0C42-9534-AE4536A460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A0210249-2105-834E-BA71-6922F446C63A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2FBCEA8-2E1E-1346-97FA-910160660F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BAB9D5F-E591-9F41-B369-D2F25690137E}"/>
                </a:ext>
              </a:extLst>
            </p:cNvPr>
            <p:cNvCxnSpPr>
              <a:cxnSpLocks/>
              <a:stCxn id="25" idx="3"/>
              <a:endCxn id="27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2754EFB-35FF-CF46-9362-E18C58F6675C}"/>
                </a:ext>
              </a:extLst>
            </p:cNvPr>
            <p:cNvCxnSpPr>
              <a:cxnSpLocks/>
              <a:stCxn id="27" idx="4"/>
              <a:endCxn id="28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44A83D0-0144-FD42-A4B1-3086CD80446F}"/>
                </a:ext>
              </a:extLst>
            </p:cNvPr>
            <p:cNvCxnSpPr>
              <a:cxnSpLocks/>
              <a:stCxn id="26" idx="4"/>
              <a:endCxn id="28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7558BAB-D971-6B47-8BCC-0C915E3AA04B}"/>
                </a:ext>
              </a:extLst>
            </p:cNvPr>
            <p:cNvCxnSpPr>
              <a:cxnSpLocks/>
              <a:stCxn id="25" idx="5"/>
              <a:endCxn id="26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493C58AA-C013-FE49-A20F-80A0570A54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493C58AA-C013-FE49-A20F-80A0570A54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D56C2E45-2E8C-604A-8ADB-7D3FC450F1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D56C2E45-2E8C-604A-8ADB-7D3FC450F1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0F1CB1C3-DCCA-1D42-9039-94BC358A86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0F1CB1C3-DCCA-1D42-9039-94BC358A86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67" r="-2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67" r="-1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0000" r="-24423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100000" r="-14902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8333" r="-24423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08333" r="-14902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96000" r="-244231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96000" r="-14902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2500" r="-244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2500" r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8522D0-715E-D24C-9528-C8CEB27A5708}"/>
                  </a:ext>
                </a:extLst>
              </p:cNvPr>
              <p:cNvSpPr txBox="1"/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8522D0-715E-D24C-9528-C8CEB27A5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CAB156DB-557D-3E46-A394-66136410024A}"/>
              </a:ext>
            </a:extLst>
          </p:cNvPr>
          <p:cNvSpPr/>
          <p:nvPr/>
        </p:nvSpPr>
        <p:spPr>
          <a:xfrm>
            <a:off x="10659730" y="3183507"/>
            <a:ext cx="1396186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859BB7-AE58-6A41-BFC6-C15617B2FE1B}"/>
              </a:ext>
            </a:extLst>
          </p:cNvPr>
          <p:cNvSpPr/>
          <p:nvPr/>
        </p:nvSpPr>
        <p:spPr>
          <a:xfrm>
            <a:off x="7820215" y="3183507"/>
            <a:ext cx="1390274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C81C10-A324-4A45-A8C8-1F41393B144C}"/>
              </a:ext>
            </a:extLst>
          </p:cNvPr>
          <p:cNvSpPr/>
          <p:nvPr/>
        </p:nvSpPr>
        <p:spPr>
          <a:xfrm>
            <a:off x="8810062" y="5597611"/>
            <a:ext cx="2254759" cy="308304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20000"/>
                </a:srgbClr>
              </a:gs>
              <a:gs pos="100000">
                <a:schemeClr val="accent6">
                  <a:alpha val="20000"/>
                </a:schemeClr>
              </a:gs>
            </a:gsLst>
            <a:lin ang="2700000" scaled="1"/>
            <a:tileRect/>
          </a:gradFill>
          <a:ln w="28575">
            <a:gradFill>
              <a:gsLst>
                <a:gs pos="0">
                  <a:srgbClr val="FFC000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53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2318-A1B0-8B49-81DB-401DEC811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Kurzer Einblick in </a:t>
            </a:r>
            <a:r>
              <a:rPr lang="de-DE" dirty="0">
                <a:solidFill>
                  <a:schemeClr val="accent2"/>
                </a:solidFill>
              </a:rPr>
              <a:t>PAC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BCC4FE-6919-D44B-9B7E-5D5A23F052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Güte des Ergebnis hängt von der Anzahl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an Samples ab</a:t>
                </a:r>
              </a:p>
              <a:p>
                <a:r>
                  <a:rPr lang="de-DE" dirty="0">
                    <a:solidFill>
                      <a:schemeClr val="accent2"/>
                    </a:solidFill>
                  </a:rPr>
                  <a:t>PAC </a:t>
                </a:r>
                <a:r>
                  <a:rPr lang="de-DE" dirty="0"/>
                  <a:t>: </a:t>
                </a:r>
                <a:r>
                  <a:rPr lang="de-DE" dirty="0" err="1"/>
                  <a:t>probably</a:t>
                </a:r>
                <a:r>
                  <a:rPr lang="de-DE" dirty="0"/>
                  <a:t> </a:t>
                </a:r>
                <a:r>
                  <a:rPr lang="de-DE" dirty="0" err="1"/>
                  <a:t>approximately</a:t>
                </a:r>
                <a:r>
                  <a:rPr lang="de-DE" dirty="0"/>
                  <a:t> </a:t>
                </a:r>
                <a:r>
                  <a:rPr lang="de-DE" dirty="0" err="1"/>
                  <a:t>correct</a:t>
                </a:r>
                <a:endParaRPr lang="de-DE" dirty="0"/>
              </a:p>
              <a:p>
                <a:pPr lvl="1"/>
                <a:r>
                  <a:rPr lang="de-DE" dirty="0"/>
                  <a:t>Mit Wahrscheinlichkeit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de-DE" dirty="0"/>
                  <a:t>...</a:t>
                </a:r>
              </a:p>
              <a:p>
                <a:pPr lvl="1"/>
                <a:r>
                  <a:rPr lang="de-DE" dirty="0"/>
                  <a:t>... ist der Fehler beschränkt durch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de-DE" dirty="0"/>
              </a:p>
              <a:p>
                <a:r>
                  <a:rPr lang="de-DE" dirty="0"/>
                  <a:t>Benötigte Anzahl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um eine Schätzung mit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de-DE" dirty="0"/>
                  <a:t>-Zuverlässigkeit für eine Anfrage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zu erhalten, dessen Fehler durch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de-DE" dirty="0"/>
                  <a:t> mit einer Wahrscheinlichkeit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de-DE" dirty="0"/>
                  <a:t> beschränkt ist: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Benötigte Anzahl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um gegeben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de-DE" dirty="0"/>
                  <a:t> eine gewisse Fehlerwahrscheinlichkeit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de-DE" dirty="0"/>
                  <a:t> zu garantieren: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BCC4FE-6919-D44B-9B7E-5D5A23F052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656" b="-2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4D444-C056-D54E-989C-7D1C1AA14F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64FB9-46A6-B14B-B070-535B335A7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3E1AA-3F36-3849-9D71-4D3D80212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21625-46D5-7144-8580-0FE922D295B8}"/>
              </a:ext>
            </a:extLst>
          </p:cNvPr>
          <p:cNvSpPr txBox="1"/>
          <p:nvPr/>
        </p:nvSpPr>
        <p:spPr>
          <a:xfrm>
            <a:off x="7907382" y="3979817"/>
            <a:ext cx="230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[Nutzt die so genannte </a:t>
            </a:r>
            <a:r>
              <a:rPr lang="de-DE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Hoeffding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-Schranke]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0EC80-6708-2941-AA4E-5349290E91E9}"/>
              </a:ext>
            </a:extLst>
          </p:cNvPr>
          <p:cNvSpPr txBox="1"/>
          <p:nvPr/>
        </p:nvSpPr>
        <p:spPr>
          <a:xfrm>
            <a:off x="7907382" y="5259583"/>
            <a:ext cx="230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[Nutzt die so genannte </a:t>
            </a:r>
            <a:r>
              <a:rPr lang="de-DE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Chernov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-Schranke]</a:t>
            </a:r>
          </a:p>
        </p:txBody>
      </p:sp>
    </p:spTree>
    <p:extLst>
      <p:ext uri="{BB962C8B-B14F-4D97-AF65-F5344CB8AC3E}">
        <p14:creationId xmlns:p14="http://schemas.microsoft.com/office/powerpoint/2010/main" val="4034801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Rejection</a:t>
            </a:r>
            <a:r>
              <a:rPr lang="de-DE" dirty="0"/>
              <a:t> Sampling: Analyse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BDCD333-3FFD-F945-A7E6-91A1FEAAF0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641704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𝑃𝑆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die Anzahl an Samples, die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erfüllen, gilt: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𝑃𝑆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𝑃𝑆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𝑃𝑆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</m:oMath>
                  </m:oMathPara>
                </a14:m>
                <a:endParaRPr lang="de-DE" b="1" i="1" dirty="0">
                  <a:latin typeface="Cambria Math" panose="02040503050406030204" pitchFamily="18" charset="0"/>
                </a:endParaRPr>
              </a:p>
              <a:p>
                <a:endParaRPr lang="de-DE" dirty="0"/>
              </a:p>
              <a:p>
                <a:r>
                  <a:rPr lang="de-DE" dirty="0"/>
                  <a:t>Damit ist Schätzung mittels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Rejection</m:t>
                    </m:r>
                    <m:r>
                      <m:rPr>
                        <m:nor/>
                      </m:rPr>
                      <a:rPr lang="de-DE" b="1">
                        <a:latin typeface="Cambria Math" panose="02040503050406030204" pitchFamily="18" charset="0"/>
                      </a:rPr>
                      <m:t>Sampl</m:t>
                    </m:r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ing</m:t>
                    </m:r>
                  </m:oMath>
                </a14:m>
                <a:r>
                  <a:rPr lang="de-DE" dirty="0"/>
                  <a:t> konsistent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BDCD333-3FFD-F945-A7E6-91A1FEAAF0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641704" cy="4240848"/>
              </a:xfrm>
              <a:blipFill>
                <a:blip r:embed="rId3"/>
                <a:stretch>
                  <a:fillRect l="-2156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CE6E872-1E86-B04B-8154-DD3D28A68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73D54-40A2-D041-80F4-D476DF85BC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B65FA-CF83-CD44-A72E-19D59E904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C9F461-0BF0-D741-8BD8-BA791F3F382D}"/>
              </a:ext>
            </a:extLst>
          </p:cNvPr>
          <p:cNvGrpSpPr/>
          <p:nvPr/>
        </p:nvGrpSpPr>
        <p:grpSpPr>
          <a:xfrm>
            <a:off x="8893277" y="1120845"/>
            <a:ext cx="2088328" cy="1070688"/>
            <a:chOff x="1358856" y="5192309"/>
            <a:chExt cx="2088328" cy="107068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1346D9-F6B7-974F-9D41-80EB4831C3D4}"/>
                </a:ext>
              </a:extLst>
            </p:cNvPr>
            <p:cNvSpPr txBox="1"/>
            <p:nvPr/>
          </p:nvSpPr>
          <p:spPr>
            <a:xfrm>
              <a:off x="1358856" y="5192309"/>
              <a:ext cx="2088328" cy="1070688"/>
            </a:xfrm>
            <a:prstGeom prst="cloudCallout">
              <a:avLst>
                <a:gd name="adj1" fmla="val -69061"/>
                <a:gd name="adj2" fmla="val 2624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1B2052-7B26-2747-8EFF-B9CFCC501CB8}"/>
                </a:ext>
              </a:extLst>
            </p:cNvPr>
            <p:cNvSpPr/>
            <p:nvPr/>
          </p:nvSpPr>
          <p:spPr>
            <a:xfrm>
              <a:off x="1497181" y="5265988"/>
              <a:ext cx="181167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ist das Problem mit dem Vorgehen?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E48B45-74E9-8544-996A-41317ECFE359}"/>
              </a:ext>
            </a:extLst>
          </p:cNvPr>
          <p:cNvGrpSpPr/>
          <p:nvPr/>
        </p:nvGrpSpPr>
        <p:grpSpPr>
          <a:xfrm>
            <a:off x="8627327" y="308438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CDE6140-2D37-5D4E-83D9-3557ACD13A63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896EBF6-3CEF-1445-A9F8-0AE35FC4E2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EF72517B-9F2C-1346-ADFD-4869840D4C42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5D0F476-BE14-C84E-8227-C17C6FAB6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8050BC3F-810D-3342-87E2-1EAA27D40BC5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AA27EB3C-20C8-0C42-9534-AE4536A460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AAABB23B-1828-B649-BDA8-A17A9EB63217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2FBCEA8-2E1E-1346-97FA-910160660F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13B5DE9-2EF4-E643-99D1-3705378843AC}"/>
                </a:ext>
              </a:extLst>
            </p:cNvPr>
            <p:cNvCxnSpPr>
              <a:cxnSpLocks/>
              <a:stCxn id="29" idx="3"/>
              <a:endCxn id="31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7E5315B-DB2D-3F4D-94B6-F399D2EC7547}"/>
                </a:ext>
              </a:extLst>
            </p:cNvPr>
            <p:cNvCxnSpPr>
              <a:cxnSpLocks/>
              <a:stCxn id="31" idx="4"/>
              <a:endCxn id="32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A0ABBA5-A6FC-5849-892A-E69E6A194BF0}"/>
                </a:ext>
              </a:extLst>
            </p:cNvPr>
            <p:cNvCxnSpPr>
              <a:cxnSpLocks/>
              <a:stCxn id="30" idx="4"/>
              <a:endCxn id="32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41620FE-1BFB-664A-A429-71F6070A786C}"/>
                </a:ext>
              </a:extLst>
            </p:cNvPr>
            <p:cNvCxnSpPr>
              <a:cxnSpLocks/>
              <a:stCxn id="29" idx="5"/>
              <a:endCxn id="30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87021DB1-3808-8940-A613-2C95E19FEC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87021DB1-3808-8940-A613-2C95E19FEC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E6237354-935D-EF49-97EB-E75DB0EA63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E6237354-935D-EF49-97EB-E75DB0EA63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45C64C05-37CD-1942-8532-A6E25AB831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45C64C05-37CD-1942-8532-A6E25AB831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67" r="-2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67" r="-1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0000" r="-24423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100000" r="-14902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8333" r="-24423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08333" r="-14902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96000" r="-244231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96000" r="-14902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2500" r="-244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2500" r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0222C74-60CA-7040-AEFF-B808323CD4E1}"/>
                  </a:ext>
                </a:extLst>
              </p:cNvPr>
              <p:cNvSpPr txBox="1"/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0222C74-60CA-7040-AEFF-B808323CD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D8D3531C-BA7F-6747-8B20-B7779A1C8581}"/>
              </a:ext>
            </a:extLst>
          </p:cNvPr>
          <p:cNvSpPr/>
          <p:nvPr/>
        </p:nvSpPr>
        <p:spPr>
          <a:xfrm>
            <a:off x="10659730" y="3183507"/>
            <a:ext cx="1396186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29F181-0F4D-BF42-B633-1D4508B57E40}"/>
              </a:ext>
            </a:extLst>
          </p:cNvPr>
          <p:cNvSpPr/>
          <p:nvPr/>
        </p:nvSpPr>
        <p:spPr>
          <a:xfrm>
            <a:off x="7820215" y="3183507"/>
            <a:ext cx="1390274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238C3D-8CBA-324A-B858-BE8E59FEC6B8}"/>
              </a:ext>
            </a:extLst>
          </p:cNvPr>
          <p:cNvSpPr/>
          <p:nvPr/>
        </p:nvSpPr>
        <p:spPr>
          <a:xfrm>
            <a:off x="8810062" y="5597611"/>
            <a:ext cx="2254759" cy="308304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20000"/>
                </a:srgbClr>
              </a:gs>
              <a:gs pos="100000">
                <a:schemeClr val="accent6">
                  <a:alpha val="20000"/>
                </a:schemeClr>
              </a:gs>
            </a:gsLst>
            <a:lin ang="2700000" scaled="1"/>
            <a:tileRect/>
          </a:gradFill>
          <a:ln w="28575">
            <a:gradFill>
              <a:gsLst>
                <a:gs pos="0">
                  <a:srgbClr val="FFC000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55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Rejection Sampling: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60000" y="1665066"/>
                <a:ext cx="7745328" cy="4240848"/>
              </a:xfrm>
            </p:spPr>
            <p:txBody>
              <a:bodyPr/>
              <a:lstStyle/>
              <a:p>
                <a:r>
                  <a:rPr lang="de-DE" altLang="ko-KR" dirty="0"/>
                  <a:t>Beispiel</a:t>
                </a:r>
              </a:p>
              <a:p>
                <a:pPr lvl="1"/>
                <a:r>
                  <a:rPr lang="de-DE" altLang="ko-KR" dirty="0"/>
                  <a:t>Schätzung von </a:t>
                </a:r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𝑅𝑎𝑖𝑛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𝑡𝑟𝑢𝑒</m:t>
                        </m:r>
                      </m:e>
                    </m:d>
                  </m:oMath>
                </a14:m>
                <a:r>
                  <a:rPr lang="de-DE" altLang="ko-KR" dirty="0"/>
                  <a:t> mit </a:t>
                </a:r>
                <a14:m>
                  <m:oMath xmlns:m="http://schemas.openxmlformats.org/officeDocument/2006/math">
                    <m:r>
                      <a:rPr lang="de-DE" altLang="ko-KR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de-DE" altLang="ko-KR" dirty="0"/>
                  <a:t> Samples: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73</m:t>
                    </m:r>
                  </m:oMath>
                </a14:m>
                <a:r>
                  <a:rPr lang="de-DE" altLang="ko-KR" dirty="0"/>
                  <a:t> Samples ➝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𝑆𝑝𝑟𝑖𝑛𝑘𝑙𝑒𝑟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altLang="ko-KR" b="0" dirty="0"/>
              </a:p>
              <a:p>
                <a:pPr lvl="2"/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27</m:t>
                    </m:r>
                  </m:oMath>
                </a14:m>
                <a:r>
                  <a:rPr lang="de-DE" altLang="ko-KR" dirty="0"/>
                  <a:t> Samples ➝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𝑆𝑝𝑟𝑖𝑛𝑘𝑙𝑒𝑟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altLang="ko-KR" dirty="0"/>
              </a:p>
              <a:p>
                <a:pPr lvl="3"/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de-DE" altLang="ko-KR" dirty="0"/>
                  <a:t> Samples ➝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𝑅𝑎𝑖𝑛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altLang="ko-KR" b="0" dirty="0"/>
              </a:p>
              <a:p>
                <a:pPr lvl="3"/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19</m:t>
                    </m:r>
                  </m:oMath>
                </a14:m>
                <a:r>
                  <a:rPr lang="de-DE" altLang="ko-KR" dirty="0"/>
                  <a:t> Samples ➝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𝑅𝑎𝑖𝑛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altLang="ko-KR" dirty="0"/>
              </a:p>
              <a:p>
                <a:pPr lvl="1"/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𝑅𝑎𝑖𝑛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𝑡𝑟𝑢𝑒</m:t>
                        </m:r>
                      </m:e>
                    </m:d>
                  </m:oMath>
                </a14:m>
                <a:br>
                  <a:rPr lang="de-DE" altLang="ko-KR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altLang="ko-KR" b="0" i="0" smtClean="0">
                        <a:latin typeface="Cambria Math" panose="02040503050406030204" pitchFamily="18" charset="0"/>
                      </a:rPr>
                      <m:t>Normalise</m:t>
                    </m:r>
                    <m:d>
                      <m:dPr>
                        <m:ctrlPr>
                          <a:rPr lang="de-DE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altLang="ko-KR" b="0" i="1" smtClean="0">
                                <a:latin typeface="Cambria Math" panose="02040503050406030204" pitchFamily="18" charset="0"/>
                              </a:rPr>
                              <m:t>8,19</m:t>
                            </m:r>
                          </m:e>
                        </m:d>
                      </m:e>
                    </m:d>
                  </m:oMath>
                </a14:m>
                <a:r>
                  <a:rPr lang="de-DE" altLang="ko-KR" b="0" i="1" dirty="0">
                    <a:latin typeface="Cambria Math" panose="02040503050406030204" pitchFamily="18" charset="0"/>
                  </a:rPr>
                  <a:t> </a:t>
                </a:r>
                <a:br>
                  <a:rPr lang="de-DE" altLang="ko-KR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0.296,0.704</m:t>
                        </m:r>
                      </m:e>
                    </m:d>
                  </m:oMath>
                </a14:m>
                <a:r>
                  <a:rPr lang="de-DE" altLang="ko-KR" dirty="0"/>
                  <a:t> </a:t>
                </a:r>
              </a:p>
              <a:p>
                <a:pPr lvl="1"/>
                <a:endParaRPr lang="de-DE" altLang="ko-KR" dirty="0"/>
              </a:p>
              <a:p>
                <a:r>
                  <a:rPr lang="de-DE" altLang="ko-KR" dirty="0"/>
                  <a:t>Zu viele Samples werden verworfen</a:t>
                </a:r>
              </a:p>
            </p:txBody>
          </p:sp>
        </mc:Choice>
        <mc:Fallback xmlns="">
          <p:sp>
            <p:nvSpPr>
              <p:cNvPr id="573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745328" cy="4240848"/>
              </a:xfrm>
              <a:blipFill>
                <a:blip r:embed="rId3"/>
                <a:stretch>
                  <a:fillRect l="-2128" t="-2687" r="-4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8E3251-4934-FB4D-AA84-43866F9675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2FF6B-A227-B44C-A86D-C4CB7F95D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0FCFE-A3AE-9C47-A4C2-DC1E0DC7D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26</a:t>
            </a:fld>
            <a:endParaRPr lang="de-D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213B28-2194-7743-B680-4125431D8840}"/>
              </a:ext>
            </a:extLst>
          </p:cNvPr>
          <p:cNvGrpSpPr/>
          <p:nvPr/>
        </p:nvGrpSpPr>
        <p:grpSpPr>
          <a:xfrm>
            <a:off x="8627327" y="308438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FE3457D3-9C0B-524D-BC7D-0A047235F71E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896EBF6-3CEF-1445-A9F8-0AE35FC4E2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AD76501-975F-D447-BA9A-8A6B90A65CA9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5D0F476-BE14-C84E-8227-C17C6FAB6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1E8E642-5160-5A43-A71E-42D3F2FB9457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AA27EB3C-20C8-0C42-9534-AE4536A460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BA16480-E53F-094D-99ED-066FAA0CEA71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2FBCEA8-2E1E-1346-97FA-910160660F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BA35037-5DE3-EB44-9C97-5226B9F4A404}"/>
                </a:ext>
              </a:extLst>
            </p:cNvPr>
            <p:cNvCxnSpPr>
              <a:cxnSpLocks/>
              <a:stCxn id="25" idx="3"/>
              <a:endCxn id="27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F1B79B2-1321-3F42-AB6E-304F2ECE382E}"/>
                </a:ext>
              </a:extLst>
            </p:cNvPr>
            <p:cNvCxnSpPr>
              <a:cxnSpLocks/>
              <a:stCxn id="27" idx="4"/>
              <a:endCxn id="28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23D070C-B0D2-6043-95C4-C664D19871EB}"/>
                </a:ext>
              </a:extLst>
            </p:cNvPr>
            <p:cNvCxnSpPr>
              <a:cxnSpLocks/>
              <a:stCxn id="26" idx="4"/>
              <a:endCxn id="28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BBF0066-3C4E-634A-81D1-C1158173CA29}"/>
                </a:ext>
              </a:extLst>
            </p:cNvPr>
            <p:cNvCxnSpPr>
              <a:cxnSpLocks/>
              <a:stCxn id="25" idx="5"/>
              <a:endCxn id="26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8BE66B83-4DD7-5D40-A2BC-642BAA8F13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8BE66B83-4DD7-5D40-A2BC-642BAA8F13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87546443-E60F-E744-A31C-782841F335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87546443-E60F-E744-A31C-782841F335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348E18BD-9F07-FA42-B9AE-2C04C28168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348E18BD-9F07-FA42-B9AE-2C04C28168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67" r="-2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67" r="-1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0000" r="-24423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100000" r="-14902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8333" r="-24423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08333" r="-14902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96000" r="-244231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96000" r="-14902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2500" r="-244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2500" r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4C8C5D-7BC2-424F-B259-286D3C9DB00C}"/>
                  </a:ext>
                </a:extLst>
              </p:cNvPr>
              <p:cNvSpPr txBox="1"/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4C8C5D-7BC2-424F-B259-286D3C9DB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4E0C48DB-A8EA-7844-93A9-92C50C654B22}"/>
              </a:ext>
            </a:extLst>
          </p:cNvPr>
          <p:cNvSpPr/>
          <p:nvPr/>
        </p:nvSpPr>
        <p:spPr>
          <a:xfrm>
            <a:off x="10659730" y="3183507"/>
            <a:ext cx="1396186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D701F1-8E20-9D43-B761-6C1B759B2EA0}"/>
              </a:ext>
            </a:extLst>
          </p:cNvPr>
          <p:cNvSpPr/>
          <p:nvPr/>
        </p:nvSpPr>
        <p:spPr>
          <a:xfrm>
            <a:off x="7820215" y="3183507"/>
            <a:ext cx="1390274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3F46F99-F067-8E44-B2CE-129CC93CD318}"/>
              </a:ext>
            </a:extLst>
          </p:cNvPr>
          <p:cNvSpPr/>
          <p:nvPr/>
        </p:nvSpPr>
        <p:spPr>
          <a:xfrm>
            <a:off x="8810062" y="5597611"/>
            <a:ext cx="2254759" cy="308304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20000"/>
                </a:srgbClr>
              </a:gs>
              <a:gs pos="100000">
                <a:schemeClr val="accent6">
                  <a:alpha val="20000"/>
                </a:schemeClr>
              </a:gs>
            </a:gsLst>
            <a:lin ang="2700000" scaled="1"/>
            <a:tileRect/>
          </a:gradFill>
          <a:ln w="28575">
            <a:gradFill>
              <a:gsLst>
                <a:gs pos="0">
                  <a:srgbClr val="FFC000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96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Rejection Sampling: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60000" y="1665066"/>
                <a:ext cx="7357220" cy="4240848"/>
              </a:xfrm>
            </p:spPr>
            <p:txBody>
              <a:bodyPr/>
              <a:lstStyle/>
              <a:p>
                <a:r>
                  <a:rPr lang="de-DE" altLang="ko-KR" dirty="0"/>
                  <a:t>Sampling hoffnungslos teuer, wenn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altLang="ko-KR" dirty="0"/>
                  <a:t> klein</a:t>
                </a:r>
              </a:p>
              <a:p>
                <a:pPr lvl="1"/>
                <a:r>
                  <a:rPr lang="de-DE" altLang="ko-KR" dirty="0"/>
                  <a:t>Da Wahrscheinlichkeit Samples zu generieren, in denen </a:t>
                </a:r>
                <a14:m>
                  <m:oMath xmlns:m="http://schemas.openxmlformats.org/officeDocument/2006/math">
                    <m:r>
                      <a:rPr lang="de-DE" altLang="ko-KR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altLang="ko-KR" dirty="0"/>
                  <a:t> gilt, klein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=0.001,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=10000</m:t>
                    </m:r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</m:t>
                    </m:r>
                  </m:oMath>
                </a14:m>
                <a:r>
                  <a:rPr lang="de-DE" dirty="0"/>
                  <a:t> nicht verworfene Samples</a:t>
                </a:r>
                <a:endParaRPr lang="de-DE" altLang="ko-KR" dirty="0"/>
              </a:p>
              <a:p>
                <a:pPr lvl="2"/>
                <a:r>
                  <a:rPr lang="de-DE" altLang="ko-KR" dirty="0"/>
                  <a:t>Gilt z.B. für jede Menge von Symptomen in medizinischen Diagnosesystemen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altLang="ko-KR" dirty="0"/>
                  <a:t> wird exponentiell kleiner mit steigender Anzahl an </a:t>
                </a:r>
                <a14:m>
                  <m:oMath xmlns:m="http://schemas.openxmlformats.org/officeDocument/2006/math">
                    <m:r>
                      <a:rPr lang="de-DE" altLang="ko-KR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altLang="ko-KR" b="1" dirty="0"/>
              </a:p>
              <a:p>
                <a:r>
                  <a:rPr lang="de-DE" dirty="0"/>
                  <a:t>Wenn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de-DE" dirty="0"/>
                  <a:t> die Anzahl an nicht verworfenen Samples ist, die wir haben wollen, dann müssen wir rund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den>
                    </m:f>
                  </m:oMath>
                </a14:m>
                <a:r>
                  <a:rPr lang="de-DE" dirty="0"/>
                  <a:t> Samples generieren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=10000,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=0.001</m:t>
                    </m:r>
                  </m:oMath>
                </a14:m>
                <a:r>
                  <a:rPr lang="de-DE" altLang="ko-KR" dirty="0"/>
                  <a:t> ➝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=10,0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00,000</m:t>
                    </m:r>
                  </m:oMath>
                </a14:m>
                <a:endParaRPr lang="de-DE" altLang="ko-KR" dirty="0"/>
              </a:p>
            </p:txBody>
          </p:sp>
        </mc:Choice>
        <mc:Fallback xmlns="">
          <p:sp>
            <p:nvSpPr>
              <p:cNvPr id="573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357220" cy="4240848"/>
              </a:xfrm>
              <a:blipFill>
                <a:blip r:embed="rId3"/>
                <a:stretch>
                  <a:fillRect l="-2238" t="-2687" b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8E3251-4934-FB4D-AA84-43866F9675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2FF6B-A227-B44C-A86D-C4CB7F95D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0FCFE-A3AE-9C47-A4C2-DC1E0DC7D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27</a:t>
            </a:fld>
            <a:endParaRPr lang="de-D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6D165E-65A4-E243-B9F0-1758AC091515}"/>
              </a:ext>
            </a:extLst>
          </p:cNvPr>
          <p:cNvGrpSpPr/>
          <p:nvPr/>
        </p:nvGrpSpPr>
        <p:grpSpPr>
          <a:xfrm>
            <a:off x="8627327" y="308438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FD2AE0E-66B7-894F-9689-0D9454142F93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896EBF6-3CEF-1445-A9F8-0AE35FC4E2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DF885A86-F6E2-6D41-B11E-5E6D20555A38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5D0F476-BE14-C84E-8227-C17C6FAB6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82B4997-E13F-4844-9682-6D0AEA7B126D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AA27EB3C-20C8-0C42-9534-AE4536A460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A6183917-A7B5-654C-BB0E-5FC73D1FA221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12FBCEA8-2E1E-1346-97FA-910160660F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1575B05-34B7-6C49-9DBE-D97252858CFA}"/>
                </a:ext>
              </a:extLst>
            </p:cNvPr>
            <p:cNvCxnSpPr>
              <a:cxnSpLocks/>
              <a:stCxn id="25" idx="3"/>
              <a:endCxn id="27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6413941-8BD2-3241-BF62-3DF0A820B49C}"/>
                </a:ext>
              </a:extLst>
            </p:cNvPr>
            <p:cNvCxnSpPr>
              <a:cxnSpLocks/>
              <a:stCxn id="27" idx="4"/>
              <a:endCxn id="28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7D3A462-71AC-DC40-A559-4FD5D081A0B9}"/>
                </a:ext>
              </a:extLst>
            </p:cNvPr>
            <p:cNvCxnSpPr>
              <a:cxnSpLocks/>
              <a:stCxn id="26" idx="4"/>
              <a:endCxn id="28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865773D-3690-0640-BC93-BE9E8D064D4F}"/>
                </a:ext>
              </a:extLst>
            </p:cNvPr>
            <p:cNvCxnSpPr>
              <a:cxnSpLocks/>
              <a:stCxn id="25" idx="5"/>
              <a:endCxn id="26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00DCB52A-8ECF-154D-A3CD-42499F531F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00DCB52A-8ECF-154D-A3CD-42499F531F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3841413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629C5E66-E24C-1F44-960C-2B9604F168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629C5E66-E24C-1F44-960C-2B9604F168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5E4054B6-8343-0F41-B4B4-6C700D6F11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5E4054B6-8343-0F41-B4B4-6C700D6F11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568024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67" r="-2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67" r="-1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0000" r="-24423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100000" r="-14902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8333" r="-24423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08333" r="-14902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96000" r="-244231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96000" r="-14902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2500" r="-244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2500" r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BB4531-0326-9B4A-85FA-103C8C68FE30}"/>
                  </a:ext>
                </a:extLst>
              </p:cNvPr>
              <p:cNvSpPr txBox="1"/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BB4531-0326-9B4A-85FA-103C8C68F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B67F581B-F216-C247-977A-DEF684B0E53F}"/>
              </a:ext>
            </a:extLst>
          </p:cNvPr>
          <p:cNvSpPr/>
          <p:nvPr/>
        </p:nvSpPr>
        <p:spPr>
          <a:xfrm>
            <a:off x="10659730" y="3183507"/>
            <a:ext cx="1396186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C384B4-EB96-C748-BF6E-7337FFA7EE80}"/>
              </a:ext>
            </a:extLst>
          </p:cNvPr>
          <p:cNvSpPr/>
          <p:nvPr/>
        </p:nvSpPr>
        <p:spPr>
          <a:xfrm>
            <a:off x="7820215" y="3183507"/>
            <a:ext cx="1390274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487E44-A8AB-9744-A39A-E273ADACBB53}"/>
              </a:ext>
            </a:extLst>
          </p:cNvPr>
          <p:cNvSpPr/>
          <p:nvPr/>
        </p:nvSpPr>
        <p:spPr>
          <a:xfrm>
            <a:off x="8810062" y="5597611"/>
            <a:ext cx="2254759" cy="308304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20000"/>
                </a:srgbClr>
              </a:gs>
              <a:gs pos="100000">
                <a:schemeClr val="accent6">
                  <a:alpha val="20000"/>
                </a:schemeClr>
              </a:gs>
            </a:gsLst>
            <a:lin ang="2700000" scaled="1"/>
            <a:tileRect/>
          </a:gradFill>
          <a:ln w="28575">
            <a:gradFill>
              <a:gsLst>
                <a:gs pos="0">
                  <a:srgbClr val="FFC000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653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E243C7-9B22-8849-BC5F-016DB86E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Likelihood Weighting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10CF489-3353-A648-83CB-CCB7990D33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altLang="ko-KR" dirty="0"/>
                  <a:t>Ziel</a:t>
                </a:r>
              </a:p>
              <a:p>
                <a:pPr lvl="1"/>
                <a:r>
                  <a:rPr lang="de-DE" altLang="ko-KR" dirty="0"/>
                  <a:t>Ineffizienz von </a:t>
                </a:r>
                <a:r>
                  <a:rPr lang="de-DE" altLang="ko-KR" dirty="0" err="1"/>
                  <a:t>Rejection</a:t>
                </a:r>
                <a:r>
                  <a:rPr lang="de-DE" altLang="ko-KR" dirty="0"/>
                  <a:t> Sampling vermeiden</a:t>
                </a:r>
              </a:p>
              <a:p>
                <a:pPr lvl="1"/>
                <a:endParaRPr lang="de-DE" altLang="ko-KR" dirty="0"/>
              </a:p>
              <a:p>
                <a:r>
                  <a:rPr lang="de-DE" altLang="ko-KR" dirty="0"/>
                  <a:t>Idee</a:t>
                </a:r>
              </a:p>
              <a:p>
                <a:pPr lvl="1"/>
                <a:r>
                  <a:rPr lang="de-DE" altLang="ko-KR" dirty="0"/>
                  <a:t>Nur Samples (zusammengesetzte Ereignisse) generieren, die zu der Evidenz </a:t>
                </a:r>
                <a14:m>
                  <m:oMath xmlns:m="http://schemas.openxmlformats.org/officeDocument/2006/math">
                    <m:r>
                      <a:rPr lang="de-DE" altLang="ko-KR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altLang="ko-KR" dirty="0"/>
                  <a:t> passen</a:t>
                </a:r>
              </a:p>
              <a:p>
                <a:pPr lvl="1"/>
                <a:r>
                  <a:rPr lang="de-DE" altLang="ko-KR" dirty="0"/>
                  <a:t>Jedes Ereignis gewichtet mit der Wahrscheinlichkeit (</a:t>
                </a:r>
                <a:r>
                  <a:rPr lang="de-DE" altLang="ko-KR" i="1" dirty="0" err="1"/>
                  <a:t>likelihood</a:t>
                </a:r>
                <a:r>
                  <a:rPr lang="de-DE" altLang="ko-KR" dirty="0"/>
                  <a:t>), dass das Ereignis zur Evidenz passt </a:t>
                </a:r>
              </a:p>
              <a:p>
                <a:endParaRPr lang="de-DE" altLang="ko-KR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10CF489-3353-A648-83CB-CCB7990D33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210AF-EC1D-D04F-A1E9-BE6D6F4D6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6D6A1-1008-344C-9289-623F75D9DC28}"/>
              </a:ext>
            </a:extLst>
          </p:cNvPr>
          <p:cNvSpPr txBox="1"/>
          <p:nvPr/>
        </p:nvSpPr>
        <p:spPr>
          <a:xfrm>
            <a:off x="2560005" y="6172447"/>
            <a:ext cx="708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R. Fung and K.-C. Chang. Weighing and integrating evidence for stochastic simulation in Bayesian networks. In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Uncertainty in AI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1989. </a:t>
            </a:r>
          </a:p>
          <a:p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R. D. Shachter and M. A. Peot. Simulation approaches to general probabilistic inference on belief networks. In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Uncertainty in AI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1989.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8BD2C-9DF8-BD42-A04C-148BEEC872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B28E0-76C8-3A49-A9AA-25AB8C13E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236242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Likelihood Weighting: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43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999" y="1665065"/>
                <a:ext cx="7735098" cy="4361265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de-DE" altLang="ko-KR" dirty="0"/>
                  <a:t>?</a:t>
                </a:r>
              </a:p>
              <a:p>
                <a:pPr lvl="1"/>
                <a:r>
                  <a:rPr lang="de-DE" altLang="ko-KR" dirty="0"/>
                  <a:t>Topologische Sortierung: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de-DE" altLang="ko-KR" dirty="0"/>
              </a:p>
              <a:p>
                <a:r>
                  <a:rPr lang="de-DE" altLang="ko-KR" dirty="0"/>
                  <a:t>Sample generieren</a:t>
                </a:r>
              </a:p>
              <a:p>
                <a:pPr lvl="1">
                  <a:tabLst>
                    <a:tab pos="5018088" algn="l"/>
                  </a:tabLst>
                </a:pPr>
                <a:r>
                  <a:rPr lang="de-DE" altLang="ko-KR" dirty="0"/>
                  <a:t>Gewicht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altLang="ko-KR" dirty="0"/>
                  <a:t> auf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1.0</m:t>
                    </m:r>
                  </m:oMath>
                </a14:m>
                <a:r>
                  <a:rPr lang="de-DE" altLang="ko-KR" dirty="0"/>
                  <a:t> setzen	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de-DE" altLang="ko-KR" i="1" dirty="0"/>
              </a:p>
              <a:p>
                <a:pPr lvl="1">
                  <a:tabLst>
                    <a:tab pos="5018088" algn="l"/>
                  </a:tabLst>
                </a:pPr>
                <a:r>
                  <a:rPr lang="de-DE" altLang="ko-KR" dirty="0"/>
                  <a:t>Sample aus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0.5,0.5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altLang="ko-K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	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de-DE" altLang="ko-KR" dirty="0"/>
              </a:p>
              <a:p>
                <a:pPr lvl="1">
                  <a:tabLst>
                    <a:tab pos="5018088" algn="l"/>
                  </a:tabLst>
                </a:pPr>
                <a14:m>
                  <m:oMath xmlns:m="http://schemas.openxmlformats.org/officeDocument/2006/math">
                    <m:r>
                      <a:rPr lang="de-DE" altLang="ko-KR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altLang="ko-KR" dirty="0"/>
                  <a:t> ist eine Evidenzvariable mit Wert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br>
                  <a:rPr lang="de-DE" altLang="ko-KR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←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lang="de-DE" altLang="ko-K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de-DE" altLang="ko-KR" dirty="0"/>
                  <a:t>	</a:t>
                </a:r>
                <a:r>
                  <a:rPr lang="de-DE" dirty="0"/>
                  <a:t>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de-DE" altLang="ko-KR" dirty="0"/>
              </a:p>
              <a:p>
                <a:pPr lvl="1">
                  <a:tabLst>
                    <a:tab pos="5018088" algn="l"/>
                  </a:tabLst>
                </a:pPr>
                <a:r>
                  <a:rPr lang="de-DE" altLang="ko-KR" dirty="0"/>
                  <a:t>Sample aus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0.8,0.2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altLang="ko-KR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	</a:t>
                </a:r>
                <a:r>
                  <a:rPr lang="de-DE" dirty="0"/>
                  <a:t>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de-DE" altLang="ko-KR" dirty="0"/>
              </a:p>
              <a:p>
                <a:pPr lvl="1">
                  <a:tabLst>
                    <a:tab pos="5018088" algn="l"/>
                  </a:tabLst>
                </a:pPr>
                <a14:m>
                  <m:oMath xmlns:m="http://schemas.openxmlformats.org/officeDocument/2006/math">
                    <m:r>
                      <a:rPr lang="de-DE" altLang="ko-KR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altLang="ko-KR" dirty="0"/>
                  <a:t> ist eine Evidenzvariable mit Wert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br>
                  <a:rPr lang="de-DE" altLang="ko-KR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←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de-DE" altLang="ko-K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lang="de-DE" altLang="ko-K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099</m:t>
                    </m:r>
                  </m:oMath>
                </a14:m>
                <a:r>
                  <a:rPr lang="de-DE" altLang="ko-KR" dirty="0"/>
                  <a:t>	</a:t>
                </a:r>
                <a:r>
                  <a:rPr lang="de-DE" dirty="0"/>
                  <a:t>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=0.099</m:t>
                    </m:r>
                  </m:oMath>
                </a14:m>
                <a:endParaRPr lang="de-DE" altLang="ko-KR" dirty="0">
                  <a:solidFill>
                    <a:schemeClr val="accent1"/>
                  </a:solidFill>
                </a:endParaRPr>
              </a:p>
              <a:p>
                <a:pPr>
                  <a:tabLst>
                    <a:tab pos="5554663" algn="l"/>
                  </a:tabLst>
                </a:pPr>
                <a:r>
                  <a:rPr lang="de-DE" altLang="ko-KR" dirty="0"/>
                  <a:t>Schätzung</a:t>
                </a:r>
              </a:p>
              <a:p>
                <a:pPr lvl="1">
                  <a:tabLst>
                    <a:tab pos="5554663" algn="l"/>
                  </a:tabLst>
                </a:pPr>
                <a:r>
                  <a:rPr lang="de-DE" altLang="ko-KR" dirty="0"/>
                  <a:t>Gewichte akkumulieren zu </a:t>
                </a:r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 oder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de-DE" altLang="ko-KR" dirty="0"/>
                  <a:t> </a:t>
                </a:r>
              </a:p>
              <a:p>
                <a:pPr lvl="2"/>
                <a:r>
                  <a:rPr lang="de-DE" altLang="ko-KR" dirty="0"/>
                  <a:t>Obiges Sample beinhaltet </a:t>
                </a:r>
                <a14:m>
                  <m:oMath xmlns:m="http://schemas.openxmlformats.org/officeDocument/2006/math">
                    <m:r>
                      <a:rPr lang="de-DE" altLang="ko-KR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 altLang="ko-KR" dirty="0"/>
                  <a:t> ➝ Geht an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 mit Gewicht </a:t>
                </a:r>
                <a14:m>
                  <m:oMath xmlns:m="http://schemas.openxmlformats.org/officeDocument/2006/math">
                    <m:r>
                      <a:rPr lang="de-DE" altLang="ko-KR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099</m:t>
                    </m:r>
                  </m:oMath>
                </a14:m>
                <a:endParaRPr lang="de-DE" altLang="ko-KR" dirty="0"/>
              </a:p>
              <a:p>
                <a:pPr lvl="1"/>
                <a:r>
                  <a:rPr lang="de-DE" altLang="ko-KR" dirty="0"/>
                  <a:t>Normalisieren (durch die Summe der akkumulierten Gewichte teilen)</a:t>
                </a:r>
              </a:p>
            </p:txBody>
          </p:sp>
        </mc:Choice>
        <mc:Fallback xmlns="">
          <p:sp>
            <p:nvSpPr>
              <p:cNvPr id="6144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7735098" cy="4361265"/>
              </a:xfrm>
              <a:blipFill>
                <a:blip r:embed="rId3"/>
                <a:stretch>
                  <a:fillRect l="-1967" t="-3188" r="-9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0E097-3675-A949-A38A-E65509713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29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F7A5B-047A-8F42-ABA1-D5CDD44E6B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8497F-3589-7F44-AD8C-9A78A1D97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777B9E-6676-E844-BEEB-8B95B07313A0}"/>
              </a:ext>
            </a:extLst>
          </p:cNvPr>
          <p:cNvGrpSpPr/>
          <p:nvPr/>
        </p:nvGrpSpPr>
        <p:grpSpPr>
          <a:xfrm>
            <a:off x="8627327" y="308438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367C001-E94A-8D48-9485-80F8F9DB4F93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896EBF6-3CEF-1445-A9F8-0AE35FC4E2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8952C96D-0252-3B4F-863C-59321754B6CD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5D0F476-BE14-C84E-8227-C17C6FAB6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4D9F9A2-DDC0-5944-A3F6-64818652C9F9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4D9F9A2-DDC0-5944-A3F6-64818652C9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B0D16B60-F716-E144-A14B-951D06D4508D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en-GB" sz="1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B0D16B60-F716-E144-A14B-951D06D450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6B1A87-32C7-AD43-AFB9-3FE04AC31A9A}"/>
                </a:ext>
              </a:extLst>
            </p:cNvPr>
            <p:cNvCxnSpPr>
              <a:cxnSpLocks/>
              <a:stCxn id="29" idx="3"/>
              <a:endCxn id="31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4EB05C3-7B1C-DF46-809E-5C82AEEED1D6}"/>
                </a:ext>
              </a:extLst>
            </p:cNvPr>
            <p:cNvCxnSpPr>
              <a:cxnSpLocks/>
              <a:stCxn id="31" idx="4"/>
              <a:endCxn id="32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86D663A-EEC3-1847-83E7-1E6ADC4D2002}"/>
                </a:ext>
              </a:extLst>
            </p:cNvPr>
            <p:cNvCxnSpPr>
              <a:cxnSpLocks/>
              <a:stCxn id="30" idx="4"/>
              <a:endCxn id="32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DAB515D-574A-634B-91DB-5419AE0FEEED}"/>
                </a:ext>
              </a:extLst>
            </p:cNvPr>
            <p:cNvCxnSpPr>
              <a:cxnSpLocks/>
              <a:stCxn id="29" idx="5"/>
              <a:endCxn id="30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EA8939CB-D02B-FA42-BCFE-DDD6AFB0F4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1446617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EA8939CB-D02B-FA42-BCFE-DDD6AFB0F4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1446617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DE1B2F2D-5DB2-6A42-9487-74AE27A91C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DE1B2F2D-5DB2-6A42-9487-74AE27A91C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10537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2F792998-A70F-6C46-BC5D-2E427A1E64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5430392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rgbClr val="B14AFF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2F792998-A70F-6C46-BC5D-2E427A1E64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5430392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67" r="-2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67" r="-1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0000" r="-24423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100000" r="-14902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8333" r="-24423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08333" r="-14902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96000" r="-244231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96000" r="-14902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2500" r="-244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2500" r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60E2420-6D8F-C643-A8A7-8B99075EA93D}"/>
                  </a:ext>
                </a:extLst>
              </p:cNvPr>
              <p:cNvSpPr txBox="1"/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60E2420-6D8F-C643-A8A7-8B99075EA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CCD682C3-C4EB-B541-8FD6-A76A36B2599B}"/>
              </a:ext>
            </a:extLst>
          </p:cNvPr>
          <p:cNvSpPr/>
          <p:nvPr/>
        </p:nvSpPr>
        <p:spPr>
          <a:xfrm>
            <a:off x="10659730" y="3183507"/>
            <a:ext cx="1396186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393D89F-B047-A14B-8592-29637C17C470}"/>
              </a:ext>
            </a:extLst>
          </p:cNvPr>
          <p:cNvSpPr/>
          <p:nvPr/>
        </p:nvSpPr>
        <p:spPr>
          <a:xfrm>
            <a:off x="7820215" y="3183507"/>
            <a:ext cx="1390274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151174F-2A56-8246-A5C9-EDDE69BE4396}"/>
              </a:ext>
            </a:extLst>
          </p:cNvPr>
          <p:cNvSpPr/>
          <p:nvPr/>
        </p:nvSpPr>
        <p:spPr>
          <a:xfrm>
            <a:off x="8810062" y="5597611"/>
            <a:ext cx="2254759" cy="308304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20000"/>
                </a:srgbClr>
              </a:gs>
              <a:gs pos="100000">
                <a:schemeClr val="accent6">
                  <a:alpha val="20000"/>
                </a:schemeClr>
              </a:gs>
            </a:gsLst>
            <a:lin ang="2700000" scaled="1"/>
            <a:tileRect/>
          </a:gradFill>
          <a:ln w="28575">
            <a:gradFill>
              <a:gsLst>
                <a:gs pos="0">
                  <a:srgbClr val="FFC000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2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D49B-FFF6-6D4F-ABA7-6CC340453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C1F9-099A-6B47-85E0-D7E8F8A96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3404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Likelihood Weighting: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43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998" y="1665065"/>
                <a:ext cx="7909485" cy="4361265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de-DE" altLang="ko-KR" dirty="0"/>
                  <a:t>? </a:t>
                </a:r>
              </a:p>
              <a:p>
                <a:pPr lvl="1"/>
                <a:r>
                  <a:rPr lang="de-DE" altLang="ko-KR" dirty="0"/>
                  <a:t>Topologische Sortierung: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de-DE" altLang="ko-KR" dirty="0"/>
              </a:p>
              <a:p>
                <a:r>
                  <a:rPr lang="de-DE" altLang="ko-KR" dirty="0"/>
                  <a:t>Sample generieren</a:t>
                </a:r>
              </a:p>
              <a:p>
                <a:pPr lvl="1">
                  <a:tabLst>
                    <a:tab pos="5018088" algn="l"/>
                  </a:tabLst>
                </a:pPr>
                <a:r>
                  <a:rPr lang="de-DE" altLang="ko-KR" dirty="0"/>
                  <a:t>Gewicht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altLang="ko-KR" dirty="0"/>
                  <a:t> auf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1.0</m:t>
                    </m:r>
                  </m:oMath>
                </a14:m>
                <a:r>
                  <a:rPr lang="de-DE" altLang="ko-KR" dirty="0"/>
                  <a:t> setzen	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de-DE" altLang="ko-KR" i="1" dirty="0"/>
              </a:p>
              <a:p>
                <a:pPr lvl="1">
                  <a:tabLst>
                    <a:tab pos="5018088" algn="l"/>
                  </a:tabLst>
                </a:pPr>
                <a14:m>
                  <m:oMath xmlns:m="http://schemas.openxmlformats.org/officeDocument/2006/math">
                    <m:r>
                      <a:rPr lang="de-DE" altLang="ko-KR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de-DE" altLang="ko-KR" dirty="0"/>
                  <a:t> ist eine Evidenzvariable mit Wert </a:t>
                </a:r>
                <a14:m>
                  <m:oMath xmlns:m="http://schemas.openxmlformats.org/officeDocument/2006/math">
                    <m:r>
                      <a:rPr lang="de-DE" altLang="ko-KR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br>
                  <a:rPr lang="de-DE" altLang="ko-KR" i="1" dirty="0">
                    <a:solidFill>
                      <a:srgbClr val="FFC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←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de-DE" altLang="ko-KR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de-DE" altLang="ko-KR" dirty="0"/>
                  <a:t>	</a:t>
                </a:r>
                <a:r>
                  <a:rPr lang="de-DE" dirty="0"/>
                  <a:t>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de-DE" altLang="ko-KR" dirty="0"/>
              </a:p>
              <a:p>
                <a:pPr lvl="1">
                  <a:tabLst>
                    <a:tab pos="5018088" algn="l"/>
                  </a:tabLst>
                </a:pPr>
                <a:r>
                  <a:rPr lang="de-DE" altLang="ko-KR" dirty="0"/>
                  <a:t>Sample aus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,0.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altLang="ko-KR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de-DE" altLang="ko-KR" dirty="0"/>
                  <a:t>	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de-DE" altLang="ko-KR" dirty="0"/>
              </a:p>
              <a:p>
                <a:pPr lvl="1">
                  <a:tabLst>
                    <a:tab pos="5018088" algn="l"/>
                  </a:tabLst>
                </a:pPr>
                <a:r>
                  <a:rPr lang="de-DE" altLang="ko-KR" dirty="0"/>
                  <a:t>Sample aus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0.8,0.2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altLang="ko-KR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	</a:t>
                </a:r>
                <a:r>
                  <a:rPr lang="de-DE" dirty="0"/>
                  <a:t>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de-DE" altLang="ko-KR" dirty="0"/>
              </a:p>
              <a:p>
                <a:pPr lvl="1">
                  <a:tabLst>
                    <a:tab pos="5018088" algn="l"/>
                  </a:tabLst>
                </a:pPr>
                <a14:m>
                  <m:oMath xmlns:m="http://schemas.openxmlformats.org/officeDocument/2006/math">
                    <m:r>
                      <a:rPr lang="de-DE" altLang="ko-KR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altLang="ko-KR" dirty="0"/>
                  <a:t> ist eine Evidenzvariable mit Wert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br>
                  <a:rPr lang="de-DE" altLang="ko-KR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←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de-DE" altLang="ko-K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lang="de-DE" altLang="ko-KR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45</m:t>
                    </m:r>
                  </m:oMath>
                </a14:m>
                <a:r>
                  <a:rPr lang="de-DE" altLang="ko-KR" dirty="0"/>
                  <a:t>	</a:t>
                </a:r>
                <a:r>
                  <a:rPr lang="de-DE" dirty="0"/>
                  <a:t>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=0.45</m:t>
                    </m:r>
                  </m:oMath>
                </a14:m>
                <a:endParaRPr lang="de-DE" altLang="ko-KR" dirty="0">
                  <a:solidFill>
                    <a:schemeClr val="accent1"/>
                  </a:solidFill>
                </a:endParaRPr>
              </a:p>
              <a:p>
                <a:pPr>
                  <a:tabLst>
                    <a:tab pos="5554663" algn="l"/>
                  </a:tabLst>
                </a:pPr>
                <a:r>
                  <a:rPr lang="de-DE" altLang="ko-KR" dirty="0"/>
                  <a:t>Schätzung</a:t>
                </a:r>
              </a:p>
              <a:p>
                <a:pPr lvl="1">
                  <a:tabLst>
                    <a:tab pos="5554663" algn="l"/>
                  </a:tabLst>
                </a:pPr>
                <a:r>
                  <a:rPr lang="de-DE" altLang="ko-KR" dirty="0"/>
                  <a:t>Gewichte akkumulieren zu </a:t>
                </a:r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 oder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de-DE" altLang="ko-KR" dirty="0"/>
                  <a:t> </a:t>
                </a:r>
              </a:p>
              <a:p>
                <a:pPr lvl="2"/>
                <a:r>
                  <a:rPr lang="de-DE" altLang="ko-KR" dirty="0"/>
                  <a:t>Obiges Sample beinhaltet </a:t>
                </a:r>
                <a14:m>
                  <m:oMath xmlns:m="http://schemas.openxmlformats.org/officeDocument/2006/math">
                    <m:r>
                      <a:rPr lang="de-DE" altLang="ko-KR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 altLang="ko-KR" dirty="0"/>
                  <a:t> ➝ Geht an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 mit Gewicht </a:t>
                </a:r>
                <a14:m>
                  <m:oMath xmlns:m="http://schemas.openxmlformats.org/officeDocument/2006/math">
                    <m:r>
                      <a:rPr lang="de-DE" altLang="ko-KR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45</m:t>
                    </m:r>
                  </m:oMath>
                </a14:m>
                <a:endParaRPr lang="de-DE" altLang="ko-KR" dirty="0"/>
              </a:p>
              <a:p>
                <a:pPr lvl="1"/>
                <a:r>
                  <a:rPr lang="de-DE" altLang="ko-KR" dirty="0"/>
                  <a:t>Normalisieren (durch die Summe der akkumulierten Gewichte teilen)</a:t>
                </a:r>
              </a:p>
            </p:txBody>
          </p:sp>
        </mc:Choice>
        <mc:Fallback xmlns="">
          <p:sp>
            <p:nvSpPr>
              <p:cNvPr id="6144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8" y="1665065"/>
                <a:ext cx="7909485" cy="4361265"/>
              </a:xfrm>
              <a:blipFill>
                <a:blip r:embed="rId3"/>
                <a:stretch>
                  <a:fillRect l="-1923" t="-31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0E097-3675-A949-A38A-E65509713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30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F7A5B-047A-8F42-ABA1-D5CDD44E6B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8497F-3589-7F44-AD8C-9A78A1D97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865DF2-C3B2-8A44-A996-B655D801B262}"/>
              </a:ext>
            </a:extLst>
          </p:cNvPr>
          <p:cNvGrpSpPr/>
          <p:nvPr/>
        </p:nvGrpSpPr>
        <p:grpSpPr>
          <a:xfrm>
            <a:off x="8627327" y="308438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2B1A3E47-852A-BE44-8EB3-B52B131538C3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2B1A3E47-852A-BE44-8EB3-B52B13153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6495C959-0D73-1C4A-BC90-410B3CB3530C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5D0F476-BE14-C84E-8227-C17C6FAB6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F917CF1-A5AE-2F4B-A1D3-CA8C3B05D411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F917CF1-A5AE-2F4B-A1D3-CA8C3B05D4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E1FDD39A-7B4F-CD41-94C3-E60D4E77B992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en-GB" sz="1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E1FDD39A-7B4F-CD41-94C3-E60D4E77B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1F5606A-F194-9347-BC23-EF2F1E640E79}"/>
                </a:ext>
              </a:extLst>
            </p:cNvPr>
            <p:cNvCxnSpPr>
              <a:cxnSpLocks/>
              <a:stCxn id="29" idx="3"/>
              <a:endCxn id="31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6B37D15-B4FE-BF46-990C-E809607468D5}"/>
                </a:ext>
              </a:extLst>
            </p:cNvPr>
            <p:cNvCxnSpPr>
              <a:cxnSpLocks/>
              <a:stCxn id="31" idx="4"/>
              <a:endCxn id="32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1343D1D-F1D4-E24A-9000-AA9348625932}"/>
                </a:ext>
              </a:extLst>
            </p:cNvPr>
            <p:cNvCxnSpPr>
              <a:cxnSpLocks/>
              <a:stCxn id="30" idx="4"/>
              <a:endCxn id="32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3A9B120-17D8-EA4E-B1BC-EE4EF7E3E006}"/>
                </a:ext>
              </a:extLst>
            </p:cNvPr>
            <p:cNvCxnSpPr>
              <a:cxnSpLocks/>
              <a:stCxn id="29" idx="5"/>
              <a:endCxn id="30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28AEDD61-65D8-924C-8525-4FF21DCCB2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5392814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28AEDD61-65D8-924C-8525-4FF21DCCB2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5392814"/>
                  </p:ext>
                </p:extLst>
              </p:nvPr>
            </p:nvGraphicFramePr>
            <p:xfrm>
              <a:off x="7826132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00EEF495-0D15-0840-A682-AD9450C512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9336765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00EEF495-0D15-0840-A682-AD9450C512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9336765"/>
                  </p:ext>
                </p:extLst>
              </p:nvPr>
            </p:nvGraphicFramePr>
            <p:xfrm>
              <a:off x="10665647" y="258119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62507D40-E16E-394D-B463-2D2E19CCEB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803405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rgbClr val="B14AFF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solidFill>
                                          <a:srgbClr val="B14A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62507D40-E16E-394D-B463-2D2E19CCEB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803405"/>
                  </p:ext>
                </p:extLst>
              </p:nvPr>
            </p:nvGraphicFramePr>
            <p:xfrm>
              <a:off x="8810063" y="437591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67" r="-2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67" r="-1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0000" r="-24423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100000" r="-14902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8333" r="-24423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08333" r="-14902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96000" r="-244231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296000" r="-14902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2500" r="-244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1961" t="-412500" r="-1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35526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E2D4D63-2AD4-4744-8872-B36CA3AF34C9}"/>
                  </a:ext>
                </a:extLst>
              </p:cNvPr>
              <p:cNvSpPr txBox="1"/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GB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E2D4D63-2AD4-4744-8872-B36CA3AF3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403" y="2719135"/>
                <a:ext cx="1074077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F9D01509-897E-6341-93AF-935D8161D304}"/>
              </a:ext>
            </a:extLst>
          </p:cNvPr>
          <p:cNvSpPr/>
          <p:nvPr/>
        </p:nvSpPr>
        <p:spPr>
          <a:xfrm>
            <a:off x="10659730" y="3183507"/>
            <a:ext cx="1396186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F5B94C-F5D2-4C45-9547-54A7DC9E2E87}"/>
              </a:ext>
            </a:extLst>
          </p:cNvPr>
          <p:cNvSpPr/>
          <p:nvPr/>
        </p:nvSpPr>
        <p:spPr>
          <a:xfrm>
            <a:off x="7820215" y="3183507"/>
            <a:ext cx="1390274" cy="31109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8BB863-1437-404D-8992-D9EF826A7065}"/>
              </a:ext>
            </a:extLst>
          </p:cNvPr>
          <p:cNvSpPr/>
          <p:nvPr/>
        </p:nvSpPr>
        <p:spPr>
          <a:xfrm>
            <a:off x="8810062" y="4992126"/>
            <a:ext cx="2254759" cy="308304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20000"/>
                </a:srgbClr>
              </a:gs>
              <a:gs pos="100000">
                <a:schemeClr val="accent6">
                  <a:alpha val="20000"/>
                </a:schemeClr>
              </a:gs>
            </a:gsLst>
            <a:lin ang="2700000" scaled="1"/>
            <a:tileRect/>
          </a:gradFill>
          <a:ln w="28575">
            <a:gradFill>
              <a:gsLst>
                <a:gs pos="0">
                  <a:srgbClr val="FFC000"/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5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D22C-BF82-7F41-9FF1-77897CC0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Liklihood</a:t>
            </a:r>
            <a:r>
              <a:rPr lang="de-DE" dirty="0"/>
              <a:t> </a:t>
            </a:r>
            <a:r>
              <a:rPr lang="de-DE" dirty="0" err="1"/>
              <a:t>Weighting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C3DA-9FC8-E940-9CB1-92D62753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29C582-808A-F544-948B-985BCCBD11F8}"/>
              </a:ext>
            </a:extLst>
          </p:cNvPr>
          <p:cNvSpPr/>
          <p:nvPr/>
        </p:nvSpPr>
        <p:spPr>
          <a:xfrm>
            <a:off x="359999" y="1583455"/>
            <a:ext cx="11454851" cy="4466119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5"/>
                <a:ext cx="11484001" cy="4590400"/>
              </a:xfrm>
            </p:spPr>
            <p:txBody>
              <a:bodyPr>
                <a:normAutofit fontScale="92500" lnSpcReduction="20000"/>
              </a:bodyPr>
              <a:lstStyle/>
              <a:p>
                <a:pPr marL="9525" indent="0">
                  <a:buNone/>
                  <a:tabLst>
                    <a:tab pos="434975" algn="l"/>
                    <a:tab pos="881063" algn="l"/>
                    <a:tab pos="1331913" algn="l"/>
                    <a:tab pos="1778000" algn="l"/>
                    <a:tab pos="2212975" algn="l"/>
                    <a:tab pos="11417300" algn="r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1" dirty="0" smtClean="0">
                        <a:latin typeface="Cambria Math" panose="02040503050406030204" pitchFamily="18" charset="0"/>
                      </a:rPr>
                      <m:t>LikelihoodWeighting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</m:e>
                    </m:d>
                  </m:oMath>
                </a14:m>
                <a:r>
                  <a:rPr lang="de-DE" dirty="0"/>
                  <a:t>	</a:t>
                </a:r>
              </a:p>
              <a:p>
                <a:pPr marL="9525" indent="0">
                  <a:buNone/>
                  <a:tabLst>
                    <a:tab pos="434975" algn="l"/>
                    <a:tab pos="881063" algn="l"/>
                    <a:tab pos="1331913" algn="l"/>
                    <a:tab pos="1778000" algn="l"/>
                    <a:tab pos="2212975" algn="l"/>
                    <a:tab pos="11417300" algn="r"/>
                  </a:tabLst>
                </a:pPr>
                <a:r>
                  <a:rPr lang="de-DE" sz="2400" dirty="0"/>
                  <a:t>	Vektor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/>
                  <a:t> der Länge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, anfangs </a:t>
                </a:r>
                <a14:m>
                  <m:oMath xmlns:m="http://schemas.openxmlformats.org/officeDocument/2006/math">
                    <m:r>
                      <a:rPr lang="de-DE" sz="24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sz="2400" dirty="0"/>
                  <a:t>	▹</a:t>
                </a:r>
                <a:r>
                  <a:rPr lang="de-DE" sz="2400" i="1" dirty="0"/>
                  <a:t>Gewichtete</a:t>
                </a:r>
                <a:r>
                  <a:rPr lang="de-DE" sz="2400" dirty="0"/>
                  <a:t> Zählerstände für alle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sz="2400" dirty="0"/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>
                    <a:latin typeface="+mn-lt"/>
                  </a:rPr>
                  <a:t>	</a:t>
                </a:r>
                <a:r>
                  <a:rPr lang="de-DE" sz="2400" dirty="0"/>
                  <a:t>	</a:t>
                </a:r>
                <a14:m>
                  <m:oMath xmlns:m="http://schemas.openxmlformats.org/officeDocument/2006/math">
                    <m:r>
                      <a:rPr lang="de-DE" sz="24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de-DE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WeightedSample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sz="2400" b="0" dirty="0"/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400" b="1" i="0" smtClean="0">
                        <a:latin typeface="Cambria Math" panose="02040503050406030204" pitchFamily="18" charset="0"/>
                      </a:rPr>
                      <m:t>Normalise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de-DE" sz="2400" dirty="0"/>
                  <a:t>	▹Jeden Eintrag durch die Summe der Einträge teilen</a:t>
                </a: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endParaRPr lang="de-DE" sz="200" dirty="0"/>
              </a:p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Weighted</m:t>
                    </m:r>
                    <m:r>
                      <m:rPr>
                        <m:nor/>
                      </m:rPr>
                      <a:rPr lang="de-DE" b="1">
                        <a:latin typeface="Cambria Math" panose="02040503050406030204" pitchFamily="18" charset="0"/>
                      </a:rPr>
                      <m:t>Sample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dirty="0"/>
                  <a:t>	Leeres Sample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𝓾</m:t>
                    </m:r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len</m:t>
                            </m:r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𝒰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; </a:t>
                </a:r>
                <a:r>
                  <a:rPr lang="de-DE" sz="2400" dirty="0">
                    <a:solidFill>
                      <a:schemeClr val="accent1"/>
                    </a:solidFill>
                  </a:rPr>
                  <a:t>Gewicht </a:t>
                </a:r>
                <a14:m>
                  <m:oMath xmlns:m="http://schemas.openxmlformats.org/officeDocument/2006/math">
                    <m:r>
                      <a:rPr lang="de-DE" sz="2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sz="2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1.0</m:t>
                    </m:r>
                  </m:oMath>
                </a14:m>
                <a:endParaRPr lang="de-DE" sz="2400" dirty="0"/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len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8150" algn="l"/>
                    <a:tab pos="881063" algn="l"/>
                    <a:tab pos="1331913" algn="l"/>
                    <a:tab pos="1770063" algn="l"/>
                    <a:tab pos="7593013" algn="r"/>
                  </a:tabLst>
                </a:pPr>
                <a:r>
                  <a:rPr lang="en-GB" b="1" dirty="0"/>
                  <a:t>		</a:t>
                </a:r>
                <a:r>
                  <a:rPr lang="en-GB" b="1" dirty="0">
                    <a:solidFill>
                      <a:schemeClr val="accent1"/>
                    </a:solidFill>
                  </a:rPr>
                  <a:t>if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b="1" dirty="0">
                    <a:solidFill>
                      <a:schemeClr val="accent1"/>
                    </a:solidFill>
                  </a:rPr>
                  <a:t>then </a:t>
                </a:r>
                <a:endParaRPr lang="de-DE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8150" algn="l"/>
                    <a:tab pos="881063" algn="l"/>
                    <a:tab pos="1331913" algn="l"/>
                    <a:tab pos="1770063" algn="l"/>
                    <a:tab pos="7593013" algn="r"/>
                  </a:tabLst>
                </a:pPr>
                <a:r>
                  <a:rPr lang="en-GB" dirty="0">
                    <a:solidFill>
                      <a:schemeClr val="accent1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𝓾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rv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m:rPr>
                                <m:sty m:val="p"/>
                              </m:rPr>
                              <a:rPr lang="de-DE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𝓾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8150" algn="l"/>
                    <a:tab pos="881063" algn="l"/>
                    <a:tab pos="1331913" algn="l"/>
                    <a:tab pos="1770063" algn="l"/>
                    <a:tab pos="7593013" algn="r"/>
                  </a:tabLst>
                </a:pPr>
                <a:r>
                  <a:rPr lang="en-GB" dirty="0">
                    <a:solidFill>
                      <a:schemeClr val="accent1"/>
                    </a:solidFill>
                  </a:rPr>
                  <a:t>		</a:t>
                </a:r>
                <a:r>
                  <a:rPr lang="en-GB" b="1" dirty="0">
                    <a:solidFill>
                      <a:schemeClr val="accent1"/>
                    </a:solidFill>
                  </a:rPr>
                  <a:t>else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8150" algn="l"/>
                    <a:tab pos="881063" algn="l"/>
                    <a:tab pos="1331913" algn="l"/>
                    <a:tab pos="1770063" algn="l"/>
                    <a:tab pos="7593013" algn="r"/>
                  </a:tabLst>
                </a:pPr>
                <a:r>
                  <a:rPr lang="en-GB" dirty="0"/>
                  <a:t>			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𝓾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de-DE" dirty="0"/>
                  <a:t> Sample Wert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 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m:rPr>
                                <m:sty m:val="p"/>
                              </m:rPr>
                              <a:rPr lang="de-DE" dirty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𝓾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de-DE" sz="2400" dirty="0"/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</a:t>
                </a:r>
                <a:r>
                  <a:rPr lang="en-GB" sz="2400" b="1" dirty="0"/>
                  <a:t>return</a:t>
                </a:r>
                <a:r>
                  <a:rPr lang="de-DE" sz="2400" b="1" dirty="0"/>
                  <a:t>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𝓾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endParaRPr lang="de-DE" sz="2400" dirty="0"/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11484001" cy="4590400"/>
              </a:xfrm>
              <a:blipFill>
                <a:blip r:embed="rId3"/>
                <a:stretch>
                  <a:fillRect l="-993" t="-1928" r="-7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95AC0B9-F118-1346-8E54-D8A7D17343D2}"/>
              </a:ext>
            </a:extLst>
          </p:cNvPr>
          <p:cNvSpPr txBox="1"/>
          <p:nvPr/>
        </p:nvSpPr>
        <p:spPr>
          <a:xfrm>
            <a:off x="9666890" y="5680242"/>
            <a:ext cx="214796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Likelihood Weighting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2D0FE4-4565-D543-82E6-386D94BC0557}"/>
              </a:ext>
            </a:extLst>
          </p:cNvPr>
          <p:cNvCxnSpPr/>
          <p:nvPr/>
        </p:nvCxnSpPr>
        <p:spPr>
          <a:xfrm>
            <a:off x="359999" y="3459034"/>
            <a:ext cx="1145485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47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460D-BFD7-E248-8C17-78CD5F4B8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Likelihood Weighting</a:t>
            </a:r>
            <a:r>
              <a:rPr lang="de-DE" dirty="0"/>
              <a:t>: Analyse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F20C2-AE14-494E-B51A-CCC3FFD83D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5"/>
                <a:ext cx="11484001" cy="4387391"/>
              </a:xfrm>
            </p:spPr>
            <p:txBody>
              <a:bodyPr>
                <a:normAutofit fontScale="92500"/>
              </a:bodyPr>
              <a:lstStyle/>
              <a:p>
                <a:r>
                  <a:rPr lang="de-DE" dirty="0"/>
                  <a:t>Sampling Wahrscheinlichkeit für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ightedSample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𝓾</m:t>
                    </m:r>
                  </m:oMath>
                </a14:m>
                <a:r>
                  <a:rPr lang="de-DE" dirty="0"/>
                  <a:t> bestehend aus Evidenz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und gesampelten Werten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i.e.,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𝑊𝑆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Pa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𝓾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Gewicht für ein gegebenes Sample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𝓾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Pa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𝓾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Gewichtete Sampling Wahrscheinlichkeit ist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𝑊𝑆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Pa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𝓾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Pa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𝓾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Letzter Schritt durch die Semantik von BNs</a:t>
                </a:r>
              </a:p>
              <a:p>
                <a:r>
                  <a:rPr lang="de-DE" dirty="0"/>
                  <a:t>Damit ist Schätzung mittels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smtClean="0">
                        <a:latin typeface="Cambria Math" panose="02040503050406030204" pitchFamily="18" charset="0"/>
                      </a:rPr>
                      <m:t>LikelihoodWeighting</m:t>
                    </m:r>
                  </m:oMath>
                </a14:m>
                <a:r>
                  <a:rPr lang="de-DE" dirty="0"/>
                  <a:t> konsistent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F20C2-AE14-494E-B51A-CCC3FFD83D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11484001" cy="4387391"/>
              </a:xfrm>
              <a:blipFill>
                <a:blip r:embed="rId2"/>
                <a:stretch>
                  <a:fillRect l="-1325" t="-15274" b="-195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6B21AD6-9103-5C44-B8EC-274E597F09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0786EE3-7133-5D49-8B52-238900499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55D87-998B-3F4A-8A9A-6035229B9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3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B2F1-6E10-DA45-81C5-9D804A5F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3B3135-E494-5449-BFAD-CB4B6F14D9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Likelihood </a:t>
                </a:r>
                <a:r>
                  <a:rPr lang="de-DE" dirty="0" err="1"/>
                  <a:t>Weighting</a:t>
                </a:r>
                <a:r>
                  <a:rPr lang="de-DE" dirty="0"/>
                  <a:t> ein Spezialfall des so genannten </a:t>
                </a:r>
                <a:r>
                  <a:rPr lang="de-DE" dirty="0" err="1"/>
                  <a:t>Importance</a:t>
                </a:r>
                <a:r>
                  <a:rPr lang="de-DE" dirty="0"/>
                  <a:t> Samplings für BNs</a:t>
                </a:r>
              </a:p>
              <a:p>
                <a:r>
                  <a:rPr lang="de-DE" dirty="0"/>
                  <a:t>Erinnerung: Schätze die Erwartung einer Funktion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 relativ zu einer Verteilung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de-DE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typischerweise Zielverteilung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target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distribution</a:t>
                </a:r>
                <a:r>
                  <a:rPr lang="de-DE" dirty="0"/>
                  <a:t>) genannt</a:t>
                </a:r>
              </a:p>
              <a:p>
                <a:pPr lvl="1"/>
                <a:r>
                  <a:rPr lang="de-DE" dirty="0"/>
                  <a:t>Generiere eine Menge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Samples und aggregiere die Ergebnisse: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Was wir bisher gemacht haben</a:t>
                </a:r>
              </a:p>
              <a:p>
                <a:r>
                  <a:rPr lang="de-DE" dirty="0"/>
                  <a:t>Wenn Generierung von Samples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aufwendig (oder schwer möglich), benutze (einfachere) Vorschlagsverteilung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proposal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distribution</a:t>
                </a:r>
                <a:r>
                  <a:rPr lang="de-DE" dirty="0"/>
                  <a:t>)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Aus einem BN sampeln recht einfach, aber zum Beispiel so nicht möglich bei Faktormodellen</a:t>
                </a:r>
              </a:p>
              <a:p>
                <a:pPr lvl="2"/>
                <a:r>
                  <a:rPr lang="de-DE" dirty="0"/>
                  <a:t>Keine topologische Sortierung, keine lokalen </a:t>
                </a:r>
                <a:r>
                  <a:rPr lang="de-DE" i="1" dirty="0"/>
                  <a:t>Wahrscheinlichkeit</a:t>
                </a:r>
                <a:r>
                  <a:rPr lang="de-DE" dirty="0"/>
                  <a:t>sverteilungen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3B3135-E494-5449-BFAD-CB4B6F14D9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16119" b="-17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A1CB1-50C9-6541-BCB3-0A561FE7E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7A852-329C-A640-8759-209227C3B073}"/>
              </a:ext>
            </a:extLst>
          </p:cNvPr>
          <p:cNvSpPr txBox="1"/>
          <p:nvPr/>
        </p:nvSpPr>
        <p:spPr>
          <a:xfrm>
            <a:off x="3042188" y="6286226"/>
            <a:ext cx="6119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Herman Kahn. Random Sampling (Monte Carlo) Techniques in Neutron Attenuation Problems. Nucleonics, 1950.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45367B0-FBC8-F74B-932D-B24176012B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989108-8A45-B54C-ABEF-6A4E67FFF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9009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FD6D6-A62C-C346-AAD6-E2D55298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Vorschlagsverteilung (</a:t>
            </a:r>
            <a:r>
              <a:rPr lang="de-DE" b="0" i="1" dirty="0" err="1"/>
              <a:t>proposal</a:t>
            </a:r>
            <a:r>
              <a:rPr lang="de-DE" b="0" i="1" dirty="0"/>
              <a:t> </a:t>
            </a:r>
            <a:r>
              <a:rPr lang="de-DE" b="0" i="1" dirty="0" err="1"/>
              <a:t>distribution</a:t>
            </a:r>
            <a:r>
              <a:rPr lang="de-DE" dirty="0"/>
              <a:t>) nutzen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EB4B96-1C04-C647-B9A9-FE916D2BCC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u="sng" dirty="0"/>
                  <a:t>Bedingung</a:t>
                </a:r>
                <a:r>
                  <a:rPr lang="de-DE" dirty="0"/>
                  <a:t>: Vorschlagsverteilung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dominiert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I.e.,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de-DE" dirty="0"/>
                  <a:t>, wann immer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darf keine Zustände ignorieren, die Wahrscheinlichkeiten ungleich null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haben</a:t>
                </a:r>
              </a:p>
              <a:p>
                <a:pPr lvl="2"/>
                <a:r>
                  <a:rPr lang="de-DE" dirty="0"/>
                  <a:t>Genauer: Träger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muss Träger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beinhalten</a:t>
                </a:r>
              </a:p>
              <a:p>
                <a:pPr lvl="3"/>
                <a:r>
                  <a:rPr lang="de-DE" dirty="0"/>
                  <a:t>Träger einer Verteilung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sind alle Punkte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, so dass gilt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Im Allgemeinen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willkürlich, aber Performanz hängt in hohem Grade davon ab, wie ähnlich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zu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ist</a:t>
                </a:r>
              </a:p>
              <a:p>
                <a:pPr lvl="2"/>
                <a:r>
                  <a:rPr lang="de-DE" dirty="0"/>
                  <a:t>Beispiel: Wahrscheinlichkeiten nahe null in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nur dann, wenn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de-DE" i="1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/>
                  <a:t>auch sehr klein</a:t>
                </a:r>
              </a:p>
              <a:p>
                <a:pPr lvl="3"/>
                <a:r>
                  <a:rPr lang="de-DE" dirty="0"/>
                  <a:t>Varianz klein halten</a:t>
                </a:r>
              </a:p>
              <a:p>
                <a:r>
                  <a:rPr lang="de-DE" dirty="0"/>
                  <a:t>Generiere Samples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anstatt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Man kann nicht direkt die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-Werte der generierten Samples mitteln</a:t>
                </a:r>
                <a:br>
                  <a:rPr lang="de-DE" dirty="0"/>
                </a:br>
                <a:r>
                  <a:rPr lang="de-DE" dirty="0"/>
                  <a:t>➝ Schätzer </a:t>
                </a:r>
                <a:r>
                  <a:rPr lang="de-DE" i="1" dirty="0"/>
                  <a:t>anpassen</a:t>
                </a:r>
                <a:r>
                  <a:rPr lang="de-DE" dirty="0"/>
                  <a:t>, um die falsche Sampling-Verteilung zu kompensieren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EB4B96-1C04-C647-B9A9-FE916D2BCC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59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8B821-B890-434A-8AC4-63DB1F495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6C0379B-AF06-A740-92AD-9A81484F8C8A}"/>
                  </a:ext>
                </a:extLst>
              </p:cNvPr>
              <p:cNvSpPr/>
              <p:nvPr/>
            </p:nvSpPr>
            <p:spPr>
              <a:xfrm>
                <a:off x="6271057" y="4015944"/>
                <a:ext cx="2901885" cy="71635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sz="160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1" i="1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sz="1600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1" i="1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160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6C0379B-AF06-A740-92AD-9A81484F8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57" y="4015944"/>
                <a:ext cx="2901885" cy="716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6ED4E3-2DE4-8F46-B21E-2078257442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B5DF1A-0CFB-4A41-B1F5-7FB896A1B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0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150F-33FB-E24D-A77F-E11C63B5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Unnormalisiertes Importance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D6E6B5-5C06-D24D-BA74-7F9BCD0A2C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0577967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Anpassung: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nary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f>
                            <m:f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Korrektur: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num>
                      <m:den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den>
                    </m:f>
                  </m:oMath>
                </a14:m>
                <a:endParaRPr lang="de-DE" dirty="0"/>
              </a:p>
              <a:p>
                <a:r>
                  <a:rPr lang="de-DE" dirty="0"/>
                  <a:t>Generiere eine Menge von Samples aus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und dann schätze:</a:t>
                </a:r>
              </a:p>
              <a:p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D6E6B5-5C06-D24D-BA74-7F9BCD0A2C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0577967" cy="4240848"/>
              </a:xfrm>
              <a:blipFill>
                <a:blip r:embed="rId3"/>
                <a:stretch>
                  <a:fillRect l="-1559" t="-24776" b="-253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74421-DE73-1D47-8C25-3BFD45B3D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CAA4AC7-583E-EA4B-BAD9-712EF6EE7360}"/>
                  </a:ext>
                </a:extLst>
              </p:cNvPr>
              <p:cNvSpPr/>
              <p:nvPr/>
            </p:nvSpPr>
            <p:spPr>
              <a:xfrm>
                <a:off x="5571129" y="5282805"/>
                <a:ext cx="1677959" cy="676724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CAA4AC7-583E-EA4B-BAD9-712EF6EE7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129" y="5282805"/>
                <a:ext cx="1677959" cy="6767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AB9851-E4D4-3243-BC35-D00CA9C72A8D}"/>
              </a:ext>
            </a:extLst>
          </p:cNvPr>
          <p:cNvCxnSpPr/>
          <p:nvPr/>
        </p:nvCxnSpPr>
        <p:spPr>
          <a:xfrm flipV="1">
            <a:off x="6415859" y="4735708"/>
            <a:ext cx="0" cy="5399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19FB3A-8035-0B4B-B21A-D8BFEE1A5166}"/>
                  </a:ext>
                </a:extLst>
              </p:cNvPr>
              <p:cNvSpPr txBox="1"/>
              <p:nvPr/>
            </p:nvSpPr>
            <p:spPr>
              <a:xfrm>
                <a:off x="7412272" y="3742753"/>
                <a:ext cx="2446695" cy="369332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/>
                  <a:t>Annahme: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ist bekannt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19FB3A-8035-0B4B-B21A-D8BFEE1A5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272" y="3742753"/>
                <a:ext cx="24466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62150D-7A37-6149-B3EB-E652BABFA6C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165670" y="3927419"/>
            <a:ext cx="1246602" cy="36953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8410051-7034-794A-B2A9-BBFF58D9EB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04B713-7370-0D44-AA08-5086175A9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8127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4F6F493-CEF0-994F-9C87-1A1D198318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bekannt ist: </a:t>
                </a:r>
                <a:r>
                  <a:rPr lang="de-DE" dirty="0" err="1"/>
                  <a:t>Likelihood</a:t>
                </a:r>
                <a:r>
                  <a:rPr lang="de-DE" dirty="0"/>
                  <a:t> </a:t>
                </a:r>
                <a:r>
                  <a:rPr lang="de-DE" dirty="0" err="1"/>
                  <a:t>Weighting</a:t>
                </a:r>
                <a:r>
                  <a:rPr lang="de-DE" dirty="0"/>
                  <a:t> als </a:t>
                </a:r>
                <a:r>
                  <a:rPr lang="de-DE" dirty="0" err="1"/>
                  <a:t>Importance</a:t>
                </a:r>
                <a:r>
                  <a:rPr lang="de-DE" dirty="0"/>
                  <a:t> Sampling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4F6F493-CEF0-994F-9C87-1A1D198318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FE7B2B-BC65-9D4E-BC24-3640C5FDFA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394736"/>
              </a:xfrm>
            </p:spPr>
            <p:txBody>
              <a:bodyPr>
                <a:normAutofit fontScale="92500"/>
              </a:bodyPr>
              <a:lstStyle/>
              <a:p>
                <a:r>
                  <a:rPr lang="de-DE" dirty="0"/>
                  <a:t>BN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ohne Evidenz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ist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de-DE" dirty="0"/>
              </a:p>
              <a:p>
                <a:r>
                  <a:rPr lang="de-DE" dirty="0"/>
                  <a:t>BN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mit absorbierter Evidenz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) ist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</a:t>
                </a:r>
              </a:p>
              <a:p>
                <a:r>
                  <a:rPr lang="de-DE" dirty="0"/>
                  <a:t>Samples werden gemäß der Wahrscheinlichkeiten in den CPDs gewichtet</a:t>
                </a:r>
              </a:p>
              <a:p>
                <a:pPr lvl="1"/>
                <a:r>
                  <a:rPr lang="de-DE" dirty="0"/>
                  <a:t>Wahrscheinlichkeit eines Samples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passend zu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, i.e.,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: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de-DE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num>
                      <m:den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den>
                    </m:f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∏"/>
                            <m:supHide m:val="on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de-DE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∪</m:t>
                                </m:r>
                                <m: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sub>
                          <m:sup/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 | 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Pa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d>
                                  </m:sub>
                                </m:sSub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de-DE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∪</m:t>
                                    </m:r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</m:num>
                      <m:den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den>
                    </m:f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Wahrscheinlichkeit eines Samples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de-DE" dirty="0"/>
                  <a:t>, i.e.,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Pa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Gewicht</a:t>
                </a:r>
              </a:p>
              <a:p>
                <a:pPr marL="22225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num>
                        <m:den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supHide m:val="on"/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de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de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de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∪</m:t>
                                  </m:r>
                                  <m:r>
                                    <a:rPr lang="de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Pa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</m:d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∪</m:t>
                                      </m:r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  <m:nary>
                            <m:naryPr>
                              <m:chr m:val="∏"/>
                              <m:supHide m:val="on"/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Pa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de-DE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</a:rPr>
                                        <m:t>Pa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d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den>
                      </m:f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Pa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identisch für alle Samples ➝ weglassen okay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FE7B2B-BC65-9D4E-BC24-3640C5FDFA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394736"/>
              </a:xfrm>
              <a:blipFill>
                <a:blip r:embed="rId4"/>
                <a:stretch>
                  <a:fillRect l="-1325" t="-2594" b="-149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6CA822-B8DA-0C4F-A5A0-5FB8475FF5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796B4E-F171-6541-A659-2809B6055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D20DE-A11E-0846-BA15-4099FC89F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65CC5-352F-D143-9ADF-32AB8FC2F56B}"/>
              </a:ext>
            </a:extLst>
          </p:cNvPr>
          <p:cNvSpPr txBox="1"/>
          <p:nvPr/>
        </p:nvSpPr>
        <p:spPr>
          <a:xfrm>
            <a:off x="6646139" y="5724023"/>
            <a:ext cx="2369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Likelihood</a:t>
            </a:r>
            <a:r>
              <a:rPr lang="de-DE" sz="1400" dirty="0"/>
              <a:t> </a:t>
            </a:r>
            <a:r>
              <a:rPr lang="de-DE" sz="1400" dirty="0" err="1"/>
              <a:t>Weighting</a:t>
            </a:r>
            <a:r>
              <a:rPr lang="de-DE" sz="1400" dirty="0"/>
              <a:t>: Analyse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64BDF5-09FE-0944-86C2-E859773137DA}"/>
                  </a:ext>
                </a:extLst>
              </p:cNvPr>
              <p:cNvSpPr/>
              <p:nvPr/>
            </p:nvSpPr>
            <p:spPr>
              <a:xfrm>
                <a:off x="10166041" y="1665066"/>
                <a:ext cx="1677959" cy="676724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64BDF5-09FE-0944-86C2-E85977313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041" y="1665066"/>
                <a:ext cx="1677959" cy="6767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2DE3ADA-98C0-BE44-8AC7-A022C3F4C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6019" y="5569484"/>
            <a:ext cx="2827981" cy="6168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71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009798B-B2D3-E04B-88BE-F21509208C4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/>
                  <a:t>Wenn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/>
                  <a:t> nicht bekannt ist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009798B-B2D3-E04B-88BE-F21509208C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BFFF80-43AA-1C4F-B516-3B1C881AFD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Der am häufigsten vorkommende Grund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zu sampeln: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nur bekannt bis auf die Normalisierungskonstante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Zugriff auf Funktion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de-DE" dirty="0"/>
                  <a:t>, welche keine normalisierte Verteilung ist, sondern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Normalisiertes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Importance</a:t>
                </a:r>
                <a:r>
                  <a:rPr lang="de-DE" dirty="0">
                    <a:solidFill>
                      <a:schemeClr val="accent1"/>
                    </a:solidFill>
                  </a:rPr>
                  <a:t> Sampling</a:t>
                </a:r>
              </a:p>
              <a:p>
                <a:pPr lvl="1"/>
                <a:r>
                  <a:rPr lang="de-DE" dirty="0"/>
                  <a:t>Definiere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über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≝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̃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Schätzung funktioniert nicht mehr (keine Wahrscheinlichkeitsverteilung):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aln/>
                        </m:rP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acc>
                            <m:accPr>
                              <m:chr m:val="̃"/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nary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̃"/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m:rPr>
                          <m:aln/>
                        </m:rP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̃"/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BFFF80-43AA-1C4F-B516-3B1C881AFD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140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927CD-2CE8-A145-9BFE-614148AFF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37</a:t>
            </a:fld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DDA487-6E60-904D-AC40-D3BAE514B1D4}"/>
              </a:ext>
            </a:extLst>
          </p:cNvPr>
          <p:cNvGrpSpPr/>
          <p:nvPr/>
        </p:nvGrpSpPr>
        <p:grpSpPr>
          <a:xfrm>
            <a:off x="10241651" y="854170"/>
            <a:ext cx="1602349" cy="676724"/>
            <a:chOff x="7088776" y="1226367"/>
            <a:chExt cx="1602349" cy="676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7D7B1EC-A8C0-E147-9FD5-B30DDDD2B6C0}"/>
                    </a:ext>
                  </a:extLst>
                </p:cNvPr>
                <p:cNvSpPr/>
                <p:nvPr/>
              </p:nvSpPr>
              <p:spPr>
                <a:xfrm>
                  <a:off x="7088776" y="1226367"/>
                  <a:ext cx="1602349" cy="676724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none" lIns="36000" rIns="3600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≝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7D7B1EC-A8C0-E147-9FD5-B30DDDD2B6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8776" y="1226367"/>
                  <a:ext cx="1602349" cy="67672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4DD624-1D9F-3A4D-B63A-567BC8284F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4136" y="1226367"/>
              <a:ext cx="539931" cy="33836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80FDC9-B328-B14D-8CA1-D9A0F7E6C3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4136" y="1226367"/>
              <a:ext cx="539931" cy="338362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768F5A-45C2-6A4E-81A7-19C731C05B76}"/>
              </a:ext>
            </a:extLst>
          </p:cNvPr>
          <p:cNvGrpSpPr/>
          <p:nvPr/>
        </p:nvGrpSpPr>
        <p:grpSpPr>
          <a:xfrm>
            <a:off x="4566835" y="5034648"/>
            <a:ext cx="3070328" cy="871266"/>
            <a:chOff x="5951486" y="3763394"/>
            <a:chExt cx="3070328" cy="8712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583BDC2-3AE8-7346-B71A-F44A36651B30}"/>
                    </a:ext>
                  </a:extLst>
                </p:cNvPr>
                <p:cNvSpPr/>
                <p:nvPr/>
              </p:nvSpPr>
              <p:spPr>
                <a:xfrm>
                  <a:off x="5951486" y="3763396"/>
                  <a:ext cx="3070328" cy="87126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̃"/>
                                    <m:ctrlPr>
                                      <a:rPr lang="de-DE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nary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583BDC2-3AE8-7346-B71A-F44A36651B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1486" y="3763396"/>
                  <a:ext cx="3070328" cy="8712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C6A35A-01BC-B442-A84F-1089BEEEF2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51488" y="3763394"/>
              <a:ext cx="3070326" cy="871266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9D17F5-FDAA-E94F-9ECE-1B2D434025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487" y="3763394"/>
              <a:ext cx="3070327" cy="871266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D69D1C2-8264-CA44-8560-5E586458F8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68566-2527-244D-B71F-E08E140C6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34842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A70A-2562-6246-8215-E194B5BD8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Normalisiertes </a:t>
            </a:r>
            <a:r>
              <a:rPr lang="de-DE" dirty="0" err="1"/>
              <a:t>Importance</a:t>
            </a:r>
            <a:r>
              <a:rPr lang="de-DE" dirty="0"/>
              <a:t>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3A3A1B-7455-CE48-B3D3-7614936CBE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Trick: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 als Zufallsvariable auffassen mit Erwartungswert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de-DE" dirty="0">
                    <a:latin typeface="+mn-lt"/>
                  </a:rPr>
                  <a:t>:</a:t>
                </a:r>
              </a:p>
              <a:p>
                <a:pPr marL="800100" lvl="3" indent="0">
                  <a:buNone/>
                </a:pPr>
                <a:endParaRPr lang="de-DE" dirty="0">
                  <a:latin typeface="+mn-lt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nary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f>
                            <m:f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̃"/>
                                  <m:ctrlPr>
                                    <a:rPr lang="de-DE" sz="20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m:rPr>
                          <m:aln/>
                        </m:rPr>
                        <a:rPr lang="de-DE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acc>
                            <m:accPr>
                              <m:chr m:val="̃"/>
                              <m:ctrlPr>
                                <a:rPr lang="de-DE" sz="20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d>
                            <m:dPr>
                              <m:ctrlPr>
                                <a:rPr lang="de-DE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nary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de-DE" sz="2000" i="1" dirty="0">
                  <a:latin typeface="Cambria Math" panose="02040503050406030204" pitchFamily="18" charset="0"/>
                </a:endParaRPr>
              </a:p>
              <a:p>
                <a:pPr lvl="3"/>
                <a:endParaRPr lang="de-DE" dirty="0"/>
              </a:p>
              <a:p>
                <a:r>
                  <a:rPr lang="de-DE" dirty="0"/>
                  <a:t>Gegeben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3"/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a:rPr lang="de-DE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</m:e>
                      </m:nary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f>
                            <m:f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̃"/>
                                  <m:ctrlPr>
                                    <a:rPr lang="de-DE" sz="20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de-DE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  <a:p>
                <a:pPr lvl="3"/>
                <a:endParaRPr lang="de-DE" dirty="0"/>
              </a:p>
              <a:p>
                <a:r>
                  <a:rPr lang="de-DE" dirty="0"/>
                  <a:t>Schätzer für Zähler und Nenner verwenden: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de-DE" sz="2000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3A3A1B-7455-CE48-B3D3-7614936CBE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11642" b="-128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5C3F3-36DD-844A-9AA4-61A6EDEE2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38</a:t>
            </a:fld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3EBA56-C351-5141-9257-4DD7FDFF90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2DA1B57-AF17-934A-B3BA-D32E80F90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873E819-19CC-D149-9D95-AE2D72CB3221}"/>
                  </a:ext>
                </a:extLst>
              </p:cNvPr>
              <p:cNvSpPr/>
              <p:nvPr/>
            </p:nvSpPr>
            <p:spPr>
              <a:xfrm>
                <a:off x="10278004" y="854170"/>
                <a:ext cx="1565996" cy="700769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none" lIns="36000" rIns="36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≝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873E819-19CC-D149-9D95-AE2D72CB32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8004" y="854170"/>
                <a:ext cx="1565996" cy="700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87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80EA8-0743-A14E-B427-3FB3F759E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Sampling in Faktormodellen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09EFF9-1864-4D4F-8561-26E778BD3B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Angenommen es gibt eine Vorschlagsverteilung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, die einfaches Sampling ermöglicht </a:t>
                </a:r>
              </a:p>
              <a:p>
                <a:r>
                  <a:rPr lang="de-DE" dirty="0"/>
                  <a:t>Dann können wir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generieren und entsprechend gewichten durch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̃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wobei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rv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Produkt der Potentiale, auf die die Argumente der Faktoren mit den Werten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abbilden</a:t>
                </a:r>
              </a:p>
              <a:p>
                <a:r>
                  <a:rPr lang="de-DE" dirty="0"/>
                  <a:t>Wenn wir das für alle Samples machen, schätzen wir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de-DE" dirty="0"/>
                  <a:t> (bzw.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):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̃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Wenn wir in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interessiert sind: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̃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den>
                            </m:f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̃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nary>
                      </m:den>
                    </m:f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09EFF9-1864-4D4F-8561-26E778BD3B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10" b="-15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E0856-F24D-4247-9C79-578A2D7131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17517-4499-0244-84C0-99C77CE7D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54D26-33E5-064C-A6EF-BC3CC7614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3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8FF3-CCA9-3844-BC76-189C70DB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Literaturhinweise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7D471-0A2E-B14A-BF94-A9EBC8C21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9173299" cy="424084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Inhalte dieses Themenblocks werden in den folgenden </a:t>
            </a:r>
            <a:br>
              <a:rPr lang="de-DE" dirty="0"/>
            </a:br>
            <a:r>
              <a:rPr lang="de-DE" dirty="0"/>
              <a:t>Kapiteln der Vorlesungsbücher behandelt</a:t>
            </a:r>
          </a:p>
          <a:p>
            <a:r>
              <a:rPr lang="de-DE" dirty="0"/>
              <a:t>AIMA(de)</a:t>
            </a:r>
          </a:p>
          <a:p>
            <a:pPr lvl="1"/>
            <a:r>
              <a:rPr lang="de-DE" dirty="0"/>
              <a:t>Kap. 14.5: Annähernde Inferenz in </a:t>
            </a:r>
            <a:r>
              <a:rPr lang="de-DE" dirty="0" err="1"/>
              <a:t>Bayes</a:t>
            </a:r>
            <a:r>
              <a:rPr lang="de-DE" dirty="0"/>
              <a:t> Netzen</a:t>
            </a:r>
          </a:p>
          <a:p>
            <a:r>
              <a:rPr lang="de-DE" dirty="0"/>
              <a:t>PGM</a:t>
            </a:r>
          </a:p>
          <a:p>
            <a:pPr lvl="1"/>
            <a:r>
              <a:rPr lang="de-DE" dirty="0"/>
              <a:t>Kap. 12.1-3: </a:t>
            </a:r>
            <a:r>
              <a:rPr lang="de-DE" dirty="0" err="1"/>
              <a:t>Particle-based</a:t>
            </a:r>
            <a:r>
              <a:rPr lang="de-DE" dirty="0"/>
              <a:t> </a:t>
            </a:r>
            <a:r>
              <a:rPr lang="de-DE" dirty="0" err="1"/>
              <a:t>Approximate</a:t>
            </a:r>
            <a:r>
              <a:rPr lang="de-DE" dirty="0"/>
              <a:t> </a:t>
            </a:r>
            <a:r>
              <a:rPr lang="de-DE" dirty="0" err="1"/>
              <a:t>Inference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Wer gerne ein anderes Buch ausprobieren möchte (Fokus auf BNs):</a:t>
            </a:r>
          </a:p>
          <a:p>
            <a:pPr lvl="1"/>
            <a:r>
              <a:rPr lang="de-DE" dirty="0"/>
              <a:t>Adnan </a:t>
            </a:r>
            <a:r>
              <a:rPr lang="de-DE" dirty="0" err="1"/>
              <a:t>Darwiche</a:t>
            </a:r>
            <a:r>
              <a:rPr lang="de-DE" dirty="0"/>
              <a:t>, </a:t>
            </a:r>
            <a:r>
              <a:rPr lang="de-DE" i="1" dirty="0" err="1"/>
              <a:t>Modelling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Reasoning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Bayesian</a:t>
            </a:r>
            <a:r>
              <a:rPr lang="de-DE" i="1" dirty="0"/>
              <a:t> Networks</a:t>
            </a:r>
            <a:r>
              <a:rPr lang="de-DE" dirty="0"/>
              <a:t>, 2009.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5E699-E129-6545-AF1A-549900B9D4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5BDFC-9EB3-FF49-AB9F-1DCAD340B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8A65-D850-9E46-9E4D-77275185A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Bild 3" descr="ShowCover.asp.jpeg">
            <a:extLst>
              <a:ext uri="{FF2B5EF4-FFF2-40B4-BE49-F238E27FC236}">
                <a16:creationId xmlns:a16="http://schemas.microsoft.com/office/drawing/2014/main" id="{A6A45E2A-48FC-E341-A41C-B30D3ADF9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84" y="2158500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 descr="page1image66537296">
            <a:extLst>
              <a:ext uri="{FF2B5EF4-FFF2-40B4-BE49-F238E27FC236}">
                <a16:creationId xmlns:a16="http://schemas.microsoft.com/office/drawing/2014/main" id="{9CCBDB45-E1E3-0F42-90BC-6B33670C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282" y="1480197"/>
            <a:ext cx="1925945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5ACB3-4F98-BB44-B133-222F13EC4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896" y="3914315"/>
            <a:ext cx="1209369" cy="199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518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140C0E6-4260-D045-A871-FC4E4C25FB3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/>
                  <a:t>Woher bekommen wir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/>
                  <a:t>? – Eine Idee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140C0E6-4260-D045-A871-FC4E4C25FB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1A8715-0BBF-4547-A591-2C2CC77806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5"/>
                <a:ext cx="11484001" cy="4378683"/>
              </a:xfrm>
            </p:spPr>
            <p:txBody>
              <a:bodyPr>
                <a:normAutofit fontScale="92500"/>
              </a:bodyPr>
              <a:lstStyle/>
              <a:p>
                <a:r>
                  <a:rPr lang="de-DE" dirty="0"/>
                  <a:t>Gegeben ein Faktormodell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/>
                  <a:t>Transformiere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in ein Modell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so dass die Faktoren über maximale Cliquen gehen</a:t>
                </a:r>
              </a:p>
              <a:p>
                <a:pPr lvl="1"/>
                <a:r>
                  <a:rPr lang="de-DE" dirty="0"/>
                  <a:t>Im Jtree: Multipliziere alle Faktoren in jedem lokalen Modell, so dass es einen lokalen 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de-DE" dirty="0"/>
                  <a:t> über die Clustervariablen gibt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/>
                  <a:t>Transformiere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in ein „quasi“ BN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𝐵𝑁</m:t>
                        </m:r>
                      </m:sup>
                    </m:sSup>
                  </m:oMath>
                </a14:m>
                <a:r>
                  <a:rPr lang="de-DE" dirty="0"/>
                  <a:t>:</a:t>
                </a:r>
              </a:p>
              <a:p>
                <a:pPr lvl="1"/>
                <a:r>
                  <a:rPr lang="de-DE" dirty="0"/>
                  <a:t>Wähle ein Cluster als Wurzel und richte alle Kanten weg von dem Cluster aus ➝ „gerichteter Jtree“</a:t>
                </a:r>
              </a:p>
              <a:p>
                <a:pPr lvl="1"/>
                <a:r>
                  <a:rPr lang="de-DE" dirty="0"/>
                  <a:t>Normalisiere wie folgt:</a:t>
                </a:r>
              </a:p>
              <a:p>
                <a:pPr lvl="2"/>
                <a:r>
                  <a:rPr lang="de-DE" dirty="0"/>
                  <a:t>Wurzel-Cluster: marginal über die Clustervariablen (Potentiale addieren sich auf zu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Alle anderen Cluster: bedingt über die </a:t>
                </a:r>
                <a:r>
                  <a:rPr lang="de-DE" dirty="0" err="1"/>
                  <a:t>Separatorvariablen</a:t>
                </a:r>
                <a:r>
                  <a:rPr lang="de-DE" dirty="0"/>
                  <a:t> des „Elternknotens“ im gerichteten Jtree</a:t>
                </a:r>
              </a:p>
              <a:p>
                <a:pPr marL="1114425" lvl="2" indent="-338138">
                  <a:buFont typeface="Zapf Dingbats"/>
                  <a:buChar char="➝"/>
                </a:pPr>
                <a:r>
                  <a:rPr lang="de-DE" dirty="0"/>
                  <a:t>Erzwingt eine Faktorisierung in (bedingte) Wahrscheinlichkeitsverteilungen mit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/>
              </a:p>
              <a:p>
                <a:pPr marL="1114425" lvl="2" indent="-338138">
                  <a:buFont typeface="Zapf Dingbats"/>
                  <a:buChar char="➝"/>
                </a:pPr>
                <a:r>
                  <a:rPr lang="de-DE" dirty="0"/>
                  <a:t>Legt eine Art topologische Sortierung für die Zufallsvariablen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fest</a:t>
                </a:r>
              </a:p>
              <a:p>
                <a:pPr lvl="3"/>
                <a:r>
                  <a:rPr lang="de-DE" dirty="0"/>
                  <a:t>Wurzel-Clustervariablen zuerst, gefolgt von den Variablen in den Nachfolger-Clusters im gerichteten Jtree</a:t>
                </a:r>
              </a:p>
              <a:p>
                <a:r>
                  <a:rPr lang="de-DE" dirty="0"/>
                  <a:t>Sample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𝐵𝑁</m:t>
                        </m:r>
                      </m:sup>
                    </m:sSup>
                  </m:oMath>
                </a14:m>
                <a:r>
                  <a:rPr lang="de-DE" dirty="0"/>
                  <a:t> z.B. mittels </a:t>
                </a:r>
                <a:r>
                  <a:rPr lang="de-DE" dirty="0" err="1"/>
                  <a:t>Likelihood</a:t>
                </a:r>
                <a:r>
                  <a:rPr lang="de-DE" dirty="0"/>
                  <a:t> </a:t>
                </a:r>
                <a:r>
                  <a:rPr lang="de-DE" dirty="0" err="1"/>
                  <a:t>Weighting</a:t>
                </a:r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1A8715-0BBF-4547-A591-2C2CC77806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11484001" cy="4378683"/>
              </a:xfrm>
              <a:blipFill>
                <a:blip r:embed="rId3"/>
                <a:stretch>
                  <a:fillRect l="-1435" t="-2601" b="-26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8B0A4-E640-6641-8951-22D0C076B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375F9-9B66-7748-8A6C-BB833D4C89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1BA27-1026-A54F-9738-F2E965459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81949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B1C4-A0C5-5C47-9630-893091E1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51BB6-BC6A-0A47-BAC1-0100E29D13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187614" cy="4240848"/>
              </a:xfrm>
            </p:spPr>
            <p:txBody>
              <a:bodyPr/>
              <a:lstStyle/>
              <a:p>
                <a:r>
                  <a:rPr lang="de-DE" dirty="0"/>
                  <a:t>Faktormodell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mit Jtree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Faktormodell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max. Cliquen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dirty="0"/>
                  <a:t>Wähle ein Cluster als Wurzel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b="0" i="0" smtClean="0"/>
                          <m:t>AB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Normalisiere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eine Marginalverteilung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𝐵𝑁</m:t>
                        </m:r>
                      </m:sup>
                    </m:sSubSup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ist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</m:oMath>
                </a14:m>
                <a:r>
                  <a:rPr lang="de-DE" dirty="0"/>
                  <a:t> eine Verteilung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𝐵𝑁</m:t>
                        </m:r>
                      </m:sup>
                    </m:sSubSup>
                  </m:oMath>
                </a14:m>
                <a:r>
                  <a:rPr lang="de-DE" dirty="0"/>
                  <a:t> bedingt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</m:oMath>
                </a14:m>
                <a:r>
                  <a:rPr lang="de-DE" dirty="0"/>
                  <a:t>B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\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</m:oMath>
                </a14:m>
                <a:r>
                  <a:rPr lang="de-DE" dirty="0"/>
                  <a:t>C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de-DE" dirty="0"/>
                  <a:t>ist</a:t>
                </a:r>
              </a:p>
              <a:p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51BB6-BC6A-0A47-BAC1-0100E29D1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187614" cy="4240848"/>
              </a:xfrm>
              <a:blipFill>
                <a:blip r:embed="rId2"/>
                <a:stretch>
                  <a:fillRect l="-2658" t="-2687" r="-2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49481-E5B7-7D44-9B02-3332B3288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41</a:t>
            </a:fld>
            <a:endParaRPr lang="de-DE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31D37FD-42DC-AB4B-955E-BDB2E31543A3}"/>
              </a:ext>
            </a:extLst>
          </p:cNvPr>
          <p:cNvGrpSpPr/>
          <p:nvPr/>
        </p:nvGrpSpPr>
        <p:grpSpPr>
          <a:xfrm>
            <a:off x="6583533" y="1651878"/>
            <a:ext cx="1792697" cy="661388"/>
            <a:chOff x="4566260" y="1717898"/>
            <a:chExt cx="1792697" cy="66138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3A7500-6304-4345-BD45-E6E44C8A279E}"/>
                </a:ext>
              </a:extLst>
            </p:cNvPr>
            <p:cNvSpPr/>
            <p:nvPr/>
          </p:nvSpPr>
          <p:spPr>
            <a:xfrm>
              <a:off x="4566260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de-DE" dirty="0"/>
                <a:t>AB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33CA6E4-F6C2-6C46-865D-430D1EB2B2E4}"/>
                </a:ext>
              </a:extLst>
            </p:cNvPr>
            <p:cNvSpPr/>
            <p:nvPr/>
          </p:nvSpPr>
          <p:spPr>
            <a:xfrm>
              <a:off x="5740648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BC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629450F-FF2E-3F4A-9143-BC8DDF3CD9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569" y="1981203"/>
              <a:ext cx="55607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8C89A8-11C8-3947-AD76-A34ED55D68F2}"/>
                    </a:ext>
                  </a:extLst>
                </p:cNvPr>
                <p:cNvSpPr txBox="1"/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8C89A8-11C8-3947-AD76-A34ED55D6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blipFill>
                  <a:blip r:embed="rId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A1C53FE-BD09-A443-BC0F-D6BF327C3DA4}"/>
                    </a:ext>
                  </a:extLst>
                </p:cNvPr>
                <p:cNvSpPr txBox="1"/>
                <p:nvPr/>
              </p:nvSpPr>
              <p:spPr>
                <a:xfrm>
                  <a:off x="5749880" y="2071509"/>
                  <a:ext cx="5998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A1C53FE-BD09-A443-BC0F-D6BF327C3D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9880" y="2071509"/>
                  <a:ext cx="599844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D5D6F24-9CF1-0E47-96AD-DC6A091F08FC}"/>
                </a:ext>
              </a:extLst>
            </p:cNvPr>
            <p:cNvSpPr txBox="1"/>
            <p:nvPr/>
          </p:nvSpPr>
          <p:spPr>
            <a:xfrm>
              <a:off x="5321383" y="1717898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/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9" name="Table 78">
                <a:extLst>
                  <a:ext uri="{FF2B5EF4-FFF2-40B4-BE49-F238E27FC236}">
                    <a16:creationId xmlns:a16="http://schemas.microsoft.com/office/drawing/2014/main" id="{A9B93B50-A6E5-304F-B652-840EBCE77A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9420193"/>
                  </p:ext>
                </p:extLst>
              </p:nvPr>
            </p:nvGraphicFramePr>
            <p:xfrm>
              <a:off x="8601530" y="3841225"/>
              <a:ext cx="1352168" cy="18662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403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𝐵𝑁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9" name="Table 78">
                <a:extLst>
                  <a:ext uri="{FF2B5EF4-FFF2-40B4-BE49-F238E27FC236}">
                    <a16:creationId xmlns:a16="http://schemas.microsoft.com/office/drawing/2014/main" id="{A9B93B50-A6E5-304F-B652-840EBCE77A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9420193"/>
                  </p:ext>
                </p:extLst>
              </p:nvPr>
            </p:nvGraphicFramePr>
            <p:xfrm>
              <a:off x="8601530" y="3841225"/>
              <a:ext cx="1352168" cy="18662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403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6000" t="-6250" b="-36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48" t="-117241" r="-26896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7143" t="-117241" r="-17857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6000" t="-117241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48" t="-217241" r="-26896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7143" t="-217241" r="-1785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6000" t="-217241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48" t="-317241" r="-26896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7143" t="-317241" r="-1785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6000" t="-31724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48" t="-417241" r="-2689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7143" t="-417241" r="-17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6000" t="-4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1" name="Table 80">
                <a:extLst>
                  <a:ext uri="{FF2B5EF4-FFF2-40B4-BE49-F238E27FC236}">
                    <a16:creationId xmlns:a16="http://schemas.microsoft.com/office/drawing/2014/main" id="{90099D5D-FCA9-554A-91EC-D09D04A4EF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9567833"/>
                  </p:ext>
                </p:extLst>
              </p:nvPr>
            </p:nvGraphicFramePr>
            <p:xfrm>
              <a:off x="11491063" y="3842184"/>
              <a:ext cx="626046" cy="18662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4032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𝐵𝑁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1" name="Table 80">
                <a:extLst>
                  <a:ext uri="{FF2B5EF4-FFF2-40B4-BE49-F238E27FC236}">
                    <a16:creationId xmlns:a16="http://schemas.microsoft.com/office/drawing/2014/main" id="{90099D5D-FCA9-554A-91EC-D09D04A4EF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9567833"/>
                  </p:ext>
                </p:extLst>
              </p:nvPr>
            </p:nvGraphicFramePr>
            <p:xfrm>
              <a:off x="11491063" y="3842184"/>
              <a:ext cx="626046" cy="18662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403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61" t="-3125" b="-36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61" t="-11379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61" t="-21379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61" t="-31379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61" t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39747-324A-9145-B679-4C91A36C98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EFA87FD-CFC4-E34C-8344-5C9FC4A9C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2" name="Table 81">
                <a:extLst>
                  <a:ext uri="{FF2B5EF4-FFF2-40B4-BE49-F238E27FC236}">
                    <a16:creationId xmlns:a16="http://schemas.microsoft.com/office/drawing/2014/main" id="{A9835E13-4350-CC4F-919D-E85F1DC09A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0512265"/>
                  </p:ext>
                </p:extLst>
              </p:nvPr>
            </p:nvGraphicFramePr>
            <p:xfrm>
              <a:off x="9877539" y="1777182"/>
              <a:ext cx="793052" cy="11016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2" name="Table 81">
                <a:extLst>
                  <a:ext uri="{FF2B5EF4-FFF2-40B4-BE49-F238E27FC236}">
                    <a16:creationId xmlns:a16="http://schemas.microsoft.com/office/drawing/2014/main" id="{A9835E13-4350-CC4F-919D-E85F1DC09A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0512265"/>
                  </p:ext>
                </p:extLst>
              </p:nvPr>
            </p:nvGraphicFramePr>
            <p:xfrm>
              <a:off x="9877539" y="1777182"/>
              <a:ext cx="793052" cy="11016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235" t="-6897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103333" r="-11333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235" t="-103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210345" r="-11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88235" t="-21034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3" name="Table 82">
                <a:extLst>
                  <a:ext uri="{FF2B5EF4-FFF2-40B4-BE49-F238E27FC236}">
                    <a16:creationId xmlns:a16="http://schemas.microsoft.com/office/drawing/2014/main" id="{257B726E-BBEC-5D46-B353-B6016535BB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619469"/>
                  </p:ext>
                </p:extLst>
              </p:nvPr>
            </p:nvGraphicFramePr>
            <p:xfrm>
              <a:off x="8606884" y="1772007"/>
              <a:ext cx="1152144" cy="183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3" name="Table 82">
                <a:extLst>
                  <a:ext uri="{FF2B5EF4-FFF2-40B4-BE49-F238E27FC236}">
                    <a16:creationId xmlns:a16="http://schemas.microsoft.com/office/drawing/2014/main" id="{257B726E-BBEC-5D46-B353-B6016535BB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619469"/>
                  </p:ext>
                </p:extLst>
              </p:nvPr>
            </p:nvGraphicFramePr>
            <p:xfrm>
              <a:off x="8606884" y="1772007"/>
              <a:ext cx="1152144" cy="183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3529" t="-6897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8" t="-106897" r="-21724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3448" t="-106897" r="-11724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3529" t="-106897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8" t="-200000" r="-217241" b="-1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3448" t="-200000" r="-117241" b="-1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3529" t="-200000" b="-1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8" t="-310345" r="-2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3448" t="-310345" r="-1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3529" t="-31034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8" t="-410345" r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3448" t="-410345" r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73529" t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able 83">
                <a:extLst>
                  <a:ext uri="{FF2B5EF4-FFF2-40B4-BE49-F238E27FC236}">
                    <a16:creationId xmlns:a16="http://schemas.microsoft.com/office/drawing/2014/main" id="{18CCE4B8-970B-6240-8F50-2149DCC115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1250916"/>
                  </p:ext>
                </p:extLst>
              </p:nvPr>
            </p:nvGraphicFramePr>
            <p:xfrm>
              <a:off x="10793532" y="1786195"/>
              <a:ext cx="1152144" cy="183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able 83">
                <a:extLst>
                  <a:ext uri="{FF2B5EF4-FFF2-40B4-BE49-F238E27FC236}">
                    <a16:creationId xmlns:a16="http://schemas.microsoft.com/office/drawing/2014/main" id="{18CCE4B8-970B-6240-8F50-2149DCC115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1250916"/>
                  </p:ext>
                </p:extLst>
              </p:nvPr>
            </p:nvGraphicFramePr>
            <p:xfrm>
              <a:off x="10793532" y="1786195"/>
              <a:ext cx="1152144" cy="183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6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6897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6897" r="-21724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0000" t="-106897" r="-11724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106897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0000" r="-217241" b="-1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0000" t="-200000" r="-117241" b="-1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200000" b="-1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310345" r="-2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0000" t="-310345" r="-1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31034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0345" r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0000" t="-410345" r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1E56661C-EAA0-7B42-B229-9A0746B40109}"/>
              </a:ext>
            </a:extLst>
          </p:cNvPr>
          <p:cNvSpPr/>
          <p:nvPr/>
        </p:nvSpPr>
        <p:spPr>
          <a:xfrm rot="16200000">
            <a:off x="10830169" y="2655376"/>
            <a:ext cx="162879" cy="206813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6" name="Table 85">
                <a:extLst>
                  <a:ext uri="{FF2B5EF4-FFF2-40B4-BE49-F238E27FC236}">
                    <a16:creationId xmlns:a16="http://schemas.microsoft.com/office/drawing/2014/main" id="{6555314E-1ED9-1042-99B2-4047314907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258897"/>
                  </p:ext>
                </p:extLst>
              </p:nvPr>
            </p:nvGraphicFramePr>
            <p:xfrm>
              <a:off x="10274065" y="3840971"/>
              <a:ext cx="1152144" cy="187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403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6" name="Table 85">
                <a:extLst>
                  <a:ext uri="{FF2B5EF4-FFF2-40B4-BE49-F238E27FC236}">
                    <a16:creationId xmlns:a16="http://schemas.microsoft.com/office/drawing/2014/main" id="{6555314E-1ED9-1042-99B2-4047314907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258897"/>
                  </p:ext>
                </p:extLst>
              </p:nvPr>
            </p:nvGraphicFramePr>
            <p:xfrm>
              <a:off x="10274065" y="3840971"/>
              <a:ext cx="1152144" cy="187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403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0588" t="-6250" b="-36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t="-117241" r="-21724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0000" t="-117241" r="-11724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0588" t="-117241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t="-217241" r="-217241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0000" t="-217241" r="-117241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0588" t="-21724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t="-317241" r="-21724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0000" t="-317241" r="-11724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0588" t="-317241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t="-417241" r="-21724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0000" t="-417241" r="-11724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0588" t="-417241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1C9D58A6-A4AE-4C4B-B095-DFE88397551D}"/>
              </a:ext>
            </a:extLst>
          </p:cNvPr>
          <p:cNvGrpSpPr/>
          <p:nvPr/>
        </p:nvGrpSpPr>
        <p:grpSpPr>
          <a:xfrm>
            <a:off x="4420544" y="1371012"/>
            <a:ext cx="2060302" cy="723339"/>
            <a:chOff x="928007" y="1424867"/>
            <a:chExt cx="2060302" cy="723339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225D0AA-C03A-E049-AEF5-3BABC1746D22}"/>
                </a:ext>
              </a:extLst>
            </p:cNvPr>
            <p:cNvSpPr/>
            <p:nvPr/>
          </p:nvSpPr>
          <p:spPr>
            <a:xfrm>
              <a:off x="928007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83B5E81-57E4-4840-8842-642EF59B221E}"/>
                </a:ext>
              </a:extLst>
            </p:cNvPr>
            <p:cNvSpPr/>
            <p:nvPr/>
          </p:nvSpPr>
          <p:spPr>
            <a:xfrm>
              <a:off x="1778158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1683B71-F37D-D64F-9D53-00D52FFAA85D}"/>
                </a:ext>
              </a:extLst>
            </p:cNvPr>
            <p:cNvSpPr/>
            <p:nvPr/>
          </p:nvSpPr>
          <p:spPr>
            <a:xfrm>
              <a:off x="2628309" y="1788206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C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7345B40-9F6E-C64D-978C-48448482F0E7}"/>
                </a:ext>
              </a:extLst>
            </p:cNvPr>
            <p:cNvCxnSpPr>
              <a:stCxn id="88" idx="6"/>
              <a:endCxn id="89" idx="2"/>
            </p:cNvCxnSpPr>
            <p:nvPr/>
          </p:nvCxnSpPr>
          <p:spPr>
            <a:xfrm>
              <a:off x="1288007" y="1965257"/>
              <a:ext cx="4901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F255CE2-1692-D348-B1C4-C9A87B7C9AAB}"/>
                </a:ext>
              </a:extLst>
            </p:cNvPr>
            <p:cNvCxnSpPr>
              <a:cxnSpLocks/>
              <a:stCxn id="89" idx="6"/>
              <a:endCxn id="90" idx="2"/>
            </p:cNvCxnSpPr>
            <p:nvPr/>
          </p:nvCxnSpPr>
          <p:spPr>
            <a:xfrm>
              <a:off x="2138158" y="1965257"/>
              <a:ext cx="490151" cy="29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EBA2143-7085-2643-A040-C2A8F1F17612}"/>
                </a:ext>
              </a:extLst>
            </p:cNvPr>
            <p:cNvSpPr/>
            <p:nvPr/>
          </p:nvSpPr>
          <p:spPr>
            <a:xfrm>
              <a:off x="1479082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06ADF4E-9E96-E94C-BCB3-BFF935826D47}"/>
                </a:ext>
              </a:extLst>
            </p:cNvPr>
            <p:cNvSpPr/>
            <p:nvPr/>
          </p:nvSpPr>
          <p:spPr>
            <a:xfrm>
              <a:off x="2329233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38A99A7-CEBA-7141-AE65-198687526600}"/>
                </a:ext>
              </a:extLst>
            </p:cNvPr>
            <p:cNvCxnSpPr>
              <a:cxnSpLocks/>
              <a:stCxn id="96" idx="2"/>
              <a:endCxn id="89" idx="0"/>
            </p:cNvCxnSpPr>
            <p:nvPr/>
          </p:nvCxnSpPr>
          <p:spPr>
            <a:xfrm>
              <a:off x="1958158" y="1652859"/>
              <a:ext cx="0" cy="1323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8ACA91F-4293-DD47-8078-DF5251AAA520}"/>
                </a:ext>
              </a:extLst>
            </p:cNvPr>
            <p:cNvSpPr/>
            <p:nvPr/>
          </p:nvSpPr>
          <p:spPr>
            <a:xfrm>
              <a:off x="1904158" y="1544859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AB7638E-910E-E84B-B341-48EA0F2A9E3F}"/>
                    </a:ext>
                  </a:extLst>
                </p:cNvPr>
                <p:cNvSpPr txBox="1"/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AB7638E-910E-E84B-B341-48EA0F2A9E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93793C8F-006B-0841-8139-2E1934DF80C1}"/>
                    </a:ext>
                  </a:extLst>
                </p:cNvPr>
                <p:cNvSpPr txBox="1"/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93793C8F-006B-0841-8139-2E1934DF80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85A0F3F-38A8-D249-AA71-FFCFF9D6BF58}"/>
                    </a:ext>
                  </a:extLst>
                </p:cNvPr>
                <p:cNvSpPr txBox="1"/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85A0F3F-38A8-D249-AA71-FFCFF9D6B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blipFill>
                  <a:blip r:embed="rId14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2F31F8D-3551-EF41-8136-23E29A587FC6}"/>
              </a:ext>
            </a:extLst>
          </p:cNvPr>
          <p:cNvGrpSpPr/>
          <p:nvPr/>
        </p:nvGrpSpPr>
        <p:grpSpPr>
          <a:xfrm>
            <a:off x="6588647" y="3837672"/>
            <a:ext cx="1822192" cy="664337"/>
            <a:chOff x="4566260" y="1717898"/>
            <a:chExt cx="1822192" cy="66433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9E17D3D-4BC1-5F4C-9DC8-679F899FE76E}"/>
                </a:ext>
              </a:extLst>
            </p:cNvPr>
            <p:cNvSpPr/>
            <p:nvPr/>
          </p:nvSpPr>
          <p:spPr>
            <a:xfrm>
              <a:off x="4566260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de-DE" dirty="0"/>
                <a:t>AB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D29FDAD-F81C-234E-981F-D6925D737B9E}"/>
                </a:ext>
              </a:extLst>
            </p:cNvPr>
            <p:cNvSpPr/>
            <p:nvPr/>
          </p:nvSpPr>
          <p:spPr>
            <a:xfrm>
              <a:off x="5740648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BC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D9395B3-B867-3940-B706-2AF85C6F2D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569" y="1981203"/>
              <a:ext cx="556079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C70B8F5C-9D56-BB43-828B-0FA0940EF18A}"/>
                    </a:ext>
                  </a:extLst>
                </p:cNvPr>
                <p:cNvSpPr txBox="1"/>
                <p:nvPr/>
              </p:nvSpPr>
              <p:spPr>
                <a:xfrm>
                  <a:off x="4687330" y="2071509"/>
                  <a:ext cx="533159" cy="3103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𝐵𝑁</m:t>
                            </m:r>
                          </m:sup>
                        </m:sSubSup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C70B8F5C-9D56-BB43-828B-0FA0940EF1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330" y="2071509"/>
                  <a:ext cx="533159" cy="310341"/>
                </a:xfrm>
                <a:prstGeom prst="rect">
                  <a:avLst/>
                </a:prstGeom>
                <a:blipFill>
                  <a:blip r:embed="rId1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3F1DB459-3DB1-DB4F-947A-28F39DB891F4}"/>
                    </a:ext>
                  </a:extLst>
                </p:cNvPr>
                <p:cNvSpPr txBox="1"/>
                <p:nvPr/>
              </p:nvSpPr>
              <p:spPr>
                <a:xfrm>
                  <a:off x="5855293" y="2071509"/>
                  <a:ext cx="533159" cy="3107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𝐵𝑁</m:t>
                            </m:r>
                          </m:sup>
                        </m:sSubSup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3F1DB459-3DB1-DB4F-947A-28F39DB891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293" y="2071509"/>
                  <a:ext cx="533159" cy="310726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0515B71-8C3F-B343-898A-2DA9C274462E}"/>
                </a:ext>
              </a:extLst>
            </p:cNvPr>
            <p:cNvSpPr txBox="1"/>
            <p:nvPr/>
          </p:nvSpPr>
          <p:spPr>
            <a:xfrm>
              <a:off x="5321383" y="1717898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/>
                <a:t>B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988A93C-4076-A540-BA60-A8C9159BD338}"/>
              </a:ext>
            </a:extLst>
          </p:cNvPr>
          <p:cNvGrpSpPr/>
          <p:nvPr/>
        </p:nvGrpSpPr>
        <p:grpSpPr>
          <a:xfrm>
            <a:off x="4419739" y="2280646"/>
            <a:ext cx="2060302" cy="507532"/>
            <a:chOff x="928007" y="1640674"/>
            <a:chExt cx="2060302" cy="507532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F4DAE18-4C01-624D-8588-D0F6E8A80990}"/>
                </a:ext>
              </a:extLst>
            </p:cNvPr>
            <p:cNvSpPr/>
            <p:nvPr/>
          </p:nvSpPr>
          <p:spPr>
            <a:xfrm>
              <a:off x="928007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1051D8F-CE9C-FD4D-B43C-6FD7989ACF68}"/>
                </a:ext>
              </a:extLst>
            </p:cNvPr>
            <p:cNvSpPr/>
            <p:nvPr/>
          </p:nvSpPr>
          <p:spPr>
            <a:xfrm>
              <a:off x="1778158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8385BAEB-B4AE-AD46-B8BD-D7EE8F619F1D}"/>
                </a:ext>
              </a:extLst>
            </p:cNvPr>
            <p:cNvSpPr/>
            <p:nvPr/>
          </p:nvSpPr>
          <p:spPr>
            <a:xfrm>
              <a:off x="2628309" y="1788206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C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3AE80EE-208B-C145-812E-3A87DD5D27BF}"/>
                </a:ext>
              </a:extLst>
            </p:cNvPr>
            <p:cNvCxnSpPr>
              <a:stCxn id="108" idx="6"/>
              <a:endCxn id="109" idx="2"/>
            </p:cNvCxnSpPr>
            <p:nvPr/>
          </p:nvCxnSpPr>
          <p:spPr>
            <a:xfrm>
              <a:off x="1288007" y="1965257"/>
              <a:ext cx="4901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CC1FB54-A025-064B-94DE-893F343638D6}"/>
                </a:ext>
              </a:extLst>
            </p:cNvPr>
            <p:cNvCxnSpPr>
              <a:cxnSpLocks/>
              <a:stCxn id="109" idx="6"/>
              <a:endCxn id="110" idx="2"/>
            </p:cNvCxnSpPr>
            <p:nvPr/>
          </p:nvCxnSpPr>
          <p:spPr>
            <a:xfrm>
              <a:off x="2138158" y="1965257"/>
              <a:ext cx="490151" cy="29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D3F80B0-07E2-314A-8C80-6B9890D93A2D}"/>
                </a:ext>
              </a:extLst>
            </p:cNvPr>
            <p:cNvSpPr/>
            <p:nvPr/>
          </p:nvSpPr>
          <p:spPr>
            <a:xfrm>
              <a:off x="1479082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F84434-208B-7444-BC1F-53C6C3D380A2}"/>
                </a:ext>
              </a:extLst>
            </p:cNvPr>
            <p:cNvSpPr/>
            <p:nvPr/>
          </p:nvSpPr>
          <p:spPr>
            <a:xfrm>
              <a:off x="2329233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3CA94525-CABC-4F46-9044-65B191A51805}"/>
                    </a:ext>
                  </a:extLst>
                </p:cNvPr>
                <p:cNvSpPr txBox="1"/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3CA94525-CABC-4F46-9044-65B191A518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blipFill>
                  <a:blip r:embed="rId17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7C6C64CB-9D84-214F-9CB1-BAE16D6C32FC}"/>
                    </a:ext>
                  </a:extLst>
                </p:cNvPr>
                <p:cNvSpPr txBox="1"/>
                <p:nvPr/>
              </p:nvSpPr>
              <p:spPr>
                <a:xfrm>
                  <a:off x="2194665" y="1640674"/>
                  <a:ext cx="4542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02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7C6C64CB-9D84-214F-9CB1-BAE16D6C32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665" y="1640674"/>
                  <a:ext cx="454227" cy="307777"/>
                </a:xfrm>
                <a:prstGeom prst="rect">
                  <a:avLst/>
                </a:prstGeom>
                <a:blipFill>
                  <a:blip r:embed="rId18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D8C4836-1B37-2B4A-A14B-751D79CD1178}"/>
              </a:ext>
            </a:extLst>
          </p:cNvPr>
          <p:cNvGrpSpPr/>
          <p:nvPr/>
        </p:nvGrpSpPr>
        <p:grpSpPr>
          <a:xfrm>
            <a:off x="6583533" y="3096362"/>
            <a:ext cx="1792697" cy="661388"/>
            <a:chOff x="4566260" y="1717898"/>
            <a:chExt cx="1792697" cy="661388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AC32C902-327B-2949-952B-651F5F482F4B}"/>
                </a:ext>
              </a:extLst>
            </p:cNvPr>
            <p:cNvSpPr/>
            <p:nvPr/>
          </p:nvSpPr>
          <p:spPr>
            <a:xfrm>
              <a:off x="4566260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de-DE" dirty="0"/>
                <a:t>AB</a:t>
              </a: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6B3675E-D89B-DD43-B572-D210034B796F}"/>
                </a:ext>
              </a:extLst>
            </p:cNvPr>
            <p:cNvSpPr/>
            <p:nvPr/>
          </p:nvSpPr>
          <p:spPr>
            <a:xfrm>
              <a:off x="5740648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BC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325192C-6739-1D4C-9CB4-CD1461A8A1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569" y="1981203"/>
              <a:ext cx="556079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2117C4E0-15A5-BA4D-BEBA-82D4D40079E5}"/>
                    </a:ext>
                  </a:extLst>
                </p:cNvPr>
                <p:cNvSpPr txBox="1"/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2117C4E0-15A5-BA4D-BEBA-82D4D40079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blipFill>
                  <a:blip r:embed="rId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233EEB89-580C-C940-8770-D5F142C36FF9}"/>
                    </a:ext>
                  </a:extLst>
                </p:cNvPr>
                <p:cNvSpPr txBox="1"/>
                <p:nvPr/>
              </p:nvSpPr>
              <p:spPr>
                <a:xfrm>
                  <a:off x="5855293" y="2071509"/>
                  <a:ext cx="4542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02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233EEB89-580C-C940-8770-D5F142C36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293" y="2071509"/>
                  <a:ext cx="454227" cy="307777"/>
                </a:xfrm>
                <a:prstGeom prst="rect">
                  <a:avLst/>
                </a:prstGeom>
                <a:blipFill>
                  <a:blip r:embed="rId1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FE789EF-17B3-2B42-B12A-97EEF0C7CBE2}"/>
                </a:ext>
              </a:extLst>
            </p:cNvPr>
            <p:cNvSpPr txBox="1"/>
            <p:nvPr/>
          </p:nvSpPr>
          <p:spPr>
            <a:xfrm>
              <a:off x="5321383" y="1717898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/>
                <a:t>B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FE79624-0712-6849-A96E-483A7BE74D4F}"/>
              </a:ext>
            </a:extLst>
          </p:cNvPr>
          <p:cNvGrpSpPr/>
          <p:nvPr/>
        </p:nvGrpSpPr>
        <p:grpSpPr>
          <a:xfrm>
            <a:off x="6590930" y="2353226"/>
            <a:ext cx="1792697" cy="661388"/>
            <a:chOff x="4566260" y="1717898"/>
            <a:chExt cx="1792697" cy="661388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88E3791-D058-E147-9A83-40487771B186}"/>
                </a:ext>
              </a:extLst>
            </p:cNvPr>
            <p:cNvSpPr/>
            <p:nvPr/>
          </p:nvSpPr>
          <p:spPr>
            <a:xfrm>
              <a:off x="4566260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de-DE" dirty="0"/>
                <a:t>AB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CEE5EBFA-93F7-9E4C-BE85-433E77FBC432}"/>
                </a:ext>
              </a:extLst>
            </p:cNvPr>
            <p:cNvSpPr/>
            <p:nvPr/>
          </p:nvSpPr>
          <p:spPr>
            <a:xfrm>
              <a:off x="5740648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BC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745CA07-14D4-874C-8EC6-46EEB5A9F4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569" y="1981203"/>
              <a:ext cx="556079" cy="0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7EF7AC92-1980-B64F-8020-6CFA197BE262}"/>
                    </a:ext>
                  </a:extLst>
                </p:cNvPr>
                <p:cNvSpPr txBox="1"/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7EF7AC92-1980-B64F-8020-6CFA197BE2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330" y="2071509"/>
                  <a:ext cx="374718" cy="307777"/>
                </a:xfrm>
                <a:prstGeom prst="rect">
                  <a:avLst/>
                </a:prstGeom>
                <a:blipFill>
                  <a:blip r:embed="rId20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5252116C-F875-3F46-83E5-C59F6CDA62DB}"/>
                    </a:ext>
                  </a:extLst>
                </p:cNvPr>
                <p:cNvSpPr txBox="1"/>
                <p:nvPr/>
              </p:nvSpPr>
              <p:spPr>
                <a:xfrm>
                  <a:off x="5855293" y="2071509"/>
                  <a:ext cx="4542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02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5252116C-F875-3F46-83E5-C59F6CDA62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293" y="2071509"/>
                  <a:ext cx="454227" cy="307777"/>
                </a:xfrm>
                <a:prstGeom prst="rect">
                  <a:avLst/>
                </a:prstGeom>
                <a:blipFill>
                  <a:blip r:embed="rId21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11AF7A9-9995-8D4E-A763-7F8FB09E752C}"/>
                </a:ext>
              </a:extLst>
            </p:cNvPr>
            <p:cNvSpPr txBox="1"/>
            <p:nvPr/>
          </p:nvSpPr>
          <p:spPr>
            <a:xfrm>
              <a:off x="5321383" y="1717898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0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B1C4-A0C5-5C47-9630-893091E1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51BB6-BC6A-0A47-BAC1-0100E29D13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361213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Sortierung: AB, C</a:t>
                </a:r>
              </a:p>
              <a:p>
                <a:r>
                  <a:rPr lang="de-DE" dirty="0"/>
                  <a:t>Sample Werte für AB aus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𝐵𝑁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Da es eine Wahrscheinlichkeitsverteilung ist</a:t>
                </a:r>
              </a:p>
              <a:p>
                <a:pPr lvl="2"/>
                <a:r>
                  <a:rPr lang="de-DE" dirty="0"/>
                  <a:t>Generiere eine Zufallszahl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de-DE" dirty="0"/>
                  <a:t> und nehme die Zuweisungen für AB, in deren Intervall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dirty="0"/>
                  <a:t> fällt</a:t>
                </a:r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r>
                  <a:rPr lang="de-DE" dirty="0"/>
                  <a:t>E.g.,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=0.8</m:t>
                    </m:r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  <a:r>
                  <a:rPr lang="de-DE" dirty="0"/>
                  <a:t>➝ 11</a:t>
                </a:r>
              </a:p>
              <a:p>
                <a:pPr lvl="1"/>
                <a:r>
                  <a:rPr lang="de-DE" dirty="0"/>
                  <a:t>Bilde die Zuweisung auf die </a:t>
                </a:r>
                <a:r>
                  <a:rPr lang="de-DE" dirty="0" err="1"/>
                  <a:t>Separatorvariablen</a:t>
                </a:r>
                <a:r>
                  <a:rPr lang="de-DE" dirty="0"/>
                  <a:t> ab:</a:t>
                </a:r>
                <a:br>
                  <a:rPr lang="de-DE" dirty="0"/>
                </a:br>
                <a:r>
                  <a:rPr lang="de-DE" dirty="0"/>
                  <a:t>➝ B = 1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51BB6-BC6A-0A47-BAC1-0100E29D1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361213" cy="4240848"/>
              </a:xfrm>
              <a:blipFill>
                <a:blip r:embed="rId2"/>
                <a:stretch>
                  <a:fillRect l="-2238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49481-E5B7-7D44-9B02-3332B3288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9" name="Table 78">
                <a:extLst>
                  <a:ext uri="{FF2B5EF4-FFF2-40B4-BE49-F238E27FC236}">
                    <a16:creationId xmlns:a16="http://schemas.microsoft.com/office/drawing/2014/main" id="{A9B93B50-A6E5-304F-B652-840EBCE77A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5568656"/>
                  </p:ext>
                </p:extLst>
              </p:nvPr>
            </p:nvGraphicFramePr>
            <p:xfrm>
              <a:off x="8946652" y="4155784"/>
              <a:ext cx="1352168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𝐵𝑁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9" name="Table 78">
                <a:extLst>
                  <a:ext uri="{FF2B5EF4-FFF2-40B4-BE49-F238E27FC236}">
                    <a16:creationId xmlns:a16="http://schemas.microsoft.com/office/drawing/2014/main" id="{A9B93B50-A6E5-304F-B652-840EBCE77A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5568656"/>
                  </p:ext>
                </p:extLst>
              </p:nvPr>
            </p:nvGraphicFramePr>
            <p:xfrm>
              <a:off x="8946652" y="4155784"/>
              <a:ext cx="1352168" cy="186550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8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10000" r="-2000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48" t="-110000" r="-272414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143" t="-110000" r="-182143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110000" r="-2000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48" t="-217241" r="-27241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143" t="-217241" r="-18214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217241" r="-2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48" t="-306667" r="-27241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143" t="-306667" r="-18214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306667" r="-2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48" t="-420690" r="-27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143" t="-420690" r="-18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420690" r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1" name="Table 80">
                <a:extLst>
                  <a:ext uri="{FF2B5EF4-FFF2-40B4-BE49-F238E27FC236}">
                    <a16:creationId xmlns:a16="http://schemas.microsoft.com/office/drawing/2014/main" id="{90099D5D-FCA9-554A-91EC-D09D04A4EF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7655336"/>
                  </p:ext>
                </p:extLst>
              </p:nvPr>
            </p:nvGraphicFramePr>
            <p:xfrm>
              <a:off x="10492305" y="4155784"/>
              <a:ext cx="1352168" cy="185464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𝐵𝑁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1" name="Table 80">
                <a:extLst>
                  <a:ext uri="{FF2B5EF4-FFF2-40B4-BE49-F238E27FC236}">
                    <a16:creationId xmlns:a16="http://schemas.microsoft.com/office/drawing/2014/main" id="{90099D5D-FCA9-554A-91EC-D09D04A4EF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7655336"/>
                  </p:ext>
                </p:extLst>
              </p:nvPr>
            </p:nvGraphicFramePr>
            <p:xfrm>
              <a:off x="10492305" y="4155784"/>
              <a:ext cx="1352168" cy="185464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12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10345" r="-2000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48" t="-106667" r="-272414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7143" t="-106667" r="-182143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106667" r="-2000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48" t="-213793" r="-27241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7143" t="-213793" r="-18214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213793" r="-2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48" t="-303333" r="-27241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7143" t="-303333" r="-18214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303333" r="-2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48" t="-417241" r="-27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7143" t="-417241" r="-18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417241" r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4" name="Table 53">
                <a:extLst>
                  <a:ext uri="{FF2B5EF4-FFF2-40B4-BE49-F238E27FC236}">
                    <a16:creationId xmlns:a16="http://schemas.microsoft.com/office/drawing/2014/main" id="{29482E35-0315-6C43-85A7-88DFDC3EF5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9570881"/>
                  </p:ext>
                </p:extLst>
              </p:nvPr>
            </p:nvGraphicFramePr>
            <p:xfrm>
              <a:off x="8502812" y="2272504"/>
              <a:ext cx="793052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4" name="Table 53">
                <a:extLst>
                  <a:ext uri="{FF2B5EF4-FFF2-40B4-BE49-F238E27FC236}">
                    <a16:creationId xmlns:a16="http://schemas.microsoft.com/office/drawing/2014/main" id="{29482E35-0315-6C43-85A7-88DFDC3EF5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9570881"/>
                  </p:ext>
                </p:extLst>
              </p:nvPr>
            </p:nvGraphicFramePr>
            <p:xfrm>
              <a:off x="8502812" y="2272504"/>
              <a:ext cx="793052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8235" t="-6667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48" t="-110345" r="-11724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8235" t="-110345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48" t="-203333" r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8235" t="-2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099375C-B050-B442-B712-D2751F17F1B3}"/>
              </a:ext>
            </a:extLst>
          </p:cNvPr>
          <p:cNvGrpSpPr/>
          <p:nvPr/>
        </p:nvGrpSpPr>
        <p:grpSpPr>
          <a:xfrm>
            <a:off x="1653782" y="3476245"/>
            <a:ext cx="3984660" cy="914310"/>
            <a:chOff x="1688181" y="3702867"/>
            <a:chExt cx="3984660" cy="91431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E3AFAA-B20E-9D42-B6C1-A3ADDE8AA763}"/>
                </a:ext>
              </a:extLst>
            </p:cNvPr>
            <p:cNvCxnSpPr>
              <a:cxnSpLocks/>
            </p:cNvCxnSpPr>
            <p:nvPr/>
          </p:nvCxnSpPr>
          <p:spPr>
            <a:xfrm>
              <a:off x="1863634" y="4206240"/>
              <a:ext cx="3627462" cy="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DFEAC32-2ED0-E242-93EF-486DD2EC3726}"/>
                </a:ext>
              </a:extLst>
            </p:cNvPr>
            <p:cNvCxnSpPr/>
            <p:nvPr/>
          </p:nvCxnSpPr>
          <p:spPr>
            <a:xfrm>
              <a:off x="1871084" y="4122728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40BEBFF-1D1B-2649-B84F-1BACEEE707FB}"/>
                </a:ext>
              </a:extLst>
            </p:cNvPr>
            <p:cNvCxnSpPr/>
            <p:nvPr/>
          </p:nvCxnSpPr>
          <p:spPr>
            <a:xfrm>
              <a:off x="475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BC439F-9F08-314B-A2C3-66780021831E}"/>
                    </a:ext>
                  </a:extLst>
                </p:cNvPr>
                <p:cNvSpPr txBox="1"/>
                <p:nvPr/>
              </p:nvSpPr>
              <p:spPr>
                <a:xfrm>
                  <a:off x="1688181" y="4247845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BC439F-9F08-314B-A2C3-6678002183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8181" y="4247845"/>
                  <a:ext cx="3658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C4658811-4EBF-CC49-BD59-2705B4735304}"/>
                    </a:ext>
                  </a:extLst>
                </p:cNvPr>
                <p:cNvSpPr txBox="1"/>
                <p:nvPr/>
              </p:nvSpPr>
              <p:spPr>
                <a:xfrm>
                  <a:off x="5307035" y="4247845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C4658811-4EBF-CC49-BD59-2705B47353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7035" y="4247845"/>
                  <a:ext cx="36580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DAC95F3-75C4-1F44-97FE-FFC81901FE13}"/>
                </a:ext>
              </a:extLst>
            </p:cNvPr>
            <p:cNvCxnSpPr/>
            <p:nvPr/>
          </p:nvCxnSpPr>
          <p:spPr>
            <a:xfrm>
              <a:off x="223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A7F27F9-DD1B-A74F-85EA-FBD2DAE4C5E2}"/>
                </a:ext>
              </a:extLst>
            </p:cNvPr>
            <p:cNvCxnSpPr/>
            <p:nvPr/>
          </p:nvCxnSpPr>
          <p:spPr>
            <a:xfrm>
              <a:off x="259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4D219B-CAAA-1440-8385-13D02B306D1B}"/>
                </a:ext>
              </a:extLst>
            </p:cNvPr>
            <p:cNvCxnSpPr/>
            <p:nvPr/>
          </p:nvCxnSpPr>
          <p:spPr>
            <a:xfrm>
              <a:off x="295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93825CD-20E2-9747-9707-6B1284BCF211}"/>
                </a:ext>
              </a:extLst>
            </p:cNvPr>
            <p:cNvCxnSpPr/>
            <p:nvPr/>
          </p:nvCxnSpPr>
          <p:spPr>
            <a:xfrm>
              <a:off x="3313158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C009CCF-8902-754F-8334-656086EE4DEF}"/>
                </a:ext>
              </a:extLst>
            </p:cNvPr>
            <p:cNvCxnSpPr/>
            <p:nvPr/>
          </p:nvCxnSpPr>
          <p:spPr>
            <a:xfrm>
              <a:off x="3672000" y="4122728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08FED89-B16D-0A4D-9F89-E9AF811573D9}"/>
                </a:ext>
              </a:extLst>
            </p:cNvPr>
            <p:cNvCxnSpPr/>
            <p:nvPr/>
          </p:nvCxnSpPr>
          <p:spPr>
            <a:xfrm>
              <a:off x="403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60D258D-3951-EB4A-822D-560FC03F1575}"/>
                </a:ext>
              </a:extLst>
            </p:cNvPr>
            <p:cNvCxnSpPr/>
            <p:nvPr/>
          </p:nvCxnSpPr>
          <p:spPr>
            <a:xfrm>
              <a:off x="439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5CB4C0E-3EBB-724C-93DB-8C4EB5BECAB9}"/>
                </a:ext>
              </a:extLst>
            </p:cNvPr>
            <p:cNvCxnSpPr/>
            <p:nvPr/>
          </p:nvCxnSpPr>
          <p:spPr>
            <a:xfrm>
              <a:off x="5491096" y="4122000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0C0292-B1C8-A64F-ADC7-D62E52D0AF66}"/>
                </a:ext>
              </a:extLst>
            </p:cNvPr>
            <p:cNvCxnSpPr/>
            <p:nvPr/>
          </p:nvCxnSpPr>
          <p:spPr>
            <a:xfrm>
              <a:off x="5131096" y="4153716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45A986E-8C71-B245-B61F-FF6AA7533D2B}"/>
                    </a:ext>
                  </a:extLst>
                </p:cNvPr>
                <p:cNvSpPr txBox="1"/>
                <p:nvPr/>
              </p:nvSpPr>
              <p:spPr>
                <a:xfrm>
                  <a:off x="3410896" y="4244213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45A986E-8C71-B245-B61F-FF6AA7533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896" y="4244213"/>
                  <a:ext cx="54213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F380EE53-0D8C-8F40-B59A-A74332D6754C}"/>
                </a:ext>
              </a:extLst>
            </p:cNvPr>
            <p:cNvSpPr/>
            <p:nvPr/>
          </p:nvSpPr>
          <p:spPr>
            <a:xfrm rot="5400000">
              <a:off x="1997819" y="3878989"/>
              <a:ext cx="99995" cy="3683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Left Brace 90">
              <a:extLst>
                <a:ext uri="{FF2B5EF4-FFF2-40B4-BE49-F238E27FC236}">
                  <a16:creationId xmlns:a16="http://schemas.microsoft.com/office/drawing/2014/main" id="{FCD7019A-30C6-2646-B60D-D4E8AD9539E6}"/>
                </a:ext>
              </a:extLst>
            </p:cNvPr>
            <p:cNvSpPr/>
            <p:nvPr/>
          </p:nvSpPr>
          <p:spPr>
            <a:xfrm rot="5400000">
              <a:off x="2539669" y="3700836"/>
              <a:ext cx="104662" cy="720000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Left Brace 91">
              <a:extLst>
                <a:ext uri="{FF2B5EF4-FFF2-40B4-BE49-F238E27FC236}">
                  <a16:creationId xmlns:a16="http://schemas.microsoft.com/office/drawing/2014/main" id="{3397F7BD-9C88-0644-9246-107A659121BC}"/>
                </a:ext>
              </a:extLst>
            </p:cNvPr>
            <p:cNvSpPr/>
            <p:nvPr/>
          </p:nvSpPr>
          <p:spPr>
            <a:xfrm rot="5400000">
              <a:off x="3439052" y="3520219"/>
              <a:ext cx="105896" cy="1080000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1F19DE7B-0432-AA41-9040-07AC0E5A91C8}"/>
                </a:ext>
              </a:extLst>
            </p:cNvPr>
            <p:cNvSpPr/>
            <p:nvPr/>
          </p:nvSpPr>
          <p:spPr>
            <a:xfrm rot="5400000">
              <a:off x="4708421" y="3329764"/>
              <a:ext cx="106253" cy="145909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3C263A-438F-EA42-B138-22DBC2B32C9D}"/>
                </a:ext>
              </a:extLst>
            </p:cNvPr>
            <p:cNvSpPr txBox="1"/>
            <p:nvPr/>
          </p:nvSpPr>
          <p:spPr>
            <a:xfrm>
              <a:off x="1838464" y="370649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00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D9CAFCE-011C-C946-86DA-98BA74A7E4F2}"/>
                </a:ext>
              </a:extLst>
            </p:cNvPr>
            <p:cNvSpPr txBox="1"/>
            <p:nvPr/>
          </p:nvSpPr>
          <p:spPr>
            <a:xfrm>
              <a:off x="2383212" y="370904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01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1F6707D-C033-6144-9406-C62E48BF03F7}"/>
                </a:ext>
              </a:extLst>
            </p:cNvPr>
            <p:cNvSpPr txBox="1"/>
            <p:nvPr/>
          </p:nvSpPr>
          <p:spPr>
            <a:xfrm>
              <a:off x="3284091" y="370649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10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1E35C60-8E4A-6544-A2A2-629EE689252E}"/>
                </a:ext>
              </a:extLst>
            </p:cNvPr>
            <p:cNvSpPr txBox="1"/>
            <p:nvPr/>
          </p:nvSpPr>
          <p:spPr>
            <a:xfrm>
              <a:off x="4552196" y="370286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11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89DF74-C54F-984B-B6C8-A35717FC9EC6}"/>
              </a:ext>
            </a:extLst>
          </p:cNvPr>
          <p:cNvGrpSpPr/>
          <p:nvPr/>
        </p:nvGrpSpPr>
        <p:grpSpPr>
          <a:xfrm>
            <a:off x="4532935" y="3927823"/>
            <a:ext cx="369332" cy="436123"/>
            <a:chOff x="3912592" y="4465443"/>
            <a:chExt cx="369332" cy="436123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7B23C00-8ABD-B947-B44F-740A99327D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9374" y="4466791"/>
              <a:ext cx="108000" cy="10800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A23FA03-6488-D344-930D-6B14558C2EF6}"/>
                </a:ext>
              </a:extLst>
            </p:cNvPr>
            <p:cNvCxnSpPr>
              <a:cxnSpLocks/>
            </p:cNvCxnSpPr>
            <p:nvPr/>
          </p:nvCxnSpPr>
          <p:spPr>
            <a:xfrm>
              <a:off x="4038026" y="4465443"/>
              <a:ext cx="108000" cy="10800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925B873-0397-4F4D-A9F5-FB3CDB47BAC5}"/>
                    </a:ext>
                  </a:extLst>
                </p:cNvPr>
                <p:cNvSpPr/>
                <p:nvPr/>
              </p:nvSpPr>
              <p:spPr>
                <a:xfrm>
                  <a:off x="3912592" y="4532234"/>
                  <a:ext cx="3693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de-DE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925B873-0397-4F4D-A9F5-FB3CDB47BA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592" y="4532234"/>
                  <a:ext cx="36933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EF7BED82-5DFF-C943-9D5A-5FDE52AAC8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8376870"/>
                  </p:ext>
                </p:extLst>
              </p:nvPr>
            </p:nvGraphicFramePr>
            <p:xfrm>
              <a:off x="941101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EF7BED82-5DFF-C943-9D5A-5FDE52AAC8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8376870"/>
                  </p:ext>
                </p:extLst>
              </p:nvPr>
            </p:nvGraphicFramePr>
            <p:xfrm>
              <a:off x="941101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6897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48" t="-103333" r="-213793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7143" t="-103333" r="-121429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103333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48" t="-210345" r="-21379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7143" t="-210345" r="-12142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21034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48" t="-300000" r="-21379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7143" t="-300000" r="-12142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3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48" t="-413793" r="-21379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7143" t="-413793" r="-12142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41379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AF000D30-008E-BE44-A92D-701FD57BA9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2301246"/>
                  </p:ext>
                </p:extLst>
              </p:nvPr>
            </p:nvGraphicFramePr>
            <p:xfrm>
              <a:off x="1069185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AF000D30-008E-BE44-A92D-701FD57BA9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2301246"/>
                  </p:ext>
                </p:extLst>
              </p:nvPr>
            </p:nvGraphicFramePr>
            <p:xfrm>
              <a:off x="1069185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6897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48" t="-103333" r="-21724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3448" t="-103333" r="-11724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103333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48" t="-210345" r="-21724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3448" t="-210345" r="-11724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21034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48" t="-300000" r="-2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3448" t="-300000" r="-1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3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48" t="-413793" r="-21724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3448" t="-413793" r="-11724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41379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08E1D26-38FD-0344-90C3-9AF00B0570F0}"/>
              </a:ext>
            </a:extLst>
          </p:cNvPr>
          <p:cNvSpPr/>
          <p:nvPr/>
        </p:nvSpPr>
        <p:spPr>
          <a:xfrm>
            <a:off x="10146612" y="134624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C000"/>
                </a:solidFill>
              </a:rPr>
              <a:t>11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BB16CD8-AEDF-D245-8189-D1C10272EA86}"/>
              </a:ext>
            </a:extLst>
          </p:cNvPr>
          <p:cNvSpPr/>
          <p:nvPr/>
        </p:nvSpPr>
        <p:spPr>
          <a:xfrm>
            <a:off x="10805864" y="1379082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C49BCE8-E04C-7249-9B15-9CF5477997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E05B9F1-8BE4-3A43-8314-F88CC0AF1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FAC7F78-B101-1D46-8CD0-A0F0DFC65326}"/>
              </a:ext>
            </a:extLst>
          </p:cNvPr>
          <p:cNvGrpSpPr/>
          <p:nvPr/>
        </p:nvGrpSpPr>
        <p:grpSpPr>
          <a:xfrm>
            <a:off x="7793647" y="1282746"/>
            <a:ext cx="2060302" cy="723339"/>
            <a:chOff x="928007" y="1424867"/>
            <a:chExt cx="2060302" cy="723339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0969B55-8D81-DF4D-A0FE-73C00AE1352C}"/>
                </a:ext>
              </a:extLst>
            </p:cNvPr>
            <p:cNvSpPr/>
            <p:nvPr/>
          </p:nvSpPr>
          <p:spPr>
            <a:xfrm>
              <a:off x="928007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</a:t>
              </a: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C6A03D70-4DE6-A54B-AAD4-94F2955CF5DE}"/>
                </a:ext>
              </a:extLst>
            </p:cNvPr>
            <p:cNvSpPr/>
            <p:nvPr/>
          </p:nvSpPr>
          <p:spPr>
            <a:xfrm>
              <a:off x="1778158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B</a:t>
              </a: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F542EF3-AB2A-7240-A39F-2EA588D6662C}"/>
                </a:ext>
              </a:extLst>
            </p:cNvPr>
            <p:cNvSpPr/>
            <p:nvPr/>
          </p:nvSpPr>
          <p:spPr>
            <a:xfrm>
              <a:off x="2628309" y="1788206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C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15011CA-7BE0-F147-8392-A3082919D706}"/>
                </a:ext>
              </a:extLst>
            </p:cNvPr>
            <p:cNvCxnSpPr>
              <a:stCxn id="119" idx="6"/>
              <a:endCxn id="120" idx="2"/>
            </p:cNvCxnSpPr>
            <p:nvPr/>
          </p:nvCxnSpPr>
          <p:spPr>
            <a:xfrm>
              <a:off x="1288007" y="1965257"/>
              <a:ext cx="4901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16E084F-5005-1046-BBDB-699C6D435721}"/>
                </a:ext>
              </a:extLst>
            </p:cNvPr>
            <p:cNvCxnSpPr>
              <a:cxnSpLocks/>
              <a:stCxn id="120" idx="6"/>
              <a:endCxn id="121" idx="2"/>
            </p:cNvCxnSpPr>
            <p:nvPr/>
          </p:nvCxnSpPr>
          <p:spPr>
            <a:xfrm>
              <a:off x="2138158" y="1965257"/>
              <a:ext cx="490151" cy="29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D739687-3768-034B-BCE5-4A06FA775331}"/>
                </a:ext>
              </a:extLst>
            </p:cNvPr>
            <p:cNvSpPr/>
            <p:nvPr/>
          </p:nvSpPr>
          <p:spPr>
            <a:xfrm>
              <a:off x="1479082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F0327D2-08B1-A349-BDDA-C10344506033}"/>
                </a:ext>
              </a:extLst>
            </p:cNvPr>
            <p:cNvSpPr/>
            <p:nvPr/>
          </p:nvSpPr>
          <p:spPr>
            <a:xfrm>
              <a:off x="2329233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B4B8D69-39D1-094A-90D7-5738B94A066B}"/>
                </a:ext>
              </a:extLst>
            </p:cNvPr>
            <p:cNvCxnSpPr>
              <a:cxnSpLocks/>
              <a:stCxn id="127" idx="2"/>
              <a:endCxn id="120" idx="0"/>
            </p:cNvCxnSpPr>
            <p:nvPr/>
          </p:nvCxnSpPr>
          <p:spPr>
            <a:xfrm>
              <a:off x="1958158" y="1652859"/>
              <a:ext cx="0" cy="1323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01FE8067-6CD6-194D-B9E3-C2C9F771F29D}"/>
                </a:ext>
              </a:extLst>
            </p:cNvPr>
            <p:cNvSpPr/>
            <p:nvPr/>
          </p:nvSpPr>
          <p:spPr>
            <a:xfrm>
              <a:off x="1904158" y="1544859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0FCFBA48-27C9-B246-9E3A-74111FD0FA16}"/>
                    </a:ext>
                  </a:extLst>
                </p:cNvPr>
                <p:cNvSpPr txBox="1"/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0FCFBA48-27C9-B246-9E3A-74111FD0FA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9C85E8B-4470-0342-B3CD-41A1CF06B77F}"/>
                    </a:ext>
                  </a:extLst>
                </p:cNvPr>
                <p:cNvSpPr txBox="1"/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9C85E8B-4470-0342-B3CD-41A1CF06B7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EDC89FC2-4C43-1A4A-AFBC-C61F7A6FD4FB}"/>
                    </a:ext>
                  </a:extLst>
                </p:cNvPr>
                <p:cNvSpPr txBox="1"/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EDC89FC2-4C43-1A4A-AFBC-C61F7A6FD4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blipFill>
                  <a:blip r:embed="rId1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8A574A7-BF0A-7245-9FD9-D5F3B7EE1E6A}"/>
              </a:ext>
            </a:extLst>
          </p:cNvPr>
          <p:cNvGrpSpPr/>
          <p:nvPr/>
        </p:nvGrpSpPr>
        <p:grpSpPr>
          <a:xfrm>
            <a:off x="10051303" y="1560663"/>
            <a:ext cx="1822192" cy="664337"/>
            <a:chOff x="4566260" y="1717898"/>
            <a:chExt cx="1822192" cy="664337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BDC7982-AE73-1F49-835A-16BB419C5601}"/>
                </a:ext>
              </a:extLst>
            </p:cNvPr>
            <p:cNvSpPr/>
            <p:nvPr/>
          </p:nvSpPr>
          <p:spPr>
            <a:xfrm>
              <a:off x="4566260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de-DE" dirty="0"/>
                <a:t>AB</a:t>
              </a: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4A6116D-9C19-0943-9253-D79466466A0D}"/>
                </a:ext>
              </a:extLst>
            </p:cNvPr>
            <p:cNvSpPr/>
            <p:nvPr/>
          </p:nvSpPr>
          <p:spPr>
            <a:xfrm>
              <a:off x="5740648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BC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95F0B28-1B58-A144-8E55-8836069AA1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569" y="1981203"/>
              <a:ext cx="556079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BEFD5504-2FC6-5940-8383-DFB045279CE6}"/>
                    </a:ext>
                  </a:extLst>
                </p:cNvPr>
                <p:cNvSpPr txBox="1"/>
                <p:nvPr/>
              </p:nvSpPr>
              <p:spPr>
                <a:xfrm>
                  <a:off x="4687330" y="2071509"/>
                  <a:ext cx="533159" cy="3103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𝐵𝑁</m:t>
                            </m:r>
                          </m:sup>
                        </m:sSubSup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BEFD5504-2FC6-5940-8383-DFB045279C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330" y="2071509"/>
                  <a:ext cx="533159" cy="310341"/>
                </a:xfrm>
                <a:prstGeom prst="rect">
                  <a:avLst/>
                </a:prstGeom>
                <a:blipFill>
                  <a:blip r:embed="rId1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D4EC3E87-603F-9B4E-85FD-B1DBC3D0EE87}"/>
                    </a:ext>
                  </a:extLst>
                </p:cNvPr>
                <p:cNvSpPr txBox="1"/>
                <p:nvPr/>
              </p:nvSpPr>
              <p:spPr>
                <a:xfrm>
                  <a:off x="5855293" y="2071509"/>
                  <a:ext cx="533159" cy="3107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𝐵𝑁</m:t>
                            </m:r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D4EC3E87-603F-9B4E-85FD-B1DBC3D0E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293" y="2071509"/>
                  <a:ext cx="533159" cy="310726"/>
                </a:xfrm>
                <a:prstGeom prst="rect">
                  <a:avLst/>
                </a:prstGeom>
                <a:blipFill>
                  <a:blip r:embed="rId16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B3D7BA3-EB89-FB4B-9109-C2A03DFF0EBF}"/>
                </a:ext>
              </a:extLst>
            </p:cNvPr>
            <p:cNvSpPr txBox="1"/>
            <p:nvPr/>
          </p:nvSpPr>
          <p:spPr>
            <a:xfrm>
              <a:off x="5321383" y="1717898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385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B1C4-A0C5-5C47-9630-893091E1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51BB6-BC6A-0A47-BAC1-0100E29D13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Sortierung: AB, C</a:t>
                </a:r>
              </a:p>
              <a:p>
                <a:r>
                  <a:rPr lang="de-DE" dirty="0"/>
                  <a:t>Sample Werte für BC\B bedingt auf B = 1 aus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𝐵𝑁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𝐵𝑁</m:t>
                        </m:r>
                      </m:sup>
                    </m:sSubSup>
                  </m:oMath>
                </a14:m>
                <a:r>
                  <a:rPr lang="de-DE" dirty="0"/>
                  <a:t> bedingt auf B = 1 ergibt eine Verteilung</a:t>
                </a:r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r>
                  <a:rPr lang="de-DE" dirty="0"/>
                  <a:t>E.g.,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=0.35</m:t>
                    </m:r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</a:t>
                </a:r>
                <a:r>
                  <a:rPr lang="de-DE" dirty="0"/>
                  <a:t>➝ 0</a:t>
                </a:r>
              </a:p>
              <a:p>
                <a:endParaRPr lang="de-DE" dirty="0"/>
              </a:p>
              <a:p>
                <a:r>
                  <a:rPr lang="de-DE" dirty="0"/>
                  <a:t>Sample: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Gewicht: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𝐵𝑁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𝐵𝑁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0.4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∙0.8=0.32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de-DE" dirty="0"/>
                  <a:t> Gewicht: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=1∙4∙4=16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0.32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51BB6-BC6A-0A47-BAC1-0100E29D1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49481-E5B7-7D44-9B02-3332B3288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43</a:t>
            </a:fld>
            <a:endParaRPr lang="de-D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99375C-B050-B442-B712-D2751F17F1B3}"/>
              </a:ext>
            </a:extLst>
          </p:cNvPr>
          <p:cNvGrpSpPr/>
          <p:nvPr/>
        </p:nvGrpSpPr>
        <p:grpSpPr>
          <a:xfrm>
            <a:off x="1607670" y="2645789"/>
            <a:ext cx="3984660" cy="901397"/>
            <a:chOff x="1688181" y="3715780"/>
            <a:chExt cx="3984660" cy="90139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E3AFAA-B20E-9D42-B6C1-A3ADDE8AA763}"/>
                </a:ext>
              </a:extLst>
            </p:cNvPr>
            <p:cNvCxnSpPr>
              <a:cxnSpLocks/>
            </p:cNvCxnSpPr>
            <p:nvPr/>
          </p:nvCxnSpPr>
          <p:spPr>
            <a:xfrm>
              <a:off x="1863634" y="4206240"/>
              <a:ext cx="3627462" cy="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DFEAC32-2ED0-E242-93EF-486DD2EC3726}"/>
                </a:ext>
              </a:extLst>
            </p:cNvPr>
            <p:cNvCxnSpPr/>
            <p:nvPr/>
          </p:nvCxnSpPr>
          <p:spPr>
            <a:xfrm>
              <a:off x="1871084" y="4122728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40BEBFF-1D1B-2649-B84F-1BACEEE707FB}"/>
                </a:ext>
              </a:extLst>
            </p:cNvPr>
            <p:cNvCxnSpPr/>
            <p:nvPr/>
          </p:nvCxnSpPr>
          <p:spPr>
            <a:xfrm>
              <a:off x="475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BC439F-9F08-314B-A2C3-66780021831E}"/>
                    </a:ext>
                  </a:extLst>
                </p:cNvPr>
                <p:cNvSpPr txBox="1"/>
                <p:nvPr/>
              </p:nvSpPr>
              <p:spPr>
                <a:xfrm>
                  <a:off x="1688181" y="4247845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BC439F-9F08-314B-A2C3-6678002183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8181" y="4247845"/>
                  <a:ext cx="36580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C4658811-4EBF-CC49-BD59-2705B4735304}"/>
                    </a:ext>
                  </a:extLst>
                </p:cNvPr>
                <p:cNvSpPr txBox="1"/>
                <p:nvPr/>
              </p:nvSpPr>
              <p:spPr>
                <a:xfrm>
                  <a:off x="5307035" y="4247845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C4658811-4EBF-CC49-BD59-2705B47353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7035" y="4247845"/>
                  <a:ext cx="36580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DAC95F3-75C4-1F44-97FE-FFC81901FE13}"/>
                </a:ext>
              </a:extLst>
            </p:cNvPr>
            <p:cNvCxnSpPr/>
            <p:nvPr/>
          </p:nvCxnSpPr>
          <p:spPr>
            <a:xfrm>
              <a:off x="223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A7F27F9-DD1B-A74F-85EA-FBD2DAE4C5E2}"/>
                </a:ext>
              </a:extLst>
            </p:cNvPr>
            <p:cNvCxnSpPr/>
            <p:nvPr/>
          </p:nvCxnSpPr>
          <p:spPr>
            <a:xfrm>
              <a:off x="259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4D219B-CAAA-1440-8385-13D02B306D1B}"/>
                </a:ext>
              </a:extLst>
            </p:cNvPr>
            <p:cNvCxnSpPr/>
            <p:nvPr/>
          </p:nvCxnSpPr>
          <p:spPr>
            <a:xfrm>
              <a:off x="295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93825CD-20E2-9747-9707-6B1284BCF211}"/>
                </a:ext>
              </a:extLst>
            </p:cNvPr>
            <p:cNvCxnSpPr/>
            <p:nvPr/>
          </p:nvCxnSpPr>
          <p:spPr>
            <a:xfrm>
              <a:off x="3313158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C009CCF-8902-754F-8334-656086EE4DEF}"/>
                </a:ext>
              </a:extLst>
            </p:cNvPr>
            <p:cNvCxnSpPr/>
            <p:nvPr/>
          </p:nvCxnSpPr>
          <p:spPr>
            <a:xfrm>
              <a:off x="3672000" y="4122728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08FED89-B16D-0A4D-9F89-E9AF811573D9}"/>
                </a:ext>
              </a:extLst>
            </p:cNvPr>
            <p:cNvCxnSpPr/>
            <p:nvPr/>
          </p:nvCxnSpPr>
          <p:spPr>
            <a:xfrm>
              <a:off x="403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60D258D-3951-EB4A-822D-560FC03F1575}"/>
                </a:ext>
              </a:extLst>
            </p:cNvPr>
            <p:cNvCxnSpPr/>
            <p:nvPr/>
          </p:nvCxnSpPr>
          <p:spPr>
            <a:xfrm>
              <a:off x="439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5CB4C0E-3EBB-724C-93DB-8C4EB5BECAB9}"/>
                </a:ext>
              </a:extLst>
            </p:cNvPr>
            <p:cNvCxnSpPr/>
            <p:nvPr/>
          </p:nvCxnSpPr>
          <p:spPr>
            <a:xfrm>
              <a:off x="5491096" y="4122000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0C0292-B1C8-A64F-ADC7-D62E52D0AF66}"/>
                </a:ext>
              </a:extLst>
            </p:cNvPr>
            <p:cNvCxnSpPr/>
            <p:nvPr/>
          </p:nvCxnSpPr>
          <p:spPr>
            <a:xfrm>
              <a:off x="5131096" y="4153716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45A986E-8C71-B245-B61F-FF6AA7533D2B}"/>
                    </a:ext>
                  </a:extLst>
                </p:cNvPr>
                <p:cNvSpPr txBox="1"/>
                <p:nvPr/>
              </p:nvSpPr>
              <p:spPr>
                <a:xfrm>
                  <a:off x="3410896" y="4244213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45A986E-8C71-B245-B61F-FF6AA7533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896" y="4244213"/>
                  <a:ext cx="54213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F380EE53-0D8C-8F40-B59A-A74332D6754C}"/>
                </a:ext>
              </a:extLst>
            </p:cNvPr>
            <p:cNvSpPr/>
            <p:nvPr/>
          </p:nvSpPr>
          <p:spPr>
            <a:xfrm rot="5400000">
              <a:off x="3249926" y="2626883"/>
              <a:ext cx="109554" cy="2882139"/>
            </a:xfrm>
            <a:prstGeom prst="leftBrac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1F19DE7B-0432-AA41-9040-07AC0E5A91C8}"/>
                </a:ext>
              </a:extLst>
            </p:cNvPr>
            <p:cNvSpPr/>
            <p:nvPr/>
          </p:nvSpPr>
          <p:spPr>
            <a:xfrm rot="5400000">
              <a:off x="5060527" y="3691432"/>
              <a:ext cx="115816" cy="745323"/>
            </a:xfrm>
            <a:prstGeom prst="leftBrac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3C263A-438F-EA42-B138-22DBC2B32C9D}"/>
                </a:ext>
              </a:extLst>
            </p:cNvPr>
            <p:cNvSpPr txBox="1"/>
            <p:nvPr/>
          </p:nvSpPr>
          <p:spPr>
            <a:xfrm>
              <a:off x="3162315" y="37157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1E35C60-8E4A-6544-A2A2-629EE689252E}"/>
                </a:ext>
              </a:extLst>
            </p:cNvPr>
            <p:cNvSpPr txBox="1"/>
            <p:nvPr/>
          </p:nvSpPr>
          <p:spPr>
            <a:xfrm>
              <a:off x="4967592" y="37157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89DF74-C54F-984B-B6C8-A35717FC9EC6}"/>
              </a:ext>
            </a:extLst>
          </p:cNvPr>
          <p:cNvGrpSpPr/>
          <p:nvPr/>
        </p:nvGrpSpPr>
        <p:grpSpPr>
          <a:xfrm>
            <a:off x="2842692" y="3083725"/>
            <a:ext cx="369332" cy="436123"/>
            <a:chOff x="3912592" y="4465443"/>
            <a:chExt cx="369332" cy="436123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7B23C00-8ABD-B947-B44F-740A99327D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9374" y="4466791"/>
              <a:ext cx="108000" cy="10800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A23FA03-6488-D344-930D-6B14558C2EF6}"/>
                </a:ext>
              </a:extLst>
            </p:cNvPr>
            <p:cNvCxnSpPr>
              <a:cxnSpLocks/>
            </p:cNvCxnSpPr>
            <p:nvPr/>
          </p:nvCxnSpPr>
          <p:spPr>
            <a:xfrm>
              <a:off x="4046118" y="4465443"/>
              <a:ext cx="108000" cy="10800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925B873-0397-4F4D-A9F5-FB3CDB47BAC5}"/>
                    </a:ext>
                  </a:extLst>
                </p:cNvPr>
                <p:cNvSpPr/>
                <p:nvPr/>
              </p:nvSpPr>
              <p:spPr>
                <a:xfrm>
                  <a:off x="3912592" y="4532234"/>
                  <a:ext cx="3693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de-DE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925B873-0397-4F4D-A9F5-FB3CDB47BA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592" y="4532234"/>
                  <a:ext cx="36933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2F7502FF-560E-1345-A006-6D5C68B2F730}"/>
              </a:ext>
            </a:extLst>
          </p:cNvPr>
          <p:cNvSpPr/>
          <p:nvPr/>
        </p:nvSpPr>
        <p:spPr>
          <a:xfrm>
            <a:off x="11322450" y="1360073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C000"/>
                </a:solidFill>
              </a:rPr>
              <a:t>1</a:t>
            </a:r>
            <a:r>
              <a:rPr lang="de-DE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D17E1-E62F-5E4F-B718-15DF7A10EB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7179A26-3A3A-B64D-9CC1-F3AB57611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5368FC88-56DA-D44E-B3C0-9EA0934D80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4984684"/>
                  </p:ext>
                </p:extLst>
              </p:nvPr>
            </p:nvGraphicFramePr>
            <p:xfrm>
              <a:off x="8946652" y="4155784"/>
              <a:ext cx="1352168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𝐵𝑁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5368FC88-56DA-D44E-B3C0-9EA0934D80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4984684"/>
                  </p:ext>
                </p:extLst>
              </p:nvPr>
            </p:nvGraphicFramePr>
            <p:xfrm>
              <a:off x="8946652" y="4155784"/>
              <a:ext cx="1352168" cy="186550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8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16000" t="-10000" r="-2000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48" t="-110000" r="-272414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7143" t="-110000" r="-182143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16000" t="-110000" r="-2000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48" t="-217241" r="-27241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7143" t="-217241" r="-18214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16000" t="-217241" r="-2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48" t="-306667" r="-27241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7143" t="-306667" r="-18214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16000" t="-306667" r="-2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48" t="-420690" r="-27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7143" t="-420690" r="-18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16000" t="-420690" r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8FDCD501-B03C-AD4F-82C9-7018300255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1035459"/>
                  </p:ext>
                </p:extLst>
              </p:nvPr>
            </p:nvGraphicFramePr>
            <p:xfrm>
              <a:off x="10492305" y="4155784"/>
              <a:ext cx="1352168" cy="185464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𝐵𝑁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8FDCD501-B03C-AD4F-82C9-7018300255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1035459"/>
                  </p:ext>
                </p:extLst>
              </p:nvPr>
            </p:nvGraphicFramePr>
            <p:xfrm>
              <a:off x="10492305" y="4155784"/>
              <a:ext cx="1352168" cy="185464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12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16000" t="-10345" r="-2000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448" t="-106667" r="-272414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7143" t="-106667" r="-182143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16000" t="-106667" r="-2000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448" t="-213793" r="-27241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7143" t="-213793" r="-18214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16000" t="-213793" r="-2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448" t="-303333" r="-27241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7143" t="-303333" r="-18214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16000" t="-303333" r="-2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448" t="-417241" r="-27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7143" t="-417241" r="-18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16000" t="-417241" r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EDD7F6E0-E7CD-7143-B063-62D7EF0717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1783563"/>
                  </p:ext>
                </p:extLst>
              </p:nvPr>
            </p:nvGraphicFramePr>
            <p:xfrm>
              <a:off x="8502812" y="2272504"/>
              <a:ext cx="793052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EDD7F6E0-E7CD-7143-B063-62D7EF0717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1783563"/>
                  </p:ext>
                </p:extLst>
              </p:nvPr>
            </p:nvGraphicFramePr>
            <p:xfrm>
              <a:off x="8502812" y="2272504"/>
              <a:ext cx="793052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235" t="-6667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8" t="-110345" r="-11724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235" t="-110345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48" t="-203333" r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8235" t="-2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3D816060-1489-E54A-A8C5-3E2043CD93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9741304"/>
                  </p:ext>
                </p:extLst>
              </p:nvPr>
            </p:nvGraphicFramePr>
            <p:xfrm>
              <a:off x="941101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3D816060-1489-E54A-A8C5-3E2043CD93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9741304"/>
                  </p:ext>
                </p:extLst>
              </p:nvPr>
            </p:nvGraphicFramePr>
            <p:xfrm>
              <a:off x="941101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6897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48" t="-103333" r="-213793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7143" t="-103333" r="-121429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103333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48" t="-210345" r="-21379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7143" t="-210345" r="-12142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21034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48" t="-300000" r="-21379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7143" t="-300000" r="-12142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3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448" t="-413793" r="-21379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07143" t="-413793" r="-12142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70588" t="-41379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9AD8C2A5-7FD5-7B42-BB1B-55E4DB6F8A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668108"/>
                  </p:ext>
                </p:extLst>
              </p:nvPr>
            </p:nvGraphicFramePr>
            <p:xfrm>
              <a:off x="1069185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9AD8C2A5-7FD5-7B42-BB1B-55E4DB6F8A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4668108"/>
                  </p:ext>
                </p:extLst>
              </p:nvPr>
            </p:nvGraphicFramePr>
            <p:xfrm>
              <a:off x="1069185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6897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48" t="-103333" r="-21724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3448" t="-103333" r="-11724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103333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48" t="-210345" r="-21724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3448" t="-210345" r="-11724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21034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48" t="-300000" r="-2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3448" t="-300000" r="-1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3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448" t="-413793" r="-21724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03448" t="-413793" r="-11724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73529" t="-41379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CF15764A-BB32-3E4C-A6F2-6DF1BCA47096}"/>
              </a:ext>
            </a:extLst>
          </p:cNvPr>
          <p:cNvSpPr/>
          <p:nvPr/>
        </p:nvSpPr>
        <p:spPr>
          <a:xfrm>
            <a:off x="10146612" y="134624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C000"/>
                </a:solidFill>
              </a:rPr>
              <a:t>11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7418B88-FD43-7E45-B343-F259FB5133C3}"/>
              </a:ext>
            </a:extLst>
          </p:cNvPr>
          <p:cNvSpPr/>
          <p:nvPr/>
        </p:nvSpPr>
        <p:spPr>
          <a:xfrm>
            <a:off x="10805864" y="1379082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57C9699-40D8-EB44-8FF8-761E6E5AAB67}"/>
              </a:ext>
            </a:extLst>
          </p:cNvPr>
          <p:cNvSpPr/>
          <p:nvPr/>
        </p:nvSpPr>
        <p:spPr>
          <a:xfrm>
            <a:off x="11225691" y="5268686"/>
            <a:ext cx="618309" cy="741298"/>
          </a:xfrm>
          <a:prstGeom prst="rect">
            <a:avLst/>
          </a:prstGeom>
          <a:solidFill>
            <a:srgbClr val="FFC000">
              <a:alpha val="15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310658-BD51-9F4E-87B8-EED3A72B0A1C}"/>
              </a:ext>
            </a:extLst>
          </p:cNvPr>
          <p:cNvSpPr txBox="1"/>
          <p:nvPr/>
        </p:nvSpPr>
        <p:spPr>
          <a:xfrm>
            <a:off x="1732064" y="4001895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    B   C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2D022A-E831-0B47-B50C-09FB3D4D6A30}"/>
              </a:ext>
            </a:extLst>
          </p:cNvPr>
          <p:cNvGrpSpPr/>
          <p:nvPr/>
        </p:nvGrpSpPr>
        <p:grpSpPr>
          <a:xfrm>
            <a:off x="7793647" y="1282746"/>
            <a:ext cx="2060302" cy="723339"/>
            <a:chOff x="928007" y="1424867"/>
            <a:chExt cx="2060302" cy="72333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582A76D-2982-2A49-B44E-DF2183C60F6E}"/>
                </a:ext>
              </a:extLst>
            </p:cNvPr>
            <p:cNvSpPr/>
            <p:nvPr/>
          </p:nvSpPr>
          <p:spPr>
            <a:xfrm>
              <a:off x="928007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E107C46-8570-DF4C-82BC-8A070C8F09DA}"/>
                </a:ext>
              </a:extLst>
            </p:cNvPr>
            <p:cNvSpPr/>
            <p:nvPr/>
          </p:nvSpPr>
          <p:spPr>
            <a:xfrm>
              <a:off x="1778158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B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304862F-6E39-D34A-86A6-14B12E4CDBE3}"/>
                </a:ext>
              </a:extLst>
            </p:cNvPr>
            <p:cNvSpPr/>
            <p:nvPr/>
          </p:nvSpPr>
          <p:spPr>
            <a:xfrm>
              <a:off x="2628309" y="1788206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C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36C7958-29B5-D549-8A5A-5741835BE9F8}"/>
                </a:ext>
              </a:extLst>
            </p:cNvPr>
            <p:cNvCxnSpPr>
              <a:stCxn id="114" idx="6"/>
              <a:endCxn id="115" idx="2"/>
            </p:cNvCxnSpPr>
            <p:nvPr/>
          </p:nvCxnSpPr>
          <p:spPr>
            <a:xfrm>
              <a:off x="1288007" y="1965257"/>
              <a:ext cx="4901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0A297D9-F261-8249-B206-D4A6A072BEB3}"/>
                </a:ext>
              </a:extLst>
            </p:cNvPr>
            <p:cNvCxnSpPr>
              <a:cxnSpLocks/>
              <a:stCxn id="115" idx="6"/>
              <a:endCxn id="116" idx="2"/>
            </p:cNvCxnSpPr>
            <p:nvPr/>
          </p:nvCxnSpPr>
          <p:spPr>
            <a:xfrm>
              <a:off x="2138158" y="1965257"/>
              <a:ext cx="490151" cy="29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DD43735-ACB2-8146-B885-277B164F1CF2}"/>
                </a:ext>
              </a:extLst>
            </p:cNvPr>
            <p:cNvSpPr/>
            <p:nvPr/>
          </p:nvSpPr>
          <p:spPr>
            <a:xfrm>
              <a:off x="1479082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E002024-EEF6-F14A-9B9A-34CC281FD0C9}"/>
                </a:ext>
              </a:extLst>
            </p:cNvPr>
            <p:cNvSpPr/>
            <p:nvPr/>
          </p:nvSpPr>
          <p:spPr>
            <a:xfrm>
              <a:off x="2329233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CBBF8DB-02CF-B54A-84BF-26D2E5891631}"/>
                </a:ext>
              </a:extLst>
            </p:cNvPr>
            <p:cNvCxnSpPr>
              <a:cxnSpLocks/>
              <a:stCxn id="122" idx="2"/>
              <a:endCxn id="115" idx="0"/>
            </p:cNvCxnSpPr>
            <p:nvPr/>
          </p:nvCxnSpPr>
          <p:spPr>
            <a:xfrm>
              <a:off x="1958158" y="1652859"/>
              <a:ext cx="0" cy="1323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0C8D68F-792F-AB45-9A45-64E7584A64E3}"/>
                </a:ext>
              </a:extLst>
            </p:cNvPr>
            <p:cNvSpPr/>
            <p:nvPr/>
          </p:nvSpPr>
          <p:spPr>
            <a:xfrm>
              <a:off x="1904158" y="1544859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C30EAF25-DAAC-7841-9BDB-0CA74AF1E6DD}"/>
                    </a:ext>
                  </a:extLst>
                </p:cNvPr>
                <p:cNvSpPr txBox="1"/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C30EAF25-DAAC-7841-9BDB-0CA74AF1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2D2151B7-A456-BB4A-8A45-F596398FE0AA}"/>
                    </a:ext>
                  </a:extLst>
                </p:cNvPr>
                <p:cNvSpPr txBox="1"/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2D2151B7-A456-BB4A-8A45-F596398FE0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EED2236F-FF6E-3847-9CDA-3D1BC563CEB1}"/>
                    </a:ext>
                  </a:extLst>
                </p:cNvPr>
                <p:cNvSpPr txBox="1"/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EED2236F-FF6E-3847-9CDA-3D1BC563CE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blipFill>
                  <a:blip r:embed="rId1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B458076-D536-A74E-9167-187892F87FE2}"/>
              </a:ext>
            </a:extLst>
          </p:cNvPr>
          <p:cNvGrpSpPr/>
          <p:nvPr/>
        </p:nvGrpSpPr>
        <p:grpSpPr>
          <a:xfrm>
            <a:off x="10051303" y="1560663"/>
            <a:ext cx="1822192" cy="664337"/>
            <a:chOff x="4566260" y="1717898"/>
            <a:chExt cx="1822192" cy="664337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EB9E4E6-A617-C84F-99D6-42F8F069D8FB}"/>
                </a:ext>
              </a:extLst>
            </p:cNvPr>
            <p:cNvSpPr/>
            <p:nvPr/>
          </p:nvSpPr>
          <p:spPr>
            <a:xfrm>
              <a:off x="4566260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de-DE" dirty="0"/>
                <a:t>AB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14737EA-9CE8-124C-ACE1-260E549965F9}"/>
                </a:ext>
              </a:extLst>
            </p:cNvPr>
            <p:cNvSpPr/>
            <p:nvPr/>
          </p:nvSpPr>
          <p:spPr>
            <a:xfrm>
              <a:off x="5740648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BC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36B4FB4-21C7-4E4B-9A4A-61E6E8492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569" y="1981203"/>
              <a:ext cx="556079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3F7C2233-E575-694A-9987-6C844130D875}"/>
                    </a:ext>
                  </a:extLst>
                </p:cNvPr>
                <p:cNvSpPr txBox="1"/>
                <p:nvPr/>
              </p:nvSpPr>
              <p:spPr>
                <a:xfrm>
                  <a:off x="4687330" y="2071509"/>
                  <a:ext cx="533159" cy="3103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𝐵𝑁</m:t>
                            </m:r>
                          </m:sup>
                        </m:sSubSup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3F7C2233-E575-694A-9987-6C844130D8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330" y="2071509"/>
                  <a:ext cx="533159" cy="310341"/>
                </a:xfrm>
                <a:prstGeom prst="rect">
                  <a:avLst/>
                </a:prstGeom>
                <a:blipFill>
                  <a:blip r:embed="rId1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09B50445-E176-0C44-A6C1-3DFEAE778971}"/>
                    </a:ext>
                  </a:extLst>
                </p:cNvPr>
                <p:cNvSpPr txBox="1"/>
                <p:nvPr/>
              </p:nvSpPr>
              <p:spPr>
                <a:xfrm>
                  <a:off x="5855293" y="2071509"/>
                  <a:ext cx="533159" cy="3107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𝐵𝑁</m:t>
                            </m:r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09B50445-E176-0C44-A6C1-3DFEAE7789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293" y="2071509"/>
                  <a:ext cx="533159" cy="310726"/>
                </a:xfrm>
                <a:prstGeom prst="rect">
                  <a:avLst/>
                </a:prstGeom>
                <a:blipFill>
                  <a:blip r:embed="rId16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0C505E5-BDAA-9C4D-9746-B072152998DB}"/>
                </a:ext>
              </a:extLst>
            </p:cNvPr>
            <p:cNvSpPr txBox="1"/>
            <p:nvPr/>
          </p:nvSpPr>
          <p:spPr>
            <a:xfrm>
              <a:off x="5321383" y="1717898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B1C4-A0C5-5C47-9630-893091E1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51BB6-BC6A-0A47-BAC1-0100E29D13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714549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Sortierung: AB, C</a:t>
                </a:r>
              </a:p>
              <a:p>
                <a:r>
                  <a:rPr lang="de-DE" dirty="0"/>
                  <a:t>Menge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mit Gewichten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Beispiel: Sample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0.32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Angenommen: Anfrage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Schätze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de-DE" dirty="0"/>
              </a:p>
              <a:p>
                <a:pPr marL="7938" lvl="1" indent="0">
                  <a:buNone/>
                </a:pPr>
                <a:endParaRPr lang="de-DE" sz="20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sz="20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𝑠𝑜𝑛𝑠𝑡</m:t>
                                      </m:r>
                                    </m:e>
                                  </m:mr>
                                </m:m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51BB6-BC6A-0A47-BAC1-0100E29D1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714549" cy="4240848"/>
              </a:xfrm>
              <a:blipFill>
                <a:blip r:embed="rId2"/>
                <a:stretch>
                  <a:fillRect l="-2135" t="-2687" b="-489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49481-E5B7-7D44-9B02-3332B3288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1EF8F-C176-7C44-85C9-AAAA5E5F1B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52EDFB-7360-1E40-A17D-9F477ED07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9DC38071-AB8A-B841-8AE9-FB52DC5735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0345489"/>
                  </p:ext>
                </p:extLst>
              </p:nvPr>
            </p:nvGraphicFramePr>
            <p:xfrm>
              <a:off x="8946652" y="4155784"/>
              <a:ext cx="1352168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𝐵𝑁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9DC38071-AB8A-B841-8AE9-FB52DC5735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0345489"/>
                  </p:ext>
                </p:extLst>
              </p:nvPr>
            </p:nvGraphicFramePr>
            <p:xfrm>
              <a:off x="8946652" y="4155784"/>
              <a:ext cx="1352168" cy="186550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8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10000" r="-2000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48" t="-110000" r="-272414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143" t="-110000" r="-182143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110000" r="-2000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48" t="-217241" r="-27241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143" t="-217241" r="-18214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217241" r="-2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48" t="-306667" r="-27241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143" t="-306667" r="-18214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306667" r="-2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48" t="-420690" r="-27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7143" t="-420690" r="-18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6000" t="-420690" r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74522ECF-8C9A-1348-BA09-05C51F76EA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3197263"/>
                  </p:ext>
                </p:extLst>
              </p:nvPr>
            </p:nvGraphicFramePr>
            <p:xfrm>
              <a:off x="10492305" y="4155784"/>
              <a:ext cx="1352168" cy="185464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𝐵𝑁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74522ECF-8C9A-1348-BA09-05C51F76EA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3197263"/>
                  </p:ext>
                </p:extLst>
              </p:nvPr>
            </p:nvGraphicFramePr>
            <p:xfrm>
              <a:off x="10492305" y="4155784"/>
              <a:ext cx="1352168" cy="185464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626046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12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10345" r="-2000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48" t="-106667" r="-272414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7143" t="-106667" r="-182143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106667" r="-2000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48" t="-213793" r="-27241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7143" t="-213793" r="-18214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213793" r="-2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48" t="-303333" r="-27241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7143" t="-303333" r="-18214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303333" r="-2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48" t="-417241" r="-27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7143" t="-417241" r="-18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6000" t="-417241" r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F8D97FBA-8A3B-234F-ACAC-1346BCEDCC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333668"/>
                  </p:ext>
                </p:extLst>
              </p:nvPr>
            </p:nvGraphicFramePr>
            <p:xfrm>
              <a:off x="8502812" y="2272504"/>
              <a:ext cx="793052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F8D97FBA-8A3B-234F-ACAC-1346BCEDCC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333668"/>
                  </p:ext>
                </p:extLst>
              </p:nvPr>
            </p:nvGraphicFramePr>
            <p:xfrm>
              <a:off x="8502812" y="2272504"/>
              <a:ext cx="793052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8235" t="-6667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48" t="-110345" r="-11724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8235" t="-110345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48" t="-203333" r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8235" t="-2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189EE828-77B9-3443-B402-C450133653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8701319"/>
                  </p:ext>
                </p:extLst>
              </p:nvPr>
            </p:nvGraphicFramePr>
            <p:xfrm>
              <a:off x="941101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189EE828-77B9-3443-B402-C450133653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8701319"/>
                  </p:ext>
                </p:extLst>
              </p:nvPr>
            </p:nvGraphicFramePr>
            <p:xfrm>
              <a:off x="941101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70588" t="-6897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48" t="-103333" r="-213793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7143" t="-103333" r="-121429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70588" t="-103333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48" t="-210345" r="-21379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7143" t="-210345" r="-12142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70588" t="-21034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48" t="-300000" r="-21379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7143" t="-300000" r="-12142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70588" t="-3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448" t="-413793" r="-21379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7143" t="-413793" r="-12142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70588" t="-41379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A66E2744-104F-8B40-B0E3-FA96C7DC7E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0709041"/>
                  </p:ext>
                </p:extLst>
              </p:nvPr>
            </p:nvGraphicFramePr>
            <p:xfrm>
              <a:off x="1069185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A66E2744-104F-8B40-B0E3-FA96C7DC7E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0709041"/>
                  </p:ext>
                </p:extLst>
              </p:nvPr>
            </p:nvGraphicFramePr>
            <p:xfrm>
              <a:off x="10691856" y="2272504"/>
              <a:ext cx="1152144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67030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359092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73529" t="-6897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48" t="-103333" r="-21724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3448" t="-103333" r="-11724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73529" t="-103333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48" t="-210345" r="-21724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3448" t="-210345" r="-11724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73529" t="-21034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48" t="-300000" r="-2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3448" t="-300000" r="-1172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73529" t="-3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48" t="-413793" r="-21724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3448" t="-413793" r="-11724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73529" t="-41379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787CC972-265A-3A44-8BD4-BFB25A682E65}"/>
              </a:ext>
            </a:extLst>
          </p:cNvPr>
          <p:cNvGrpSpPr/>
          <p:nvPr/>
        </p:nvGrpSpPr>
        <p:grpSpPr>
          <a:xfrm>
            <a:off x="7793647" y="1282746"/>
            <a:ext cx="2060302" cy="723339"/>
            <a:chOff x="928007" y="1424867"/>
            <a:chExt cx="2060302" cy="72333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BD51EE8-A22E-5746-8A96-20F787EEB893}"/>
                </a:ext>
              </a:extLst>
            </p:cNvPr>
            <p:cNvSpPr/>
            <p:nvPr/>
          </p:nvSpPr>
          <p:spPr>
            <a:xfrm>
              <a:off x="928007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1196214-65F8-D04E-A427-99CB7B88986B}"/>
                </a:ext>
              </a:extLst>
            </p:cNvPr>
            <p:cNvSpPr/>
            <p:nvPr/>
          </p:nvSpPr>
          <p:spPr>
            <a:xfrm>
              <a:off x="1778158" y="1785257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B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2103178-D32E-4545-8D7A-B1CAA240A0E0}"/>
                </a:ext>
              </a:extLst>
            </p:cNvPr>
            <p:cNvSpPr/>
            <p:nvPr/>
          </p:nvSpPr>
          <p:spPr>
            <a:xfrm>
              <a:off x="2628309" y="1788206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/>
                <a:t>C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EA59C67-746A-E445-A944-151629D47C4E}"/>
                </a:ext>
              </a:extLst>
            </p:cNvPr>
            <p:cNvCxnSpPr>
              <a:stCxn id="43" idx="6"/>
              <a:endCxn id="44" idx="2"/>
            </p:cNvCxnSpPr>
            <p:nvPr/>
          </p:nvCxnSpPr>
          <p:spPr>
            <a:xfrm>
              <a:off x="1288007" y="1965257"/>
              <a:ext cx="4901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85D00A-429A-574F-9CED-36BC4668C35A}"/>
                </a:ext>
              </a:extLst>
            </p:cNvPr>
            <p:cNvCxnSpPr>
              <a:cxnSpLocks/>
              <a:stCxn id="44" idx="6"/>
              <a:endCxn id="45" idx="2"/>
            </p:cNvCxnSpPr>
            <p:nvPr/>
          </p:nvCxnSpPr>
          <p:spPr>
            <a:xfrm>
              <a:off x="2138158" y="1965257"/>
              <a:ext cx="490151" cy="29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577E3B-CD3B-8A43-8B89-3225E67890F7}"/>
                </a:ext>
              </a:extLst>
            </p:cNvPr>
            <p:cNvSpPr/>
            <p:nvPr/>
          </p:nvSpPr>
          <p:spPr>
            <a:xfrm>
              <a:off x="1479082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6B1228-61C4-D24F-A200-CA8DA39442DD}"/>
                </a:ext>
              </a:extLst>
            </p:cNvPr>
            <p:cNvSpPr/>
            <p:nvPr/>
          </p:nvSpPr>
          <p:spPr>
            <a:xfrm>
              <a:off x="2329233" y="1911257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F4113F3-5D38-3A44-A26A-31B7AE3CF6A8}"/>
                </a:ext>
              </a:extLst>
            </p:cNvPr>
            <p:cNvCxnSpPr>
              <a:cxnSpLocks/>
              <a:stCxn id="51" idx="2"/>
              <a:endCxn id="44" idx="0"/>
            </p:cNvCxnSpPr>
            <p:nvPr/>
          </p:nvCxnSpPr>
          <p:spPr>
            <a:xfrm>
              <a:off x="1958158" y="1652859"/>
              <a:ext cx="0" cy="1323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035DBA0-72FC-B84B-B42A-256A5501D228}"/>
                </a:ext>
              </a:extLst>
            </p:cNvPr>
            <p:cNvSpPr/>
            <p:nvPr/>
          </p:nvSpPr>
          <p:spPr>
            <a:xfrm>
              <a:off x="1904158" y="1544859"/>
              <a:ext cx="108000" cy="10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B05BC78-B23C-6F4B-B817-ACAB475CBAA1}"/>
                    </a:ext>
                  </a:extLst>
                </p:cNvPr>
                <p:cNvSpPr txBox="1"/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B05BC78-B23C-6F4B-B817-ACAB475CB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5723" y="1640675"/>
                  <a:ext cx="374718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A49D89C0-DDEC-D545-8474-F4EB2E1FD938}"/>
                    </a:ext>
                  </a:extLst>
                </p:cNvPr>
                <p:cNvSpPr txBox="1"/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A49D89C0-DDEC-D545-8474-F4EB2E1FD9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665" y="1640674"/>
                  <a:ext cx="378886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F963181-19F8-0249-9625-4BCBEC23CD62}"/>
                    </a:ext>
                  </a:extLst>
                </p:cNvPr>
                <p:cNvSpPr txBox="1"/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F963181-19F8-0249-9625-4BCBEC23CD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8715" y="1424867"/>
                  <a:ext cx="378886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C253F04-35AE-BA43-9388-AC4465D138C0}"/>
              </a:ext>
            </a:extLst>
          </p:cNvPr>
          <p:cNvGrpSpPr/>
          <p:nvPr/>
        </p:nvGrpSpPr>
        <p:grpSpPr>
          <a:xfrm>
            <a:off x="10051303" y="1560663"/>
            <a:ext cx="1822192" cy="664337"/>
            <a:chOff x="4566260" y="1717898"/>
            <a:chExt cx="1822192" cy="66433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2A42E0F-29EE-A046-A813-42EDD91AEAB7}"/>
                </a:ext>
              </a:extLst>
            </p:cNvPr>
            <p:cNvSpPr/>
            <p:nvPr/>
          </p:nvSpPr>
          <p:spPr>
            <a:xfrm>
              <a:off x="4566260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de-DE" dirty="0"/>
                <a:t>AB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D71C73C-4A68-8442-ADC9-7151CBC474DB}"/>
                </a:ext>
              </a:extLst>
            </p:cNvPr>
            <p:cNvSpPr/>
            <p:nvPr/>
          </p:nvSpPr>
          <p:spPr>
            <a:xfrm>
              <a:off x="5740648" y="1837509"/>
              <a:ext cx="618309" cy="287388"/>
            </a:xfrm>
            <a:prstGeom prst="ellipse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BC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7BC0B9A-2CAE-F84B-AF87-02FEC7D0B3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569" y="1981203"/>
              <a:ext cx="556079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0F0AF19-CCA9-2C42-BBA8-361DE69C660C}"/>
                    </a:ext>
                  </a:extLst>
                </p:cNvPr>
                <p:cNvSpPr txBox="1"/>
                <p:nvPr/>
              </p:nvSpPr>
              <p:spPr>
                <a:xfrm>
                  <a:off x="4687330" y="2071509"/>
                  <a:ext cx="533159" cy="3103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𝐵𝑁</m:t>
                            </m:r>
                          </m:sup>
                        </m:sSubSup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0F0AF19-CCA9-2C42-BBA8-361DE69C66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330" y="2071509"/>
                  <a:ext cx="533159" cy="310341"/>
                </a:xfrm>
                <a:prstGeom prst="rect">
                  <a:avLst/>
                </a:prstGeom>
                <a:blipFill>
                  <a:blip r:embed="rId11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4E5CE9-D405-DA41-AD7C-5578EC837BDA}"/>
                    </a:ext>
                  </a:extLst>
                </p:cNvPr>
                <p:cNvSpPr txBox="1"/>
                <p:nvPr/>
              </p:nvSpPr>
              <p:spPr>
                <a:xfrm>
                  <a:off x="5855293" y="2071509"/>
                  <a:ext cx="533159" cy="3107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𝐵𝑁</m:t>
                            </m:r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4E5CE9-D405-DA41-AD7C-5578EC837B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293" y="2071509"/>
                  <a:ext cx="533159" cy="310726"/>
                </a:xfrm>
                <a:prstGeom prst="rect">
                  <a:avLst/>
                </a:prstGeom>
                <a:blipFill>
                  <a:blip r:embed="rId12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7D0C456-56A2-7649-965F-CEB6D99B691D}"/>
                </a:ext>
              </a:extLst>
            </p:cNvPr>
            <p:cNvSpPr txBox="1"/>
            <p:nvPr/>
          </p:nvSpPr>
          <p:spPr>
            <a:xfrm>
              <a:off x="5321383" y="1717898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/>
                <a:t>B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5A863B29-5042-C741-9D32-4C480DF79063}"/>
              </a:ext>
            </a:extLst>
          </p:cNvPr>
          <p:cNvSpPr txBox="1"/>
          <p:nvPr/>
        </p:nvSpPr>
        <p:spPr>
          <a:xfrm>
            <a:off x="2837397" y="225284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   B   C</a:t>
            </a:r>
          </a:p>
        </p:txBody>
      </p:sp>
    </p:spTree>
    <p:extLst>
      <p:ext uri="{BB962C8B-B14F-4D97-AF65-F5344CB8AC3E}">
        <p14:creationId xmlns:p14="http://schemas.microsoft.com/office/powerpoint/2010/main" val="1615143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B18C4-4FCC-6646-A262-FE0BE245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E169BB-AF6B-F243-B06C-97B3CEB958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832321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Laufendes Beispiel aus den vorherigen Vorlesungen:</a:t>
                </a:r>
              </a:p>
              <a:p>
                <a:pPr lvl="1"/>
                <a:r>
                  <a:rPr lang="de-DE" dirty="0"/>
                  <a:t>Jtree mit lokalen Modellen in einen Faktor multipliziert und Evidenz absorbiert (Foliensatz 3b, Folie 38)</a:t>
                </a:r>
              </a:p>
              <a:p>
                <a:pPr lvl="1"/>
                <a:r>
                  <a:rPr lang="de-DE" dirty="0"/>
                  <a:t>Fehlt noch Ausrichtung der Kanten + Normalisierung</a:t>
                </a:r>
              </a:p>
              <a:p>
                <a:pPr lvl="2"/>
                <a:r>
                  <a:rPr lang="de-DE" dirty="0"/>
                  <a:t>Wähle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Kantenausrichtung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➝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➝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Normalisierung: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01</m:t>
                        </m:r>
                      </m:sub>
                    </m:sSub>
                  </m:oMath>
                </a14:m>
                <a:r>
                  <a:rPr lang="de-DE" dirty="0"/>
                  <a:t> durch Summe der Potentiale teilen,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 (ist Evidenz) bedingen</a:t>
                </a:r>
              </a:p>
              <a:p>
                <a:pPr lvl="1"/>
                <a:r>
                  <a:rPr lang="de-DE" dirty="0"/>
                  <a:t>Zuweisung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𝐴𝑟𝑡𝑖𝑓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𝑁𝑎𝑡𝐷𝑖𝑠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𝐵𝑁</m:t>
                        </m:r>
                      </m:sup>
                    </m:sSubSup>
                  </m:oMath>
                </a14:m>
                <a:r>
                  <a:rPr lang="de-DE" dirty="0"/>
                  <a:t> sampeln: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de-DE" dirty="0"/>
                  <a:t> ➝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abbilden und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senden: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Zuweisung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de-DE" dirty="0"/>
                  <a:t> gegeben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sampeln: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𝑡𝑙</m:t>
                        </m:r>
                      </m:e>
                    </m:d>
                  </m:oMath>
                </a14:m>
                <a:r>
                  <a:rPr lang="de-DE" dirty="0"/>
                  <a:t> ➝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abbilden und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senden: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Zuweisung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de-DE" dirty="0"/>
                  <a:t> gegeben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sampeln: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𝑡𝑡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Gesamtsample: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𝑡𝑡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E169BB-AF6B-F243-B06C-97B3CEB958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832321" cy="4240848"/>
              </a:xfrm>
              <a:blipFill>
                <a:blip r:embed="rId2"/>
                <a:stretch>
                  <a:fillRect l="-2412" t="-3582" r="-2041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C675A-F0F4-8346-9849-0D98B415DA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C29E-BE50-F244-BEF8-DA31AA2AC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7F2CA-8F20-3746-9DC0-542F0D45B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45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380407-C0C4-1741-89D4-8DF1B219D755}"/>
              </a:ext>
            </a:extLst>
          </p:cNvPr>
          <p:cNvGrpSpPr/>
          <p:nvPr/>
        </p:nvGrpSpPr>
        <p:grpSpPr>
          <a:xfrm>
            <a:off x="9258838" y="1221039"/>
            <a:ext cx="2580308" cy="2591084"/>
            <a:chOff x="5901425" y="2314993"/>
            <a:chExt cx="2580308" cy="25910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A95C8-5888-7C4D-AA9B-4345FABB865E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1FA221D-2FB0-CA49-A36C-E57A68D17B00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D1854F8-86E4-804A-924B-593AD3D63243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735FBBD3-E66F-E747-BCD1-1F84C468F6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DDD159D-105C-6B43-AB31-1215977A63C9}"/>
                  </a:ext>
                </a:extLst>
              </p:cNvPr>
              <p:cNvCxnSpPr>
                <a:cxnSpLocks/>
                <a:stCxn id="11" idx="5"/>
                <a:endCxn id="3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8716C88-9C32-294B-B0A7-A040E2CE1664}"/>
                  </a:ext>
                </a:extLst>
              </p:cNvPr>
              <p:cNvCxnSpPr>
                <a:cxnSpLocks/>
                <a:stCxn id="33" idx="0"/>
                <a:endCxn id="2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83864BB-A9C4-F048-AE74-F83BE4FA322B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9B65097-E7B6-A046-B885-DB8455A43581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C467C9B7-2B97-B54A-9E33-CDFB40B885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7F5E886-2F68-8D4B-B947-1553D32928CF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DBFF1ED-985C-A64C-ABEC-900D83FC238B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E866EC23-FA64-334D-B596-62666667A8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7AC04F19-3EF5-4B4D-8B3F-48DD5BEF31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9092AB9-1CA9-2549-9789-7264A16FE0E7}"/>
                  </a:ext>
                </a:extLst>
              </p:cNvPr>
              <p:cNvCxnSpPr>
                <a:cxnSpLocks/>
                <a:stCxn id="26" idx="0"/>
                <a:endCxn id="3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D86CF23-17DE-2F49-A97D-C098C2A0C217}"/>
                  </a:ext>
                </a:extLst>
              </p:cNvPr>
              <p:cNvCxnSpPr>
                <a:cxnSpLocks/>
                <a:stCxn id="31" idx="1"/>
                <a:endCxn id="1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F9CB8ED-0744-3942-B602-0C13F426AC1A}"/>
                  </a:ext>
                </a:extLst>
              </p:cNvPr>
              <p:cNvCxnSpPr>
                <a:cxnSpLocks/>
                <a:stCxn id="24" idx="3"/>
                <a:endCxn id="3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42DD82B-968F-CD46-8DCB-287FCC1BB13F}"/>
                  </a:ext>
                </a:extLst>
              </p:cNvPr>
              <p:cNvCxnSpPr>
                <a:cxnSpLocks/>
                <a:stCxn id="26" idx="4"/>
                <a:endCxn id="2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80E30B6-06D5-9E4A-B11B-6D149B187C0E}"/>
                  </a:ext>
                </a:extLst>
              </p:cNvPr>
              <p:cNvCxnSpPr>
                <a:cxnSpLocks/>
                <a:stCxn id="27" idx="0"/>
                <a:endCxn id="2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099D9DB-6C35-374E-8CB8-35C5FC1B9E30}"/>
                  </a:ext>
                </a:extLst>
              </p:cNvPr>
              <p:cNvCxnSpPr>
                <a:cxnSpLocks/>
                <a:stCxn id="29" idx="3"/>
                <a:endCxn id="2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83638FB-2BD7-FB49-AA12-11D3BF2EC1AA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2706950-50D7-4040-8840-883907C3F9A5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339BF4DD-7853-9249-8716-078D1B8587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F95202-E8C1-FF4C-ADAE-6498C7C91C51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ECC3410-7CD2-344F-A4C2-8FBCD37A16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469A9B88-A82A-B84F-B095-245D4854AD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AB5AA27-0B9D-364D-8B5E-FCF034C21D23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C52952B0-DFF2-1243-9862-2EA75E54BBCA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2B0068E-515A-B145-AF72-56EDE89A013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65C61D2-2BAF-EC4B-A996-210DFF21E7B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AD6F25-CEC3-D049-9318-2C65F36791A1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51D26BA-43BB-694C-9A3F-0F42219816B2}"/>
                </a:ext>
              </a:extLst>
            </p:cNvPr>
            <p:cNvCxnSpPr>
              <a:cxnSpLocks/>
              <a:stCxn id="26" idx="6"/>
              <a:endCxn id="3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DFF7E6F-A05C-F04D-844F-158FEA18C1BF}"/>
                  </a:ext>
                </a:extLst>
              </p:cNvPr>
              <p:cNvSpPr/>
              <p:nvPr/>
            </p:nvSpPr>
            <p:spPr>
              <a:xfrm>
                <a:off x="7843386" y="3300739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DFF7E6F-A05C-F04D-844F-158FEA18C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386" y="3300739"/>
                <a:ext cx="1152000" cy="504000"/>
              </a:xfrm>
              <a:prstGeom prst="ellipse">
                <a:avLst/>
              </a:prstGeom>
              <a:blipFill>
                <a:blip r:embed="rId23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31F20E8-A10C-EE48-9F7E-97C3C48C5E4C}"/>
                  </a:ext>
                </a:extLst>
              </p:cNvPr>
              <p:cNvSpPr/>
              <p:nvPr/>
            </p:nvSpPr>
            <p:spPr>
              <a:xfrm>
                <a:off x="7843386" y="216759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31F20E8-A10C-EE48-9F7E-97C3C48C5E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386" y="2167598"/>
                <a:ext cx="1152000" cy="504000"/>
              </a:xfrm>
              <a:prstGeom prst="ellipse">
                <a:avLst/>
              </a:prstGeom>
              <a:blipFill>
                <a:blip r:embed="rId24"/>
                <a:stretch>
                  <a:fillRect b="-7143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1C63E7C-3FF5-AE4A-89F9-041E8543CF2C}"/>
                  </a:ext>
                </a:extLst>
              </p:cNvPr>
              <p:cNvSpPr/>
              <p:nvPr/>
            </p:nvSpPr>
            <p:spPr>
              <a:xfrm>
                <a:off x="7843386" y="103445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1C63E7C-3FF5-AE4A-89F9-041E8543CF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386" y="1034458"/>
                <a:ext cx="1152000" cy="504000"/>
              </a:xfrm>
              <a:prstGeom prst="ellipse">
                <a:avLst/>
              </a:prstGeom>
              <a:blipFill>
                <a:blip r:embed="rId25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CE2983C-9737-8445-B9CC-DDCB9923EF5C}"/>
              </a:ext>
            </a:extLst>
          </p:cNvPr>
          <p:cNvCxnSpPr>
            <a:cxnSpLocks/>
            <a:stCxn id="46" idx="4"/>
            <a:endCxn id="45" idx="0"/>
          </p:cNvCxnSpPr>
          <p:nvPr/>
        </p:nvCxnSpPr>
        <p:spPr>
          <a:xfrm>
            <a:off x="8419386" y="2671598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08D924E-2ACF-7046-814A-D400B1DD4004}"/>
              </a:ext>
            </a:extLst>
          </p:cNvPr>
          <p:cNvCxnSpPr>
            <a:cxnSpLocks/>
            <a:stCxn id="47" idx="4"/>
            <a:endCxn id="46" idx="0"/>
          </p:cNvCxnSpPr>
          <p:nvPr/>
        </p:nvCxnSpPr>
        <p:spPr>
          <a:xfrm>
            <a:off x="8419386" y="1538458"/>
            <a:ext cx="0" cy="6291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D98C520-0E8B-E440-A518-58412A9CC281}"/>
                  </a:ext>
                </a:extLst>
              </p:cNvPr>
              <p:cNvSpPr/>
              <p:nvPr/>
            </p:nvSpPr>
            <p:spPr>
              <a:xfrm>
                <a:off x="8587011" y="1472861"/>
                <a:ext cx="4542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D98C520-0E8B-E440-A518-58412A9CC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011" y="1472861"/>
                <a:ext cx="454227" cy="307777"/>
              </a:xfrm>
              <a:prstGeom prst="rect">
                <a:avLst/>
              </a:prstGeom>
              <a:blipFill>
                <a:blip r:embed="rId2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0307F9E-EA78-0045-8C09-A654AD34F2D8}"/>
                  </a:ext>
                </a:extLst>
              </p:cNvPr>
              <p:cNvSpPr/>
              <p:nvPr/>
            </p:nvSpPr>
            <p:spPr>
              <a:xfrm>
                <a:off x="8665645" y="2569328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0307F9E-EA78-0045-8C09-A654AD34F2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645" y="2569328"/>
                <a:ext cx="413511" cy="307777"/>
              </a:xfrm>
              <a:prstGeom prst="rect">
                <a:avLst/>
              </a:prstGeom>
              <a:blipFill>
                <a:blip r:embed="rId2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4F00199-E4B8-3549-872E-626D54E585D8}"/>
                  </a:ext>
                </a:extLst>
              </p:cNvPr>
              <p:cNvSpPr/>
              <p:nvPr/>
            </p:nvSpPr>
            <p:spPr>
              <a:xfrm>
                <a:off x="8665644" y="3719325"/>
                <a:ext cx="4135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4F00199-E4B8-3549-872E-626D54E585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644" y="3719325"/>
                <a:ext cx="413511" cy="307777"/>
              </a:xfrm>
              <a:prstGeom prst="rect">
                <a:avLst/>
              </a:prstGeom>
              <a:blipFill>
                <a:blip r:embed="rId2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9C399F-ED54-C143-8904-DD408CBF0318}"/>
                  </a:ext>
                </a:extLst>
              </p:cNvPr>
              <p:cNvSpPr txBox="1"/>
              <p:nvPr/>
            </p:nvSpPr>
            <p:spPr>
              <a:xfrm>
                <a:off x="7422689" y="1083793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9C399F-ED54-C143-8904-DD408CBF0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689" y="1083793"/>
                <a:ext cx="483850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0529A7F-707A-8F44-9B1D-9FA62F6B6D5B}"/>
                  </a:ext>
                </a:extLst>
              </p:cNvPr>
              <p:cNvSpPr txBox="1"/>
              <p:nvPr/>
            </p:nvSpPr>
            <p:spPr>
              <a:xfrm>
                <a:off x="7417366" y="2224296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0529A7F-707A-8F44-9B1D-9FA62F6B6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7366" y="2224296"/>
                <a:ext cx="489173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08ACD4F-3C97-F440-9530-2A4E9632AA77}"/>
                  </a:ext>
                </a:extLst>
              </p:cNvPr>
              <p:cNvSpPr txBox="1"/>
              <p:nvPr/>
            </p:nvSpPr>
            <p:spPr>
              <a:xfrm>
                <a:off x="7422689" y="3364800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08ACD4F-3C97-F440-9530-2A4E9632A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689" y="3364800"/>
                <a:ext cx="489173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37B395E-5784-C247-A2CF-0C483D986757}"/>
              </a:ext>
            </a:extLst>
          </p:cNvPr>
          <p:cNvCxnSpPr>
            <a:cxnSpLocks/>
          </p:cNvCxnSpPr>
          <p:nvPr/>
        </p:nvCxnSpPr>
        <p:spPr>
          <a:xfrm>
            <a:off x="8419386" y="2667143"/>
            <a:ext cx="0" cy="62914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5F0E396-8FDF-D548-953F-73676EA0AF0C}"/>
              </a:ext>
            </a:extLst>
          </p:cNvPr>
          <p:cNvCxnSpPr>
            <a:cxnSpLocks/>
          </p:cNvCxnSpPr>
          <p:nvPr/>
        </p:nvCxnSpPr>
        <p:spPr>
          <a:xfrm>
            <a:off x="8419386" y="1534003"/>
            <a:ext cx="0" cy="62914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19D91A0-B293-A142-B011-79572B03DCAF}"/>
                  </a:ext>
                </a:extLst>
              </p:cNvPr>
              <p:cNvSpPr txBox="1"/>
              <p:nvPr/>
            </p:nvSpPr>
            <p:spPr>
              <a:xfrm>
                <a:off x="7236119" y="4150895"/>
                <a:ext cx="4603027" cy="175432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Ohne Evidenz: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Zuweisung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gegeben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sampeln: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𝑡𝑙</m:t>
                        </m:r>
                      </m:e>
                    </m:d>
                  </m:oMath>
                </a14:m>
                <a:r>
                  <a:rPr lang="de-DE" dirty="0"/>
                  <a:t> ➝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</m:oMath>
                </a14:m>
                <a:r>
                  <a:rPr lang="de-DE" dirty="0"/>
                  <a:t> abbilden und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senden: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Zuweisung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de-DE" dirty="0"/>
                  <a:t>gegeben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de-DE" dirty="0"/>
                  <a:t> sampeln: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𝑡𝑡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19D91A0-B293-A142-B011-79572B03D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119" y="4150895"/>
                <a:ext cx="4603027" cy="175432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903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460D-BFD7-E248-8C17-78CD5F4B8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Likelihood Weighting bzw. Importance Sampling: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F20C2-AE14-494E-B51A-CCC3FFD83D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369974"/>
              </a:xfrm>
            </p:spPr>
            <p:txBody>
              <a:bodyPr>
                <a:normAutofit fontScale="92500"/>
              </a:bodyPr>
              <a:lstStyle/>
              <a:p>
                <a:r>
                  <a:rPr lang="de-DE" dirty="0"/>
                  <a:t>Beheben das Problem der Ineffizienz des </a:t>
                </a:r>
                <a:r>
                  <a:rPr lang="de-DE" dirty="0" err="1"/>
                  <a:t>Rejection</a:t>
                </a:r>
                <a:r>
                  <a:rPr lang="de-DE" dirty="0"/>
                  <a:t> Samplings, da alle Samples verwendet werden können bzw. nur Samples erzeugt werden, die zur Evidenz passen</a:t>
                </a:r>
              </a:p>
              <a:p>
                <a:pPr lvl="1"/>
                <a:r>
                  <a:rPr lang="de-DE" dirty="0"/>
                  <a:t>Evidenz steuert, aus welchen Verteilungen gesampelt wird</a:t>
                </a:r>
              </a:p>
              <a:p>
                <a:r>
                  <a:rPr lang="de-DE" altLang="ko-KR" dirty="0"/>
                  <a:t>Aber: </a:t>
                </a:r>
                <a:r>
                  <a:rPr lang="de-DE" altLang="ko-KR" dirty="0" err="1"/>
                  <a:t>Importance</a:t>
                </a:r>
                <a:r>
                  <a:rPr lang="de-DE" altLang="ko-KR" dirty="0"/>
                  <a:t> Sampling benötigt eine halbwegs passende Vorschlagsverteilung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de-DE" altLang="ko-KR" dirty="0"/>
              </a:p>
              <a:p>
                <a:pPr lvl="1"/>
                <a:r>
                  <a:rPr lang="de-DE" altLang="ko-KR" dirty="0"/>
                  <a:t>Kann schwer zu bauen / finden sein, wenn etwas anderes als gerichtete Modelle betrachtet</a:t>
                </a:r>
              </a:p>
              <a:p>
                <a:pPr lvl="2"/>
                <a:r>
                  <a:rPr lang="de-DE" dirty="0"/>
                  <a:t>BN: Einfach ➝ </a:t>
                </a:r>
                <a:r>
                  <a:rPr lang="de-DE" dirty="0" err="1"/>
                  <a:t>Likelihood</a:t>
                </a:r>
                <a:r>
                  <a:rPr lang="de-DE" dirty="0"/>
                  <a:t> </a:t>
                </a:r>
                <a:r>
                  <a:rPr lang="de-DE" dirty="0" err="1"/>
                  <a:t>Weighting</a:t>
                </a:r>
                <a:r>
                  <a:rPr lang="de-DE" dirty="0"/>
                  <a:t> als Spezialfall von </a:t>
                </a:r>
                <a:r>
                  <a:rPr lang="de-DE" dirty="0" err="1"/>
                  <a:t>Importance</a:t>
                </a:r>
                <a:r>
                  <a:rPr lang="de-DE" dirty="0"/>
                  <a:t> Sampling</a:t>
                </a:r>
              </a:p>
              <a:p>
                <a:r>
                  <a:rPr lang="de-DE" dirty="0"/>
                  <a:t>Problem: Performanz lässt bei vielen Evidenzvariablen auch hier stark nach</a:t>
                </a:r>
              </a:p>
              <a:p>
                <a:pPr lvl="1"/>
                <a:r>
                  <a:rPr lang="de-DE" dirty="0"/>
                  <a:t>Die meisten Samples haben verschwindend geringes Gewicht</a:t>
                </a:r>
              </a:p>
              <a:p>
                <a:pPr lvl="1"/>
                <a:r>
                  <a:rPr lang="de-DE" dirty="0"/>
                  <a:t>Nur kleiner Bruchteil von Samples ordnet Evidenz mehr an Gewicht zu </a:t>
                </a:r>
              </a:p>
              <a:p>
                <a:pPr lvl="2"/>
                <a:r>
                  <a:rPr lang="de-DE" dirty="0"/>
                  <a:t>Tragen quasi den Großteil des Gesamtgewichts</a:t>
                </a:r>
              </a:p>
              <a:p>
                <a:pPr lvl="1"/>
                <a:r>
                  <a:rPr lang="de-DE" dirty="0"/>
                  <a:t>Damit gewichtete Schätzung von diesen Samples dominiert</a:t>
                </a:r>
              </a:p>
              <a:p>
                <a:pPr lvl="1"/>
                <a:r>
                  <a:rPr lang="de-DE" dirty="0"/>
                  <a:t>Evidenz-Problem verstärkt, wenn Evidenzvariablen eher hinten in der topologischen Sortierung</a:t>
                </a:r>
              </a:p>
              <a:p>
                <a:pPr lvl="2"/>
                <a:r>
                  <a:rPr lang="de-DE" dirty="0"/>
                  <a:t>Nichtevidenzvariablen ohne Evidenz in ihren Eltern und Vorfahren, um Erzeugen der Samples zu steuern 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F20C2-AE14-494E-B51A-CCC3FFD83D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369974"/>
              </a:xfrm>
              <a:blipFill>
                <a:blip r:embed="rId2"/>
                <a:stretch>
                  <a:fillRect l="-1325" t="-2609" r="-442" b="-23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6B21AD6-9103-5C44-B8EC-274E597F09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0786EE3-7133-5D49-8B52-238900499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55D87-998B-3F4A-8A9A-6035229B9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5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53C7-089D-C14C-89EE-40C5A304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A8A56-9510-3A49-9965-1C66DEBB5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i="1" dirty="0"/>
              <a:t>Forward Sampling</a:t>
            </a:r>
            <a:r>
              <a:rPr lang="de-DE" dirty="0"/>
              <a:t>: Sampeln aus einem BN ohne Evidenz, Abschätzen über Zählen</a:t>
            </a:r>
          </a:p>
          <a:p>
            <a:pPr lvl="1"/>
            <a:r>
              <a:rPr lang="de-DE" dirty="0"/>
              <a:t>Entlang einer topologischen Sortierung, gegeben der schon gesampelten Elternwerte, neuen Wert pro Zufallsvariable sampeln</a:t>
            </a:r>
          </a:p>
          <a:p>
            <a:r>
              <a:rPr lang="de-DE" i="1" dirty="0" err="1"/>
              <a:t>Rejection</a:t>
            </a:r>
            <a:r>
              <a:rPr lang="de-DE" i="1" dirty="0"/>
              <a:t> Sampling</a:t>
            </a:r>
            <a:r>
              <a:rPr lang="de-DE" dirty="0"/>
              <a:t>: Sampeln aus einem BN mit Evidenz und dann beim Abschätzen verwerfen der Samples, die nicht zur Evidenz passen</a:t>
            </a:r>
          </a:p>
          <a:p>
            <a:pPr lvl="1"/>
            <a:r>
              <a:rPr lang="de-DE" dirty="0"/>
              <a:t>Problem: Ineffizient wegen vielen verworfener Samples</a:t>
            </a:r>
          </a:p>
          <a:p>
            <a:r>
              <a:rPr lang="de-DE" i="1" dirty="0" err="1"/>
              <a:t>Importance</a:t>
            </a:r>
            <a:r>
              <a:rPr lang="de-DE" i="1" dirty="0"/>
              <a:t> Sampling</a:t>
            </a:r>
          </a:p>
          <a:p>
            <a:pPr lvl="1"/>
            <a:r>
              <a:rPr lang="de-DE" dirty="0"/>
              <a:t>Aus Vorschlagsverteilung sampeln, falls man aus der Originalverteilung schwer sampeln kann, + Anpassung der Samples über Gewichtung</a:t>
            </a:r>
          </a:p>
          <a:p>
            <a:pPr lvl="1"/>
            <a:r>
              <a:rPr lang="de-DE" dirty="0"/>
              <a:t>Ermöglicht sampeln aus ungerichteten Modellen: Quasi-BN z.B. über den Jtree erstellen </a:t>
            </a:r>
          </a:p>
          <a:p>
            <a:pPr lvl="1"/>
            <a:r>
              <a:rPr lang="de-DE" dirty="0"/>
              <a:t>Spezialfall </a:t>
            </a:r>
            <a:r>
              <a:rPr lang="de-DE" i="1" dirty="0" err="1"/>
              <a:t>Likelihood</a:t>
            </a:r>
            <a:r>
              <a:rPr lang="de-DE" i="1" dirty="0"/>
              <a:t> </a:t>
            </a:r>
            <a:r>
              <a:rPr lang="de-DE" i="1" dirty="0" err="1"/>
              <a:t>Weighting</a:t>
            </a:r>
            <a:r>
              <a:rPr lang="de-DE" dirty="0"/>
              <a:t>: Sampeln aus einem BN mit Evidenz (Vorschlagsverteilung), so dass nur Samples passend zur Evidenz entstehen, gewichtet mit der Wahrscheinlichkeit, dass es zur Evidenz passt</a:t>
            </a:r>
          </a:p>
          <a:p>
            <a:pPr lvl="1"/>
            <a:r>
              <a:rPr lang="de-DE" dirty="0"/>
              <a:t>Problem: viel Evidenz, Evidenz in den hinteren Teilen der topologischen Sortierung</a:t>
            </a:r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F89B8-8C96-B242-AEB8-FAF73E2681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E9D5E-F732-B44F-9C0A-C618ABEBC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68C77-113C-CF4B-B8D3-DD94C90D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47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34783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Approximative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11484001" cy="4240848"/>
          </a:xfrm>
        </p:spPr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Überblick</a:t>
            </a:r>
          </a:p>
          <a:p>
            <a:pPr lvl="1"/>
            <a:r>
              <a:rPr lang="de-DE" i="1" dirty="0"/>
              <a:t>PAC Theorie, deterministische vs. stochastische Approximation, </a:t>
            </a:r>
            <a:r>
              <a:rPr lang="de-DE" i="1" dirty="0" err="1"/>
              <a:t>Variational</a:t>
            </a:r>
            <a:r>
              <a:rPr lang="de-DE" i="1" dirty="0"/>
              <a:t> </a:t>
            </a:r>
            <a:r>
              <a:rPr lang="de-DE" i="1" dirty="0" err="1"/>
              <a:t>Inference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Direktes Sampling</a:t>
            </a:r>
          </a:p>
          <a:p>
            <a:pPr lvl="1"/>
            <a:r>
              <a:rPr lang="de-DE" dirty="0"/>
              <a:t>Sampling in einer Wahrscheinlichkeitsverteilung mit und ohne Evidenz</a:t>
            </a:r>
          </a:p>
          <a:p>
            <a:pPr lvl="1"/>
            <a:r>
              <a:rPr lang="de-DE" dirty="0"/>
              <a:t>Forward Sampling (ohne Evidenz), </a:t>
            </a:r>
            <a:r>
              <a:rPr lang="de-DE" dirty="0" err="1"/>
              <a:t>Rejection</a:t>
            </a:r>
            <a:r>
              <a:rPr lang="de-DE" dirty="0"/>
              <a:t> Sampling (mit Evidenz) in BNs</a:t>
            </a:r>
            <a:endParaRPr lang="de-DE" i="1" dirty="0"/>
          </a:p>
          <a:p>
            <a:pPr lvl="1"/>
            <a:r>
              <a:rPr lang="de-DE" dirty="0" err="1"/>
              <a:t>Likelihood</a:t>
            </a:r>
            <a:r>
              <a:rPr lang="de-DE" dirty="0"/>
              <a:t> </a:t>
            </a:r>
            <a:r>
              <a:rPr lang="de-DE" dirty="0" err="1"/>
              <a:t>Weighting</a:t>
            </a:r>
            <a:r>
              <a:rPr lang="de-DE" dirty="0"/>
              <a:t> in BNs, </a:t>
            </a:r>
            <a:r>
              <a:rPr lang="de-DE" dirty="0" err="1"/>
              <a:t>Importance</a:t>
            </a:r>
            <a:r>
              <a:rPr lang="de-DE" dirty="0"/>
              <a:t> Sampling als Verallgemeinerung</a:t>
            </a:r>
          </a:p>
          <a:p>
            <a:pPr lvl="1"/>
            <a:r>
              <a:rPr lang="de-DE" dirty="0" err="1"/>
              <a:t>Importance</a:t>
            </a:r>
            <a:r>
              <a:rPr lang="de-DE" dirty="0"/>
              <a:t> Sampling für Faktormodelle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Inferenz durch Markov-Ketten-Simulation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Markov-Chain Monte-Carlo (MCMC) Sampling: Gibbs Sampling, Metropolis-Hastings Sampling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Sampling für die Datengenerierung</a:t>
            </a:r>
          </a:p>
          <a:p>
            <a:pPr lvl="1"/>
            <a:r>
              <a:rPr lang="de-DE" dirty="0"/>
              <a:t>Datensynthese</a:t>
            </a:r>
          </a:p>
          <a:p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48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9252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ko-KR"/>
              <a:t>Markov Chain Monte Carlo (MCMC): Markov-Ketten-Simulation</a:t>
            </a: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49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Monte Carlo</a:t>
                </a:r>
                <a:r>
                  <a:rPr lang="de-DE" dirty="0"/>
                  <a:t> Methoden</a:t>
                </a:r>
              </a:p>
              <a:p>
                <a:pPr lvl="1"/>
                <a:r>
                  <a:rPr lang="de-DE" dirty="0"/>
                  <a:t>Wiederholtes zufälliges Sampling um ein numerisches Ergebnis zu erhalten</a:t>
                </a:r>
              </a:p>
              <a:p>
                <a:endParaRPr lang="de-DE" altLang="ko-KR" dirty="0"/>
              </a:p>
              <a:p>
                <a:r>
                  <a:rPr lang="de-DE" altLang="ko-KR" dirty="0"/>
                  <a:t>Stellen wir uns vor, dass Modell in einem bestimmten momentanen Zustand, welcher für jede Zufallsvariable einen Wert angibt (zusammengesetztes Ereignis für alle Zufallsvariablen)</a:t>
                </a:r>
              </a:p>
              <a:p>
                <a:r>
                  <a:rPr lang="de-DE" altLang="ko-KR" dirty="0"/>
                  <a:t>MCMC generiert ein nächstes Sample (zusammengesetztes Ereignis), indem es eine zufällige Änderung am vorherigen Sample (zusammengesetzten Ereignis) vornimmt</a:t>
                </a:r>
              </a:p>
              <a:p>
                <a:pPr lvl="1"/>
                <a:r>
                  <a:rPr lang="de-DE" altLang="ko-KR" dirty="0"/>
                  <a:t>Nächster Zustand generiert durch zufälliges Sampeln eines Wertes für eine Nicht-Evidenzvariable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ko-KR" dirty="0"/>
                  <a:t> bedingt auf den momentanen Werten der Zufallsvariablen im Markov </a:t>
                </a:r>
                <a:r>
                  <a:rPr lang="de-DE" altLang="ko-KR" dirty="0" err="1"/>
                  <a:t>Blanket</a:t>
                </a:r>
                <a:r>
                  <a:rPr lang="de-DE" altLang="ko-KR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altLang="ko-KR" dirty="0"/>
              </a:p>
              <a:p>
                <a:pPr lvl="1"/>
                <a:r>
                  <a:rPr lang="de-DE" altLang="ko-KR" dirty="0"/>
                  <a:t>Einfachste Form des MCMC Samplings: </a:t>
                </a:r>
                <a:r>
                  <a:rPr lang="de-DE" altLang="ko-KR" dirty="0">
                    <a:solidFill>
                      <a:schemeClr val="accent1"/>
                    </a:solidFill>
                  </a:rPr>
                  <a:t>Gibbs Sampling</a:t>
                </a:r>
                <a:endParaRPr lang="de-DE" altLang="ko-KR" dirty="0"/>
              </a:p>
              <a:p>
                <a:pPr lvl="1"/>
                <a:endParaRPr lang="de-DE" altLang="ko-KR" dirty="0"/>
              </a:p>
              <a:p>
                <a:pPr lvl="2"/>
                <a:endParaRPr lang="de-DE" altLang="ko-KR" dirty="0"/>
              </a:p>
            </p:txBody>
          </p:sp>
        </mc:Choice>
        <mc:Fallback xmlns="">
          <p:sp>
            <p:nvSpPr>
              <p:cNvPr id="634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6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7C4DDB-3C67-A74E-A936-C46C86C14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E242B5-CAC8-6B46-9663-1C8089C0D4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DD081-8E1C-CE49-8096-6789248DD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52149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8" y="1665066"/>
                <a:ext cx="8597795" cy="4240848"/>
              </a:xfrm>
            </p:spPr>
            <p:txBody>
              <a:bodyPr/>
              <a:lstStyle/>
              <a:p>
                <a:r>
                  <a:rPr lang="de-DE" dirty="0"/>
                  <a:t>Mixture </a:t>
                </a:r>
                <a:r>
                  <a:rPr lang="de-DE" dirty="0" err="1"/>
                  <a:t>of</a:t>
                </a:r>
                <a:r>
                  <a:rPr lang="de-DE" dirty="0"/>
                  <a:t> Topics</a:t>
                </a:r>
              </a:p>
              <a:p>
                <a:pPr lvl="1"/>
                <a:r>
                  <a:rPr lang="de-DE" dirty="0"/>
                  <a:t>Mögliche Anfrage: Topic eines Wortes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damit 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Unabhängigkeit zwischen den Dokumenten </a:t>
                </a:r>
                <a:br>
                  <a:rPr lang="de-DE" dirty="0"/>
                </a:br>
                <a:r>
                  <a:rPr lang="de-DE" dirty="0"/>
                  <a:t>➝ Vereinfachung: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betrachten, damit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de-DE" dirty="0"/>
              </a:p>
              <a:p>
                <a:pPr lvl="1">
                  <a:tabLst>
                    <a:tab pos="881063" algn="l"/>
                  </a:tabLst>
                </a:pPr>
                <a:r>
                  <a:rPr lang="de-DE" dirty="0"/>
                  <a:t>Problem: Immer noch (zu) viele Zufallsvariablen </a:t>
                </a:r>
                <a:r>
                  <a:rPr lang="de-DE" dirty="0" err="1"/>
                  <a:t>auszusummieren</a:t>
                </a:r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➝ Nächstes Thema: </a:t>
                </a:r>
                <a:br>
                  <a:rPr lang="de-DE" dirty="0"/>
                </a:br>
                <a:r>
                  <a:rPr lang="de-DE" dirty="0"/>
                  <a:t>	Approximative Inferenz durch Sampling (</a:t>
                </a:r>
                <a:r>
                  <a:rPr lang="de-DE" dirty="0">
                    <a:solidFill>
                      <a:schemeClr val="accent2"/>
                    </a:solidFill>
                  </a:rPr>
                  <a:t>Thema 4</a:t>
                </a:r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Mögliche Anfrage: Fragmente eines Textes (mit Topic) vervollständigen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Sup>
                          <m:sSub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(bzw.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Sup>
                          <m:sSub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) mit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Werte (Worte) sampeln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8" y="1665066"/>
                <a:ext cx="8597795" cy="4240848"/>
              </a:xfrm>
              <a:blipFill>
                <a:blip r:embed="rId2"/>
                <a:stretch>
                  <a:fillRect l="-1917" t="-2687" b="-23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D47667-90C9-4B48-8908-06D2535CDE27}"/>
              </a:ext>
            </a:extLst>
          </p:cNvPr>
          <p:cNvGrpSpPr/>
          <p:nvPr/>
        </p:nvGrpSpPr>
        <p:grpSpPr>
          <a:xfrm>
            <a:off x="8230659" y="1664973"/>
            <a:ext cx="3420512" cy="1003467"/>
            <a:chOff x="8423488" y="3149417"/>
            <a:chExt cx="3420512" cy="1003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0106030-86B6-C147-9BB4-B0843B22C273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4172795-C03B-EF4D-B1D7-0DCAD241BC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93E180-BB2E-2640-9E0C-714A9581D312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39084B-DBF3-F341-BCF4-F38296629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B62E975-ED41-BF45-9011-72B938F96F6B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2756879-A165-3844-B8ED-6B28493A87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82C74AD-A938-8C4A-A1CB-2963DA51CD6F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F685B42-07BD-FD4B-9C4C-48FD2F457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24A5762-0419-A74E-A003-B679B03781DB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6DFF9F1-C538-1D4E-9F39-7E821A8E6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B0156D9-88F5-6B40-A0A4-AC5C65EA4DDD}"/>
                </a:ext>
              </a:extLst>
            </p:cNvPr>
            <p:cNvCxnSpPr>
              <a:stCxn id="8" idx="3"/>
              <a:endCxn id="9" idx="7"/>
            </p:cNvCxnSpPr>
            <p:nvPr/>
          </p:nvCxnSpPr>
          <p:spPr>
            <a:xfrm flipH="1">
              <a:off x="9038046" y="3481887"/>
              <a:ext cx="888612" cy="338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0DFD36-B31B-C74E-9393-B5D016C70848}"/>
                </a:ext>
              </a:extLst>
            </p:cNvPr>
            <p:cNvCxnSpPr>
              <a:cxnSpLocks/>
              <a:stCxn id="8" idx="3"/>
              <a:endCxn id="10" idx="0"/>
            </p:cNvCxnSpPr>
            <p:nvPr/>
          </p:nvCxnSpPr>
          <p:spPr>
            <a:xfrm flipH="1">
              <a:off x="9696243" y="3481887"/>
              <a:ext cx="230415" cy="280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D71485-3B8D-B848-9FE1-4E081ABDBD9D}"/>
                </a:ext>
              </a:extLst>
            </p:cNvPr>
            <p:cNvCxnSpPr>
              <a:cxnSpLocks/>
              <a:stCxn id="8" idx="5"/>
              <a:endCxn id="11" idx="1"/>
            </p:cNvCxnSpPr>
            <p:nvPr/>
          </p:nvCxnSpPr>
          <p:spPr>
            <a:xfrm>
              <a:off x="10435774" y="3481887"/>
              <a:ext cx="793668" cy="337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C0B7C0-3703-5A4B-A637-1DB408BABEB4}"/>
              </a:ext>
            </a:extLst>
          </p:cNvPr>
          <p:cNvGrpSpPr/>
          <p:nvPr/>
        </p:nvGrpSpPr>
        <p:grpSpPr>
          <a:xfrm>
            <a:off x="9182680" y="2957838"/>
            <a:ext cx="2538487" cy="2947529"/>
            <a:chOff x="9127237" y="1162917"/>
            <a:chExt cx="2538487" cy="294752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7B5C94B-C1FD-4F4F-933E-759B050CB304}"/>
                </a:ext>
              </a:extLst>
            </p:cNvPr>
            <p:cNvGrpSpPr/>
            <p:nvPr/>
          </p:nvGrpSpPr>
          <p:grpSpPr>
            <a:xfrm>
              <a:off x="9127237" y="1655888"/>
              <a:ext cx="2538487" cy="2454558"/>
              <a:chOff x="7950129" y="4109675"/>
              <a:chExt cx="2538487" cy="2454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8FDDB1B1-697B-8046-804D-CCFE6041E8DF}"/>
                      </a:ext>
                    </a:extLst>
                  </p:cNvPr>
                  <p:cNvSpPr/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C81A0F11-6A0C-EA42-9224-398B442947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3D059ACB-7758-834A-9392-458138E7C104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0DF324-0D22-334A-8B94-2288D80C72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7C663EC-EA49-AE4A-A56E-447DCABDA4FF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3B55A3F-6546-4B45-BF50-F4BF5EA10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EE0D4E9-4CC7-E84A-AF39-CCFF54F62DD2}"/>
                  </a:ext>
                </a:extLst>
              </p:cNvPr>
              <p:cNvCxnSpPr>
                <a:cxnSpLocks/>
                <a:stCxn id="30" idx="4"/>
                <a:endCxn id="31" idx="0"/>
              </p:cNvCxnSpPr>
              <p:nvPr/>
            </p:nvCxnSpPr>
            <p:spPr>
              <a:xfrm>
                <a:off x="8763807" y="5407762"/>
                <a:ext cx="0" cy="290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BA346731-8094-634F-9979-CA38D976E8F2}"/>
                      </a:ext>
                    </a:extLst>
                  </p:cNvPr>
                  <p:cNvSpPr/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A4EB313-3CFF-9B4A-986E-FB98C4CBF8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37CA94B-72A0-F644-94E3-0B2FF1A877FC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430C7B0-02A7-CD43-B521-437D59F2D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3AE638C9-469C-7648-A56C-98109E19703D}"/>
                  </a:ext>
                </a:extLst>
              </p:cNvPr>
              <p:cNvCxnSpPr>
                <a:cxnSpLocks/>
                <a:stCxn id="34" idx="4"/>
                <a:endCxn id="30" idx="0"/>
              </p:cNvCxnSpPr>
              <p:nvPr/>
            </p:nvCxnSpPr>
            <p:spPr>
              <a:xfrm>
                <a:off x="8763807" y="4701419"/>
                <a:ext cx="0" cy="2996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CC657C5-A8DB-834E-B290-D66BCFDD3697}"/>
                      </a:ext>
                    </a:extLst>
                  </p:cNvPr>
                  <p:cNvSpPr txBox="1"/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6E4E8F4-D7AA-D74E-AB19-E9932F3B3A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30962E4-E6D6-5740-92E7-27424F959894}"/>
                  </a:ext>
                </a:extLst>
              </p:cNvPr>
              <p:cNvCxnSpPr>
                <a:cxnSpLocks/>
                <a:stCxn id="36" idx="3"/>
                <a:endCxn id="31" idx="7"/>
              </p:cNvCxnSpPr>
              <p:nvPr/>
            </p:nvCxnSpPr>
            <p:spPr>
              <a:xfrm flipH="1">
                <a:off x="9018365" y="5333587"/>
                <a:ext cx="855693" cy="4239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0D07A63-C124-1641-BF92-9FE1B1F63664}"/>
                    </a:ext>
                  </a:extLst>
                </p:cNvPr>
                <p:cNvSpPr txBox="1"/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de-DE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0D07A63-C124-1641-BF92-9FE1B1F636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5FC5F9A-39A7-854B-9825-CFB026FDF166}"/>
                </a:ext>
              </a:extLst>
            </p:cNvPr>
            <p:cNvCxnSpPr>
              <a:cxnSpLocks/>
              <a:stCxn id="27" idx="4"/>
              <a:endCxn id="34" idx="0"/>
            </p:cNvCxnSpPr>
            <p:nvPr/>
          </p:nvCxnSpPr>
          <p:spPr>
            <a:xfrm>
              <a:off x="9940915" y="1552430"/>
              <a:ext cx="0" cy="305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642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0A9B1-FC9E-FC4D-800F-3A2EE5C9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Markov </a:t>
            </a:r>
            <a:r>
              <a:rPr lang="de-DE" dirty="0" err="1"/>
              <a:t>Blanket</a:t>
            </a:r>
            <a:r>
              <a:rPr lang="de-DE" dirty="0">
                <a:sym typeface="Wingdings" pitchFamily="2" charset="2"/>
              </a:rPr>
              <a:t> (Foliensatz 2: Episodische PGMs, Folie 98)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EF6F15-1315-5F4D-A3FA-35694F7703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569967" cy="4240848"/>
              </a:xfrm>
            </p:spPr>
            <p:txBody>
              <a:bodyPr/>
              <a:lstStyle/>
              <a:p>
                <a:r>
                  <a:rPr lang="de-DE" altLang="ko-KR" dirty="0"/>
                  <a:t>Markov </a:t>
                </a:r>
                <a:r>
                  <a:rPr lang="de-DE" altLang="ko-KR" dirty="0" err="1"/>
                  <a:t>Blanket</a:t>
                </a:r>
                <a:r>
                  <a:rPr lang="de-DE" altLang="ko-KR" dirty="0"/>
                  <a:t> einer Zufallsvariable </a:t>
                </a:r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ko-KR" dirty="0"/>
                  <a:t> </a:t>
                </a:r>
              </a:p>
              <a:p>
                <a:pPr lvl="1"/>
                <a:r>
                  <a:rPr lang="de-DE" altLang="ko-KR" dirty="0"/>
                  <a:t>in einem Faktormodell:</a:t>
                </a:r>
              </a:p>
              <a:p>
                <a:pPr lvl="2"/>
                <a:r>
                  <a:rPr lang="de-DE" altLang="ko-KR" dirty="0"/>
                  <a:t>Menge der direkten Nachbarn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ko-K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ko-KR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altLang="ko-KR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ko-KR" dirty="0"/>
                  <a:t> von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ko-KR" dirty="0"/>
                  <a:t> im MN</a:t>
                </a:r>
                <a:endParaRPr lang="de-DE" altLang="ko-KR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de-DE" altLang="ko-KR" dirty="0"/>
                  <a:t>in einem BN:</a:t>
                </a:r>
              </a:p>
              <a:p>
                <a:pPr lvl="2"/>
                <a:r>
                  <a:rPr lang="de-DE" altLang="ko-KR" dirty="0"/>
                  <a:t>Vereinigung der Mengen</a:t>
                </a:r>
              </a:p>
              <a:p>
                <a:pPr lvl="3"/>
                <a:r>
                  <a:rPr lang="de-DE" altLang="ko-KR" dirty="0"/>
                  <a:t>Eltern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altLang="ko-KR" dirty="0"/>
                  <a:t> von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altLang="ko-KR" dirty="0"/>
              </a:p>
              <a:p>
                <a:pPr lvl="3"/>
                <a:r>
                  <a:rPr lang="de-DE" altLang="ko-KR" dirty="0"/>
                  <a:t>Kinder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ko-KR" dirty="0"/>
                  <a:t> von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altLang="ko-KR" dirty="0"/>
              </a:p>
              <a:p>
                <a:pPr lvl="3"/>
                <a:r>
                  <a:rPr lang="de-DE" altLang="ko-KR" dirty="0"/>
                  <a:t>Eltern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altLang="ko-KR" dirty="0"/>
                  <a:t> der Kinder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ko-KR" dirty="0"/>
                  <a:t>, die nicht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ko-KR" dirty="0"/>
                  <a:t> sind</a:t>
                </a:r>
              </a:p>
              <a:p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ko-KR" dirty="0"/>
                  <a:t> bedingt unabhängig von allen anderen Zufallsvariablen im Modell gegeben sein Markov </a:t>
                </a:r>
                <a:r>
                  <a:rPr lang="de-DE" altLang="ko-KR" dirty="0" err="1"/>
                  <a:t>Blanket</a:t>
                </a:r>
                <a:r>
                  <a:rPr lang="de-DE" altLang="ko-KR" dirty="0"/>
                  <a:t> als Separator</a:t>
                </a:r>
              </a:p>
              <a:p>
                <a:r>
                  <a:rPr lang="de-DE" dirty="0"/>
                  <a:t>Vorherige Definition lokaler Unabhängigkeit in BNs:</a:t>
                </a:r>
                <a:br>
                  <a:rPr lang="de-DE" dirty="0"/>
                </a:br>
                <a:r>
                  <a:rPr lang="de-DE" altLang="ko-KR" dirty="0"/>
                  <a:t>Gegeben die Eltern als Separatoren: Alle Nicht-Nachfahren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EF6F15-1315-5F4D-A3FA-35694F7703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569967" cy="4240848"/>
              </a:xfrm>
              <a:blipFill>
                <a:blip r:embed="rId3"/>
                <a:stretch>
                  <a:fillRect l="-2178" t="-2687" r="-1508" b="-1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9E2FD-3A18-CF44-AE08-757FB74912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2635-1317-1849-9876-6BE9A1BDE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DA200-A061-3C4B-8089-FDDA0EE5E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50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664D2-1F4D-044D-A5FF-B94E145A9EE8}"/>
              </a:ext>
            </a:extLst>
          </p:cNvPr>
          <p:cNvSpPr txBox="1"/>
          <p:nvPr/>
        </p:nvSpPr>
        <p:spPr>
          <a:xfrm>
            <a:off x="7659022" y="4017060"/>
            <a:ext cx="133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Separatoren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CB3A49-A43D-A248-BB05-EAFE375C23FC}"/>
              </a:ext>
            </a:extLst>
          </p:cNvPr>
          <p:cNvCxnSpPr>
            <a:cxnSpLocks/>
            <a:stCxn id="8" idx="3"/>
            <a:endCxn id="33" idx="3"/>
          </p:cNvCxnSpPr>
          <p:nvPr/>
        </p:nvCxnSpPr>
        <p:spPr>
          <a:xfrm flipV="1">
            <a:off x="8992144" y="3108556"/>
            <a:ext cx="884429" cy="109317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87F648D-0E24-B14C-8338-A10C57290DE4}"/>
              </a:ext>
            </a:extLst>
          </p:cNvPr>
          <p:cNvCxnSpPr>
            <a:cxnSpLocks/>
            <a:stCxn id="8" idx="3"/>
            <a:endCxn id="11" idx="5"/>
          </p:cNvCxnSpPr>
          <p:nvPr/>
        </p:nvCxnSpPr>
        <p:spPr>
          <a:xfrm flipH="1" flipV="1">
            <a:off x="8679446" y="2926541"/>
            <a:ext cx="312698" cy="127518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E7D76E9-1A1F-DB48-B388-F85ECB877116}"/>
              </a:ext>
            </a:extLst>
          </p:cNvPr>
          <p:cNvGrpSpPr/>
          <p:nvPr/>
        </p:nvGrpSpPr>
        <p:grpSpPr>
          <a:xfrm>
            <a:off x="9470309" y="1266161"/>
            <a:ext cx="2259430" cy="2230171"/>
            <a:chOff x="8760852" y="1534171"/>
            <a:chExt cx="2259430" cy="2230171"/>
          </a:xfrm>
        </p:grpSpPr>
        <p:sp>
          <p:nvSpPr>
            <p:cNvPr id="33" name="Donut 32">
              <a:extLst>
                <a:ext uri="{FF2B5EF4-FFF2-40B4-BE49-F238E27FC236}">
                  <a16:creationId xmlns:a16="http://schemas.microsoft.com/office/drawing/2014/main" id="{84FFF30E-CEA8-2443-A638-7ABB71147D24}"/>
                </a:ext>
              </a:extLst>
            </p:cNvPr>
            <p:cNvSpPr/>
            <p:nvPr/>
          </p:nvSpPr>
          <p:spPr>
            <a:xfrm>
              <a:off x="8865713" y="1657247"/>
              <a:ext cx="2058107" cy="2014307"/>
            </a:xfrm>
            <a:prstGeom prst="donut">
              <a:avLst>
                <a:gd name="adj" fmla="val 1924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7D70C081-4D49-2E41-96FD-B02D7DCB2142}"/>
                    </a:ext>
                  </a:extLst>
                </p:cNvPr>
                <p:cNvSpPr/>
                <p:nvPr/>
              </p:nvSpPr>
              <p:spPr>
                <a:xfrm>
                  <a:off x="9694549" y="2459117"/>
                  <a:ext cx="360000" cy="36000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7D70C081-4D49-2E41-96FD-B02D7DCB2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4549" y="2459117"/>
                  <a:ext cx="360000" cy="360000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497075F-8B59-1F40-A5C6-627D2E16F835}"/>
                    </a:ext>
                  </a:extLst>
                </p:cNvPr>
                <p:cNvSpPr/>
                <p:nvPr/>
              </p:nvSpPr>
              <p:spPr>
                <a:xfrm>
                  <a:off x="10544773" y="2481950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𝑛𝑗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497075F-8B59-1F40-A5C6-627D2E16F8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4773" y="2481950"/>
                  <a:ext cx="360000" cy="360000"/>
                </a:xfrm>
                <a:prstGeom prst="ellipse">
                  <a:avLst/>
                </a:prstGeom>
                <a:blipFill>
                  <a:blip r:embed="rId5"/>
                  <a:stretch>
                    <a:fillRect l="-9677" r="-6452" b="-10345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C8E1922-7708-6640-868F-A510B9A240C5}"/>
                    </a:ext>
                  </a:extLst>
                </p:cNvPr>
                <p:cNvSpPr/>
                <p:nvPr/>
              </p:nvSpPr>
              <p:spPr>
                <a:xfrm>
                  <a:off x="10097460" y="1751616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C8E1922-7708-6640-868F-A510B9A240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7460" y="1751616"/>
                  <a:ext cx="360000" cy="360000"/>
                </a:xfrm>
                <a:prstGeom prst="ellipse">
                  <a:avLst/>
                </a:prstGeom>
                <a:blipFill>
                  <a:blip r:embed="rId6"/>
                  <a:stretch>
                    <a:fillRect l="-19355" b="-3226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D170CD-ADA5-B64E-AF03-7EDD6E299672}"/>
                </a:ext>
              </a:extLst>
            </p:cNvPr>
            <p:cNvCxnSpPr>
              <a:cxnSpLocks/>
              <a:stCxn id="41" idx="7"/>
              <a:endCxn id="35" idx="3"/>
            </p:cNvCxnSpPr>
            <p:nvPr/>
          </p:nvCxnSpPr>
          <p:spPr>
            <a:xfrm flipV="1">
              <a:off x="10389165" y="2789229"/>
              <a:ext cx="208329" cy="45572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F294CED-FF10-7045-9176-B02E03BEC308}"/>
                </a:ext>
              </a:extLst>
            </p:cNvPr>
            <p:cNvCxnSpPr>
              <a:cxnSpLocks/>
              <a:stCxn id="34" idx="7"/>
              <a:endCxn id="36" idx="3"/>
            </p:cNvCxnSpPr>
            <p:nvPr/>
          </p:nvCxnSpPr>
          <p:spPr>
            <a:xfrm flipV="1">
              <a:off x="10001828" y="2058895"/>
              <a:ext cx="148353" cy="452943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44159A5A-68A4-7044-B2BC-5041B2573C81}"/>
                    </a:ext>
                  </a:extLst>
                </p:cNvPr>
                <p:cNvSpPr/>
                <p:nvPr/>
              </p:nvSpPr>
              <p:spPr>
                <a:xfrm>
                  <a:off x="8865953" y="2481950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44159A5A-68A4-7044-B2BC-5041B2573C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5953" y="2481950"/>
                  <a:ext cx="360000" cy="360000"/>
                </a:xfrm>
                <a:prstGeom prst="ellipse">
                  <a:avLst/>
                </a:prstGeom>
                <a:blipFill>
                  <a:blip r:embed="rId7"/>
                  <a:stretch>
                    <a:fillRect l="-12903" b="-10345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5BEAAF1-E3B2-7C42-8A96-693E76B59245}"/>
                    </a:ext>
                  </a:extLst>
                </p:cNvPr>
                <p:cNvSpPr/>
                <p:nvPr/>
              </p:nvSpPr>
              <p:spPr>
                <a:xfrm>
                  <a:off x="9290808" y="3192228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5BEAAF1-E3B2-7C42-8A96-693E76B592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0808" y="3192228"/>
                  <a:ext cx="360000" cy="360000"/>
                </a:xfrm>
                <a:prstGeom prst="ellipse">
                  <a:avLst/>
                </a:prstGeom>
                <a:blipFill>
                  <a:blip r:embed="rId8"/>
                  <a:stretch>
                    <a:fillRect l="-3333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C614ED8A-8B8E-7949-99B7-F275FA38A77C}"/>
                    </a:ext>
                  </a:extLst>
                </p:cNvPr>
                <p:cNvSpPr/>
                <p:nvPr/>
              </p:nvSpPr>
              <p:spPr>
                <a:xfrm>
                  <a:off x="10081886" y="3192228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C614ED8A-8B8E-7949-99B7-F275FA38A7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1886" y="3192228"/>
                  <a:ext cx="360000" cy="360000"/>
                </a:xfrm>
                <a:prstGeom prst="ellipse">
                  <a:avLst/>
                </a:prstGeom>
                <a:blipFill>
                  <a:blip r:embed="rId9"/>
                  <a:stretch>
                    <a:fillRect l="-3333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BDAFB37-32CC-6144-BEEE-0EF24B8377BF}"/>
                </a:ext>
              </a:extLst>
            </p:cNvPr>
            <p:cNvCxnSpPr>
              <a:cxnSpLocks/>
              <a:stCxn id="39" idx="5"/>
              <a:endCxn id="40" idx="1"/>
            </p:cNvCxnSpPr>
            <p:nvPr/>
          </p:nvCxnSpPr>
          <p:spPr>
            <a:xfrm>
              <a:off x="9173232" y="2789229"/>
              <a:ext cx="170297" cy="45572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E8D8DEE-AC58-AB4A-8477-64CFF61520DC}"/>
                </a:ext>
              </a:extLst>
            </p:cNvPr>
            <p:cNvCxnSpPr>
              <a:cxnSpLocks/>
              <a:stCxn id="41" idx="1"/>
              <a:endCxn id="34" idx="5"/>
            </p:cNvCxnSpPr>
            <p:nvPr/>
          </p:nvCxnSpPr>
          <p:spPr>
            <a:xfrm flipH="1" flipV="1">
              <a:off x="10001828" y="2766396"/>
              <a:ext cx="132779" cy="478553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0F9BBF-33FD-964E-B2E8-11A13545D3D3}"/>
                </a:ext>
              </a:extLst>
            </p:cNvPr>
            <p:cNvCxnSpPr>
              <a:cxnSpLocks/>
              <a:stCxn id="34" idx="3"/>
              <a:endCxn id="40" idx="7"/>
            </p:cNvCxnSpPr>
            <p:nvPr/>
          </p:nvCxnSpPr>
          <p:spPr>
            <a:xfrm flipH="1">
              <a:off x="9598087" y="2766396"/>
              <a:ext cx="149183" cy="478553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6E2602-AEF8-8D4C-BE36-9C30F4A2E183}"/>
                </a:ext>
              </a:extLst>
            </p:cNvPr>
            <p:cNvSpPr txBox="1"/>
            <p:nvPr/>
          </p:nvSpPr>
          <p:spPr>
            <a:xfrm>
              <a:off x="9709366" y="318273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7194E2D-55AF-DC4F-BD7F-4583D2DB8CAF}"/>
                    </a:ext>
                  </a:extLst>
                </p:cNvPr>
                <p:cNvSpPr/>
                <p:nvPr/>
              </p:nvSpPr>
              <p:spPr>
                <a:xfrm>
                  <a:off x="9299957" y="1777669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7194E2D-55AF-DC4F-BD7F-4583D2DB8C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9957" y="1777669"/>
                  <a:ext cx="360000" cy="360000"/>
                </a:xfrm>
                <a:prstGeom prst="ellipse">
                  <a:avLst/>
                </a:prstGeom>
                <a:blipFill>
                  <a:blip r:embed="rId10"/>
                  <a:stretch>
                    <a:fillRect l="-10000" b="-3333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0145918-3280-3E47-AEA9-B8174027BA27}"/>
                </a:ext>
              </a:extLst>
            </p:cNvPr>
            <p:cNvCxnSpPr>
              <a:cxnSpLocks/>
              <a:stCxn id="34" idx="1"/>
              <a:endCxn id="51" idx="5"/>
            </p:cNvCxnSpPr>
            <p:nvPr/>
          </p:nvCxnSpPr>
          <p:spPr>
            <a:xfrm flipH="1" flipV="1">
              <a:off x="9607236" y="2084948"/>
              <a:ext cx="140034" cy="42689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ACE591-01D2-5C4D-B8E4-2074DFBD537B}"/>
                </a:ext>
              </a:extLst>
            </p:cNvPr>
            <p:cNvSpPr txBox="1"/>
            <p:nvPr/>
          </p:nvSpPr>
          <p:spPr>
            <a:xfrm>
              <a:off x="9709366" y="1681961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…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8E8EAE8-F887-E944-B211-58C700AEAF02}"/>
                </a:ext>
              </a:extLst>
            </p:cNvPr>
            <p:cNvCxnSpPr>
              <a:cxnSpLocks/>
              <a:stCxn id="36" idx="7"/>
            </p:cNvCxnSpPr>
            <p:nvPr/>
          </p:nvCxnSpPr>
          <p:spPr>
            <a:xfrm flipV="1">
              <a:off x="10404739" y="1589173"/>
              <a:ext cx="148353" cy="215164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DE4AC2B-9B1D-9144-8CA4-348C064B9C1B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flipV="1">
              <a:off x="9479957" y="1534527"/>
              <a:ext cx="71035" cy="243142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29028C5-C2D0-D847-9E8A-D0845BA4DC4C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10016645" y="1534171"/>
              <a:ext cx="133536" cy="270166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66DD9AF-2B48-0544-90BD-2DC57CA3E079}"/>
                </a:ext>
              </a:extLst>
            </p:cNvPr>
            <p:cNvCxnSpPr>
              <a:cxnSpLocks/>
              <a:endCxn id="51" idx="3"/>
            </p:cNvCxnSpPr>
            <p:nvPr/>
          </p:nvCxnSpPr>
          <p:spPr>
            <a:xfrm flipV="1">
              <a:off x="8760852" y="2084948"/>
              <a:ext cx="591826" cy="216136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ABB2E0-CBD1-4F4A-BA6D-B896185C57BF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flipV="1">
              <a:off x="8796676" y="2789229"/>
              <a:ext cx="121998" cy="280371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EC9106B-797F-304C-AD9C-A648A01B1EA0}"/>
                </a:ext>
              </a:extLst>
            </p:cNvPr>
            <p:cNvCxnSpPr>
              <a:cxnSpLocks/>
              <a:stCxn id="35" idx="7"/>
            </p:cNvCxnSpPr>
            <p:nvPr/>
          </p:nvCxnSpPr>
          <p:spPr>
            <a:xfrm flipV="1">
              <a:off x="10852052" y="2391471"/>
              <a:ext cx="168230" cy="1432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B22A07-AD07-C44A-82A9-F01D694A12B7}"/>
                </a:ext>
              </a:extLst>
            </p:cNvPr>
            <p:cNvCxnSpPr>
              <a:cxnSpLocks/>
              <a:endCxn id="35" idx="5"/>
            </p:cNvCxnSpPr>
            <p:nvPr/>
          </p:nvCxnSpPr>
          <p:spPr>
            <a:xfrm flipH="1" flipV="1">
              <a:off x="10852052" y="2789229"/>
              <a:ext cx="154738" cy="479666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A724F8A-AED4-ED49-A230-737DC27B58D6}"/>
                </a:ext>
              </a:extLst>
            </p:cNvPr>
            <p:cNvCxnSpPr>
              <a:cxnSpLocks/>
              <a:endCxn id="36" idx="5"/>
            </p:cNvCxnSpPr>
            <p:nvPr/>
          </p:nvCxnSpPr>
          <p:spPr>
            <a:xfrm flipH="1" flipV="1">
              <a:off x="10404739" y="2058895"/>
              <a:ext cx="514778" cy="24082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3C0934A-4C9A-0E4B-94CE-B9E9990AE384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 flipV="1">
              <a:off x="9227432" y="3499507"/>
              <a:ext cx="116097" cy="216303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5A97229-02A4-B84F-80AD-1E8E2EAABAC8}"/>
                </a:ext>
              </a:extLst>
            </p:cNvPr>
            <p:cNvCxnSpPr>
              <a:cxnSpLocks/>
              <a:endCxn id="40" idx="4"/>
            </p:cNvCxnSpPr>
            <p:nvPr/>
          </p:nvCxnSpPr>
          <p:spPr>
            <a:xfrm flipV="1">
              <a:off x="9451443" y="3552228"/>
              <a:ext cx="19365" cy="212114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34B33E8-71FD-1445-91EB-7EE603BD1124}"/>
                </a:ext>
              </a:extLst>
            </p:cNvPr>
            <p:cNvCxnSpPr>
              <a:cxnSpLocks/>
              <a:endCxn id="40" idx="5"/>
            </p:cNvCxnSpPr>
            <p:nvPr/>
          </p:nvCxnSpPr>
          <p:spPr>
            <a:xfrm flipH="1" flipV="1">
              <a:off x="9598087" y="3499507"/>
              <a:ext cx="28309" cy="264835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2E7C1B7-A8E7-5440-BC86-1CE5DB9D3788}"/>
                </a:ext>
              </a:extLst>
            </p:cNvPr>
            <p:cNvCxnSpPr>
              <a:cxnSpLocks/>
              <a:endCxn id="41" idx="5"/>
            </p:cNvCxnSpPr>
            <p:nvPr/>
          </p:nvCxnSpPr>
          <p:spPr>
            <a:xfrm flipH="1" flipV="1">
              <a:off x="10389165" y="3499507"/>
              <a:ext cx="121758" cy="209484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30B52E6-5AFC-AC40-A76C-6B13063CE4C2}"/>
              </a:ext>
            </a:extLst>
          </p:cNvPr>
          <p:cNvGrpSpPr/>
          <p:nvPr/>
        </p:nvGrpSpPr>
        <p:grpSpPr>
          <a:xfrm>
            <a:off x="6922742" y="1781308"/>
            <a:ext cx="2266325" cy="1474513"/>
            <a:chOff x="8857675" y="4454619"/>
            <a:chExt cx="2266325" cy="1474513"/>
          </a:xfrm>
        </p:grpSpPr>
        <p:sp>
          <p:nvSpPr>
            <p:cNvPr id="11" name="Donut 10">
              <a:extLst>
                <a:ext uri="{FF2B5EF4-FFF2-40B4-BE49-F238E27FC236}">
                  <a16:creationId xmlns:a16="http://schemas.microsoft.com/office/drawing/2014/main" id="{7A8CF723-23F0-EA42-AC62-34EBFA888E44}"/>
                </a:ext>
              </a:extLst>
            </p:cNvPr>
            <p:cNvSpPr/>
            <p:nvPr/>
          </p:nvSpPr>
          <p:spPr>
            <a:xfrm>
              <a:off x="8857675" y="4454619"/>
              <a:ext cx="2058107" cy="1341724"/>
            </a:xfrm>
            <a:prstGeom prst="donut">
              <a:avLst>
                <a:gd name="adj" fmla="val 30480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FAA0A25-0DFB-464E-BAFF-414DDBA49E64}"/>
                    </a:ext>
                  </a:extLst>
                </p:cNvPr>
                <p:cNvSpPr/>
                <p:nvPr/>
              </p:nvSpPr>
              <p:spPr>
                <a:xfrm>
                  <a:off x="9685754" y="4918661"/>
                  <a:ext cx="360000" cy="36000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FAA0A25-0DFB-464E-BAFF-414DDBA49E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5754" y="4918661"/>
                  <a:ext cx="360000" cy="360000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9CB5952-4DE6-4441-B8A6-D5AB263092BA}"/>
                    </a:ext>
                  </a:extLst>
                </p:cNvPr>
                <p:cNvSpPr/>
                <p:nvPr/>
              </p:nvSpPr>
              <p:spPr>
                <a:xfrm>
                  <a:off x="10535905" y="4918661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9CB5952-4DE6-4441-B8A6-D5AB263092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905" y="4918661"/>
                  <a:ext cx="360000" cy="360000"/>
                </a:xfrm>
                <a:prstGeom prst="ellipse">
                  <a:avLst/>
                </a:prstGeom>
                <a:blipFill>
                  <a:blip r:embed="rId12"/>
                  <a:stretch>
                    <a:fillRect l="-3333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620C1B-B6C6-C442-9C22-C465DB59B3FE}"/>
                </a:ext>
              </a:extLst>
            </p:cNvPr>
            <p:cNvCxnSpPr>
              <a:stCxn id="12" idx="6"/>
              <a:endCxn id="13" idx="2"/>
            </p:cNvCxnSpPr>
            <p:nvPr/>
          </p:nvCxnSpPr>
          <p:spPr>
            <a:xfrm>
              <a:off x="10045754" y="5098661"/>
              <a:ext cx="49015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5EE55F4-2333-0541-AF6E-B091F927BD65}"/>
                </a:ext>
              </a:extLst>
            </p:cNvPr>
            <p:cNvCxnSpPr>
              <a:cxnSpLocks/>
              <a:stCxn id="13" idx="6"/>
            </p:cNvCxnSpPr>
            <p:nvPr/>
          </p:nvCxnSpPr>
          <p:spPr>
            <a:xfrm>
              <a:off x="10895905" y="5098661"/>
              <a:ext cx="228095" cy="96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9491C4B-E0FC-2B4F-8B7D-8ADBA9E2054D}"/>
                    </a:ext>
                  </a:extLst>
                </p:cNvPr>
                <p:cNvSpPr/>
                <p:nvPr/>
              </p:nvSpPr>
              <p:spPr>
                <a:xfrm>
                  <a:off x="10134607" y="4534333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9491C4B-E0FC-2B4F-8B7D-8ADBA9E205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4607" y="4534333"/>
                  <a:ext cx="360000" cy="360000"/>
                </a:xfrm>
                <a:prstGeom prst="ellipse">
                  <a:avLst/>
                </a:prstGeom>
                <a:blipFill>
                  <a:blip r:embed="rId13"/>
                  <a:stretch>
                    <a:fillRect l="-10000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D2263E28-B71B-B348-BE26-C60E0D34FA37}"/>
                    </a:ext>
                  </a:extLst>
                </p:cNvPr>
                <p:cNvSpPr/>
                <p:nvPr/>
              </p:nvSpPr>
              <p:spPr>
                <a:xfrm>
                  <a:off x="9282770" y="5343555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D2263E28-B71B-B348-BE26-C60E0D34FA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2770" y="5343555"/>
                  <a:ext cx="360000" cy="360000"/>
                </a:xfrm>
                <a:prstGeom prst="ellipse">
                  <a:avLst/>
                </a:prstGeom>
                <a:blipFill>
                  <a:blip r:embed="rId14"/>
                  <a:stretch>
                    <a:fillRect l="-6667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22EF36B-3140-9347-B0C2-A4A3EE9C6BF2}"/>
                    </a:ext>
                  </a:extLst>
                </p:cNvPr>
                <p:cNvSpPr/>
                <p:nvPr/>
              </p:nvSpPr>
              <p:spPr>
                <a:xfrm>
                  <a:off x="10073848" y="5343555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22EF36B-3140-9347-B0C2-A4A3EE9C6B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3848" y="5343555"/>
                  <a:ext cx="360000" cy="360000"/>
                </a:xfrm>
                <a:prstGeom prst="ellipse">
                  <a:avLst/>
                </a:prstGeom>
                <a:blipFill>
                  <a:blip r:embed="rId15"/>
                  <a:stretch>
                    <a:fillRect l="-6452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7E72EF5-36AA-1B45-AD8B-6CE7C1345FB5}"/>
                </a:ext>
              </a:extLst>
            </p:cNvPr>
            <p:cNvCxnSpPr>
              <a:cxnSpLocks/>
              <a:stCxn id="21" idx="3"/>
              <a:endCxn id="12" idx="7"/>
            </p:cNvCxnSpPr>
            <p:nvPr/>
          </p:nvCxnSpPr>
          <p:spPr>
            <a:xfrm flipH="1">
              <a:off x="9993033" y="4841612"/>
              <a:ext cx="194295" cy="1297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3EFC89-52F6-414E-A754-9FD17D663387}"/>
                </a:ext>
              </a:extLst>
            </p:cNvPr>
            <p:cNvCxnSpPr>
              <a:cxnSpLocks/>
              <a:stCxn id="23" idx="1"/>
              <a:endCxn id="12" idx="5"/>
            </p:cNvCxnSpPr>
            <p:nvPr/>
          </p:nvCxnSpPr>
          <p:spPr>
            <a:xfrm flipH="1" flipV="1">
              <a:off x="9993033" y="5225940"/>
              <a:ext cx="133536" cy="1703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5726BA9-5D3D-D448-B31B-976DC1536F54}"/>
                </a:ext>
              </a:extLst>
            </p:cNvPr>
            <p:cNvCxnSpPr>
              <a:cxnSpLocks/>
              <a:stCxn id="22" idx="6"/>
              <a:endCxn id="23" idx="2"/>
            </p:cNvCxnSpPr>
            <p:nvPr/>
          </p:nvCxnSpPr>
          <p:spPr>
            <a:xfrm>
              <a:off x="9642770" y="5523555"/>
              <a:ext cx="43107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3870EA-DD6A-E940-B0E5-AC1E97F00DE8}"/>
                </a:ext>
              </a:extLst>
            </p:cNvPr>
            <p:cNvCxnSpPr>
              <a:cxnSpLocks/>
              <a:stCxn id="12" idx="3"/>
              <a:endCxn id="22" idx="7"/>
            </p:cNvCxnSpPr>
            <p:nvPr/>
          </p:nvCxnSpPr>
          <p:spPr>
            <a:xfrm flipH="1">
              <a:off x="9590049" y="5225940"/>
              <a:ext cx="148426" cy="1703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3202EA-578E-3541-9E5C-4F321D6DB9E2}"/>
                </a:ext>
              </a:extLst>
            </p:cNvPr>
            <p:cNvSpPr txBox="1"/>
            <p:nvPr/>
          </p:nvSpPr>
          <p:spPr>
            <a:xfrm>
              <a:off x="9214152" y="4498875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…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ED99F88-F404-5B43-82DD-F4EA6F6A69C2}"/>
                </a:ext>
              </a:extLst>
            </p:cNvPr>
            <p:cNvCxnSpPr>
              <a:cxnSpLocks/>
              <a:endCxn id="21" idx="6"/>
            </p:cNvCxnSpPr>
            <p:nvPr/>
          </p:nvCxnSpPr>
          <p:spPr>
            <a:xfrm flipH="1" flipV="1">
              <a:off x="10494607" y="4714333"/>
              <a:ext cx="401298" cy="96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59A9D33-F46C-1C4B-900B-85AE3B3E7BB8}"/>
                </a:ext>
              </a:extLst>
            </p:cNvPr>
            <p:cNvCxnSpPr>
              <a:cxnSpLocks/>
              <a:stCxn id="13" idx="5"/>
            </p:cNvCxnSpPr>
            <p:nvPr/>
          </p:nvCxnSpPr>
          <p:spPr>
            <a:xfrm>
              <a:off x="10843184" y="5225940"/>
              <a:ext cx="177098" cy="1703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8713AC4-54E4-DB4A-B368-C610CB3D6AE9}"/>
                </a:ext>
              </a:extLst>
            </p:cNvPr>
            <p:cNvCxnSpPr>
              <a:cxnSpLocks/>
              <a:stCxn id="22" idx="5"/>
            </p:cNvCxnSpPr>
            <p:nvPr/>
          </p:nvCxnSpPr>
          <p:spPr>
            <a:xfrm>
              <a:off x="9590049" y="5650834"/>
              <a:ext cx="133536" cy="278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17F050-CD40-344E-B8B2-40C74D9ED1C8}"/>
                </a:ext>
              </a:extLst>
            </p:cNvPr>
            <p:cNvCxnSpPr>
              <a:cxnSpLocks/>
              <a:endCxn id="22" idx="2"/>
            </p:cNvCxnSpPr>
            <p:nvPr/>
          </p:nvCxnSpPr>
          <p:spPr>
            <a:xfrm flipV="1">
              <a:off x="8994276" y="5523555"/>
              <a:ext cx="288494" cy="1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55695AF-E486-E94F-BBB8-1886769D8DC9}"/>
                </a:ext>
              </a:extLst>
            </p:cNvPr>
            <p:cNvCxnSpPr>
              <a:cxnSpLocks/>
              <a:stCxn id="22" idx="4"/>
            </p:cNvCxnSpPr>
            <p:nvPr/>
          </p:nvCxnSpPr>
          <p:spPr>
            <a:xfrm flipH="1">
              <a:off x="9411655" y="5703555"/>
              <a:ext cx="51115" cy="1370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13DFBE-2625-584B-97FF-D080C2C19472}"/>
              </a:ext>
            </a:extLst>
          </p:cNvPr>
          <p:cNvGrpSpPr/>
          <p:nvPr/>
        </p:nvGrpSpPr>
        <p:grpSpPr>
          <a:xfrm>
            <a:off x="9564713" y="3736072"/>
            <a:ext cx="2285362" cy="2251885"/>
            <a:chOff x="6217117" y="2302525"/>
            <a:chExt cx="2285362" cy="2251885"/>
          </a:xfrm>
        </p:grpSpPr>
        <p:sp>
          <p:nvSpPr>
            <p:cNvPr id="101" name="Diagonal Stripe 100">
              <a:extLst>
                <a:ext uri="{FF2B5EF4-FFF2-40B4-BE49-F238E27FC236}">
                  <a16:creationId xmlns:a16="http://schemas.microsoft.com/office/drawing/2014/main" id="{4F9F44DA-4AFE-4B4D-8A10-E936D81AED1D}"/>
                </a:ext>
              </a:extLst>
            </p:cNvPr>
            <p:cNvSpPr/>
            <p:nvPr/>
          </p:nvSpPr>
          <p:spPr>
            <a:xfrm rot="1127991" flipH="1">
              <a:off x="7466206" y="3462801"/>
              <a:ext cx="1036273" cy="933968"/>
            </a:xfrm>
            <a:prstGeom prst="diagStripe">
              <a:avLst>
                <a:gd name="adj" fmla="val 85076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7" name="Diagonal Stripe 106">
              <a:extLst>
                <a:ext uri="{FF2B5EF4-FFF2-40B4-BE49-F238E27FC236}">
                  <a16:creationId xmlns:a16="http://schemas.microsoft.com/office/drawing/2014/main" id="{4A9F0896-4695-5743-8379-CE91E6D39CC8}"/>
                </a:ext>
              </a:extLst>
            </p:cNvPr>
            <p:cNvSpPr/>
            <p:nvPr/>
          </p:nvSpPr>
          <p:spPr>
            <a:xfrm rot="1350440" flipH="1" flipV="1">
              <a:off x="7716144" y="2933790"/>
              <a:ext cx="505954" cy="502465"/>
            </a:xfrm>
            <a:prstGeom prst="diagStripe">
              <a:avLst>
                <a:gd name="adj" fmla="val 66129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8" name="Diagonal Stripe 107">
              <a:extLst>
                <a:ext uri="{FF2B5EF4-FFF2-40B4-BE49-F238E27FC236}">
                  <a16:creationId xmlns:a16="http://schemas.microsoft.com/office/drawing/2014/main" id="{ECF0BE9D-F4F6-184C-9F5D-8BEF9DAF0F24}"/>
                </a:ext>
              </a:extLst>
            </p:cNvPr>
            <p:cNvSpPr/>
            <p:nvPr/>
          </p:nvSpPr>
          <p:spPr>
            <a:xfrm rot="20472009">
              <a:off x="6217117" y="3431063"/>
              <a:ext cx="1037886" cy="982313"/>
            </a:xfrm>
            <a:prstGeom prst="diagStripe">
              <a:avLst>
                <a:gd name="adj" fmla="val 84305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9" name="Diagonal Stripe 108">
              <a:extLst>
                <a:ext uri="{FF2B5EF4-FFF2-40B4-BE49-F238E27FC236}">
                  <a16:creationId xmlns:a16="http://schemas.microsoft.com/office/drawing/2014/main" id="{559DE635-8123-134A-BB64-B4AF7D0271BC}"/>
                </a:ext>
              </a:extLst>
            </p:cNvPr>
            <p:cNvSpPr/>
            <p:nvPr/>
          </p:nvSpPr>
          <p:spPr>
            <a:xfrm rot="20542855" flipV="1">
              <a:off x="6505789" y="2879478"/>
              <a:ext cx="505954" cy="502465"/>
            </a:xfrm>
            <a:prstGeom prst="diagStripe">
              <a:avLst>
                <a:gd name="adj" fmla="val 66129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C5C0C92C-8564-B244-9C15-040F0C1EEC62}"/>
                </a:ext>
              </a:extLst>
            </p:cNvPr>
            <p:cNvSpPr/>
            <p:nvPr/>
          </p:nvSpPr>
          <p:spPr>
            <a:xfrm>
              <a:off x="6322441" y="2434046"/>
              <a:ext cx="2058107" cy="2014307"/>
            </a:xfrm>
            <a:prstGeom prst="blockArc">
              <a:avLst>
                <a:gd name="adj1" fmla="val 12427792"/>
                <a:gd name="adj2" fmla="val 20266269"/>
                <a:gd name="adj3" fmla="val 18838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8BE9C643-833F-E543-96E9-B7DD9EB4FF08}"/>
                    </a:ext>
                  </a:extLst>
                </p:cNvPr>
                <p:cNvSpPr/>
                <p:nvPr/>
              </p:nvSpPr>
              <p:spPr>
                <a:xfrm>
                  <a:off x="7171463" y="3249185"/>
                  <a:ext cx="360000" cy="36000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8BE9C643-833F-E543-96E9-B7DD9EB4F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1463" y="3249185"/>
                  <a:ext cx="360000" cy="360000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78B7A3D-8265-B648-938F-4C89427F2F85}"/>
                    </a:ext>
                  </a:extLst>
                </p:cNvPr>
                <p:cNvSpPr/>
                <p:nvPr/>
              </p:nvSpPr>
              <p:spPr>
                <a:xfrm>
                  <a:off x="8021687" y="3272018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𝑛𝑗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78B7A3D-8265-B648-938F-4C89427F2F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1687" y="3272018"/>
                  <a:ext cx="360000" cy="360000"/>
                </a:xfrm>
                <a:prstGeom prst="ellipse">
                  <a:avLst/>
                </a:prstGeom>
                <a:blipFill>
                  <a:blip r:embed="rId17"/>
                  <a:stretch>
                    <a:fillRect l="-9677" r="-6452" b="-6667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D1C08EF2-FE00-E540-A412-00101E7DF9EB}"/>
                    </a:ext>
                  </a:extLst>
                </p:cNvPr>
                <p:cNvSpPr/>
                <p:nvPr/>
              </p:nvSpPr>
              <p:spPr>
                <a:xfrm>
                  <a:off x="7574374" y="2541684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D1C08EF2-FE00-E540-A412-00101E7DF9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4374" y="2541684"/>
                  <a:ext cx="360000" cy="360000"/>
                </a:xfrm>
                <a:prstGeom prst="ellipse">
                  <a:avLst/>
                </a:prstGeom>
                <a:blipFill>
                  <a:blip r:embed="rId18"/>
                  <a:stretch>
                    <a:fillRect l="-20000" b="-6667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BD8F879-7A10-F440-A0D2-B85CF7B1D05B}"/>
                </a:ext>
              </a:extLst>
            </p:cNvPr>
            <p:cNvCxnSpPr>
              <a:cxnSpLocks/>
              <a:stCxn id="71" idx="7"/>
              <a:endCxn id="61" idx="3"/>
            </p:cNvCxnSpPr>
            <p:nvPr/>
          </p:nvCxnSpPr>
          <p:spPr>
            <a:xfrm flipV="1">
              <a:off x="7866079" y="3579297"/>
              <a:ext cx="208329" cy="45572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8F3709D-C39D-DA46-B65F-CD9C035DD29D}"/>
                </a:ext>
              </a:extLst>
            </p:cNvPr>
            <p:cNvCxnSpPr>
              <a:cxnSpLocks/>
              <a:stCxn id="60" idx="7"/>
              <a:endCxn id="62" idx="3"/>
            </p:cNvCxnSpPr>
            <p:nvPr/>
          </p:nvCxnSpPr>
          <p:spPr>
            <a:xfrm flipV="1">
              <a:off x="7478742" y="2848963"/>
              <a:ext cx="148353" cy="452943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11919A38-1E0F-2943-AA98-B20C64686B4B}"/>
                    </a:ext>
                  </a:extLst>
                </p:cNvPr>
                <p:cNvSpPr/>
                <p:nvPr/>
              </p:nvSpPr>
              <p:spPr>
                <a:xfrm>
                  <a:off x="6342867" y="3272018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11919A38-1E0F-2943-AA98-B20C64686B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2867" y="3272018"/>
                  <a:ext cx="360000" cy="360000"/>
                </a:xfrm>
                <a:prstGeom prst="ellipse">
                  <a:avLst/>
                </a:prstGeom>
                <a:blipFill>
                  <a:blip r:embed="rId19"/>
                  <a:stretch>
                    <a:fillRect l="-13333" r="-3333" b="-6667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3013E170-BB6C-434A-9FB7-D9BF80FAB44B}"/>
                    </a:ext>
                  </a:extLst>
                </p:cNvPr>
                <p:cNvSpPr/>
                <p:nvPr/>
              </p:nvSpPr>
              <p:spPr>
                <a:xfrm>
                  <a:off x="6767722" y="3982296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3013E170-BB6C-434A-9FB7-D9BF80FAB4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7722" y="3982296"/>
                  <a:ext cx="360000" cy="360000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BDB21F9-052A-3542-B9F2-1C34F5936C71}"/>
                    </a:ext>
                  </a:extLst>
                </p:cNvPr>
                <p:cNvSpPr/>
                <p:nvPr/>
              </p:nvSpPr>
              <p:spPr>
                <a:xfrm>
                  <a:off x="7558800" y="3982296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BDB21F9-052A-3542-B9F2-1C34F5936C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8800" y="3982296"/>
                  <a:ext cx="360000" cy="360000"/>
                </a:xfrm>
                <a:prstGeom prst="ellipse">
                  <a:avLst/>
                </a:prstGeom>
                <a:blipFill>
                  <a:blip r:embed="rId21"/>
                  <a:stretch>
                    <a:fillRect l="-6667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527FFF5-9D2C-124E-AF78-4638B38DE783}"/>
                </a:ext>
              </a:extLst>
            </p:cNvPr>
            <p:cNvCxnSpPr>
              <a:cxnSpLocks/>
              <a:stCxn id="69" idx="5"/>
              <a:endCxn id="70" idx="1"/>
            </p:cNvCxnSpPr>
            <p:nvPr/>
          </p:nvCxnSpPr>
          <p:spPr>
            <a:xfrm>
              <a:off x="6650146" y="3579297"/>
              <a:ext cx="170297" cy="45572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348301C-EA8D-F649-8805-00C1AB0C935A}"/>
                </a:ext>
              </a:extLst>
            </p:cNvPr>
            <p:cNvCxnSpPr>
              <a:cxnSpLocks/>
              <a:stCxn id="71" idx="1"/>
              <a:endCxn id="60" idx="5"/>
            </p:cNvCxnSpPr>
            <p:nvPr/>
          </p:nvCxnSpPr>
          <p:spPr>
            <a:xfrm flipH="1" flipV="1">
              <a:off x="7478742" y="3556464"/>
              <a:ext cx="132779" cy="478553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A05F364-F9C6-2346-B457-FA3889FE29AF}"/>
                </a:ext>
              </a:extLst>
            </p:cNvPr>
            <p:cNvCxnSpPr>
              <a:cxnSpLocks/>
              <a:stCxn id="60" idx="3"/>
              <a:endCxn id="70" idx="7"/>
            </p:cNvCxnSpPr>
            <p:nvPr/>
          </p:nvCxnSpPr>
          <p:spPr>
            <a:xfrm flipH="1">
              <a:off x="7075001" y="3556464"/>
              <a:ext cx="149183" cy="478553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9C97182-BF2A-E74B-A9C9-591859CA9DA5}"/>
                </a:ext>
              </a:extLst>
            </p:cNvPr>
            <p:cNvSpPr txBox="1"/>
            <p:nvPr/>
          </p:nvSpPr>
          <p:spPr>
            <a:xfrm>
              <a:off x="7186280" y="3972798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B9CE6E25-826C-CF4D-867A-7F2D4CF3A312}"/>
                    </a:ext>
                  </a:extLst>
                </p:cNvPr>
                <p:cNvSpPr/>
                <p:nvPr/>
              </p:nvSpPr>
              <p:spPr>
                <a:xfrm>
                  <a:off x="6761775" y="2545667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B9CE6E25-826C-CF4D-867A-7F2D4CF3A3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1775" y="2545667"/>
                  <a:ext cx="360000" cy="360000"/>
                </a:xfrm>
                <a:prstGeom prst="ellipse">
                  <a:avLst/>
                </a:prstGeom>
                <a:blipFill>
                  <a:blip r:embed="rId22"/>
                  <a:stretch>
                    <a:fillRect l="-10000" b="-3226"/>
                  </a:stretch>
                </a:blipFill>
                <a:ln w="1270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31E3F00-36AF-EA4D-907B-2D083F37F0B4}"/>
                </a:ext>
              </a:extLst>
            </p:cNvPr>
            <p:cNvCxnSpPr>
              <a:cxnSpLocks/>
              <a:stCxn id="60" idx="1"/>
              <a:endCxn id="80" idx="5"/>
            </p:cNvCxnSpPr>
            <p:nvPr/>
          </p:nvCxnSpPr>
          <p:spPr>
            <a:xfrm flipH="1" flipV="1">
              <a:off x="7069054" y="2852946"/>
              <a:ext cx="155130" cy="44896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08DE413-59C6-DE44-9452-05CD7E197A3F}"/>
                </a:ext>
              </a:extLst>
            </p:cNvPr>
            <p:cNvSpPr txBox="1"/>
            <p:nvPr/>
          </p:nvSpPr>
          <p:spPr>
            <a:xfrm>
              <a:off x="7175110" y="2445056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…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FC5084A-5947-EA4F-BD13-6637D1F59019}"/>
                </a:ext>
              </a:extLst>
            </p:cNvPr>
            <p:cNvCxnSpPr>
              <a:cxnSpLocks/>
              <a:stCxn id="62" idx="7"/>
            </p:cNvCxnSpPr>
            <p:nvPr/>
          </p:nvCxnSpPr>
          <p:spPr>
            <a:xfrm flipV="1">
              <a:off x="7881653" y="2379241"/>
              <a:ext cx="148353" cy="215164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1D38444-DDF6-B24A-BB54-52132CB7531D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 flipV="1">
              <a:off x="6941775" y="2302525"/>
              <a:ext cx="71035" cy="243142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AA6F551-45CA-2246-B006-4C1F733F6493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 flipV="1">
              <a:off x="7493559" y="2324239"/>
              <a:ext cx="133536" cy="270166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B3ED1C4-B3A0-474B-80E8-50595BD6C6E4}"/>
                </a:ext>
              </a:extLst>
            </p:cNvPr>
            <p:cNvCxnSpPr>
              <a:cxnSpLocks/>
              <a:endCxn id="80" idx="3"/>
            </p:cNvCxnSpPr>
            <p:nvPr/>
          </p:nvCxnSpPr>
          <p:spPr>
            <a:xfrm flipV="1">
              <a:off x="6222670" y="2852946"/>
              <a:ext cx="591826" cy="216136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CAF9CBA-90B1-5C46-ABE2-DDF45199FAAA}"/>
                </a:ext>
              </a:extLst>
            </p:cNvPr>
            <p:cNvCxnSpPr>
              <a:cxnSpLocks/>
              <a:endCxn id="69" idx="3"/>
            </p:cNvCxnSpPr>
            <p:nvPr/>
          </p:nvCxnSpPr>
          <p:spPr>
            <a:xfrm flipV="1">
              <a:off x="6273590" y="3579297"/>
              <a:ext cx="121998" cy="280371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BD11692-8310-BF4B-9402-FCA1A388D4D0}"/>
                </a:ext>
              </a:extLst>
            </p:cNvPr>
            <p:cNvCxnSpPr>
              <a:cxnSpLocks/>
              <a:stCxn id="61" idx="7"/>
            </p:cNvCxnSpPr>
            <p:nvPr/>
          </p:nvCxnSpPr>
          <p:spPr>
            <a:xfrm flipV="1">
              <a:off x="8328966" y="3181539"/>
              <a:ext cx="168230" cy="1432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90ACB66-CD3F-E14D-93E8-3C70FCB946ED}"/>
                </a:ext>
              </a:extLst>
            </p:cNvPr>
            <p:cNvCxnSpPr>
              <a:cxnSpLocks/>
              <a:endCxn id="61" idx="5"/>
            </p:cNvCxnSpPr>
            <p:nvPr/>
          </p:nvCxnSpPr>
          <p:spPr>
            <a:xfrm flipH="1" flipV="1">
              <a:off x="8328966" y="3579297"/>
              <a:ext cx="154738" cy="479666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111E696-FD4E-D149-A6ED-D4274C564D7A}"/>
                </a:ext>
              </a:extLst>
            </p:cNvPr>
            <p:cNvCxnSpPr>
              <a:cxnSpLocks/>
              <a:endCxn id="62" idx="5"/>
            </p:cNvCxnSpPr>
            <p:nvPr/>
          </p:nvCxnSpPr>
          <p:spPr>
            <a:xfrm flipH="1" flipV="1">
              <a:off x="7881653" y="2848963"/>
              <a:ext cx="514778" cy="24082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49B444B-F6C8-944A-AF63-97FB73A1EB0A}"/>
                </a:ext>
              </a:extLst>
            </p:cNvPr>
            <p:cNvCxnSpPr>
              <a:cxnSpLocks/>
              <a:endCxn id="70" idx="3"/>
            </p:cNvCxnSpPr>
            <p:nvPr/>
          </p:nvCxnSpPr>
          <p:spPr>
            <a:xfrm flipV="1">
              <a:off x="6704346" y="4289575"/>
              <a:ext cx="116097" cy="216303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CE2DD57-D64B-8F46-8D22-4B4E368D6FD1}"/>
                </a:ext>
              </a:extLst>
            </p:cNvPr>
            <p:cNvCxnSpPr>
              <a:cxnSpLocks/>
              <a:endCxn id="70" idx="4"/>
            </p:cNvCxnSpPr>
            <p:nvPr/>
          </p:nvCxnSpPr>
          <p:spPr>
            <a:xfrm flipV="1">
              <a:off x="6928357" y="4342296"/>
              <a:ext cx="19365" cy="212114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B734B7F-7F20-7B48-9146-82B38ACE759A}"/>
                </a:ext>
              </a:extLst>
            </p:cNvPr>
            <p:cNvCxnSpPr>
              <a:cxnSpLocks/>
              <a:endCxn id="70" idx="5"/>
            </p:cNvCxnSpPr>
            <p:nvPr/>
          </p:nvCxnSpPr>
          <p:spPr>
            <a:xfrm flipH="1" flipV="1">
              <a:off x="7075001" y="4289575"/>
              <a:ext cx="28309" cy="264835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2C6DE05-70A7-494F-8363-57E5F39F506F}"/>
                </a:ext>
              </a:extLst>
            </p:cNvPr>
            <p:cNvCxnSpPr>
              <a:cxnSpLocks/>
              <a:endCxn id="71" idx="5"/>
            </p:cNvCxnSpPr>
            <p:nvPr/>
          </p:nvCxnSpPr>
          <p:spPr>
            <a:xfrm flipH="1" flipV="1">
              <a:off x="7866079" y="4289575"/>
              <a:ext cx="121758" cy="209484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A723243-EA5E-E741-880A-E810F4C36DBB}"/>
              </a:ext>
            </a:extLst>
          </p:cNvPr>
          <p:cNvCxnSpPr>
            <a:cxnSpLocks/>
            <a:stCxn id="8" idx="3"/>
            <a:endCxn id="109" idx="1"/>
          </p:cNvCxnSpPr>
          <p:nvPr/>
        </p:nvCxnSpPr>
        <p:spPr>
          <a:xfrm>
            <a:off x="8992144" y="4201726"/>
            <a:ext cx="822820" cy="28076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>
            <a:extLst>
              <a:ext uri="{FF2B5EF4-FFF2-40B4-BE49-F238E27FC236}">
                <a16:creationId xmlns:a16="http://schemas.microsoft.com/office/drawing/2014/main" id="{BAE43643-1592-7846-8914-F044B54CFAB7}"/>
              </a:ext>
            </a:extLst>
          </p:cNvPr>
          <p:cNvSpPr/>
          <p:nvPr/>
        </p:nvSpPr>
        <p:spPr>
          <a:xfrm>
            <a:off x="3037668" y="3447800"/>
            <a:ext cx="77491" cy="5692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2A56E-9E43-6A4F-BFF5-FE9C8DD13215}"/>
              </a:ext>
            </a:extLst>
          </p:cNvPr>
          <p:cNvSpPr txBox="1"/>
          <p:nvPr/>
        </p:nvSpPr>
        <p:spPr>
          <a:xfrm>
            <a:off x="3115159" y="355103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Nachbarn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3DDCC0-A69D-5A4E-8685-2AE8C7760FE2}"/>
              </a:ext>
            </a:extLst>
          </p:cNvPr>
          <p:cNvSpPr/>
          <p:nvPr/>
        </p:nvSpPr>
        <p:spPr>
          <a:xfrm>
            <a:off x="359999" y="1536327"/>
            <a:ext cx="7443543" cy="3529238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609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D31932-E43E-984B-99D8-B8CF14364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MCMC: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4D33AC7-1DAB-A144-9E36-40F9B025A8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5363076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Gegeben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altLang="ko-K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altLang="ko-K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altLang="ko-K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dirty="0"/>
                  <a:t>, vier Zustände im Zustandsübergangssystem</a:t>
                </a:r>
              </a:p>
              <a:p>
                <a:pPr lvl="1"/>
                <a:r>
                  <a:rPr lang="de-DE" dirty="0"/>
                  <a:t>Vier mögliche Kombinationen von Werten der verbleibenden Zufallsvariablen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Kanten zwischen Zuständen beschreiben mögliche Übergänge</a:t>
                </a:r>
              </a:p>
              <a:p>
                <a:pPr lvl="2"/>
                <a:r>
                  <a:rPr lang="de-DE" dirty="0"/>
                  <a:t>Kann man mit Wahrscheinlichten belegen</a:t>
                </a:r>
                <a:br>
                  <a:rPr lang="de-DE" dirty="0"/>
                </a:br>
                <a:r>
                  <a:rPr lang="de-DE" dirty="0"/>
                  <a:t>(gemäß Wahrscheinlichkeiten aus BN)</a:t>
                </a:r>
              </a:p>
              <a:p>
                <a:pPr lvl="2"/>
                <a:r>
                  <a:rPr lang="de-DE" dirty="0"/>
                  <a:t>Führt zu einer Markov-Kette von Zuständen</a:t>
                </a:r>
              </a:p>
              <a:p>
                <a:r>
                  <a:rPr lang="de-DE" dirty="0"/>
                  <a:t>Vorgehen: </a:t>
                </a:r>
                <a:br>
                  <a:rPr lang="de-DE" dirty="0"/>
                </a:br>
                <a:r>
                  <a:rPr lang="de-DE" dirty="0"/>
                  <a:t>Eine Weile im System „umherwandern“ und mitteln, was man sieht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4D33AC7-1DAB-A144-9E36-40F9B025A8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5363076" cy="4240848"/>
              </a:xfrm>
              <a:blipFill>
                <a:blip r:embed="rId3"/>
                <a:stretch>
                  <a:fillRect l="-3066" t="-2687" r="-28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A3178-4418-4F4B-B43C-0549CB04D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51</a:t>
            </a:fld>
            <a:endParaRPr lang="de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14CC00-463C-3E4D-A299-23820FCC2D6D}"/>
              </a:ext>
            </a:extLst>
          </p:cNvPr>
          <p:cNvGrpSpPr/>
          <p:nvPr/>
        </p:nvGrpSpPr>
        <p:grpSpPr>
          <a:xfrm>
            <a:off x="6099320" y="1171078"/>
            <a:ext cx="2446050" cy="1202374"/>
            <a:chOff x="4455974" y="1641603"/>
            <a:chExt cx="244605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8E88BB50-EFA1-7846-873F-4815B1EC2866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8E88BB50-EFA1-7846-873F-4815B1EC28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7692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378402C-7C5F-E845-8AD7-EFD7DAEF0338}"/>
                    </a:ext>
                  </a:extLst>
                </p:cNvPr>
                <p:cNvSpPr/>
                <p:nvPr/>
              </p:nvSpPr>
              <p:spPr>
                <a:xfrm>
                  <a:off x="585802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378402C-7C5F-E845-8AD7-EFD7DAEF03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802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56AB493-6C32-0747-A839-CC38945A44A1}"/>
                    </a:ext>
                  </a:extLst>
                </p:cNvPr>
                <p:cNvSpPr/>
                <p:nvPr/>
              </p:nvSpPr>
              <p:spPr>
                <a:xfrm>
                  <a:off x="445597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56AB493-6C32-0747-A839-CC38945A44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597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7692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B662FD4-88AB-144E-804F-A14181D630A2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B662FD4-88AB-144E-804F-A14181D630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8B26192-0CAB-0B4D-8EEE-C4F84E5DCDA6}"/>
                </a:ext>
              </a:extLst>
            </p:cNvPr>
            <p:cNvCxnSpPr>
              <a:stCxn id="11" idx="3"/>
              <a:endCxn id="13" idx="0"/>
            </p:cNvCxnSpPr>
            <p:nvPr/>
          </p:nvCxnSpPr>
          <p:spPr>
            <a:xfrm flipH="1">
              <a:off x="4977974" y="1887426"/>
              <a:ext cx="33191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C97B157-7270-124A-BCA3-B462505CF577}"/>
                </a:ext>
              </a:extLst>
            </p:cNvPr>
            <p:cNvCxnSpPr>
              <a:cxnSpLocks/>
              <a:stCxn id="13" idx="4"/>
              <a:endCxn id="14" idx="1"/>
            </p:cNvCxnSpPr>
            <p:nvPr/>
          </p:nvCxnSpPr>
          <p:spPr>
            <a:xfrm>
              <a:off x="4977974" y="2386790"/>
              <a:ext cx="33191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D1ED6A2-C433-A743-AD01-D0838D3B4841}"/>
                </a:ext>
              </a:extLst>
            </p:cNvPr>
            <p:cNvCxnSpPr>
              <a:cxnSpLocks/>
              <a:stCxn id="12" idx="4"/>
              <a:endCxn id="14" idx="7"/>
            </p:cNvCxnSpPr>
            <p:nvPr/>
          </p:nvCxnSpPr>
          <p:spPr>
            <a:xfrm flipH="1">
              <a:off x="6048109" y="2386790"/>
              <a:ext cx="33191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7999BBD-1991-6B4B-9847-0E24D2E69B63}"/>
                </a:ext>
              </a:extLst>
            </p:cNvPr>
            <p:cNvCxnSpPr>
              <a:cxnSpLocks/>
              <a:stCxn id="11" idx="5"/>
              <a:endCxn id="12" idx="0"/>
            </p:cNvCxnSpPr>
            <p:nvPr/>
          </p:nvCxnSpPr>
          <p:spPr>
            <a:xfrm>
              <a:off x="6048109" y="1887426"/>
              <a:ext cx="33191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4DA94F-F415-534D-8A00-2C8855C9978E}"/>
              </a:ext>
            </a:extLst>
          </p:cNvPr>
          <p:cNvGrpSpPr/>
          <p:nvPr/>
        </p:nvGrpSpPr>
        <p:grpSpPr>
          <a:xfrm>
            <a:off x="9198113" y="2481361"/>
            <a:ext cx="2645887" cy="1446789"/>
            <a:chOff x="1514716" y="1970407"/>
            <a:chExt cx="2645887" cy="14467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8176DA3-9B9D-594A-8EB6-B5C95E279213}"/>
                </a:ext>
              </a:extLst>
            </p:cNvPr>
            <p:cNvGrpSpPr/>
            <p:nvPr/>
          </p:nvGrpSpPr>
          <p:grpSpPr>
            <a:xfrm>
              <a:off x="1620388" y="2092615"/>
              <a:ext cx="2446050" cy="1202374"/>
              <a:chOff x="4455974" y="1641603"/>
              <a:chExt cx="2446050" cy="12023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CD16ECB-C1F4-3F4F-9A16-4CF13A8A7E89}"/>
                      </a:ext>
                    </a:extLst>
                  </p:cNvPr>
                  <p:cNvSpPr/>
                  <p:nvPr/>
                </p:nvSpPr>
                <p:spPr>
                  <a:xfrm>
                    <a:off x="5156999" y="1641603"/>
                    <a:ext cx="1044000" cy="28800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𝐶𝑙𝑜𝑢𝑑𝑦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CD16ECB-C1F4-3F4F-9A16-4CF13A8A7E8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6999" y="1641603"/>
                    <a:ext cx="1044000" cy="288000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 b="-4000"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8F6C1562-7D56-2340-BD54-4E870CF6AF9A}"/>
                      </a:ext>
                    </a:extLst>
                  </p:cNvPr>
                  <p:cNvSpPr/>
                  <p:nvPr/>
                </p:nvSpPr>
                <p:spPr>
                  <a:xfrm>
                    <a:off x="5858024" y="2098790"/>
                    <a:ext cx="1044000" cy="28800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oMath>
                      </m:oMathPara>
                    </a14:m>
                    <a:endParaRPr lang="de-DE" sz="140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8F6C1562-7D56-2340-BD54-4E870CF6AF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8024" y="2098790"/>
                    <a:ext cx="1044000" cy="288000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CABB1701-D2F4-8B44-A334-DE53E16D7073}"/>
                      </a:ext>
                    </a:extLst>
                  </p:cNvPr>
                  <p:cNvSpPr/>
                  <p:nvPr/>
                </p:nvSpPr>
                <p:spPr>
                  <a:xfrm>
                    <a:off x="4455974" y="2098790"/>
                    <a:ext cx="1044000" cy="288000"/>
                  </a:xfrm>
                  <a:prstGeom prst="ellipse">
                    <a:avLst/>
                  </a:prstGeom>
                  <a:pattFill prst="wdUpDiag">
                    <a:fgClr>
                      <a:schemeClr val="accent1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𝑆𝑝𝑟𝑖𝑛𝑘𝑙𝑒𝑟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CABB1701-D2F4-8B44-A334-DE53E16D707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5974" y="2098790"/>
                    <a:ext cx="1044000" cy="288000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4000"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51BA0FBD-96F2-9840-A752-D4EF8B5B54F1}"/>
                      </a:ext>
                    </a:extLst>
                  </p:cNvPr>
                  <p:cNvSpPr/>
                  <p:nvPr/>
                </p:nvSpPr>
                <p:spPr>
                  <a:xfrm>
                    <a:off x="5156999" y="2555977"/>
                    <a:ext cx="1044000" cy="288000"/>
                  </a:xfrm>
                  <a:prstGeom prst="ellipse">
                    <a:avLst/>
                  </a:prstGeom>
                  <a:pattFill prst="wdUpDiag">
                    <a:fgClr>
                      <a:schemeClr val="accent1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𝑊𝑒𝑡𝐺𝑟𝑎𝑠𝑠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51BA0FBD-96F2-9840-A752-D4EF8B5B54F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6999" y="2555977"/>
                    <a:ext cx="1044000" cy="288000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9638B840-D575-4343-A005-92F51783A3AD}"/>
                  </a:ext>
                </a:extLst>
              </p:cNvPr>
              <p:cNvCxnSpPr>
                <a:stCxn id="33" idx="3"/>
                <a:endCxn id="35" idx="0"/>
              </p:cNvCxnSpPr>
              <p:nvPr/>
            </p:nvCxnSpPr>
            <p:spPr>
              <a:xfrm flipH="1">
                <a:off x="4977974" y="1887426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3AEE771-7082-674C-A75D-B6FDB8568872}"/>
                  </a:ext>
                </a:extLst>
              </p:cNvPr>
              <p:cNvCxnSpPr>
                <a:cxnSpLocks/>
                <a:stCxn id="35" idx="4"/>
                <a:endCxn id="36" idx="1"/>
              </p:cNvCxnSpPr>
              <p:nvPr/>
            </p:nvCxnSpPr>
            <p:spPr>
              <a:xfrm>
                <a:off x="4977974" y="2386790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F4811CD-33AE-C24D-ACE9-BC7EFF428145}"/>
                  </a:ext>
                </a:extLst>
              </p:cNvPr>
              <p:cNvCxnSpPr>
                <a:cxnSpLocks/>
                <a:stCxn id="34" idx="4"/>
                <a:endCxn id="36" idx="7"/>
              </p:cNvCxnSpPr>
              <p:nvPr/>
            </p:nvCxnSpPr>
            <p:spPr>
              <a:xfrm flipH="1">
                <a:off x="6048109" y="2386790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FCF0DFC2-129C-B143-9E92-1D421BC76570}"/>
                  </a:ext>
                </a:extLst>
              </p:cNvPr>
              <p:cNvCxnSpPr>
                <a:cxnSpLocks/>
                <a:stCxn id="33" idx="5"/>
                <a:endCxn id="34" idx="0"/>
              </p:cNvCxnSpPr>
              <p:nvPr/>
            </p:nvCxnSpPr>
            <p:spPr>
              <a:xfrm>
                <a:off x="6048109" y="1887426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036431-517E-354B-AB14-850EA7A2B2FA}"/>
                </a:ext>
              </a:extLst>
            </p:cNvPr>
            <p:cNvSpPr/>
            <p:nvPr/>
          </p:nvSpPr>
          <p:spPr>
            <a:xfrm>
              <a:off x="1514716" y="1970407"/>
              <a:ext cx="2645887" cy="1446789"/>
            </a:xfrm>
            <a:custGeom>
              <a:avLst/>
              <a:gdLst>
                <a:gd name="connsiteX0" fmla="*/ 0 w 2645243"/>
                <a:gd name="connsiteY0" fmla="*/ 0 h 1446789"/>
                <a:gd name="connsiteX1" fmla="*/ 2645243 w 2645243"/>
                <a:gd name="connsiteY1" fmla="*/ 0 h 1446789"/>
                <a:gd name="connsiteX2" fmla="*/ 2645243 w 2645243"/>
                <a:gd name="connsiteY2" fmla="*/ 1446789 h 1446789"/>
                <a:gd name="connsiteX3" fmla="*/ 0 w 2645243"/>
                <a:gd name="connsiteY3" fmla="*/ 1446789 h 1446789"/>
                <a:gd name="connsiteX4" fmla="*/ 0 w 2645243"/>
                <a:gd name="connsiteY4" fmla="*/ 0 h 1446789"/>
                <a:gd name="connsiteX0" fmla="*/ 6403 w 2651646"/>
                <a:gd name="connsiteY0" fmla="*/ 0 h 1446789"/>
                <a:gd name="connsiteX1" fmla="*/ 2651646 w 2651646"/>
                <a:gd name="connsiteY1" fmla="*/ 0 h 1446789"/>
                <a:gd name="connsiteX2" fmla="*/ 2651646 w 2651646"/>
                <a:gd name="connsiteY2" fmla="*/ 1446789 h 1446789"/>
                <a:gd name="connsiteX3" fmla="*/ 6403 w 2651646"/>
                <a:gd name="connsiteY3" fmla="*/ 1446789 h 1446789"/>
                <a:gd name="connsiteX4" fmla="*/ 0 w 2651646"/>
                <a:gd name="connsiteY4" fmla="*/ 399227 h 1446789"/>
                <a:gd name="connsiteX5" fmla="*/ 6403 w 2651646"/>
                <a:gd name="connsiteY5" fmla="*/ 0 h 1446789"/>
                <a:gd name="connsiteX0" fmla="*/ 633 w 2645876"/>
                <a:gd name="connsiteY0" fmla="*/ 0 h 1446789"/>
                <a:gd name="connsiteX1" fmla="*/ 2645876 w 2645876"/>
                <a:gd name="connsiteY1" fmla="*/ 0 h 1446789"/>
                <a:gd name="connsiteX2" fmla="*/ 2645876 w 2645876"/>
                <a:gd name="connsiteY2" fmla="*/ 1446789 h 1446789"/>
                <a:gd name="connsiteX3" fmla="*/ 633 w 2645876"/>
                <a:gd name="connsiteY3" fmla="*/ 1446789 h 1446789"/>
                <a:gd name="connsiteX4" fmla="*/ 493 w 2645876"/>
                <a:gd name="connsiteY4" fmla="*/ 405490 h 1446789"/>
                <a:gd name="connsiteX5" fmla="*/ 633 w 2645876"/>
                <a:gd name="connsiteY5" fmla="*/ 0 h 1446789"/>
                <a:gd name="connsiteX0" fmla="*/ 12666 w 2657909"/>
                <a:gd name="connsiteY0" fmla="*/ 0 h 1446789"/>
                <a:gd name="connsiteX1" fmla="*/ 2657909 w 2657909"/>
                <a:gd name="connsiteY1" fmla="*/ 0 h 1446789"/>
                <a:gd name="connsiteX2" fmla="*/ 2657909 w 2657909"/>
                <a:gd name="connsiteY2" fmla="*/ 1446789 h 1446789"/>
                <a:gd name="connsiteX3" fmla="*/ 12666 w 2657909"/>
                <a:gd name="connsiteY3" fmla="*/ 1446789 h 1446789"/>
                <a:gd name="connsiteX4" fmla="*/ 0 w 2657909"/>
                <a:gd name="connsiteY4" fmla="*/ 405490 h 1446789"/>
                <a:gd name="connsiteX5" fmla="*/ 12666 w 2657909"/>
                <a:gd name="connsiteY5" fmla="*/ 0 h 1446789"/>
                <a:gd name="connsiteX0" fmla="*/ 291 w 2645534"/>
                <a:gd name="connsiteY0" fmla="*/ 0 h 1446789"/>
                <a:gd name="connsiteX1" fmla="*/ 2645534 w 2645534"/>
                <a:gd name="connsiteY1" fmla="*/ 0 h 1446789"/>
                <a:gd name="connsiteX2" fmla="*/ 2645534 w 2645534"/>
                <a:gd name="connsiteY2" fmla="*/ 1446789 h 1446789"/>
                <a:gd name="connsiteX3" fmla="*/ 291 w 2645534"/>
                <a:gd name="connsiteY3" fmla="*/ 1446789 h 1446789"/>
                <a:gd name="connsiteX4" fmla="*/ 6414 w 2645534"/>
                <a:gd name="connsiteY4" fmla="*/ 411753 h 1446789"/>
                <a:gd name="connsiteX5" fmla="*/ 291 w 2645534"/>
                <a:gd name="connsiteY5" fmla="*/ 0 h 1446789"/>
                <a:gd name="connsiteX0" fmla="*/ 399 w 2645642"/>
                <a:gd name="connsiteY0" fmla="*/ 0 h 1446789"/>
                <a:gd name="connsiteX1" fmla="*/ 2645642 w 2645642"/>
                <a:gd name="connsiteY1" fmla="*/ 0 h 1446789"/>
                <a:gd name="connsiteX2" fmla="*/ 2645642 w 2645642"/>
                <a:gd name="connsiteY2" fmla="*/ 1446789 h 1446789"/>
                <a:gd name="connsiteX3" fmla="*/ 399 w 2645642"/>
                <a:gd name="connsiteY3" fmla="*/ 1446789 h 1446789"/>
                <a:gd name="connsiteX4" fmla="*/ 3347 w 2645642"/>
                <a:gd name="connsiteY4" fmla="*/ 418103 h 1446789"/>
                <a:gd name="connsiteX5" fmla="*/ 399 w 2645642"/>
                <a:gd name="connsiteY5" fmla="*/ 0 h 1446789"/>
                <a:gd name="connsiteX0" fmla="*/ 6577 w 2651820"/>
                <a:gd name="connsiteY0" fmla="*/ 0 h 1446789"/>
                <a:gd name="connsiteX1" fmla="*/ 2651820 w 2651820"/>
                <a:gd name="connsiteY1" fmla="*/ 0 h 1446789"/>
                <a:gd name="connsiteX2" fmla="*/ 2651820 w 2651820"/>
                <a:gd name="connsiteY2" fmla="*/ 1446789 h 1446789"/>
                <a:gd name="connsiteX3" fmla="*/ 6577 w 2651820"/>
                <a:gd name="connsiteY3" fmla="*/ 1446789 h 1446789"/>
                <a:gd name="connsiteX4" fmla="*/ 0 w 2651820"/>
                <a:gd name="connsiteY4" fmla="*/ 421278 h 1446789"/>
                <a:gd name="connsiteX5" fmla="*/ 6577 w 2651820"/>
                <a:gd name="connsiteY5" fmla="*/ 0 h 1446789"/>
                <a:gd name="connsiteX0" fmla="*/ 644 w 2645887"/>
                <a:gd name="connsiteY0" fmla="*/ 0 h 1446789"/>
                <a:gd name="connsiteX1" fmla="*/ 2645887 w 2645887"/>
                <a:gd name="connsiteY1" fmla="*/ 0 h 1446789"/>
                <a:gd name="connsiteX2" fmla="*/ 2645887 w 2645887"/>
                <a:gd name="connsiteY2" fmla="*/ 1446789 h 1446789"/>
                <a:gd name="connsiteX3" fmla="*/ 644 w 2645887"/>
                <a:gd name="connsiteY3" fmla="*/ 1446789 h 1446789"/>
                <a:gd name="connsiteX4" fmla="*/ 417 w 2645887"/>
                <a:gd name="connsiteY4" fmla="*/ 421278 h 1446789"/>
                <a:gd name="connsiteX5" fmla="*/ 644 w 2645887"/>
                <a:gd name="connsiteY5" fmla="*/ 0 h 144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45887" h="1446789">
                  <a:moveTo>
                    <a:pt x="644" y="0"/>
                  </a:moveTo>
                  <a:lnTo>
                    <a:pt x="2645887" y="0"/>
                  </a:lnTo>
                  <a:lnTo>
                    <a:pt x="2645887" y="1446789"/>
                  </a:lnTo>
                  <a:lnTo>
                    <a:pt x="644" y="1446789"/>
                  </a:lnTo>
                  <a:cubicBezTo>
                    <a:pt x="-1490" y="1097602"/>
                    <a:pt x="2551" y="770465"/>
                    <a:pt x="417" y="421278"/>
                  </a:cubicBezTo>
                  <a:cubicBezTo>
                    <a:pt x="464" y="286115"/>
                    <a:pt x="597" y="135163"/>
                    <a:pt x="644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6F68A7-8C7E-2543-8D23-BDF017DC46BA}"/>
                  </a:ext>
                </a:extLst>
              </p:cNvPr>
              <p:cNvSpPr txBox="1"/>
              <p:nvPr/>
            </p:nvSpPr>
            <p:spPr>
              <a:xfrm>
                <a:off x="8550885" y="1202709"/>
                <a:ext cx="153805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Farbkodierung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𝑡𝑟𝑢𝑒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6F68A7-8C7E-2543-8D23-BDF017DC4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885" y="1202709"/>
                <a:ext cx="1538050" cy="923330"/>
              </a:xfrm>
              <a:prstGeom prst="rect">
                <a:avLst/>
              </a:prstGeom>
              <a:blipFill>
                <a:blip r:embed="rId12"/>
                <a:stretch>
                  <a:fillRect l="-2459" t="-2740" r="-2459" b="-41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F3EF523B-E7EC-EE4F-B5D1-3653B98181AF}"/>
              </a:ext>
            </a:extLst>
          </p:cNvPr>
          <p:cNvSpPr/>
          <p:nvPr/>
        </p:nvSpPr>
        <p:spPr>
          <a:xfrm>
            <a:off x="10473469" y="1663562"/>
            <a:ext cx="1044000" cy="288000"/>
          </a:xfrm>
          <a:prstGeom prst="ellipse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Ins="36000" rtlCol="0" anchor="ctr"/>
          <a:lstStyle/>
          <a:p>
            <a:pPr algn="ctr"/>
            <a:endParaRPr lang="de-DE" sz="1400">
              <a:solidFill>
                <a:schemeClr val="accent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101D6AC-06B5-5F49-A64D-6F585BE63330}"/>
              </a:ext>
            </a:extLst>
          </p:cNvPr>
          <p:cNvSpPr/>
          <p:nvPr/>
        </p:nvSpPr>
        <p:spPr>
          <a:xfrm>
            <a:off x="10110342" y="1204975"/>
            <a:ext cx="17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Gesetzte Evidenz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D9D976A-6975-8B4D-B8C5-F8C53046A500}"/>
              </a:ext>
            </a:extLst>
          </p:cNvPr>
          <p:cNvGrpSpPr/>
          <p:nvPr/>
        </p:nvGrpSpPr>
        <p:grpSpPr>
          <a:xfrm>
            <a:off x="9198756" y="4472692"/>
            <a:ext cx="2645243" cy="1446789"/>
            <a:chOff x="1515360" y="1970407"/>
            <a:chExt cx="2645243" cy="144678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3911ED3-6EA8-D24C-83B1-931508C8E525}"/>
                </a:ext>
              </a:extLst>
            </p:cNvPr>
            <p:cNvGrpSpPr/>
            <p:nvPr/>
          </p:nvGrpSpPr>
          <p:grpSpPr>
            <a:xfrm>
              <a:off x="1620388" y="2092615"/>
              <a:ext cx="2446050" cy="1202374"/>
              <a:chOff x="4455974" y="1641603"/>
              <a:chExt cx="2446050" cy="12023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2716BCD0-9C29-9948-9DE5-712CE87C3DEF}"/>
                      </a:ext>
                    </a:extLst>
                  </p:cNvPr>
                  <p:cNvSpPr/>
                  <p:nvPr/>
                </p:nvSpPr>
                <p:spPr>
                  <a:xfrm>
                    <a:off x="5156999" y="1641603"/>
                    <a:ext cx="1044000" cy="28800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𝐶𝑙𝑜𝑢𝑑𝑦</m:t>
                          </m:r>
                        </m:oMath>
                      </m:oMathPara>
                    </a14:m>
                    <a:endParaRPr lang="de-DE" sz="140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2716BCD0-9C29-9948-9DE5-712CE87C3D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6999" y="1641603"/>
                    <a:ext cx="1044000" cy="288000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 b="-8000"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9850EC75-4D94-4B4D-BD11-6DB5F3EE57FF}"/>
                      </a:ext>
                    </a:extLst>
                  </p:cNvPr>
                  <p:cNvSpPr/>
                  <p:nvPr/>
                </p:nvSpPr>
                <p:spPr>
                  <a:xfrm>
                    <a:off x="5858024" y="2098790"/>
                    <a:ext cx="1044000" cy="28800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9850EC75-4D94-4B4D-BD11-6DB5F3EE57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8024" y="2098790"/>
                    <a:ext cx="1044000" cy="288000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17CEC4A8-2AB4-CF45-BBBC-21B40004FD7D}"/>
                      </a:ext>
                    </a:extLst>
                  </p:cNvPr>
                  <p:cNvSpPr/>
                  <p:nvPr/>
                </p:nvSpPr>
                <p:spPr>
                  <a:xfrm>
                    <a:off x="4455974" y="2098790"/>
                    <a:ext cx="1044000" cy="288000"/>
                  </a:xfrm>
                  <a:prstGeom prst="ellipse">
                    <a:avLst/>
                  </a:prstGeom>
                  <a:pattFill prst="wdUpDiag">
                    <a:fgClr>
                      <a:schemeClr val="accent1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𝑆𝑝𝑟𝑖𝑛𝑘𝑙𝑒𝑟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17CEC4A8-2AB4-CF45-BBBC-21B40004FD7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5974" y="2098790"/>
                    <a:ext cx="1044000" cy="288000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 b="-8000"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5BD97ACD-8B6C-7644-ADE2-4F9FEEF7A79E}"/>
                      </a:ext>
                    </a:extLst>
                  </p:cNvPr>
                  <p:cNvSpPr/>
                  <p:nvPr/>
                </p:nvSpPr>
                <p:spPr>
                  <a:xfrm>
                    <a:off x="5156999" y="2555977"/>
                    <a:ext cx="1044000" cy="288000"/>
                  </a:xfrm>
                  <a:prstGeom prst="ellipse">
                    <a:avLst/>
                  </a:prstGeom>
                  <a:pattFill prst="wdUpDiag">
                    <a:fgClr>
                      <a:schemeClr val="accent1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𝑊𝑒𝑡𝐺𝑟𝑎𝑠𝑠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5BD97ACD-8B6C-7644-ADE2-4F9FEEF7A7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6999" y="2555977"/>
                    <a:ext cx="1044000" cy="288000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3C0516CE-C724-0E44-AF73-4C6BD4099201}"/>
                  </a:ext>
                </a:extLst>
              </p:cNvPr>
              <p:cNvCxnSpPr>
                <a:stCxn id="70" idx="3"/>
                <a:endCxn id="72" idx="0"/>
              </p:cNvCxnSpPr>
              <p:nvPr/>
            </p:nvCxnSpPr>
            <p:spPr>
              <a:xfrm flipH="1">
                <a:off x="4977974" y="1887426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E5FAB18D-9FB8-0F44-AD94-58F6FD0762EE}"/>
                  </a:ext>
                </a:extLst>
              </p:cNvPr>
              <p:cNvCxnSpPr>
                <a:cxnSpLocks/>
                <a:stCxn id="72" idx="4"/>
                <a:endCxn id="73" idx="1"/>
              </p:cNvCxnSpPr>
              <p:nvPr/>
            </p:nvCxnSpPr>
            <p:spPr>
              <a:xfrm>
                <a:off x="4977974" y="2386790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13618176-D3C5-2146-B2EE-EB12C56CB658}"/>
                  </a:ext>
                </a:extLst>
              </p:cNvPr>
              <p:cNvCxnSpPr>
                <a:cxnSpLocks/>
                <a:stCxn id="71" idx="4"/>
                <a:endCxn id="73" idx="7"/>
              </p:cNvCxnSpPr>
              <p:nvPr/>
            </p:nvCxnSpPr>
            <p:spPr>
              <a:xfrm flipH="1">
                <a:off x="6048109" y="2386790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9C186B37-19E4-4F4B-B458-4751ABB5BDF6}"/>
                  </a:ext>
                </a:extLst>
              </p:cNvPr>
              <p:cNvCxnSpPr>
                <a:cxnSpLocks/>
                <a:stCxn id="70" idx="5"/>
                <a:endCxn id="71" idx="0"/>
              </p:cNvCxnSpPr>
              <p:nvPr/>
            </p:nvCxnSpPr>
            <p:spPr>
              <a:xfrm>
                <a:off x="6048109" y="1887426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52B917E-C7A2-3B42-9248-2AFFBBCE602E}"/>
                </a:ext>
              </a:extLst>
            </p:cNvPr>
            <p:cNvSpPr/>
            <p:nvPr/>
          </p:nvSpPr>
          <p:spPr>
            <a:xfrm>
              <a:off x="1515360" y="1970407"/>
              <a:ext cx="2645243" cy="144678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2BC1CF8-08F8-0642-BFC7-67B98B2073FF}"/>
              </a:ext>
            </a:extLst>
          </p:cNvPr>
          <p:cNvGrpSpPr/>
          <p:nvPr/>
        </p:nvGrpSpPr>
        <p:grpSpPr>
          <a:xfrm>
            <a:off x="6000960" y="2479134"/>
            <a:ext cx="2645243" cy="1446789"/>
            <a:chOff x="1515360" y="1970407"/>
            <a:chExt cx="2645243" cy="144678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A2CB15E-1D05-2D4D-986F-4B12B1A9D64B}"/>
                </a:ext>
              </a:extLst>
            </p:cNvPr>
            <p:cNvGrpSpPr/>
            <p:nvPr/>
          </p:nvGrpSpPr>
          <p:grpSpPr>
            <a:xfrm>
              <a:off x="1620388" y="2092615"/>
              <a:ext cx="2446050" cy="1202374"/>
              <a:chOff x="4455974" y="1641603"/>
              <a:chExt cx="2446050" cy="12023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8D07FD6C-C16D-4946-9CB9-2EB352D3E6CC}"/>
                      </a:ext>
                    </a:extLst>
                  </p:cNvPr>
                  <p:cNvSpPr/>
                  <p:nvPr/>
                </p:nvSpPr>
                <p:spPr>
                  <a:xfrm>
                    <a:off x="5156999" y="1641603"/>
                    <a:ext cx="1044000" cy="28800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𝐶𝑙𝑜𝑢𝑑𝑦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8D07FD6C-C16D-4946-9CB9-2EB352D3E6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6999" y="1641603"/>
                    <a:ext cx="1044000" cy="288000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 b="-4000"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26984C94-D9CB-BB49-9862-642C0935BD70}"/>
                      </a:ext>
                    </a:extLst>
                  </p:cNvPr>
                  <p:cNvSpPr/>
                  <p:nvPr/>
                </p:nvSpPr>
                <p:spPr>
                  <a:xfrm>
                    <a:off x="5858024" y="2098790"/>
                    <a:ext cx="1044000" cy="28800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26984C94-D9CB-BB49-9862-642C0935BD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8024" y="2098790"/>
                    <a:ext cx="1044000" cy="288000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32447E53-AD8E-D14F-834E-8493935D1F90}"/>
                      </a:ext>
                    </a:extLst>
                  </p:cNvPr>
                  <p:cNvSpPr/>
                  <p:nvPr/>
                </p:nvSpPr>
                <p:spPr>
                  <a:xfrm>
                    <a:off x="4455974" y="2098790"/>
                    <a:ext cx="1044000" cy="288000"/>
                  </a:xfrm>
                  <a:prstGeom prst="ellipse">
                    <a:avLst/>
                  </a:prstGeom>
                  <a:pattFill prst="wdUpDiag">
                    <a:fgClr>
                      <a:schemeClr val="accent1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𝑆𝑝𝑟𝑖𝑛𝑘𝑙𝑒𝑟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32447E53-AD8E-D14F-834E-8493935D1F9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5974" y="2098790"/>
                    <a:ext cx="1044000" cy="288000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 b="-4000"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806EB765-78F0-5245-B720-7F09327F8EFF}"/>
                      </a:ext>
                    </a:extLst>
                  </p:cNvPr>
                  <p:cNvSpPr/>
                  <p:nvPr/>
                </p:nvSpPr>
                <p:spPr>
                  <a:xfrm>
                    <a:off x="5156999" y="2555977"/>
                    <a:ext cx="1044000" cy="288000"/>
                  </a:xfrm>
                  <a:prstGeom prst="ellipse">
                    <a:avLst/>
                  </a:prstGeom>
                  <a:pattFill prst="wdUpDiag">
                    <a:fgClr>
                      <a:schemeClr val="accent1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𝑊𝑒𝑡𝐺𝑟𝑎𝑠𝑠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806EB765-78F0-5245-B720-7F09327F8E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6999" y="2555977"/>
                    <a:ext cx="1044000" cy="288000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4D97779F-B223-4C4E-8BDF-53EBC55E242A}"/>
                  </a:ext>
                </a:extLst>
              </p:cNvPr>
              <p:cNvCxnSpPr>
                <a:stCxn id="81" idx="3"/>
                <a:endCxn id="83" idx="0"/>
              </p:cNvCxnSpPr>
              <p:nvPr/>
            </p:nvCxnSpPr>
            <p:spPr>
              <a:xfrm flipH="1">
                <a:off x="4977974" y="1887426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19D80656-FCD2-8141-B608-0F0A32913FD0}"/>
                  </a:ext>
                </a:extLst>
              </p:cNvPr>
              <p:cNvCxnSpPr>
                <a:cxnSpLocks/>
                <a:stCxn id="83" idx="4"/>
                <a:endCxn id="84" idx="1"/>
              </p:cNvCxnSpPr>
              <p:nvPr/>
            </p:nvCxnSpPr>
            <p:spPr>
              <a:xfrm>
                <a:off x="4977974" y="2386790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891F81E9-2358-F441-82BD-5EF3F49F74C4}"/>
                  </a:ext>
                </a:extLst>
              </p:cNvPr>
              <p:cNvCxnSpPr>
                <a:cxnSpLocks/>
                <a:stCxn id="82" idx="4"/>
                <a:endCxn id="84" idx="7"/>
              </p:cNvCxnSpPr>
              <p:nvPr/>
            </p:nvCxnSpPr>
            <p:spPr>
              <a:xfrm flipH="1">
                <a:off x="6048109" y="2386790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DF07C8C5-A9F1-4646-849A-9C907AD6B015}"/>
                  </a:ext>
                </a:extLst>
              </p:cNvPr>
              <p:cNvCxnSpPr>
                <a:cxnSpLocks/>
                <a:stCxn id="81" idx="5"/>
                <a:endCxn id="82" idx="0"/>
              </p:cNvCxnSpPr>
              <p:nvPr/>
            </p:nvCxnSpPr>
            <p:spPr>
              <a:xfrm>
                <a:off x="6048109" y="1887426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966793A-78D2-9F47-9651-AFFBACB42532}"/>
                </a:ext>
              </a:extLst>
            </p:cNvPr>
            <p:cNvSpPr/>
            <p:nvPr/>
          </p:nvSpPr>
          <p:spPr>
            <a:xfrm>
              <a:off x="1515360" y="1970407"/>
              <a:ext cx="2645243" cy="144678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A4BDA88-1A3B-6C47-9C6A-F1A2CD51A8A8}"/>
              </a:ext>
            </a:extLst>
          </p:cNvPr>
          <p:cNvGrpSpPr/>
          <p:nvPr/>
        </p:nvGrpSpPr>
        <p:grpSpPr>
          <a:xfrm>
            <a:off x="6000959" y="4470465"/>
            <a:ext cx="2645243" cy="1446789"/>
            <a:chOff x="1515360" y="1970407"/>
            <a:chExt cx="2645243" cy="144678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65F7292-B702-E54E-AFDC-267693EDE521}"/>
                </a:ext>
              </a:extLst>
            </p:cNvPr>
            <p:cNvGrpSpPr/>
            <p:nvPr/>
          </p:nvGrpSpPr>
          <p:grpSpPr>
            <a:xfrm>
              <a:off x="1620388" y="2092615"/>
              <a:ext cx="2446050" cy="1202374"/>
              <a:chOff x="4455974" y="1641603"/>
              <a:chExt cx="2446050" cy="12023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E01950C0-96CD-C847-8E4D-086AFAC2AE7D}"/>
                      </a:ext>
                    </a:extLst>
                  </p:cNvPr>
                  <p:cNvSpPr/>
                  <p:nvPr/>
                </p:nvSpPr>
                <p:spPr>
                  <a:xfrm>
                    <a:off x="5156999" y="1641603"/>
                    <a:ext cx="1044000" cy="28800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𝐶𝑙𝑜𝑢𝑑𝑦</m:t>
                          </m:r>
                        </m:oMath>
                      </m:oMathPara>
                    </a14:m>
                    <a:endParaRPr lang="de-DE" sz="140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E01950C0-96CD-C847-8E4D-086AFAC2AE7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6999" y="1641603"/>
                    <a:ext cx="1044000" cy="288000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 b="-8000"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0CF6A644-A4D0-4F4C-993A-2E6424AF9419}"/>
                      </a:ext>
                    </a:extLst>
                  </p:cNvPr>
                  <p:cNvSpPr/>
                  <p:nvPr/>
                </p:nvSpPr>
                <p:spPr>
                  <a:xfrm>
                    <a:off x="5858024" y="2098790"/>
                    <a:ext cx="1044000" cy="28800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0CF6A644-A4D0-4F4C-993A-2E6424AF94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8024" y="2098790"/>
                    <a:ext cx="1044000" cy="288000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F6BDBB5C-F517-9341-8353-DD19A73CF834}"/>
                      </a:ext>
                    </a:extLst>
                  </p:cNvPr>
                  <p:cNvSpPr/>
                  <p:nvPr/>
                </p:nvSpPr>
                <p:spPr>
                  <a:xfrm>
                    <a:off x="4455974" y="2098790"/>
                    <a:ext cx="1044000" cy="288000"/>
                  </a:xfrm>
                  <a:prstGeom prst="ellipse">
                    <a:avLst/>
                  </a:prstGeom>
                  <a:pattFill prst="wdUpDiag">
                    <a:fgClr>
                      <a:schemeClr val="accent1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𝑆𝑝𝑟𝑖𝑛𝑘𝑙𝑒𝑟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F6BDBB5C-F517-9341-8353-DD19A73CF83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5974" y="2098790"/>
                    <a:ext cx="1044000" cy="288000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 b="-8000"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12F05EE0-0035-0B48-A968-B640D964A014}"/>
                      </a:ext>
                    </a:extLst>
                  </p:cNvPr>
                  <p:cNvSpPr/>
                  <p:nvPr/>
                </p:nvSpPr>
                <p:spPr>
                  <a:xfrm>
                    <a:off x="5156999" y="2555977"/>
                    <a:ext cx="1044000" cy="288000"/>
                  </a:xfrm>
                  <a:prstGeom prst="ellipse">
                    <a:avLst/>
                  </a:prstGeom>
                  <a:pattFill prst="wdUpDiag">
                    <a:fgClr>
                      <a:schemeClr val="accent1">
                        <a:lumMod val="20000"/>
                        <a:lumOff val="80000"/>
                      </a:schemeClr>
                    </a:fgClr>
                    <a:bgClr>
                      <a:schemeClr val="bg1"/>
                    </a:bgClr>
                  </a:patt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Ins="3600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𝑊𝑒𝑡𝐺𝑟𝑎𝑠𝑠</m:t>
                          </m:r>
                        </m:oMath>
                      </m:oMathPara>
                    </a14:m>
                    <a:endParaRPr lang="de-DE" sz="140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12F05EE0-0035-0B48-A968-B640D964A01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6999" y="2555977"/>
                    <a:ext cx="1044000" cy="288000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8DDADF3A-389C-DA42-A884-A238F6110989}"/>
                  </a:ext>
                </a:extLst>
              </p:cNvPr>
              <p:cNvCxnSpPr>
                <a:stCxn id="92" idx="3"/>
                <a:endCxn id="94" idx="0"/>
              </p:cNvCxnSpPr>
              <p:nvPr/>
            </p:nvCxnSpPr>
            <p:spPr>
              <a:xfrm flipH="1">
                <a:off x="4977974" y="1887426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2DA6682D-F141-9C43-B5E8-970AE5A451E5}"/>
                  </a:ext>
                </a:extLst>
              </p:cNvPr>
              <p:cNvCxnSpPr>
                <a:cxnSpLocks/>
                <a:stCxn id="94" idx="4"/>
                <a:endCxn id="95" idx="1"/>
              </p:cNvCxnSpPr>
              <p:nvPr/>
            </p:nvCxnSpPr>
            <p:spPr>
              <a:xfrm>
                <a:off x="4977974" y="2386790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54542CFB-10CA-3A47-AFAE-DD1208A6B1D8}"/>
                  </a:ext>
                </a:extLst>
              </p:cNvPr>
              <p:cNvCxnSpPr>
                <a:cxnSpLocks/>
                <a:stCxn id="93" idx="4"/>
                <a:endCxn id="95" idx="7"/>
              </p:cNvCxnSpPr>
              <p:nvPr/>
            </p:nvCxnSpPr>
            <p:spPr>
              <a:xfrm flipH="1">
                <a:off x="6048109" y="2386790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B9901BA7-B5A9-4E48-B65E-AF8DC4D9A802}"/>
                  </a:ext>
                </a:extLst>
              </p:cNvPr>
              <p:cNvCxnSpPr>
                <a:cxnSpLocks/>
                <a:stCxn id="92" idx="5"/>
                <a:endCxn id="93" idx="0"/>
              </p:cNvCxnSpPr>
              <p:nvPr/>
            </p:nvCxnSpPr>
            <p:spPr>
              <a:xfrm>
                <a:off x="6048109" y="1887426"/>
                <a:ext cx="331915" cy="211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AE2E59-5FEB-F142-AB27-D12FC1D319E1}"/>
                </a:ext>
              </a:extLst>
            </p:cNvPr>
            <p:cNvSpPr/>
            <p:nvPr/>
          </p:nvSpPr>
          <p:spPr>
            <a:xfrm>
              <a:off x="1515360" y="1970407"/>
              <a:ext cx="2645243" cy="144678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BB39A4B-66E2-F541-80B6-66E054E35397}"/>
              </a:ext>
            </a:extLst>
          </p:cNvPr>
          <p:cNvCxnSpPr>
            <a:cxnSpLocks/>
          </p:cNvCxnSpPr>
          <p:nvPr/>
        </p:nvCxnSpPr>
        <p:spPr>
          <a:xfrm>
            <a:off x="8652175" y="3078418"/>
            <a:ext cx="5523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99678E3-1DD4-9F4E-A584-8D42E2FA1E0B}"/>
              </a:ext>
            </a:extLst>
          </p:cNvPr>
          <p:cNvCxnSpPr>
            <a:cxnSpLocks/>
          </p:cNvCxnSpPr>
          <p:nvPr/>
        </p:nvCxnSpPr>
        <p:spPr>
          <a:xfrm flipH="1" flipV="1">
            <a:off x="8637676" y="3281792"/>
            <a:ext cx="5523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407C500-3D35-FE41-8C24-D27B3EB8FB32}"/>
              </a:ext>
            </a:extLst>
          </p:cNvPr>
          <p:cNvCxnSpPr>
            <a:cxnSpLocks/>
          </p:cNvCxnSpPr>
          <p:nvPr/>
        </p:nvCxnSpPr>
        <p:spPr>
          <a:xfrm>
            <a:off x="8645784" y="5125418"/>
            <a:ext cx="5523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B1425D8A-9E32-4643-9549-B5672B1599A3}"/>
              </a:ext>
            </a:extLst>
          </p:cNvPr>
          <p:cNvCxnSpPr>
            <a:cxnSpLocks/>
          </p:cNvCxnSpPr>
          <p:nvPr/>
        </p:nvCxnSpPr>
        <p:spPr>
          <a:xfrm flipH="1" flipV="1">
            <a:off x="8637676" y="5331958"/>
            <a:ext cx="5523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9F0AD3A-C210-0747-94AF-4D1B7C8BFD52}"/>
              </a:ext>
            </a:extLst>
          </p:cNvPr>
          <p:cNvCxnSpPr>
            <a:cxnSpLocks/>
          </p:cNvCxnSpPr>
          <p:nvPr/>
        </p:nvCxnSpPr>
        <p:spPr>
          <a:xfrm rot="5400000">
            <a:off x="6943198" y="4202086"/>
            <a:ext cx="5523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ED7FE7C-C736-A647-B7FD-7B43C7F68AF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154063" y="4202086"/>
            <a:ext cx="5523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ACEB29B-2076-6148-BA13-D4D71D4B6AE1}"/>
              </a:ext>
            </a:extLst>
          </p:cNvPr>
          <p:cNvCxnSpPr>
            <a:cxnSpLocks/>
          </p:cNvCxnSpPr>
          <p:nvPr/>
        </p:nvCxnSpPr>
        <p:spPr>
          <a:xfrm rot="5400000">
            <a:off x="10152520" y="4202086"/>
            <a:ext cx="5523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EF20D4C4-E343-0C45-8C76-0049EF3748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368044" y="4202086"/>
            <a:ext cx="5523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11D5D588-8DB4-3F46-B59B-A15C0366A6B9}"/>
              </a:ext>
            </a:extLst>
          </p:cNvPr>
          <p:cNvCxnSpPr>
            <a:cxnSpLocks/>
          </p:cNvCxnSpPr>
          <p:nvPr/>
        </p:nvCxnSpPr>
        <p:spPr>
          <a:xfrm rot="780000" flipH="1">
            <a:off x="8521264" y="3719419"/>
            <a:ext cx="108000" cy="216000"/>
          </a:xfrm>
          <a:prstGeom prst="curvedConnector4">
            <a:avLst>
              <a:gd name="adj1" fmla="val -209827"/>
              <a:gd name="adj2" fmla="val 16447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urved Connector 106">
            <a:extLst>
              <a:ext uri="{FF2B5EF4-FFF2-40B4-BE49-F238E27FC236}">
                <a16:creationId xmlns:a16="http://schemas.microsoft.com/office/drawing/2014/main" id="{900E0021-CECC-6B4C-8137-AFE1EA6E6428}"/>
              </a:ext>
            </a:extLst>
          </p:cNvPr>
          <p:cNvCxnSpPr>
            <a:cxnSpLocks/>
          </p:cNvCxnSpPr>
          <p:nvPr/>
        </p:nvCxnSpPr>
        <p:spPr>
          <a:xfrm rot="6180000" flipH="1">
            <a:off x="9239831" y="3759888"/>
            <a:ext cx="108000" cy="216000"/>
          </a:xfrm>
          <a:prstGeom prst="curvedConnector4">
            <a:avLst>
              <a:gd name="adj1" fmla="val -209827"/>
              <a:gd name="adj2" fmla="val 16447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urved Connector 107">
            <a:extLst>
              <a:ext uri="{FF2B5EF4-FFF2-40B4-BE49-F238E27FC236}">
                <a16:creationId xmlns:a16="http://schemas.microsoft.com/office/drawing/2014/main" id="{5782DEBA-44EC-0242-883B-61E53D4D5612}"/>
              </a:ext>
            </a:extLst>
          </p:cNvPr>
          <p:cNvCxnSpPr>
            <a:cxnSpLocks/>
          </p:cNvCxnSpPr>
          <p:nvPr/>
        </p:nvCxnSpPr>
        <p:spPr>
          <a:xfrm rot="16980000" flipH="1">
            <a:off x="8495664" y="4436175"/>
            <a:ext cx="108000" cy="216000"/>
          </a:xfrm>
          <a:prstGeom prst="curvedConnector4">
            <a:avLst>
              <a:gd name="adj1" fmla="val -209827"/>
              <a:gd name="adj2" fmla="val 16447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urved Connector 108">
            <a:extLst>
              <a:ext uri="{FF2B5EF4-FFF2-40B4-BE49-F238E27FC236}">
                <a16:creationId xmlns:a16="http://schemas.microsoft.com/office/drawing/2014/main" id="{061BA814-A3A0-514F-881F-FF942778C9D8}"/>
              </a:ext>
            </a:extLst>
          </p:cNvPr>
          <p:cNvCxnSpPr>
            <a:cxnSpLocks/>
          </p:cNvCxnSpPr>
          <p:nvPr/>
        </p:nvCxnSpPr>
        <p:spPr>
          <a:xfrm rot="11580000" flipH="1">
            <a:off x="9213837" y="4452358"/>
            <a:ext cx="108000" cy="216000"/>
          </a:xfrm>
          <a:prstGeom prst="curvedConnector4">
            <a:avLst>
              <a:gd name="adj1" fmla="val -209827"/>
              <a:gd name="adj2" fmla="val 16447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ABD1779-BFFD-534C-BEEB-8CE256761BDF}"/>
              </a:ext>
            </a:extLst>
          </p:cNvPr>
          <p:cNvSpPr txBox="1"/>
          <p:nvPr/>
        </p:nvSpPr>
        <p:spPr>
          <a:xfrm rot="16200000">
            <a:off x="4496475" y="4017419"/>
            <a:ext cx="264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Zustandsübergangssystem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6CEB1-C654-5846-9F9D-56C77F7CFB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E7828-5BB9-AD41-B553-B9659C708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794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MCMC: Beispiel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9C00A62-C562-C648-A4B9-968F5EE196D4}"/>
              </a:ext>
            </a:extLst>
          </p:cNvPr>
          <p:cNvSpPr/>
          <p:nvPr/>
        </p:nvSpPr>
        <p:spPr>
          <a:xfrm>
            <a:off x="4291239" y="3206641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5EAC9A-DDDC-924E-B5F8-CF0A86EA6442}"/>
              </a:ext>
            </a:extLst>
          </p:cNvPr>
          <p:cNvSpPr/>
          <p:nvPr/>
        </p:nvSpPr>
        <p:spPr>
          <a:xfrm>
            <a:off x="4997285" y="3206640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0DECCA5-59C4-5E4F-8BF0-DCDF33AF3C85}"/>
              </a:ext>
            </a:extLst>
          </p:cNvPr>
          <p:cNvSpPr/>
          <p:nvPr/>
        </p:nvSpPr>
        <p:spPr>
          <a:xfrm>
            <a:off x="4590354" y="5163186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44D525-37C5-9443-B861-CE63A6864149}"/>
              </a:ext>
            </a:extLst>
          </p:cNvPr>
          <p:cNvSpPr/>
          <p:nvPr/>
        </p:nvSpPr>
        <p:spPr>
          <a:xfrm>
            <a:off x="5172830" y="5163185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D02D9D-92DC-7A4E-8C2E-C1171769DFB2}"/>
              </a:ext>
            </a:extLst>
          </p:cNvPr>
          <p:cNvSpPr/>
          <p:nvPr/>
        </p:nvSpPr>
        <p:spPr>
          <a:xfrm>
            <a:off x="1236617" y="1707575"/>
            <a:ext cx="513806" cy="261394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43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60000" y="1665066"/>
                <a:ext cx="8001212" cy="424084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de-DE" altLang="ko-KR" dirty="0"/>
                  <a:t>?</a:t>
                </a:r>
              </a:p>
              <a:p>
                <a:pPr lvl="1"/>
                <a:r>
                  <a:rPr lang="de-DE" altLang="ko-KR" dirty="0"/>
                  <a:t>Sampling Reihenfolge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altLang="ko-KR" dirty="0"/>
                  <a:t> ohne Evidenzvariablen</a:t>
                </a:r>
              </a:p>
              <a:p>
                <a:pPr lvl="2"/>
                <a:r>
                  <a:rPr lang="de-DE" altLang="ko-KR" dirty="0"/>
                  <a:t>Randomisierte Auswahl der nächsten zu sampelnde Variable möglich</a:t>
                </a:r>
              </a:p>
              <a:p>
                <a:r>
                  <a:rPr lang="de-DE" altLang="ko-KR" dirty="0"/>
                  <a:t>Sample generieren (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altLang="ko-KR" dirty="0"/>
                  <a:t> mal):</a:t>
                </a:r>
              </a:p>
              <a:p>
                <a:pPr lvl="1"/>
                <a:r>
                  <a:rPr lang="de-DE" altLang="ko-KR" dirty="0"/>
                  <a:t>Zufälliger initialer Zustand: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altLang="ko-KR" dirty="0"/>
              </a:p>
              <a:p>
                <a:pPr lvl="1"/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altLang="ko-KR" dirty="0"/>
                  <a:t>sampeln gegeben den momentanen Werten von </a:t>
                </a:r>
                <a:br>
                  <a:rPr lang="de-DE" altLang="ko-KR" dirty="0"/>
                </a:br>
                <a14:m>
                  <m:oMath xmlns:m="http://schemas.openxmlformats.org/officeDocument/2006/math">
                    <m:r>
                      <a:rPr lang="de-DE" altLang="ko-K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𝑀𝐵</m:t>
                    </m:r>
                    <m:d>
                      <m:dPr>
                        <m:ctrlPr>
                          <a:rPr lang="de-DE" altLang="ko-K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altLang="ko-KR" dirty="0"/>
                  <a:t>, i.e., aus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de-DE" altLang="ko-KR" b="0" dirty="0"/>
              </a:p>
              <a:p>
                <a:pPr lvl="2"/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0.5∙0.1∙0.2, 0.5∙0.5∙0.8</m:t>
                        </m:r>
                      </m:e>
                    </m:d>
                  </m:oMath>
                </a14:m>
                <a:br>
                  <a:rPr lang="de-DE" altLang="ko-KR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0.01,0.2</m:t>
                        </m:r>
                      </m:e>
                    </m:d>
                    <m:r>
                      <a:rPr lang="de-DE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0.05,0.95</m:t>
                        </m:r>
                      </m:e>
                    </m:d>
                  </m:oMath>
                </a14:m>
                <a:r>
                  <a:rPr lang="de-DE" altLang="ko-KR" b="0" dirty="0"/>
                  <a:t> </a:t>
                </a:r>
              </a:p>
              <a:p>
                <a:pPr lvl="2"/>
                <a:r>
                  <a:rPr lang="de-DE" altLang="ko-KR" b="0" dirty="0"/>
                  <a:t>Annahme: Ergebnis ist </a:t>
                </a:r>
                <a14:m>
                  <m:oMath xmlns:m="http://schemas.openxmlformats.org/officeDocument/2006/math">
                    <m:r>
                      <a:rPr lang="de-DE" altLang="ko-KR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de-DE" altLang="ko-KR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de-DE" altLang="ko-KR" b="0" u="sng" dirty="0"/>
              </a:p>
              <a:p>
                <a:pPr lvl="3"/>
                <a:r>
                  <a:rPr lang="de-DE" altLang="ko-KR" b="0" dirty="0"/>
                  <a:t>Neuer momentaner Zustand: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altLang="ko-KR" dirty="0">
                  <a:solidFill>
                    <a:schemeClr val="accent1"/>
                  </a:solidFill>
                </a:endParaRPr>
              </a:p>
              <a:p>
                <a:pPr lvl="3"/>
                <a:r>
                  <a:rPr lang="de-DE" altLang="ko-KR" b="0" dirty="0"/>
                  <a:t>Zähler aktualisieren: </a:t>
                </a:r>
                <a14:m>
                  <m:oMath xmlns:m="http://schemas.openxmlformats.org/officeDocument/2006/math">
                    <m:r>
                      <a:rPr lang="en-GB" altLang="ko-KR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b="0" i="1" dirty="0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de-DE" altLang="ko-KR" b="0" dirty="0"/>
                  <a:t> ➝ +1</a:t>
                </a:r>
              </a:p>
            </p:txBody>
          </p:sp>
        </mc:Choice>
        <mc:Fallback xmlns="">
          <p:sp>
            <p:nvSpPr>
              <p:cNvPr id="6144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001212" cy="4240848"/>
              </a:xfrm>
              <a:blipFill>
                <a:blip r:embed="rId3"/>
                <a:stretch>
                  <a:fillRect l="-2060" t="-2687" r="-6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0E097-3675-A949-A38A-E65509713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52</a:t>
            </a:fld>
            <a:endParaRPr lang="de-DE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1749E-7900-634E-8E2A-C7823F563D6A}"/>
              </a:ext>
            </a:extLst>
          </p:cNvPr>
          <p:cNvCxnSpPr>
            <a:cxnSpLocks/>
          </p:cNvCxnSpPr>
          <p:nvPr/>
        </p:nvCxnSpPr>
        <p:spPr>
          <a:xfrm>
            <a:off x="4200335" y="5373372"/>
            <a:ext cx="3536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6B98A-A6E6-FA42-8F12-0A892FBF41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1B137-2391-B144-97F5-58EF1C34B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</p:spPr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8C7DEE-D7B6-F647-878F-3BFA53D08A0D}"/>
              </a:ext>
            </a:extLst>
          </p:cNvPr>
          <p:cNvGrpSpPr/>
          <p:nvPr/>
        </p:nvGrpSpPr>
        <p:grpSpPr>
          <a:xfrm>
            <a:off x="8415411" y="171165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2F89724-3C5B-D446-B14D-19251118C794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2F89724-3C5B-D446-B14D-19251118C7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6DA1188-0F96-314B-843A-2C3BDADFCA73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6DA1188-0F96-314B-843A-2C3BDADFCA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56F3DFD-1A8F-CC4E-8F5E-6506A87CCFE7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56F3DFD-1A8F-CC4E-8F5E-6506A87CCF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D13783C-D366-EF47-A8E2-28E590CE7D41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D13783C-D366-EF47-A8E2-28E590CE7D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03F1814-FA86-CA40-9EAB-44A1FBA4E0C2}"/>
                </a:ext>
              </a:extLst>
            </p:cNvPr>
            <p:cNvCxnSpPr>
              <a:cxnSpLocks/>
              <a:stCxn id="23" idx="3"/>
              <a:endCxn id="30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6CBCFB2-DE14-FF47-B59B-7668C7F921BB}"/>
                </a:ext>
              </a:extLst>
            </p:cNvPr>
            <p:cNvCxnSpPr>
              <a:cxnSpLocks/>
              <a:stCxn id="30" idx="4"/>
              <a:endCxn id="31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14BE847-C464-A34F-A112-D5AEB633F08C}"/>
                </a:ext>
              </a:extLst>
            </p:cNvPr>
            <p:cNvCxnSpPr>
              <a:cxnSpLocks/>
              <a:stCxn id="24" idx="4"/>
              <a:endCxn id="31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EE768F4-C15D-0B4C-AAA1-7552947D6582}"/>
                </a:ext>
              </a:extLst>
            </p:cNvPr>
            <p:cNvCxnSpPr>
              <a:cxnSpLocks/>
              <a:stCxn id="23" idx="5"/>
              <a:endCxn id="24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98EE6C84-4082-8E4B-9FF0-F49A8CFA64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1705378"/>
                  </p:ext>
                </p:extLst>
              </p:nvPr>
            </p:nvGraphicFramePr>
            <p:xfrm>
              <a:off x="8598147" y="300318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98EE6C84-4082-8E4B-9FF0-F49A8CFA64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1705378"/>
                  </p:ext>
                </p:extLst>
              </p:nvPr>
            </p:nvGraphicFramePr>
            <p:xfrm>
              <a:off x="8598147" y="300318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167" r="-2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4167" r="-1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04167" r="-249020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104167" r="-144231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1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96000" r="-24902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196000" r="-144231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196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308333" r="-24902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308333" r="-144231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3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08333" r="-24902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408333" r="-144231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4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4814680-4B18-6F44-8CEA-50377C403397}"/>
                  </a:ext>
                </a:extLst>
              </p:cNvPr>
              <p:cNvSpPr txBox="1"/>
              <p:nvPr/>
            </p:nvSpPr>
            <p:spPr>
              <a:xfrm>
                <a:off x="9188487" y="134640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de-DE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4814680-4B18-6F44-8CEA-50377C403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487" y="1346405"/>
                <a:ext cx="1074077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FBB7AF4E-6F34-054A-AFDA-221A7E2B73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7407933"/>
                  </p:ext>
                </p:extLst>
              </p:nvPr>
            </p:nvGraphicFramePr>
            <p:xfrm>
              <a:off x="7614216" y="120846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FBB7AF4E-6F34-054A-AFDA-221A7E2B73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7407933"/>
                  </p:ext>
                </p:extLst>
              </p:nvPr>
            </p:nvGraphicFramePr>
            <p:xfrm>
              <a:off x="7614216" y="120846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448ADB1E-EB4E-2641-A0E6-7EDDF7FFC4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988298"/>
                  </p:ext>
                </p:extLst>
              </p:nvPr>
            </p:nvGraphicFramePr>
            <p:xfrm>
              <a:off x="10453731" y="120846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448ADB1E-EB4E-2641-A0E6-7EDDF7FFC4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988298"/>
                  </p:ext>
                </p:extLst>
              </p:nvPr>
            </p:nvGraphicFramePr>
            <p:xfrm>
              <a:off x="10453731" y="120846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08C9123-D2AF-4748-ABAE-C00BDD1516B6}"/>
              </a:ext>
            </a:extLst>
          </p:cNvPr>
          <p:cNvSpPr txBox="1"/>
          <p:nvPr/>
        </p:nvSpPr>
        <p:spPr>
          <a:xfrm>
            <a:off x="5993053" y="4536976"/>
            <a:ext cx="23760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Einmal zu Beginn berechnen; danach nur noch daraus sampeln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D55E1D-26E1-0E48-89DE-689DBFA1590E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5014975" y="4450017"/>
            <a:ext cx="978078" cy="548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3A389F8-89A6-6D4E-BCC9-85EA1FD7B023}"/>
              </a:ext>
            </a:extLst>
          </p:cNvPr>
          <p:cNvSpPr txBox="1"/>
          <p:nvPr/>
        </p:nvSpPr>
        <p:spPr>
          <a:xfrm>
            <a:off x="5746831" y="3923923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true</a:t>
            </a:r>
            <a:endParaRPr lang="de-DE" sz="1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46E781-4943-3144-8750-A9E676306DE2}"/>
              </a:ext>
            </a:extLst>
          </p:cNvPr>
          <p:cNvSpPr txBox="1"/>
          <p:nvPr/>
        </p:nvSpPr>
        <p:spPr>
          <a:xfrm>
            <a:off x="7166092" y="3937082"/>
            <a:ext cx="524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false</a:t>
            </a:r>
            <a:endParaRPr lang="de-DE" sz="14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A49192E-5D2C-1549-BFEC-3030A79EC56F}"/>
              </a:ext>
            </a:extLst>
          </p:cNvPr>
          <p:cNvGrpSpPr/>
          <p:nvPr/>
        </p:nvGrpSpPr>
        <p:grpSpPr>
          <a:xfrm>
            <a:off x="8412805" y="4724329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5EEEAA5-1F44-4640-832B-C660CEFB3D5A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5EEEAA5-1F44-4640-832B-C660CEFB3D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C2EDCCBA-7C94-8B48-BC82-108F21F5058D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C2EDCCBA-7C94-8B48-BC82-108F21F505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B08C7DBA-CD6C-FC44-A0A5-33E0DD74E6CD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B08C7DBA-CD6C-FC44-A0A5-33E0DD74E6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1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614C69D5-F813-1E47-8833-5577F3581DCA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614C69D5-F813-1E47-8833-5577F3581D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D5F8F60-229C-BD44-BB06-F552183D89E6}"/>
                </a:ext>
              </a:extLst>
            </p:cNvPr>
            <p:cNvCxnSpPr>
              <a:cxnSpLocks/>
              <a:stCxn id="60" idx="3"/>
              <a:endCxn id="62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BBD60DB-4CC1-154B-964E-783006F38F39}"/>
                </a:ext>
              </a:extLst>
            </p:cNvPr>
            <p:cNvCxnSpPr>
              <a:cxnSpLocks/>
              <a:stCxn id="62" idx="4"/>
              <a:endCxn id="63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B6BAE85-32D8-0A41-ADFC-13C06CF230AF}"/>
                </a:ext>
              </a:extLst>
            </p:cNvPr>
            <p:cNvCxnSpPr>
              <a:cxnSpLocks/>
              <a:stCxn id="61" idx="4"/>
              <a:endCxn id="63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EC5A5EC-E693-0149-B74B-7EEF56F97035}"/>
                </a:ext>
              </a:extLst>
            </p:cNvPr>
            <p:cNvCxnSpPr>
              <a:cxnSpLocks/>
              <a:stCxn id="60" idx="5"/>
              <a:endCxn id="61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CE1021DA-25B1-B643-A63D-0969BF05363C}"/>
              </a:ext>
            </a:extLst>
          </p:cNvPr>
          <p:cNvCxnSpPr>
            <a:cxnSpLocks/>
          </p:cNvCxnSpPr>
          <p:nvPr/>
        </p:nvCxnSpPr>
        <p:spPr>
          <a:xfrm flipH="1">
            <a:off x="11323509" y="2464337"/>
            <a:ext cx="2606" cy="2736000"/>
          </a:xfrm>
          <a:prstGeom prst="curvedConnector3">
            <a:avLst>
              <a:gd name="adj1" fmla="val -1114290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37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11" grpId="0" animBg="1"/>
      <p:bldP spid="56" grpId="0"/>
      <p:bldP spid="5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MCMC: Beispiel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D276E4-BF5E-334B-8CD1-5433BD473DA2}"/>
              </a:ext>
            </a:extLst>
          </p:cNvPr>
          <p:cNvSpPr/>
          <p:nvPr/>
        </p:nvSpPr>
        <p:spPr>
          <a:xfrm>
            <a:off x="1236617" y="1707575"/>
            <a:ext cx="513806" cy="261394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BEF772-4663-4B45-A9DF-30CEB1013960}"/>
              </a:ext>
            </a:extLst>
          </p:cNvPr>
          <p:cNvSpPr/>
          <p:nvPr/>
        </p:nvSpPr>
        <p:spPr>
          <a:xfrm>
            <a:off x="4019077" y="3176496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C115ED-F4BC-2845-8EB6-5497D6A77775}"/>
              </a:ext>
            </a:extLst>
          </p:cNvPr>
          <p:cNvSpPr/>
          <p:nvPr/>
        </p:nvSpPr>
        <p:spPr>
          <a:xfrm>
            <a:off x="4737480" y="3176495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5625C7-9C4C-8443-90E8-30EC2B0AF742}"/>
              </a:ext>
            </a:extLst>
          </p:cNvPr>
          <p:cNvSpPr/>
          <p:nvPr/>
        </p:nvSpPr>
        <p:spPr>
          <a:xfrm>
            <a:off x="4587499" y="4528216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6DE285-F15D-7143-A537-6AD2417D473D}"/>
              </a:ext>
            </a:extLst>
          </p:cNvPr>
          <p:cNvSpPr/>
          <p:nvPr/>
        </p:nvSpPr>
        <p:spPr>
          <a:xfrm>
            <a:off x="4984620" y="4528215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B74E110-2D3D-C94A-A8A9-AA1765F25AEF}"/>
              </a:ext>
            </a:extLst>
          </p:cNvPr>
          <p:cNvSpPr/>
          <p:nvPr/>
        </p:nvSpPr>
        <p:spPr>
          <a:xfrm>
            <a:off x="4712766" y="5547245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64D463C-7490-6245-AF22-7F112E03F0D5}"/>
              </a:ext>
            </a:extLst>
          </p:cNvPr>
          <p:cNvSpPr/>
          <p:nvPr/>
        </p:nvSpPr>
        <p:spPr>
          <a:xfrm>
            <a:off x="5381741" y="5547244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A21C2FD-C4C7-8949-A48B-93151B673852}"/>
              </a:ext>
            </a:extLst>
          </p:cNvPr>
          <p:cNvSpPr/>
          <p:nvPr/>
        </p:nvSpPr>
        <p:spPr>
          <a:xfrm>
            <a:off x="4620152" y="5188827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93A7D16-8B93-4741-89A1-A839489D9DA8}"/>
              </a:ext>
            </a:extLst>
          </p:cNvPr>
          <p:cNvSpPr/>
          <p:nvPr/>
        </p:nvSpPr>
        <p:spPr>
          <a:xfrm>
            <a:off x="5116129" y="5188826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43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999" y="1665066"/>
                <a:ext cx="8052805" cy="424084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de-DE" altLang="ko-KR" dirty="0"/>
                  <a:t>?</a:t>
                </a:r>
              </a:p>
              <a:p>
                <a:pPr lvl="1"/>
                <a:r>
                  <a:rPr lang="de-DE" altLang="ko-KR" dirty="0"/>
                  <a:t>Sampling Reihenfolge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altLang="ko-KR" dirty="0"/>
                  <a:t> ohne Evidenzvariablen</a:t>
                </a:r>
              </a:p>
              <a:p>
                <a:pPr lvl="2"/>
                <a:r>
                  <a:rPr lang="de-DE" altLang="ko-KR" dirty="0"/>
                  <a:t>Randomisierte Auswahl der nächsten zu sampelnde Variable möglich</a:t>
                </a:r>
              </a:p>
              <a:p>
                <a:r>
                  <a:rPr lang="de-DE" altLang="ko-KR" dirty="0"/>
                  <a:t>Sample generieren (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altLang="ko-KR" dirty="0"/>
                  <a:t> mal)</a:t>
                </a:r>
              </a:p>
              <a:p>
                <a:pPr lvl="1"/>
                <a:r>
                  <a:rPr lang="de-DE" altLang="ko-KR" dirty="0"/>
                  <a:t>Momentaner Zustand: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altLang="ko-KR" dirty="0"/>
              </a:p>
              <a:p>
                <a:pPr lvl="1"/>
                <a14:m>
                  <m:oMath xmlns:m="http://schemas.openxmlformats.org/officeDocument/2006/math"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ko-KR" dirty="0"/>
                  <a:t> sampeln gegeben den momentanen Werten von </a:t>
                </a:r>
                <a:br>
                  <a:rPr lang="de-DE" altLang="ko-KR" dirty="0"/>
                </a:b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𝑀𝐵</m:t>
                    </m:r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altLang="ko-KR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de-DE" altLang="ko-KR" dirty="0"/>
                  <a:t>, i.e., aus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altLang="ko-KR" b="0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altLang="ko-KR" dirty="0"/>
                  <a:t>Annahme: Ergebnis ist </a:t>
                </a:r>
                <a14:m>
                  <m:oMath xmlns:m="http://schemas.openxmlformats.org/officeDocument/2006/math">
                    <m:r>
                      <a:rPr lang="de-DE" altLang="ko-K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de-DE" altLang="ko-KR" b="0" u="sng" dirty="0"/>
              </a:p>
              <a:p>
                <a:pPr lvl="3"/>
                <a:r>
                  <a:rPr lang="de-DE" altLang="ko-KR" dirty="0"/>
                  <a:t>Neuer momentaner Zustand: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altLang="ko-KR" dirty="0">
                  <a:solidFill>
                    <a:schemeClr val="accent1"/>
                  </a:solidFill>
                </a:endParaRPr>
              </a:p>
              <a:p>
                <a:pPr lvl="3"/>
                <a:r>
                  <a:rPr lang="de-DE" altLang="ko-KR" dirty="0"/>
                  <a:t>Zähler aktualisieren: </a:t>
                </a:r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 ➝ +1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altLang="ko-KR" dirty="0"/>
                  <a:t>sampeln aus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de-DE" altLang="ko-KR" dirty="0"/>
                  <a:t> 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de-DE" altLang="ko-KR" dirty="0"/>
                  <a:t>,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 ➝ +1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ko-KR" dirty="0"/>
                  <a:t> sampeln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|¬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altLang="ko-KR" dirty="0"/>
                  <a:t>➝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de-DE" altLang="ko-KR" dirty="0"/>
                  <a:t>,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de-DE" altLang="ko-KR" dirty="0"/>
                  <a:t> ➝ +1</a:t>
                </a:r>
              </a:p>
            </p:txBody>
          </p:sp>
        </mc:Choice>
        <mc:Fallback xmlns="">
          <p:sp>
            <p:nvSpPr>
              <p:cNvPr id="6144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052805" cy="4240848"/>
              </a:xfrm>
              <a:blipFill>
                <a:blip r:embed="rId3"/>
                <a:stretch>
                  <a:fillRect l="-2047" t="-2687" b="-17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0E097-3675-A949-A38A-E65509713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53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6B98A-A6E6-FA42-8F12-0A892FBF41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1B137-2391-B144-97F5-58EF1C34B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6BFCE6AB-4AC6-C248-9F94-390FBD259DB1}"/>
              </a:ext>
            </a:extLst>
          </p:cNvPr>
          <p:cNvCxnSpPr>
            <a:cxnSpLocks/>
          </p:cNvCxnSpPr>
          <p:nvPr/>
        </p:nvCxnSpPr>
        <p:spPr>
          <a:xfrm flipH="1">
            <a:off x="11323509" y="2464337"/>
            <a:ext cx="2606" cy="2736000"/>
          </a:xfrm>
          <a:prstGeom prst="curvedConnector3">
            <a:avLst>
              <a:gd name="adj1" fmla="val -1114290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7BC9CC8-CD80-6742-8A54-825052443444}"/>
              </a:ext>
            </a:extLst>
          </p:cNvPr>
          <p:cNvGrpSpPr/>
          <p:nvPr/>
        </p:nvGrpSpPr>
        <p:grpSpPr>
          <a:xfrm>
            <a:off x="8415411" y="1711658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CB128658-EE21-DC43-B5AC-B56FC43541E4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CB128658-EE21-DC43-B5AC-B56FC43541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1BBB178-40B8-D14C-B170-272B5E61CB68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1BBB178-40B8-D14C-B170-272B5E61CB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54184F71-4699-8745-8B10-371110DA0946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54184F71-4699-8745-8B10-371110DA09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87E1DA4F-C785-7B44-9A84-40B435789F57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87E1DA4F-C785-7B44-9A84-40B435789F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9CC2E076-91C6-2345-A0D6-9D81394C1AA9}"/>
                </a:ext>
              </a:extLst>
            </p:cNvPr>
            <p:cNvCxnSpPr>
              <a:cxnSpLocks/>
              <a:stCxn id="98" idx="3"/>
              <a:endCxn id="100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C0905015-B6C2-934C-8F41-5BA72D6F0196}"/>
                </a:ext>
              </a:extLst>
            </p:cNvPr>
            <p:cNvCxnSpPr>
              <a:cxnSpLocks/>
              <a:stCxn id="100" idx="4"/>
              <a:endCxn id="101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2CC3949-7369-6948-8C8D-EF7C6F49F2F5}"/>
                </a:ext>
              </a:extLst>
            </p:cNvPr>
            <p:cNvCxnSpPr>
              <a:cxnSpLocks/>
              <a:stCxn id="99" idx="4"/>
              <a:endCxn id="101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6BBB3E9-77F8-424D-A4FF-FA1D5D831031}"/>
                </a:ext>
              </a:extLst>
            </p:cNvPr>
            <p:cNvCxnSpPr>
              <a:cxnSpLocks/>
              <a:stCxn id="98" idx="5"/>
              <a:endCxn id="99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6" name="Table 105">
                <a:extLst>
                  <a:ext uri="{FF2B5EF4-FFF2-40B4-BE49-F238E27FC236}">
                    <a16:creationId xmlns:a16="http://schemas.microsoft.com/office/drawing/2014/main" id="{EE9F62E3-B900-DA42-9058-7AF3F05050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9987378"/>
                  </p:ext>
                </p:extLst>
              </p:nvPr>
            </p:nvGraphicFramePr>
            <p:xfrm>
              <a:off x="8598147" y="300318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0.99</m:t>
                                </m:r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6" name="Table 105">
                <a:extLst>
                  <a:ext uri="{FF2B5EF4-FFF2-40B4-BE49-F238E27FC236}">
                    <a16:creationId xmlns:a16="http://schemas.microsoft.com/office/drawing/2014/main" id="{EE9F62E3-B900-DA42-9058-7AF3F05050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9987378"/>
                  </p:ext>
                </p:extLst>
              </p:nvPr>
            </p:nvGraphicFramePr>
            <p:xfrm>
              <a:off x="8598147" y="3003184"/>
              <a:ext cx="225475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2264147407"/>
                        </a:ext>
                      </a:extLst>
                    </a:gridCol>
                    <a:gridCol w="954024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167" r="-24902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4167" r="-14423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04167" r="-249020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104167" r="-144231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1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196000" r="-24902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196000" r="-144231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196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308333" r="-24902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308333" r="-144231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3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95421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61" t="-408333" r="-24902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408333" r="-144231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38667" t="-4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221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86CD917-5A4F-DF45-9E2C-07D468E42236}"/>
                  </a:ext>
                </a:extLst>
              </p:cNvPr>
              <p:cNvSpPr txBox="1"/>
              <p:nvPr/>
            </p:nvSpPr>
            <p:spPr>
              <a:xfrm>
                <a:off x="9188487" y="1346405"/>
                <a:ext cx="1074077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de-DE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86CD917-5A4F-DF45-9E2C-07D468E42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487" y="1346405"/>
                <a:ext cx="1074077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" name="Table 107">
                <a:extLst>
                  <a:ext uri="{FF2B5EF4-FFF2-40B4-BE49-F238E27FC236}">
                    <a16:creationId xmlns:a16="http://schemas.microsoft.com/office/drawing/2014/main" id="{2769B55E-4E57-074B-9600-928A6621A0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2456157"/>
                  </p:ext>
                </p:extLst>
              </p:nvPr>
            </p:nvGraphicFramePr>
            <p:xfrm>
              <a:off x="7614216" y="120846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8" name="Table 107">
                <a:extLst>
                  <a:ext uri="{FF2B5EF4-FFF2-40B4-BE49-F238E27FC236}">
                    <a16:creationId xmlns:a16="http://schemas.microsoft.com/office/drawing/2014/main" id="{2769B55E-4E57-074B-9600-928A6621A0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2456157"/>
                  </p:ext>
                </p:extLst>
              </p:nvPr>
            </p:nvGraphicFramePr>
            <p:xfrm>
              <a:off x="7614216" y="120846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4167" r="-1134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0000" r="-1134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208333" r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9" name="Table 108">
                <a:extLst>
                  <a:ext uri="{FF2B5EF4-FFF2-40B4-BE49-F238E27FC236}">
                    <a16:creationId xmlns:a16="http://schemas.microsoft.com/office/drawing/2014/main" id="{1EDB0DA3-302E-1D43-9963-4B2C98B53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9868468"/>
                  </p:ext>
                </p:extLst>
              </p:nvPr>
            </p:nvGraphicFramePr>
            <p:xfrm>
              <a:off x="10453731" y="120846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de-DE" sz="1400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9" name="Table 108">
                <a:extLst>
                  <a:ext uri="{FF2B5EF4-FFF2-40B4-BE49-F238E27FC236}">
                    <a16:creationId xmlns:a16="http://schemas.microsoft.com/office/drawing/2014/main" id="{1EDB0DA3-302E-1D43-9963-4B2C98B538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9868468"/>
                  </p:ext>
                </p:extLst>
              </p:nvPr>
            </p:nvGraphicFramePr>
            <p:xfrm>
              <a:off x="10453731" y="1208466"/>
              <a:ext cx="139026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2668916476"/>
                        </a:ext>
                      </a:extLst>
                    </a:gridCol>
                    <a:gridCol w="739902">
                      <a:extLst>
                        <a:ext uri="{9D8B030D-6E8A-4147-A177-3AD203B41FA5}">
                          <a16:colId xmlns:a16="http://schemas.microsoft.com/office/drawing/2014/main" val="321738609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961" t="-4167" r="-1156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8136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7913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961" t="-100000" r="-11568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8136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435646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961" t="-208333" r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88136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48817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9DC34F5-5A2C-5744-9C7C-5F6A50F39FDD}"/>
              </a:ext>
            </a:extLst>
          </p:cNvPr>
          <p:cNvGrpSpPr/>
          <p:nvPr/>
        </p:nvGrpSpPr>
        <p:grpSpPr>
          <a:xfrm>
            <a:off x="8412805" y="4724329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900103A-5298-8842-AA18-068ABDC0EF34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900103A-5298-8842-AA18-068ABDC0EF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CE2E6D51-90CF-6042-8D48-5D2D385EAE1C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CE2E6D51-90CF-6042-8D48-5D2D385EAE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BF09958A-D478-E743-A228-36503529FE3C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BF09958A-D478-E743-A228-36503529FE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1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F0C90D13-1981-084B-BB61-7D56CB47244B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F0C90D13-1981-084B-BB61-7D56CB4724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7628F2ED-2A6B-AD4D-8843-56FF74A74081}"/>
                </a:ext>
              </a:extLst>
            </p:cNvPr>
            <p:cNvCxnSpPr>
              <a:cxnSpLocks/>
              <a:stCxn id="111" idx="3"/>
              <a:endCxn id="113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CD2FEF3-1164-6943-949F-032DEE27D661}"/>
                </a:ext>
              </a:extLst>
            </p:cNvPr>
            <p:cNvCxnSpPr>
              <a:cxnSpLocks/>
              <a:stCxn id="113" idx="4"/>
              <a:endCxn id="114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E379BE4D-69BA-FE42-BAE9-790F1B096C5D}"/>
                </a:ext>
              </a:extLst>
            </p:cNvPr>
            <p:cNvCxnSpPr>
              <a:cxnSpLocks/>
              <a:stCxn id="112" idx="4"/>
              <a:endCxn id="114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0CA0F068-7C46-D448-9E97-81A11B3A7DB2}"/>
                </a:ext>
              </a:extLst>
            </p:cNvPr>
            <p:cNvCxnSpPr>
              <a:cxnSpLocks/>
              <a:stCxn id="111" idx="5"/>
              <a:endCxn id="112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9A770F9-C96C-D246-9C62-AB10E36DDD52}"/>
              </a:ext>
            </a:extLst>
          </p:cNvPr>
          <p:cNvCxnSpPr>
            <a:cxnSpLocks/>
          </p:cNvCxnSpPr>
          <p:nvPr/>
        </p:nvCxnSpPr>
        <p:spPr>
          <a:xfrm>
            <a:off x="4173142" y="5397311"/>
            <a:ext cx="4106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C2F1A9A-C892-EE41-8911-929F80F6D58A}"/>
              </a:ext>
            </a:extLst>
          </p:cNvPr>
          <p:cNvCxnSpPr>
            <a:cxnSpLocks/>
          </p:cNvCxnSpPr>
          <p:nvPr/>
        </p:nvCxnSpPr>
        <p:spPr>
          <a:xfrm>
            <a:off x="4936760" y="5780443"/>
            <a:ext cx="3536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91CE617-BB37-544C-8488-81664082D6D8}"/>
              </a:ext>
            </a:extLst>
          </p:cNvPr>
          <p:cNvCxnSpPr>
            <a:cxnSpLocks/>
          </p:cNvCxnSpPr>
          <p:nvPr/>
        </p:nvCxnSpPr>
        <p:spPr>
          <a:xfrm>
            <a:off x="4775429" y="4736700"/>
            <a:ext cx="1489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13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MCMC: Beispiel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E16DFA0-E26F-DA48-8DD6-48E40C4EDE53}"/>
              </a:ext>
            </a:extLst>
          </p:cNvPr>
          <p:cNvSpPr/>
          <p:nvPr/>
        </p:nvSpPr>
        <p:spPr>
          <a:xfrm>
            <a:off x="3049104" y="3174669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188B91C-D978-624C-9433-080C959A848B}"/>
              </a:ext>
            </a:extLst>
          </p:cNvPr>
          <p:cNvSpPr/>
          <p:nvPr/>
        </p:nvSpPr>
        <p:spPr>
          <a:xfrm>
            <a:off x="3742793" y="3174668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D276E4-BF5E-334B-8CD1-5433BD473DA2}"/>
              </a:ext>
            </a:extLst>
          </p:cNvPr>
          <p:cNvSpPr/>
          <p:nvPr/>
        </p:nvSpPr>
        <p:spPr>
          <a:xfrm>
            <a:off x="1236617" y="1707575"/>
            <a:ext cx="513806" cy="261394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BEF772-4663-4B45-A9DF-30CEB1013960}"/>
              </a:ext>
            </a:extLst>
          </p:cNvPr>
          <p:cNvSpPr/>
          <p:nvPr/>
        </p:nvSpPr>
        <p:spPr>
          <a:xfrm>
            <a:off x="4363684" y="2794555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C115ED-F4BC-2845-8EB6-5497D6A77775}"/>
              </a:ext>
            </a:extLst>
          </p:cNvPr>
          <p:cNvSpPr/>
          <p:nvPr/>
        </p:nvSpPr>
        <p:spPr>
          <a:xfrm>
            <a:off x="5082087" y="2794554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5625C7-9C4C-8443-90E8-30EC2B0AF742}"/>
              </a:ext>
            </a:extLst>
          </p:cNvPr>
          <p:cNvSpPr/>
          <p:nvPr/>
        </p:nvSpPr>
        <p:spPr>
          <a:xfrm>
            <a:off x="3065628" y="3540978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6DE285-F15D-7143-A537-6AD2417D473D}"/>
              </a:ext>
            </a:extLst>
          </p:cNvPr>
          <p:cNvSpPr/>
          <p:nvPr/>
        </p:nvSpPr>
        <p:spPr>
          <a:xfrm>
            <a:off x="3713641" y="3540977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3BC901-1CB0-F74F-8887-E34584544BCD}"/>
              </a:ext>
            </a:extLst>
          </p:cNvPr>
          <p:cNvSpPr/>
          <p:nvPr/>
        </p:nvSpPr>
        <p:spPr>
          <a:xfrm>
            <a:off x="3047029" y="4260276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0357F9-39DD-2243-A667-5967B3E8F82A}"/>
              </a:ext>
            </a:extLst>
          </p:cNvPr>
          <p:cNvSpPr/>
          <p:nvPr/>
        </p:nvSpPr>
        <p:spPr>
          <a:xfrm>
            <a:off x="3740718" y="4260275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10CA92-974C-624A-8CD4-5427534D9481}"/>
              </a:ext>
            </a:extLst>
          </p:cNvPr>
          <p:cNvSpPr/>
          <p:nvPr/>
        </p:nvSpPr>
        <p:spPr>
          <a:xfrm>
            <a:off x="3065628" y="3901858"/>
            <a:ext cx="152036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0A7F0B-AEE7-814F-B8A8-AD0759A52349}"/>
              </a:ext>
            </a:extLst>
          </p:cNvPr>
          <p:cNvSpPr/>
          <p:nvPr/>
        </p:nvSpPr>
        <p:spPr>
          <a:xfrm>
            <a:off x="3746960" y="3901857"/>
            <a:ext cx="227152" cy="20848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43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60000" y="1665066"/>
                <a:ext cx="7632102" cy="424084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de-DE" altLang="ko-KR" dirty="0"/>
                  <a:t>?</a:t>
                </a:r>
              </a:p>
              <a:p>
                <a:pPr lvl="1"/>
                <a:r>
                  <a:rPr lang="de-DE" altLang="ko-KR" dirty="0"/>
                  <a:t>Topologische Sortierung: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de-DE" altLang="ko-KR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altLang="ko-KR" dirty="0"/>
                  <a:t>bzw.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altLang="ko-KR" dirty="0"/>
                  <a:t> ohne Evidenzvariablen</a:t>
                </a:r>
              </a:p>
              <a:p>
                <a:r>
                  <a:rPr lang="de-DE" altLang="ko-KR" dirty="0"/>
                  <a:t>Zufälliger initialer Zustand: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de-DE" altLang="ko-K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altLang="ko-KR" dirty="0"/>
              </a:p>
              <a:p>
                <a:pPr lvl="1"/>
                <a:r>
                  <a:rPr lang="de-DE" altLang="ko-KR" dirty="0"/>
                  <a:t>Folgezustand: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altLang="ko-KR" dirty="0"/>
              </a:p>
              <a:p>
                <a:pPr lvl="1"/>
                <a:r>
                  <a:rPr lang="de-DE" altLang="ko-KR" dirty="0"/>
                  <a:t>Folgezustand: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altLang="ko-KR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altLang="ko-KR" dirty="0"/>
                  <a:t>Folgezustand: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altLang="ko-KR" dirty="0"/>
              </a:p>
              <a:p>
                <a:pPr lvl="1"/>
                <a:r>
                  <a:rPr lang="de-DE" altLang="ko-KR" dirty="0"/>
                  <a:t>Folgezustand: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altLang="ko-KR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altLang="ko-K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de-DE" altLang="ko-KR" dirty="0"/>
              </a:p>
              <a:p>
                <a:r>
                  <a:rPr lang="de-DE" altLang="ko-KR" dirty="0"/>
                  <a:t>Annahme: Nach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=80</m:t>
                    </m:r>
                  </m:oMath>
                </a14:m>
                <a:r>
                  <a:rPr lang="de-DE" altLang="ko-KR" dirty="0"/>
                  <a:t> Iterationen hat der Prozess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de-DE" altLang="ko-KR" dirty="0"/>
                  <a:t> Zustände mit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altLang="ko-KR" dirty="0"/>
                  <a:t> und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de-DE" altLang="ko-KR" dirty="0"/>
                  <a:t> Zustände mit </a:t>
                </a:r>
                <a14:m>
                  <m:oMath xmlns:m="http://schemas.openxmlformats.org/officeDocument/2006/math">
                    <m:r>
                      <a:rPr lang="de-DE" altLang="ko-KR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altLang="ko-KR" i="1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de-DE" altLang="ko-KR" dirty="0"/>
                  <a:t> besucht; Ergebnis der Anfrage: </a:t>
                </a:r>
                <a:br>
                  <a:rPr lang="de-DE" altLang="ko-KR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altLang="ko-KR">
                        <a:latin typeface="Cambria Math" panose="02040503050406030204" pitchFamily="18" charset="0"/>
                      </a:rPr>
                      <m:t>Normalise</m:t>
                    </m:r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20,60</m:t>
                        </m:r>
                        <m:r>
                          <a:rPr lang="de-DE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e-DE" altLang="ko-KR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ko-KR" i="1">
                            <a:latin typeface="Cambria Math" panose="02040503050406030204" pitchFamily="18" charset="0"/>
                          </a:rPr>
                          <m:t>0.25,0.75</m:t>
                        </m:r>
                      </m:e>
                    </m:d>
                  </m:oMath>
                </a14:m>
                <a:endParaRPr lang="de-DE" altLang="ko-KR" dirty="0"/>
              </a:p>
            </p:txBody>
          </p:sp>
        </mc:Choice>
        <mc:Fallback xmlns="">
          <p:sp>
            <p:nvSpPr>
              <p:cNvPr id="6144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632102" cy="4240848"/>
              </a:xfrm>
              <a:blipFill>
                <a:blip r:embed="rId3"/>
                <a:stretch>
                  <a:fillRect l="-2159" t="-2687" b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0E097-3675-A949-A38A-E65509713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54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6B98A-A6E6-FA42-8F12-0A892FBF41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1B137-2391-B144-97F5-58EF1C34B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98A685-A764-A845-BAC3-6821E0ED567C}"/>
              </a:ext>
            </a:extLst>
          </p:cNvPr>
          <p:cNvCxnSpPr>
            <a:cxnSpLocks/>
          </p:cNvCxnSpPr>
          <p:nvPr/>
        </p:nvCxnSpPr>
        <p:spPr>
          <a:xfrm>
            <a:off x="2569190" y="3373916"/>
            <a:ext cx="391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7493BA-A070-5848-9D35-B74B495961CD}"/>
              </a:ext>
            </a:extLst>
          </p:cNvPr>
          <p:cNvCxnSpPr>
            <a:cxnSpLocks/>
          </p:cNvCxnSpPr>
          <p:nvPr/>
        </p:nvCxnSpPr>
        <p:spPr>
          <a:xfrm>
            <a:off x="2569190" y="4110342"/>
            <a:ext cx="4106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9E9A8A-6787-F240-AE06-98FAFBF94FCE}"/>
              </a:ext>
            </a:extLst>
          </p:cNvPr>
          <p:cNvGrpSpPr/>
          <p:nvPr/>
        </p:nvGrpSpPr>
        <p:grpSpPr>
          <a:xfrm>
            <a:off x="7125652" y="748800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8919DC8-9FF1-144E-B495-01041ED390F5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8919DC8-9FF1-144E-B495-01041ED390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53F72A8-DFC0-FD43-A3CF-D8029D0D4029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53F72A8-DFC0-FD43-A3CF-D8029D0D40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C8AF8A3C-B2D5-F642-A6D0-9674E97A497D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C8AF8A3C-B2D5-F642-A6D0-9674E97A4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6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24619C9-3FFE-C849-BDCE-655A1F6ADC63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24619C9-3FFE-C849-BDCE-655A1F6ADC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5C222ED-AA9A-C948-BADE-7770AD39EB0E}"/>
                </a:ext>
              </a:extLst>
            </p:cNvPr>
            <p:cNvCxnSpPr>
              <a:cxnSpLocks/>
              <a:stCxn id="45" idx="3"/>
              <a:endCxn id="50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C4E3188-9867-6646-BF15-7C0E39AA7090}"/>
                </a:ext>
              </a:extLst>
            </p:cNvPr>
            <p:cNvCxnSpPr>
              <a:cxnSpLocks/>
              <a:stCxn id="50" idx="4"/>
              <a:endCxn id="51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F832319-3153-8D47-A4E0-A28CEC5C55E9}"/>
                </a:ext>
              </a:extLst>
            </p:cNvPr>
            <p:cNvCxnSpPr>
              <a:cxnSpLocks/>
              <a:stCxn id="47" idx="4"/>
              <a:endCxn id="51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C45EDA4-46CB-3D4D-9737-D50B23DD798D}"/>
                </a:ext>
              </a:extLst>
            </p:cNvPr>
            <p:cNvCxnSpPr>
              <a:cxnSpLocks/>
              <a:stCxn id="45" idx="5"/>
              <a:endCxn id="47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81A5D9-75FF-724D-88FE-DBBFDE54498D}"/>
              </a:ext>
            </a:extLst>
          </p:cNvPr>
          <p:cNvGrpSpPr/>
          <p:nvPr/>
        </p:nvGrpSpPr>
        <p:grpSpPr>
          <a:xfrm>
            <a:off x="9326877" y="1914103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5274A358-5ED8-1C41-8A40-E7D9812BB9B6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5274A358-5ED8-1C41-8A40-E7D9812BB9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8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07CBF188-9BC9-654B-B20E-B205F4869DCD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07CBF188-9BC9-654B-B20E-B205F4869D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BB68AA66-1A0E-2A41-BA88-4647EA98969E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BB68AA66-1A0E-2A41-BA88-4647EA9896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10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DBF3B2C-29C0-CE46-A76B-0E52AF015CFD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DBF3B2C-29C0-CE46-A76B-0E52AF015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A2C1838-55BD-3D4C-BE59-0F0F7D044C93}"/>
                </a:ext>
              </a:extLst>
            </p:cNvPr>
            <p:cNvCxnSpPr>
              <a:cxnSpLocks/>
              <a:stCxn id="61" idx="3"/>
              <a:endCxn id="63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4FADDC3-3DF5-0E4E-ADAD-498F3A841B22}"/>
                </a:ext>
              </a:extLst>
            </p:cNvPr>
            <p:cNvCxnSpPr>
              <a:cxnSpLocks/>
              <a:stCxn id="63" idx="4"/>
              <a:endCxn id="64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30F5E0A-FD94-A34B-9FBA-28DA8C6B3C10}"/>
                </a:ext>
              </a:extLst>
            </p:cNvPr>
            <p:cNvCxnSpPr>
              <a:cxnSpLocks/>
              <a:stCxn id="62" idx="4"/>
              <a:endCxn id="64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D8686A7-6153-B74C-84C1-20C9F60C6396}"/>
                </a:ext>
              </a:extLst>
            </p:cNvPr>
            <p:cNvCxnSpPr>
              <a:cxnSpLocks/>
              <a:stCxn id="61" idx="5"/>
              <a:endCxn id="62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97F8E44-13F2-0142-BF47-FE50F7D4A1AB}"/>
              </a:ext>
            </a:extLst>
          </p:cNvPr>
          <p:cNvGrpSpPr/>
          <p:nvPr/>
        </p:nvGrpSpPr>
        <p:grpSpPr>
          <a:xfrm>
            <a:off x="7125652" y="3076770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0BEC945-073F-EB49-B995-0FB2FCCE36AD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0BEC945-073F-EB49-B995-0FB2FCCE36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30EB847-EEC4-AF41-882A-A13829FF63D4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30EB847-EEC4-AF41-882A-A13829FF6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F9506A0A-AE5E-6742-B521-C3B9D9D93B09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F9506A0A-AE5E-6742-B521-C3B9D9D93B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14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3A238F4-5D6F-2242-A7CD-3E5998CCE14E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3A238F4-5D6F-2242-A7CD-3E5998CCE1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1193CCD-A0F5-8E4E-B64E-7E7C152CDA0D}"/>
                </a:ext>
              </a:extLst>
            </p:cNvPr>
            <p:cNvCxnSpPr>
              <a:cxnSpLocks/>
              <a:stCxn id="70" idx="3"/>
              <a:endCxn id="72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59C1EB3B-9E3D-E84E-9701-A4E2B72D0B35}"/>
                </a:ext>
              </a:extLst>
            </p:cNvPr>
            <p:cNvCxnSpPr>
              <a:cxnSpLocks/>
              <a:stCxn id="72" idx="4"/>
              <a:endCxn id="73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3557DD0-D348-0546-90C2-95CC6D89D5FF}"/>
                </a:ext>
              </a:extLst>
            </p:cNvPr>
            <p:cNvCxnSpPr>
              <a:cxnSpLocks/>
              <a:stCxn id="71" idx="4"/>
              <a:endCxn id="73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1C0D62D-9A1F-894F-AB7F-69A5B1807B6B}"/>
                </a:ext>
              </a:extLst>
            </p:cNvPr>
            <p:cNvCxnSpPr>
              <a:cxnSpLocks/>
              <a:stCxn id="70" idx="5"/>
              <a:endCxn id="71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169FF44-5CB1-F042-96C8-99724701FD11}"/>
              </a:ext>
            </a:extLst>
          </p:cNvPr>
          <p:cNvGrpSpPr/>
          <p:nvPr/>
        </p:nvGrpSpPr>
        <p:grpSpPr>
          <a:xfrm>
            <a:off x="9326877" y="4242073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4F00108B-2750-F94F-AD3A-6CF24469B3BD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4F00108B-2750-F94F-AD3A-6CF24469B3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16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B4D76F14-707F-7244-886A-522E34FF6705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B4D76F14-707F-7244-886A-522E34FF6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AEED6F5F-EF07-3441-9283-BC706061FC22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AEED6F5F-EF07-3441-9283-BC706061FC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18"/>
                  <a:stretch>
                    <a:fillRect b="-3846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8C0E99AE-169E-A847-83A2-45EBDBBB328F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8C0E99AE-169E-A847-83A2-45EBDBBB32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B15BFAC-5E5D-6B45-B52D-C2774485B03A}"/>
                </a:ext>
              </a:extLst>
            </p:cNvPr>
            <p:cNvCxnSpPr>
              <a:cxnSpLocks/>
              <a:stCxn id="79" idx="3"/>
              <a:endCxn id="81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CE8F4CE-4111-724A-8E94-AA1FDDE7F093}"/>
                </a:ext>
              </a:extLst>
            </p:cNvPr>
            <p:cNvCxnSpPr>
              <a:cxnSpLocks/>
              <a:stCxn id="81" idx="4"/>
              <a:endCxn id="82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70A6F737-4369-894B-9C34-232ABE4B4145}"/>
                </a:ext>
              </a:extLst>
            </p:cNvPr>
            <p:cNvCxnSpPr>
              <a:cxnSpLocks/>
              <a:stCxn id="80" idx="4"/>
              <a:endCxn id="82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DE42825C-770F-3542-98FB-DC53262BEDE8}"/>
                </a:ext>
              </a:extLst>
            </p:cNvPr>
            <p:cNvCxnSpPr>
              <a:cxnSpLocks/>
              <a:stCxn id="79" idx="5"/>
              <a:endCxn id="80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9E87B0A-FC78-C74C-B56E-3E48D25A02C3}"/>
              </a:ext>
            </a:extLst>
          </p:cNvPr>
          <p:cNvGrpSpPr/>
          <p:nvPr/>
        </p:nvGrpSpPr>
        <p:grpSpPr>
          <a:xfrm>
            <a:off x="7125652" y="5407376"/>
            <a:ext cx="2620230" cy="1202374"/>
            <a:chOff x="4368884" y="1641603"/>
            <a:chExt cx="2620230" cy="1202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5740DB7-FAF2-A749-B6C6-C92AE5EA92FD}"/>
                    </a:ext>
                  </a:extLst>
                </p:cNvPr>
                <p:cNvSpPr/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𝐶𝑙𝑜𝑢𝑑𝑦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5740DB7-FAF2-A749-B6C6-C92AE5EA92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1641603"/>
                  <a:ext cx="1044000" cy="288000"/>
                </a:xfrm>
                <a:prstGeom prst="ellipse">
                  <a:avLst/>
                </a:prstGeom>
                <a:blipFill>
                  <a:blip r:embed="rId20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4A22DF9-A6D5-B14E-9F7E-2ABD6A91E818}"/>
                    </a:ext>
                  </a:extLst>
                </p:cNvPr>
                <p:cNvSpPr/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solidFill>
                  <a:schemeClr val="tx2"/>
                </a:solid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𝑅𝑎𝑖𝑛</m:t>
                        </m:r>
                      </m:oMath>
                    </m:oMathPara>
                  </a14:m>
                  <a:endParaRPr lang="de-DE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4A22DF9-A6D5-B14E-9F7E-2ABD6A91E8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114" y="2098790"/>
                  <a:ext cx="1044000" cy="288000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9705604B-3C62-3641-8EEF-247FBDDEBD5D}"/>
                    </a:ext>
                  </a:extLst>
                </p:cNvPr>
                <p:cNvSpPr/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𝑆𝑝𝑟𝑖𝑛𝑘𝑙𝑒𝑟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9705604B-3C62-3641-8EEF-247FBDDEBD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884" y="2098790"/>
                  <a:ext cx="1044000" cy="288000"/>
                </a:xfrm>
                <a:prstGeom prst="ellipse">
                  <a:avLst/>
                </a:prstGeom>
                <a:blipFill>
                  <a:blip r:embed="rId22"/>
                  <a:stretch>
                    <a:fillRect b="-8000"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F15C74AD-9241-634D-8787-76A403E21EAF}"/>
                    </a:ext>
                  </a:extLst>
                </p:cNvPr>
                <p:cNvSpPr/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pattFill prst="wdUpDiag">
                  <a:fgClr>
                    <a:schemeClr val="accent1">
                      <a:lumMod val="20000"/>
                      <a:lumOff val="80000"/>
                    </a:schemeClr>
                  </a:fgClr>
                  <a:bgClr>
                    <a:schemeClr val="bg1"/>
                  </a:bgClr>
                </a:patt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𝑊𝑒𝑡𝐺𝑟𝑎𝑠𝑠</m:t>
                        </m:r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F15C74AD-9241-634D-8787-76A403E21E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99" y="2555977"/>
                  <a:ext cx="1044000" cy="288000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01E782F-7F94-DD40-A120-8C13E4450E59}"/>
                </a:ext>
              </a:extLst>
            </p:cNvPr>
            <p:cNvCxnSpPr>
              <a:cxnSpLocks/>
              <a:stCxn id="88" idx="3"/>
              <a:endCxn id="90" idx="0"/>
            </p:cNvCxnSpPr>
            <p:nvPr/>
          </p:nvCxnSpPr>
          <p:spPr>
            <a:xfrm flipH="1">
              <a:off x="4890884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CEEFE471-E2E0-9741-968B-2ADC22D72BAF}"/>
                </a:ext>
              </a:extLst>
            </p:cNvPr>
            <p:cNvCxnSpPr>
              <a:cxnSpLocks/>
              <a:stCxn id="90" idx="4"/>
              <a:endCxn id="91" idx="1"/>
            </p:cNvCxnSpPr>
            <p:nvPr/>
          </p:nvCxnSpPr>
          <p:spPr>
            <a:xfrm>
              <a:off x="4890884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37D2A3AA-DCAB-5D4D-BCCD-0E90DB4303F2}"/>
                </a:ext>
              </a:extLst>
            </p:cNvPr>
            <p:cNvCxnSpPr>
              <a:cxnSpLocks/>
              <a:stCxn id="89" idx="4"/>
              <a:endCxn id="91" idx="7"/>
            </p:cNvCxnSpPr>
            <p:nvPr/>
          </p:nvCxnSpPr>
          <p:spPr>
            <a:xfrm flipH="1">
              <a:off x="6048109" y="2386790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09F426DC-917D-9A4A-83B9-B73A97C6969C}"/>
                </a:ext>
              </a:extLst>
            </p:cNvPr>
            <p:cNvCxnSpPr>
              <a:cxnSpLocks/>
              <a:stCxn id="88" idx="5"/>
              <a:endCxn id="89" idx="0"/>
            </p:cNvCxnSpPr>
            <p:nvPr/>
          </p:nvCxnSpPr>
          <p:spPr>
            <a:xfrm>
              <a:off x="6048109" y="1887426"/>
              <a:ext cx="419005" cy="2113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6BFCE6AB-4AC6-C248-9F94-390FBD259DB1}"/>
              </a:ext>
            </a:extLst>
          </p:cNvPr>
          <p:cNvCxnSpPr>
            <a:cxnSpLocks/>
          </p:cNvCxnSpPr>
          <p:nvPr/>
        </p:nvCxnSpPr>
        <p:spPr>
          <a:xfrm rot="-2700000" flipH="1">
            <a:off x="9896908" y="851262"/>
            <a:ext cx="2606" cy="1152000"/>
          </a:xfrm>
          <a:prstGeom prst="curvedConnector3">
            <a:avLst>
              <a:gd name="adj1" fmla="val -1114290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8A4F318-203C-1A40-9735-5008E883CF4A}"/>
              </a:ext>
            </a:extLst>
          </p:cNvPr>
          <p:cNvCxnSpPr>
            <a:cxnSpLocks/>
          </p:cNvCxnSpPr>
          <p:nvPr/>
        </p:nvCxnSpPr>
        <p:spPr>
          <a:xfrm>
            <a:off x="3271023" y="4493474"/>
            <a:ext cx="3536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urved Connector 99">
            <a:extLst>
              <a:ext uri="{FF2B5EF4-FFF2-40B4-BE49-F238E27FC236}">
                <a16:creationId xmlns:a16="http://schemas.microsoft.com/office/drawing/2014/main" id="{63C1FE7B-63EC-8043-A8EF-22EC32906409}"/>
              </a:ext>
            </a:extLst>
          </p:cNvPr>
          <p:cNvCxnSpPr>
            <a:cxnSpLocks/>
          </p:cNvCxnSpPr>
          <p:nvPr/>
        </p:nvCxnSpPr>
        <p:spPr>
          <a:xfrm rot="-2700000" flipH="1">
            <a:off x="9847574" y="3203780"/>
            <a:ext cx="2606" cy="1152000"/>
          </a:xfrm>
          <a:prstGeom prst="curvedConnector3">
            <a:avLst>
              <a:gd name="adj1" fmla="val -1114290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urved Connector 100">
            <a:extLst>
              <a:ext uri="{FF2B5EF4-FFF2-40B4-BE49-F238E27FC236}">
                <a16:creationId xmlns:a16="http://schemas.microsoft.com/office/drawing/2014/main" id="{10FC4339-415E-7B4F-97DD-99F279F79354}"/>
              </a:ext>
            </a:extLst>
          </p:cNvPr>
          <p:cNvCxnSpPr>
            <a:cxnSpLocks/>
          </p:cNvCxnSpPr>
          <p:nvPr/>
        </p:nvCxnSpPr>
        <p:spPr>
          <a:xfrm rot="2700000">
            <a:off x="9109354" y="1992140"/>
            <a:ext cx="2606" cy="1152000"/>
          </a:xfrm>
          <a:prstGeom prst="curvedConnector3">
            <a:avLst>
              <a:gd name="adj1" fmla="val -1114290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urved Connector 101">
            <a:extLst>
              <a:ext uri="{FF2B5EF4-FFF2-40B4-BE49-F238E27FC236}">
                <a16:creationId xmlns:a16="http://schemas.microsoft.com/office/drawing/2014/main" id="{5FDA7974-958B-A343-A51C-C54031CB99DA}"/>
              </a:ext>
            </a:extLst>
          </p:cNvPr>
          <p:cNvCxnSpPr>
            <a:cxnSpLocks/>
          </p:cNvCxnSpPr>
          <p:nvPr/>
        </p:nvCxnSpPr>
        <p:spPr>
          <a:xfrm rot="2700000">
            <a:off x="9080478" y="4334624"/>
            <a:ext cx="2606" cy="1152000"/>
          </a:xfrm>
          <a:prstGeom prst="curvedConnector3">
            <a:avLst>
              <a:gd name="adj1" fmla="val -1114290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40A8C85-D140-9546-8079-4153BBE07A53}"/>
              </a:ext>
            </a:extLst>
          </p:cNvPr>
          <p:cNvCxnSpPr>
            <a:cxnSpLocks/>
          </p:cNvCxnSpPr>
          <p:nvPr/>
        </p:nvCxnSpPr>
        <p:spPr>
          <a:xfrm>
            <a:off x="3271023" y="3749462"/>
            <a:ext cx="3536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20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A6B5-38AE-C146-BCB5-33148F73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Gibbs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8E4B3C-695A-6943-92D5-621E8C5216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ein BN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, Evidenz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und Anfragevariable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Zustand des Netzwerks = momentane Zuweisung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an alle Zufallsvariablen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Initial bestehend aus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und zufälligen Werten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für alle Nichtevidenz-Variablen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Erzeuge den nächsten Zustand durch Sampeln einer Nichtevidenz-Variable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dirty="0"/>
                  <a:t> gegeben seines Markov </a:t>
                </a:r>
                <a:r>
                  <a:rPr lang="de-DE" dirty="0" err="1"/>
                  <a:t>Blankets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</a:rPr>
                      <m:t>MB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de-DE" dirty="0"/>
                  <a:t> mit den Werten aus dem momentanen Zustand</a:t>
                </a:r>
              </a:p>
              <a:p>
                <a:pPr lvl="1"/>
                <a:r>
                  <a:rPr lang="de-DE" dirty="0"/>
                  <a:t>Sample Wert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MB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Ersetze den Wert von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Zähler inkrementieren für den Wert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der in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vorkommt</a:t>
                </a:r>
              </a:p>
              <a:p>
                <a:pPr lvl="1"/>
                <a:r>
                  <a:rPr lang="de-DE" dirty="0"/>
                  <a:t>Jede Variable der Reihe nach sampeln, während Evidenz gesetzt bleibt</a:t>
                </a:r>
              </a:p>
              <a:p>
                <a:pPr lvl="2"/>
                <a:r>
                  <a:rPr lang="de-DE" dirty="0"/>
                  <a:t>Auch möglich eine Variable zum Sampeln jedes Mal zufällig zu wählen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8E4B3C-695A-6943-92D5-621E8C5216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A55C7-BCBE-8744-ADA3-476D5A5F7F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C8E6B-AD5F-7046-BD35-F7AD9690A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11D6B-0C21-604B-A6E4-3490F3E7F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55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697184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D4E2-AA72-E740-8D08-18E13926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Gibbs Sampling: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408CA-6B80-B143-979E-A6B5FE604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56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F949-6C7F-BD48-AD6A-11DDCA0862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C6E58F-F240-2146-A533-6D9762D46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ECD518-CBEA-274E-8415-71AAB028EEED}"/>
              </a:ext>
            </a:extLst>
          </p:cNvPr>
          <p:cNvSpPr/>
          <p:nvPr/>
        </p:nvSpPr>
        <p:spPr>
          <a:xfrm>
            <a:off x="347642" y="1620526"/>
            <a:ext cx="11454851" cy="3668167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AF3DAB-6F8D-0B48-8F83-5D0261BA3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9738" algn="l"/>
                    <a:tab pos="881063" algn="l"/>
                    <a:tab pos="1330325" algn="l"/>
                    <a:tab pos="17700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Gibbs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Vektor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de-DE" sz="2400" dirty="0"/>
                  <a:t> der Länge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, anfangs </a:t>
                </a:r>
                <a14:m>
                  <m:oMath xmlns:m="http://schemas.openxmlformats.org/officeDocument/2006/math">
                    <m:r>
                      <a:rPr lang="de-DE" sz="24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sz="2400" dirty="0"/>
                  <a:t>	▹Speichert Zählerstände für alle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sz="24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9738" algn="l"/>
                    <a:tab pos="881063" algn="l"/>
                    <a:tab pos="1330325" algn="l"/>
                    <a:tab pos="1770063" algn="l"/>
                  </a:tabLst>
                </a:pPr>
                <a:r>
                  <a:rPr lang="de-DE" dirty="0"/>
                  <a:t>	Momentaner Zustand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bestehend aus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und zufälligen Werten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9738" algn="l"/>
                    <a:tab pos="881063" algn="l"/>
                    <a:tab pos="1330325" algn="l"/>
                    <a:tab pos="1770063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for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9738" algn="l"/>
                    <a:tab pos="881063" algn="l"/>
                    <a:tab pos="1330325" algn="l"/>
                    <a:tab pos="1770063" algn="l"/>
                  </a:tabLst>
                </a:pPr>
                <a:r>
                  <a:rPr lang="de-DE" b="1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b="1" dirty="0"/>
                  <a:t> do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9738" algn="l"/>
                    <a:tab pos="881063" algn="l"/>
                    <a:tab pos="1330325" algn="l"/>
                    <a:tab pos="1770063" algn="l"/>
                  </a:tabLst>
                </a:pPr>
                <a:r>
                  <a:rPr lang="de-DE" dirty="0"/>
                  <a:t>		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de-DE" dirty="0"/>
                  <a:t> Sample Wert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MB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</a:rPr>
                      <m:t>𝒓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de-DE" sz="2400" dirty="0"/>
                  <a:t>	▹Wert von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sz="2400" dirty="0"/>
                  <a:t> durch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de-DE" sz="2400" dirty="0"/>
                  <a:t> ersetzen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38150" algn="l"/>
                    <a:tab pos="881063" algn="l"/>
                    <a:tab pos="1331913" algn="l"/>
                    <a:tab pos="1770063" algn="l"/>
                    <a:tab pos="7593013" algn="r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return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Normalise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AF3DAB-6F8D-0B48-8F83-5D0261BA3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3" r="-9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5376979-93C8-464B-8E0A-121BAE381A19}"/>
              </a:ext>
            </a:extLst>
          </p:cNvPr>
          <p:cNvSpPr txBox="1"/>
          <p:nvPr/>
        </p:nvSpPr>
        <p:spPr>
          <a:xfrm>
            <a:off x="10174675" y="4919361"/>
            <a:ext cx="162781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Gibbs Sampling</a:t>
            </a:r>
          </a:p>
        </p:txBody>
      </p:sp>
    </p:spTree>
    <p:extLst>
      <p:ext uri="{BB962C8B-B14F-4D97-AF65-F5344CB8AC3E}">
        <p14:creationId xmlns:p14="http://schemas.microsoft.com/office/powerpoint/2010/main" val="38950760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A5AC6-8FAB-D146-8ECA-A0C7BDD6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Gibbs Sampling und Faktormodelle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92CB7-7BCA-F647-AE63-61B908F431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9015041" cy="4240848"/>
              </a:xfrm>
            </p:spPr>
            <p:txBody>
              <a:bodyPr/>
              <a:lstStyle/>
              <a:p>
                <a:r>
                  <a:rPr lang="de-DE" dirty="0"/>
                  <a:t>Sampeln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|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MB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für Anfragevariable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Zuweisungen für jede Zufallsvariable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vorhanden</a:t>
                </a:r>
              </a:p>
              <a:p>
                <a:r>
                  <a:rPr lang="de-DE" dirty="0"/>
                  <a:t>Da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dirty="0"/>
                  <a:t> gegeben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</a:rPr>
                      <m:t>MB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unabhängig von allen anderen Zufallsvariablen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(lokale Unabhängigkeit) und Werte für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MB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de-DE" dirty="0"/>
                  <a:t> verfügbar: </a:t>
                </a:r>
                <a:r>
                  <a:rPr lang="de-DE" dirty="0">
                    <a:solidFill>
                      <a:schemeClr val="accent1"/>
                    </a:solidFill>
                  </a:rPr>
                  <a:t>normalisiertes Produkt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MB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der Faktoren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de-DE" dirty="0"/>
                  <a:t> zwischen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MB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de-DE" dirty="0"/>
                  <a:t> mit Werten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MB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de-DE" dirty="0"/>
                  <a:t> betrachten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MB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nary>
                      <m:naryPr>
                        <m:chr m:val="∏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</m:sub>
                      <m:sup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nary>
                  </m:oMath>
                </a14:m>
                <a:endParaRPr lang="de-DE" dirty="0"/>
              </a:p>
              <a:p>
                <a:r>
                  <a:rPr lang="de-DE" dirty="0">
                    <a:latin typeface="+mn-lt"/>
                  </a:rPr>
                  <a:t>Beispiel: Zustand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𝑡𝑡</m:t>
                        </m:r>
                      </m:e>
                    </m:d>
                  </m:oMath>
                </a14:m>
                <a:r>
                  <a:rPr lang="de-DE" dirty="0">
                    <a:latin typeface="+mn-lt"/>
                  </a:rPr>
                  <a:t>, Anfragevariable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𝑇𝑙</m:t>
                    </m:r>
                  </m:oMath>
                </a14:m>
                <a:endParaRPr lang="de-DE" dirty="0">
                  <a:latin typeface="+mn-lt"/>
                </a:endParaRPr>
              </a:p>
              <a:p>
                <a:pPr lvl="1"/>
                <a:r>
                  <a:rPr lang="de-DE" dirty="0">
                    <a:latin typeface="+mn-lt"/>
                  </a:rPr>
                  <a:t>Sample neuen Wert für z.B.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𝑇𝑙</m:t>
                    </m:r>
                  </m:oMath>
                </a14:m>
                <a:r>
                  <a:rPr lang="de-DE" dirty="0">
                    <a:latin typeface="+mn-lt"/>
                  </a:rPr>
                  <a:t> aus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|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MB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𝑇𝑙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𝑇𝑙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𝑇𝑙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normalisieren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0.25,0.75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Wert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𝑇𝑙</m:t>
                    </m:r>
                  </m:oMath>
                </a14:m>
                <a:r>
                  <a:rPr lang="de-DE" dirty="0"/>
                  <a:t> sampeln: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𝑡𝑙</m:t>
                    </m:r>
                  </m:oMath>
                </a14:m>
                <a:r>
                  <a:rPr lang="de-DE" dirty="0"/>
                  <a:t>, neuer Zustand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𝑡𝑙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𝑡𝑡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dirty="0"/>
                  <a:t>: +1</a:t>
                </a:r>
              </a:p>
              <a:p>
                <a:pPr lvl="1"/>
                <a:endParaRPr lang="de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92CB7-7BCA-F647-AE63-61B908F431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9015041" cy="4240848"/>
              </a:xfrm>
              <a:blipFill>
                <a:blip r:embed="rId2"/>
                <a:stretch>
                  <a:fillRect l="-1828" t="-2687" r="-844" b="-1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C510D-BF56-774E-B4BF-807BCC4D2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99A7B-D6AF-0F45-A0C7-07B900F1BC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FFCBD-2270-CB44-93DB-3F80CFC55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531B3D6-9C3A-2145-9E6E-37BC11799209}"/>
              </a:ext>
            </a:extLst>
          </p:cNvPr>
          <p:cNvGrpSpPr/>
          <p:nvPr/>
        </p:nvGrpSpPr>
        <p:grpSpPr>
          <a:xfrm>
            <a:off x="9863448" y="3917092"/>
            <a:ext cx="1980551" cy="1992801"/>
            <a:chOff x="5901425" y="2314993"/>
            <a:chExt cx="2580308" cy="259626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03E41AA-86B3-C448-A7A6-EA251B6148EE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6268"/>
              <a:chOff x="5863640" y="2314993"/>
              <a:chExt cx="2580308" cy="25962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4AD4F9E4-1DA4-AB49-AB0F-528317A2E12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94697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4AD4F9E4-1DA4-AB49-AB0F-528317A2E1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94697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DDBE179D-BDB6-764C-AD1C-7147CE2B0C77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94697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DDBE179D-BDB6-764C-AD1C-7147CE2B0C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94697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3CE0155-44C3-CF4A-9A20-3DC9B19AAD9E}"/>
                  </a:ext>
                </a:extLst>
              </p:cNvPr>
              <p:cNvCxnSpPr>
                <a:cxnSpLocks/>
                <a:stCxn id="70" idx="5"/>
                <a:endCxn id="92" idx="1"/>
              </p:cNvCxnSpPr>
              <p:nvPr/>
            </p:nvCxnSpPr>
            <p:spPr>
              <a:xfrm>
                <a:off x="6693294" y="3975328"/>
                <a:ext cx="226214" cy="2092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72DF038-05DA-E246-9950-690FB12A3C61}"/>
                  </a:ext>
                </a:extLst>
              </p:cNvPr>
              <p:cNvCxnSpPr>
                <a:cxnSpLocks/>
                <a:stCxn id="92" idx="0"/>
                <a:endCxn id="85" idx="4"/>
              </p:cNvCxnSpPr>
              <p:nvPr/>
            </p:nvCxnSpPr>
            <p:spPr>
              <a:xfrm flipV="1">
                <a:off x="6991508" y="3643618"/>
                <a:ext cx="173686" cy="4689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6FCB16A-7F48-3940-97D3-F172A5C67C0E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0F9D2418-B974-EF4E-8181-B55DAF88E234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TextBox 94">
                      <a:extLst>
                        <a:ext uri="{FF2B5EF4-FFF2-40B4-BE49-F238E27FC236}">
                          <a16:creationId xmlns:a16="http://schemas.microsoft.com/office/drawing/2014/main" id="{97CFB3D0-472B-1F44-B097-55498231B5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3889" cy="22053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95" name="TextBox 94">
                      <a:extLst>
                        <a:ext uri="{FF2B5EF4-FFF2-40B4-BE49-F238E27FC236}">
                          <a16:creationId xmlns:a16="http://schemas.microsoft.com/office/drawing/2014/main" id="{97CFB3D0-472B-1F44-B097-55498231B5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3889" cy="22053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23077" t="-7143" b="-2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A616C185-EF89-9B42-A4AC-F4A6ECB76ADA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63960"/>
                <a:chOff x="6704298" y="4112587"/>
                <a:chExt cx="359209" cy="363960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28B50D9-FEE6-374F-9904-6A9FF54A8F50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F599D15B-1CD3-B04F-B30B-FE60A53F28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8150" cy="22053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F599D15B-1CD3-B04F-B30B-FE60A53F285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8150" cy="22053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23077" t="-7143" r="-7692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0461895-8284-4F47-9F27-2FB50CF72759}"/>
                  </a:ext>
                </a:extLst>
              </p:cNvPr>
              <p:cNvCxnSpPr>
                <a:cxnSpLocks/>
                <a:stCxn id="85" idx="0"/>
                <a:endCxn id="90" idx="2"/>
              </p:cNvCxnSpPr>
              <p:nvPr/>
            </p:nvCxnSpPr>
            <p:spPr>
              <a:xfrm flipV="1">
                <a:off x="7165194" y="3016119"/>
                <a:ext cx="1" cy="2328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E5727CF-0DAE-844D-A43A-F1788257FCA4}"/>
                  </a:ext>
                </a:extLst>
              </p:cNvPr>
              <p:cNvCxnSpPr>
                <a:cxnSpLocks/>
                <a:stCxn id="90" idx="1"/>
                <a:endCxn id="69" idx="5"/>
              </p:cNvCxnSpPr>
              <p:nvPr/>
            </p:nvCxnSpPr>
            <p:spPr>
              <a:xfrm flipH="1" flipV="1">
                <a:off x="6704297" y="2652625"/>
                <a:ext cx="388898" cy="29149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696C47E-AF12-EA40-BCEA-5A6CA9F9A9EF}"/>
                  </a:ext>
                </a:extLst>
              </p:cNvPr>
              <p:cNvCxnSpPr>
                <a:cxnSpLocks/>
                <a:stCxn id="83" idx="3"/>
                <a:endCxn id="90" idx="3"/>
              </p:cNvCxnSpPr>
              <p:nvPr/>
            </p:nvCxnSpPr>
            <p:spPr>
              <a:xfrm flipH="1">
                <a:off x="7237195" y="2651888"/>
                <a:ext cx="372245" cy="2922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6760AF-EBB2-8641-821E-D68251A3C093}"/>
                  </a:ext>
                </a:extLst>
              </p:cNvPr>
              <p:cNvCxnSpPr>
                <a:cxnSpLocks/>
                <a:stCxn id="85" idx="4"/>
                <a:endCxn id="88" idx="0"/>
              </p:cNvCxnSpPr>
              <p:nvPr/>
            </p:nvCxnSpPr>
            <p:spPr>
              <a:xfrm>
                <a:off x="7165194" y="3643618"/>
                <a:ext cx="148651" cy="4689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33D95D7-45A3-1E49-9604-53DE2CA0075D}"/>
                  </a:ext>
                </a:extLst>
              </p:cNvPr>
              <p:cNvCxnSpPr>
                <a:cxnSpLocks/>
                <a:stCxn id="86" idx="0"/>
                <a:endCxn id="88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5BF6E74B-DC14-5C44-9EFF-02A85FFA3C5B}"/>
                  </a:ext>
                </a:extLst>
              </p:cNvPr>
              <p:cNvCxnSpPr>
                <a:cxnSpLocks/>
                <a:stCxn id="88" idx="3"/>
                <a:endCxn id="84" idx="3"/>
              </p:cNvCxnSpPr>
              <p:nvPr/>
            </p:nvCxnSpPr>
            <p:spPr>
              <a:xfrm flipV="1">
                <a:off x="7385844" y="3975328"/>
                <a:ext cx="228450" cy="2092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D8B5BC8-72A6-4E48-B9E2-4507C496FD09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00280" cy="682051"/>
                <a:chOff x="7093195" y="2872120"/>
                <a:chExt cx="1200280" cy="682051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966C159-CDC1-B144-BE27-3D26369634E1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D904A500-9D47-A346-9BD1-16AF5BF718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5" y="3333633"/>
                      <a:ext cx="198150" cy="22053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D904A500-9D47-A346-9BD1-16AF5BF7182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5" y="3333633"/>
                      <a:ext cx="198150" cy="22053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41667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1EB70FFD-1086-4D43-A10C-3863C2E511ED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9266" cy="363960"/>
                <a:chOff x="7241845" y="4112587"/>
                <a:chExt cx="359266" cy="363960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FF69D276-694F-0641-9DAA-62102215C2C1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A99929F4-3202-944E-A020-4A19543BED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8151" cy="22053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A99929F4-3202-944E-A020-4A19543BED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8151" cy="220538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30769" t="-714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F760D28-DE66-1F44-9EB0-34EA82ECC7CC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94697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F760D28-DE66-1F44-9EB0-34EA82ECC7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94697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40ED0A1-7160-364B-8D4D-53CF5FFF5681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94697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40ED0A1-7160-364B-8D4D-53CF5FFF56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94697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88130B91-49EE-AC46-83D6-698C8369541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4" y="3248921"/>
                    <a:ext cx="972000" cy="394697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88130B91-49EE-AC46-83D6-698C836954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4" y="3248921"/>
                    <a:ext cx="972000" cy="394697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0923C842-A504-E043-B8CA-F16114AD739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94697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0923C842-A504-E043-B8CA-F16114AD73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94697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E6E01FE-E506-6041-A771-4ECA838E1BCD}"/>
                  </a:ext>
                </a:extLst>
              </p:cNvPr>
              <p:cNvCxnSpPr>
                <a:cxnSpLocks/>
                <a:stCxn id="92" idx="2"/>
                <a:endCxn id="86" idx="0"/>
              </p:cNvCxnSpPr>
              <p:nvPr/>
            </p:nvCxnSpPr>
            <p:spPr>
              <a:xfrm>
                <a:off x="6991508" y="4256587"/>
                <a:ext cx="172490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DE78EC-89D3-0341-B5C0-B292647E7596}"/>
                </a:ext>
              </a:extLst>
            </p:cNvPr>
            <p:cNvCxnSpPr>
              <a:cxnSpLocks/>
              <a:stCxn id="85" idx="6"/>
              <a:endCxn id="94" idx="1"/>
            </p:cNvCxnSpPr>
            <p:nvPr/>
          </p:nvCxnSpPr>
          <p:spPr>
            <a:xfrm>
              <a:off x="7688979" y="3446270"/>
              <a:ext cx="229900" cy="3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93A739A-95E5-0A48-AAF7-E931EABB4C8C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93A739A-95E5-0A48-AAF7-E931EABB4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1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6" name="Table 115">
                <a:extLst>
                  <a:ext uri="{FF2B5EF4-FFF2-40B4-BE49-F238E27FC236}">
                    <a16:creationId xmlns:a16="http://schemas.microsoft.com/office/drawing/2014/main" id="{E8218F33-BC41-4543-BA4A-5C5775767A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4146455"/>
                  </p:ext>
                </p:extLst>
              </p:nvPr>
            </p:nvGraphicFramePr>
            <p:xfrm>
              <a:off x="9291727" y="1052682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6" name="Table 115">
                <a:extLst>
                  <a:ext uri="{FF2B5EF4-FFF2-40B4-BE49-F238E27FC236}">
                    <a16:creationId xmlns:a16="http://schemas.microsoft.com/office/drawing/2014/main" id="{E8218F33-BC41-4543-BA4A-5C5775767A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4146455"/>
                  </p:ext>
                </p:extLst>
              </p:nvPr>
            </p:nvGraphicFramePr>
            <p:xfrm>
              <a:off x="9291727" y="1052682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r="-216981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20455" r="-161364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15556" r="-57778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46154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t="-100000" r="-216981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20455" t="-100000" r="-161364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15556" t="-100000" r="-57778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46154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t="-192000" r="-216981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20455" t="-192000" r="-161364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15556" t="-192000" r="-57778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46154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t="-304167" r="-216981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20455" t="-304167" r="-16136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15556" t="-304167" r="-57778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46154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t="-404167" r="-216981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20455" t="-404167" r="-16136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15556" t="-404167" r="-57778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46154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t="-504167" r="-216981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20455" t="-504167" r="-16136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15556" t="-504167" r="-5777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46154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t="-580000" r="-216981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20455" t="-580000" r="-161364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15556" t="-580000" r="-57778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46154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t="-708333" r="-21698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20455" t="-708333" r="-1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15556" t="-708333" r="-5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46154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t="-808333" r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20455" t="-808333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15556" t="-808333" r="-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46154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E9BDA0D-59F9-D24E-B028-54BB9EA8DC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0176479"/>
                  </p:ext>
                </p:extLst>
              </p:nvPr>
            </p:nvGraphicFramePr>
            <p:xfrm>
              <a:off x="11522502" y="1051755"/>
              <a:ext cx="462915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62915">
                      <a:extLst>
                        <a:ext uri="{9D8B030D-6E8A-4147-A177-3AD203B41FA5}">
                          <a16:colId xmlns:a16="http://schemas.microsoft.com/office/drawing/2014/main" val="306642504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647751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7E9BDA0D-59F9-D24E-B028-54BB9EA8DC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0176479"/>
                  </p:ext>
                </p:extLst>
              </p:nvPr>
            </p:nvGraphicFramePr>
            <p:xfrm>
              <a:off x="11522502" y="1051755"/>
              <a:ext cx="462915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62915">
                      <a:extLst>
                        <a:ext uri="{9D8B030D-6E8A-4147-A177-3AD203B41FA5}">
                          <a16:colId xmlns:a16="http://schemas.microsoft.com/office/drawing/2014/main" val="306642504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5"/>
                          <a:stretch>
                            <a:fillRect l="-2703" r="-2703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47751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67C96F6-C854-FA44-B93B-8183D93D0532}"/>
              </a:ext>
            </a:extLst>
          </p:cNvPr>
          <p:cNvSpPr/>
          <p:nvPr/>
        </p:nvSpPr>
        <p:spPr>
          <a:xfrm>
            <a:off x="9262691" y="3503287"/>
            <a:ext cx="2147650" cy="31605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EC0991-2461-924C-B314-1DBBB62F5654}"/>
              </a:ext>
            </a:extLst>
          </p:cNvPr>
          <p:cNvSpPr/>
          <p:nvPr/>
        </p:nvSpPr>
        <p:spPr>
          <a:xfrm>
            <a:off x="9262691" y="2270730"/>
            <a:ext cx="2147650" cy="31605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8" name="Table 117">
                <a:extLst>
                  <a:ext uri="{FF2B5EF4-FFF2-40B4-BE49-F238E27FC236}">
                    <a16:creationId xmlns:a16="http://schemas.microsoft.com/office/drawing/2014/main" id="{BFC2368B-E203-1C4F-A96B-5E36DFC13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0414147"/>
                  </p:ext>
                </p:extLst>
              </p:nvPr>
            </p:nvGraphicFramePr>
            <p:xfrm>
              <a:off x="11522502" y="2271649"/>
              <a:ext cx="462915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462915">
                      <a:extLst>
                        <a:ext uri="{9D8B030D-6E8A-4147-A177-3AD203B41FA5}">
                          <a16:colId xmlns:a16="http://schemas.microsoft.com/office/drawing/2014/main" val="306642504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75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3003033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8" name="Table 117">
                <a:extLst>
                  <a:ext uri="{FF2B5EF4-FFF2-40B4-BE49-F238E27FC236}">
                    <a16:creationId xmlns:a16="http://schemas.microsoft.com/office/drawing/2014/main" id="{BFC2368B-E203-1C4F-A96B-5E36DFC13C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0414147"/>
                  </p:ext>
                </p:extLst>
              </p:nvPr>
            </p:nvGraphicFramePr>
            <p:xfrm>
              <a:off x="11522502" y="2271649"/>
              <a:ext cx="462915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462915">
                      <a:extLst>
                        <a:ext uri="{9D8B030D-6E8A-4147-A177-3AD203B41FA5}">
                          <a16:colId xmlns:a16="http://schemas.microsoft.com/office/drawing/2014/main" val="306642504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703" r="-2703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030332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 118">
                <a:extLst>
                  <a:ext uri="{FF2B5EF4-FFF2-40B4-BE49-F238E27FC236}">
                    <a16:creationId xmlns:a16="http://schemas.microsoft.com/office/drawing/2014/main" id="{0AAB80A7-8EFA-C947-9A8A-47FB409256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2382591"/>
                  </p:ext>
                </p:extLst>
              </p:nvPr>
            </p:nvGraphicFramePr>
            <p:xfrm>
              <a:off x="11522502" y="3499331"/>
              <a:ext cx="462915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462915">
                      <a:extLst>
                        <a:ext uri="{9D8B030D-6E8A-4147-A177-3AD203B41FA5}">
                          <a16:colId xmlns:a16="http://schemas.microsoft.com/office/drawing/2014/main" val="306642504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525273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 118">
                <a:extLst>
                  <a:ext uri="{FF2B5EF4-FFF2-40B4-BE49-F238E27FC236}">
                    <a16:creationId xmlns:a16="http://schemas.microsoft.com/office/drawing/2014/main" id="{0AAB80A7-8EFA-C947-9A8A-47FB409256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2382591"/>
                  </p:ext>
                </p:extLst>
              </p:nvPr>
            </p:nvGraphicFramePr>
            <p:xfrm>
              <a:off x="11522502" y="3499331"/>
              <a:ext cx="462915" cy="306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462915">
                      <a:extLst>
                        <a:ext uri="{9D8B030D-6E8A-4147-A177-3AD203B41FA5}">
                          <a16:colId xmlns:a16="http://schemas.microsoft.com/office/drawing/2014/main" val="306642504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703" t="-4000" r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252736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034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A5AC6-8FAB-D146-8ECA-A0C7BDD6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 mit zwei Faktoren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92CB7-7BCA-F647-AE63-61B908F431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5810385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Faktormodell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Sample aus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 | 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MB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normalisieren </a:t>
                </a:r>
                <a:br>
                  <a:rPr lang="de-DE" dirty="0"/>
                </a:br>
                <a:r>
                  <a:rPr lang="de-DE" dirty="0"/>
                  <a:t>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Bei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  <a:endParaRPr lang="de-DE" dirty="0">
                  <a:solidFill>
                    <a:srgbClr val="C0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1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1, 0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Aus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de-DE" dirty="0"/>
                  <a:t> neuen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Wert sampeln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92CB7-7BCA-F647-AE63-61B908F431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5810385" cy="4240848"/>
              </a:xfrm>
              <a:blipFill>
                <a:blip r:embed="rId2"/>
                <a:stretch>
                  <a:fillRect l="-2832" t="-2687" b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C510D-BF56-774E-B4BF-807BCC4D2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58</a:t>
            </a:fld>
            <a:endParaRPr lang="de-DE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B69DC8E-D3B7-2047-B2E3-44097FE74840}"/>
              </a:ext>
            </a:extLst>
          </p:cNvPr>
          <p:cNvGrpSpPr/>
          <p:nvPr/>
        </p:nvGrpSpPr>
        <p:grpSpPr>
          <a:xfrm>
            <a:off x="1653209" y="1852855"/>
            <a:ext cx="3268259" cy="1341724"/>
            <a:chOff x="4748265" y="5241021"/>
            <a:chExt cx="3268259" cy="1341724"/>
          </a:xfrm>
        </p:grpSpPr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97D98AAE-264D-7A4D-8F68-36B598E23836}"/>
                </a:ext>
              </a:extLst>
            </p:cNvPr>
            <p:cNvSpPr/>
            <p:nvPr/>
          </p:nvSpPr>
          <p:spPr>
            <a:xfrm>
              <a:off x="5108265" y="5241021"/>
              <a:ext cx="2058107" cy="1341724"/>
            </a:xfrm>
            <a:prstGeom prst="donut">
              <a:avLst>
                <a:gd name="adj" fmla="val 30480"/>
              </a:avLst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7989CC9F-FDC2-6040-AA01-5E0ECED67C62}"/>
                    </a:ext>
                  </a:extLst>
                </p:cNvPr>
                <p:cNvSpPr/>
                <p:nvPr/>
              </p:nvSpPr>
              <p:spPr>
                <a:xfrm>
                  <a:off x="5956222" y="5705063"/>
                  <a:ext cx="360000" cy="360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7989CC9F-FDC2-6040-AA01-5E0ECED67C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6222" y="5705063"/>
                  <a:ext cx="360000" cy="360000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857B857F-06B8-1545-B762-A6F4D9961D1E}"/>
                    </a:ext>
                  </a:extLst>
                </p:cNvPr>
                <p:cNvSpPr/>
                <p:nvPr/>
              </p:nvSpPr>
              <p:spPr>
                <a:xfrm>
                  <a:off x="6806373" y="5705063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857B857F-06B8-1545-B762-A6F4D9961D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6373" y="5705063"/>
                  <a:ext cx="360000" cy="360000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5F0A612-04DC-2B42-A268-CAF397EB8A12}"/>
                    </a:ext>
                  </a:extLst>
                </p:cNvPr>
                <p:cNvSpPr/>
                <p:nvPr/>
              </p:nvSpPr>
              <p:spPr>
                <a:xfrm>
                  <a:off x="7656524" y="5708012"/>
                  <a:ext cx="360000" cy="360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5F0A612-04DC-2B42-A268-CAF397EB8A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6524" y="5708012"/>
                  <a:ext cx="360000" cy="360000"/>
                </a:xfrm>
                <a:prstGeom prst="ellipse">
                  <a:avLst/>
                </a:prstGeom>
                <a:blipFill>
                  <a:blip r:embed="rId5"/>
                  <a:stretch>
                    <a:fillRect l="-3226"/>
                  </a:stretch>
                </a:blip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C237D4-4074-AC46-84EF-8A2E5C8FA8F5}"/>
                </a:ext>
              </a:extLst>
            </p:cNvPr>
            <p:cNvCxnSpPr>
              <a:stCxn id="6" idx="6"/>
              <a:endCxn id="7" idx="2"/>
            </p:cNvCxnSpPr>
            <p:nvPr/>
          </p:nvCxnSpPr>
          <p:spPr>
            <a:xfrm>
              <a:off x="6316222" y="5885063"/>
              <a:ext cx="49015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D7AC54-5207-6E4B-A5C4-37C9B88AF55E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>
              <a:off x="7166373" y="5885063"/>
              <a:ext cx="490151" cy="29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B0959F-C15B-EF4A-BB0E-A2E6E9F27CA9}"/>
                </a:ext>
              </a:extLst>
            </p:cNvPr>
            <p:cNvSpPr/>
            <p:nvPr/>
          </p:nvSpPr>
          <p:spPr>
            <a:xfrm>
              <a:off x="6507297" y="5831063"/>
              <a:ext cx="108000" cy="1080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C452ED-C00B-EB41-B54D-F21DA091C9B9}"/>
                </a:ext>
              </a:extLst>
            </p:cNvPr>
            <p:cNvSpPr/>
            <p:nvPr/>
          </p:nvSpPr>
          <p:spPr>
            <a:xfrm>
              <a:off x="7357448" y="5831063"/>
              <a:ext cx="108000" cy="1080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5280994-EBBC-7648-A0EA-BF325FBEA550}"/>
                </a:ext>
              </a:extLst>
            </p:cNvPr>
            <p:cNvCxnSpPr>
              <a:cxnSpLocks/>
              <a:stCxn id="14" idx="2"/>
              <a:endCxn id="7" idx="0"/>
            </p:cNvCxnSpPr>
            <p:nvPr/>
          </p:nvCxnSpPr>
          <p:spPr>
            <a:xfrm>
              <a:off x="6986373" y="5572665"/>
              <a:ext cx="0" cy="1323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79EF59-8F2D-7546-88F2-CE5CBC0F99C0}"/>
                </a:ext>
              </a:extLst>
            </p:cNvPr>
            <p:cNvSpPr/>
            <p:nvPr/>
          </p:nvSpPr>
          <p:spPr>
            <a:xfrm>
              <a:off x="6932373" y="5464665"/>
              <a:ext cx="108000" cy="1080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E6F4352-4033-B84C-81D2-52B2E2E406C6}"/>
                    </a:ext>
                  </a:extLst>
                </p:cNvPr>
                <p:cNvSpPr/>
                <p:nvPr/>
              </p:nvSpPr>
              <p:spPr>
                <a:xfrm>
                  <a:off x="4748265" y="6129957"/>
                  <a:ext cx="360000" cy="360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E6F4352-4033-B84C-81D2-52B2E2E406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8265" y="6129957"/>
                  <a:ext cx="360000" cy="360000"/>
                </a:xfrm>
                <a:prstGeom prst="ellipse">
                  <a:avLst/>
                </a:prstGeom>
                <a:blipFill>
                  <a:blip r:embed="rId6"/>
                  <a:stretch>
                    <a:fillRect l="-6452"/>
                  </a:stretch>
                </a:blip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31900C6-25C1-E04E-B7F7-AF9BCF0C6F91}"/>
                    </a:ext>
                  </a:extLst>
                </p:cNvPr>
                <p:cNvSpPr/>
                <p:nvPr/>
              </p:nvSpPr>
              <p:spPr>
                <a:xfrm>
                  <a:off x="5553238" y="6129957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31900C6-25C1-E04E-B7F7-AF9BCF0C6F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3238" y="6129957"/>
                  <a:ext cx="360000" cy="360000"/>
                </a:xfrm>
                <a:prstGeom prst="ellipse">
                  <a:avLst/>
                </a:prstGeom>
                <a:blipFill>
                  <a:blip r:embed="rId7"/>
                  <a:stretch>
                    <a:fillRect l="-6667"/>
                  </a:stretch>
                </a:blip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23FA5A4-9C24-424B-843F-31EF0D6A490E}"/>
                    </a:ext>
                  </a:extLst>
                </p:cNvPr>
                <p:cNvSpPr/>
                <p:nvPr/>
              </p:nvSpPr>
              <p:spPr>
                <a:xfrm>
                  <a:off x="6344316" y="6129957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lIns="72000" r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/>
                </a:p>
              </p:txBody>
            </p:sp>
          </mc:Choice>
          <mc:Fallback xmlns="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23FA5A4-9C24-424B-843F-31EF0D6A49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316" y="6129957"/>
                  <a:ext cx="360000" cy="360000"/>
                </a:xfrm>
                <a:prstGeom prst="ellipse">
                  <a:avLst/>
                </a:prstGeom>
                <a:blipFill>
                  <a:blip r:embed="rId8"/>
                  <a:stretch>
                    <a:fillRect l="-10000"/>
                  </a:stretch>
                </a:blip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4AB3162-9ED0-2748-A922-4A5F96D0B6C4}"/>
                </a:ext>
              </a:extLst>
            </p:cNvPr>
            <p:cNvCxnSpPr>
              <a:stCxn id="15" idx="6"/>
              <a:endCxn id="16" idx="2"/>
            </p:cNvCxnSpPr>
            <p:nvPr/>
          </p:nvCxnSpPr>
          <p:spPr>
            <a:xfrm>
              <a:off x="5108265" y="6309957"/>
              <a:ext cx="44497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34F0A1-29D0-BF4C-B792-F86CB2C08C47}"/>
                </a:ext>
              </a:extLst>
            </p:cNvPr>
            <p:cNvSpPr/>
            <p:nvPr/>
          </p:nvSpPr>
          <p:spPr>
            <a:xfrm>
              <a:off x="5265238" y="6255958"/>
              <a:ext cx="108000" cy="1080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D4276D-F395-4B4C-A859-1E0959760C5A}"/>
                </a:ext>
              </a:extLst>
            </p:cNvPr>
            <p:cNvCxnSpPr>
              <a:cxnSpLocks/>
              <a:stCxn id="21" idx="3"/>
              <a:endCxn id="6" idx="4"/>
            </p:cNvCxnSpPr>
            <p:nvPr/>
          </p:nvCxnSpPr>
          <p:spPr>
            <a:xfrm flipV="1">
              <a:off x="6136222" y="6065063"/>
              <a:ext cx="0" cy="19089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608CBE-F0ED-6D4F-BC42-FBBA0E137188}"/>
                </a:ext>
              </a:extLst>
            </p:cNvPr>
            <p:cNvSpPr/>
            <p:nvPr/>
          </p:nvSpPr>
          <p:spPr>
            <a:xfrm rot="16200000">
              <a:off x="6082222" y="6255958"/>
              <a:ext cx="108000" cy="1080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3912B87-B241-B444-849E-60470347D873}"/>
                </a:ext>
              </a:extLst>
            </p:cNvPr>
            <p:cNvCxnSpPr>
              <a:cxnSpLocks/>
              <a:stCxn id="21" idx="2"/>
              <a:endCxn id="17" idx="2"/>
            </p:cNvCxnSpPr>
            <p:nvPr/>
          </p:nvCxnSpPr>
          <p:spPr>
            <a:xfrm flipV="1">
              <a:off x="6190222" y="6309957"/>
              <a:ext cx="154094" cy="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26B87D1-5D5F-B64C-89F9-2D27521CB20D}"/>
                </a:ext>
              </a:extLst>
            </p:cNvPr>
            <p:cNvCxnSpPr>
              <a:cxnSpLocks/>
              <a:stCxn id="21" idx="0"/>
              <a:endCxn id="16" idx="6"/>
            </p:cNvCxnSpPr>
            <p:nvPr/>
          </p:nvCxnSpPr>
          <p:spPr>
            <a:xfrm flipH="1" flipV="1">
              <a:off x="5913238" y="6309957"/>
              <a:ext cx="168984" cy="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8501DBE0-D29D-B34D-A78D-8BEA9CA043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8271364"/>
                  </p:ext>
                </p:extLst>
              </p:nvPr>
            </p:nvGraphicFramePr>
            <p:xfrm>
              <a:off x="6209914" y="2103490"/>
              <a:ext cx="1298512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83997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8501DBE0-D29D-B34D-A78D-8BEA9CA043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8271364"/>
                  </p:ext>
                </p:extLst>
              </p:nvPr>
            </p:nvGraphicFramePr>
            <p:xfrm>
              <a:off x="6209914" y="2103490"/>
              <a:ext cx="1298512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83997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r="-235484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79487" r="-87179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5882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96667" r="-235484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79487" t="-96667" r="-87179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5882" t="-96667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03448" r="-23548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79487" t="-203448" r="-8717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5882" t="-20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293333" r="-23548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79487" t="-293333" r="-8717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5882" t="-293333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406897" r="-235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79487" t="-406897" r="-871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5882" t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AC4BC5A-A382-CC40-937D-D6C7A59362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2472956"/>
                  </p:ext>
                </p:extLst>
              </p:nvPr>
            </p:nvGraphicFramePr>
            <p:xfrm>
              <a:off x="7664612" y="2103490"/>
              <a:ext cx="1798321" cy="3337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3009605695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42055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5554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27272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AC4BC5A-A382-CC40-937D-D6C7A59362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2472956"/>
                  </p:ext>
                </p:extLst>
              </p:nvPr>
            </p:nvGraphicFramePr>
            <p:xfrm>
              <a:off x="7664612" y="2103490"/>
              <a:ext cx="1798321" cy="3337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3009605695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26" r="-361290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2051" r="-187179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82051" r="-87179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3529" b="-8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26" t="-96667" r="-361290" b="-6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2051" t="-96667" r="-187179" b="-6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82051" t="-96667" r="-87179" b="-6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3529" t="-96667" b="-6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26" t="-203448" r="-361290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2051" t="-203448" r="-18717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82051" t="-203448" r="-8717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3529" t="-203448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26" t="-303448" r="-361290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2051" t="-303448" r="-187179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82051" t="-303448" r="-87179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3529" t="-303448"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26" t="-390000" r="-361290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2051" t="-390000" r="-187179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82051" t="-390000" r="-87179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3529" t="-390000" b="-3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26" t="-506897" r="-36129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2051" t="-506897" r="-18717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82051" t="-506897" r="-8717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3529" t="-506897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42055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26" t="-606897" r="-36129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2051" t="-606897" r="-18717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82051" t="-606897" r="-8717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3529" t="-60689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15554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26" t="-683333" r="-36129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2051" t="-683333" r="-18717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82051" t="-683333" r="-8717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3529" t="-683333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26" t="-810345" r="-36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82051" t="-810345" r="-1871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82051" t="-810345" r="-871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23529" t="-8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72725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17281E-5E0F-5341-AF8C-92183F133444}"/>
              </a:ext>
            </a:extLst>
          </p:cNvPr>
          <p:cNvCxnSpPr/>
          <p:nvPr/>
        </p:nvCxnSpPr>
        <p:spPr>
          <a:xfrm>
            <a:off x="6218623" y="2669556"/>
            <a:ext cx="12888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55FF19-D9F6-D84A-A561-A7423AD98313}"/>
              </a:ext>
            </a:extLst>
          </p:cNvPr>
          <p:cNvCxnSpPr/>
          <p:nvPr/>
        </p:nvCxnSpPr>
        <p:spPr>
          <a:xfrm>
            <a:off x="6218623" y="3409784"/>
            <a:ext cx="12888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A1B213-E64D-9349-88D7-F0B889A131CE}"/>
              </a:ext>
            </a:extLst>
          </p:cNvPr>
          <p:cNvCxnSpPr>
            <a:cxnSpLocks/>
          </p:cNvCxnSpPr>
          <p:nvPr/>
        </p:nvCxnSpPr>
        <p:spPr>
          <a:xfrm>
            <a:off x="7673320" y="2669556"/>
            <a:ext cx="178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8D0776-119E-394F-8BC3-987C2F3D89DC}"/>
              </a:ext>
            </a:extLst>
          </p:cNvPr>
          <p:cNvCxnSpPr>
            <a:cxnSpLocks/>
          </p:cNvCxnSpPr>
          <p:nvPr/>
        </p:nvCxnSpPr>
        <p:spPr>
          <a:xfrm>
            <a:off x="7673320" y="3048379"/>
            <a:ext cx="178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D8291D2-BEC2-C74F-8308-0C3F6FD7FB25}"/>
              </a:ext>
            </a:extLst>
          </p:cNvPr>
          <p:cNvCxnSpPr>
            <a:cxnSpLocks/>
          </p:cNvCxnSpPr>
          <p:nvPr/>
        </p:nvCxnSpPr>
        <p:spPr>
          <a:xfrm>
            <a:off x="7672771" y="4145659"/>
            <a:ext cx="178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1AE284-8C5A-0949-9F87-42B9E28B5FE8}"/>
              </a:ext>
            </a:extLst>
          </p:cNvPr>
          <p:cNvCxnSpPr>
            <a:cxnSpLocks/>
          </p:cNvCxnSpPr>
          <p:nvPr/>
        </p:nvCxnSpPr>
        <p:spPr>
          <a:xfrm>
            <a:off x="7672771" y="4524482"/>
            <a:ext cx="178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6614F3-B4CB-624D-85A0-1B24D88EF1F0}"/>
              </a:ext>
            </a:extLst>
          </p:cNvPr>
          <p:cNvCxnSpPr>
            <a:cxnSpLocks/>
          </p:cNvCxnSpPr>
          <p:nvPr/>
        </p:nvCxnSpPr>
        <p:spPr>
          <a:xfrm>
            <a:off x="7673320" y="3787782"/>
            <a:ext cx="178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E3B348-2C45-9B49-B506-6FDD63406D29}"/>
              </a:ext>
            </a:extLst>
          </p:cNvPr>
          <p:cNvCxnSpPr>
            <a:cxnSpLocks/>
          </p:cNvCxnSpPr>
          <p:nvPr/>
        </p:nvCxnSpPr>
        <p:spPr>
          <a:xfrm>
            <a:off x="7672771" y="5263885"/>
            <a:ext cx="178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97EFD27-77CF-A74C-A6BE-C09B071342BB}"/>
              </a:ext>
            </a:extLst>
          </p:cNvPr>
          <p:cNvCxnSpPr>
            <a:cxnSpLocks/>
          </p:cNvCxnSpPr>
          <p:nvPr/>
        </p:nvCxnSpPr>
        <p:spPr>
          <a:xfrm>
            <a:off x="7673320" y="2669556"/>
            <a:ext cx="1782000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FCB3DA-82D5-CD4F-A357-3CF2CE5DFDE4}"/>
              </a:ext>
            </a:extLst>
          </p:cNvPr>
          <p:cNvCxnSpPr>
            <a:cxnSpLocks/>
          </p:cNvCxnSpPr>
          <p:nvPr/>
        </p:nvCxnSpPr>
        <p:spPr>
          <a:xfrm>
            <a:off x="7672771" y="4145659"/>
            <a:ext cx="1782000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ADE10D84-B8AD-0A45-89BF-46820948C1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8169095"/>
                  </p:ext>
                </p:extLst>
              </p:nvPr>
            </p:nvGraphicFramePr>
            <p:xfrm>
              <a:off x="9614894" y="2107837"/>
              <a:ext cx="81451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ADE10D84-B8AD-0A45-89BF-46820948C1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8169095"/>
                  </p:ext>
                </p:extLst>
              </p:nvPr>
            </p:nvGraphicFramePr>
            <p:xfrm>
              <a:off x="9614894" y="2107837"/>
              <a:ext cx="81451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226" r="-109677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94118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226" t="-103448" r="-10967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94118" t="-103448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3226" t="-196667" r="-1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94118" t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C46D1302-3451-2541-A66F-69615A11A6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0216101"/>
                  </p:ext>
                </p:extLst>
              </p:nvPr>
            </p:nvGraphicFramePr>
            <p:xfrm>
              <a:off x="11069591" y="2107837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C46D1302-3451-2541-A66F-69615A11A6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0216101"/>
                  </p:ext>
                </p:extLst>
              </p:nvPr>
            </p:nvGraphicFramePr>
            <p:xfrm>
              <a:off x="11069591" y="2107837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226" r="-112903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91429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226" t="-103448" r="-11290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91429" t="-103448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226" t="-196667" r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91429" t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C909A7F4-C6FE-1D40-90FE-2AA3A2C291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4011485"/>
                  </p:ext>
                </p:extLst>
              </p:nvPr>
            </p:nvGraphicFramePr>
            <p:xfrm>
              <a:off x="10338693" y="3397068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32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C909A7F4-C6FE-1D40-90FE-2AA3A2C291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4011485"/>
                  </p:ext>
                </p:extLst>
              </p:nvPr>
            </p:nvGraphicFramePr>
            <p:xfrm>
              <a:off x="10338693" y="3397068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3226" t="-3333" r="-109677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94118" t="-3333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3226" t="-106897" r="-10967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94118" t="-106897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3226" t="-200000" r="-1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94118" t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40BE8058-D913-CA4B-8293-62600872B3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4850907"/>
                  </p:ext>
                </p:extLst>
              </p:nvPr>
            </p:nvGraphicFramePr>
            <p:xfrm>
              <a:off x="10338691" y="4693718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40BE8058-D913-CA4B-8293-62600872B3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4850907"/>
                  </p:ext>
                </p:extLst>
              </p:nvPr>
            </p:nvGraphicFramePr>
            <p:xfrm>
              <a:off x="10338691" y="4693718"/>
              <a:ext cx="819785" cy="114033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986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3226" t="-3125" r="-109677" b="-1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94118" t="-3125" b="-184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3226" t="-113793" r="-10967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94118" t="-113793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3226" t="-206667" r="-1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94118" t="-2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B1F28DD-75E0-2B4B-B491-DFAA29D6103C}"/>
              </a:ext>
            </a:extLst>
          </p:cNvPr>
          <p:cNvCxnSpPr>
            <a:cxnSpLocks/>
            <a:stCxn id="45" idx="2"/>
            <a:endCxn id="47" idx="0"/>
          </p:cNvCxnSpPr>
          <p:nvPr/>
        </p:nvCxnSpPr>
        <p:spPr>
          <a:xfrm>
            <a:off x="10022150" y="3220358"/>
            <a:ext cx="726434" cy="176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DD99B8-91B6-9549-95CE-1FAE41D06248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 flipH="1">
            <a:off x="10748584" y="3220358"/>
            <a:ext cx="730898" cy="176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64F63CF-EAB9-8447-BDC0-E5E61A0CC853}"/>
              </a:ext>
            </a:extLst>
          </p:cNvPr>
          <p:cNvCxnSpPr>
            <a:cxnSpLocks/>
            <a:stCxn id="47" idx="2"/>
            <a:endCxn id="48" idx="0"/>
          </p:cNvCxnSpPr>
          <p:nvPr/>
        </p:nvCxnSpPr>
        <p:spPr>
          <a:xfrm flipH="1">
            <a:off x="10748583" y="4509588"/>
            <a:ext cx="2" cy="184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8746CCB-298C-2944-AEF8-9E9563595581}"/>
              </a:ext>
            </a:extLst>
          </p:cNvPr>
          <p:cNvSpPr txBox="1"/>
          <p:nvPr/>
        </p:nvSpPr>
        <p:spPr>
          <a:xfrm>
            <a:off x="11100940" y="4447765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Norm.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6C0DCA-DF66-BB42-8211-2731364859B3}"/>
              </a:ext>
            </a:extLst>
          </p:cNvPr>
          <p:cNvSpPr txBox="1"/>
          <p:nvPr/>
        </p:nvSpPr>
        <p:spPr>
          <a:xfrm>
            <a:off x="9783940" y="1823746"/>
            <a:ext cx="1837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(MB Werte absorbiert)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10CCD2F-F134-1445-BAF4-30C43E01E915}"/>
              </a:ext>
            </a:extLst>
          </p:cNvPr>
          <p:cNvSpPr txBox="1"/>
          <p:nvPr/>
        </p:nvSpPr>
        <p:spPr>
          <a:xfrm>
            <a:off x="10356176" y="3083270"/>
            <a:ext cx="762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Produkt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22F7F4CA-3E80-7047-A0EC-F0D98C6404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3EE571BB-F6B9-924C-98AB-BA148C27A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410865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49" grpId="0"/>
      <p:bldP spid="5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A5AC6-8FAB-D146-8ECA-A0C7BDD6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mit zwei Faktoren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92CB7-7BCA-F647-AE63-61B908F431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5"/>
                <a:ext cx="5857621" cy="4365031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Sample </a:t>
                </a:r>
                <a:r>
                  <a:rPr lang="de-DE" dirty="0">
                    <a:ea typeface="Cambria Math" panose="02040503050406030204" pitchFamily="18" charset="0"/>
                  </a:rPr>
                  <a:t>aus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de-DE" dirty="0"/>
                  <a:t> neuen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Wert:</a:t>
                </a:r>
              </a:p>
              <a:p>
                <a:pPr lvl="2"/>
                <a:endParaRPr lang="de-DE" dirty="0"/>
              </a:p>
              <a:p>
                <a:pPr lvl="3"/>
                <a:endParaRPr lang="de-DE" dirty="0"/>
              </a:p>
              <a:p>
                <a:pPr lvl="1"/>
                <a:r>
                  <a:rPr lang="de-DE" dirty="0"/>
                  <a:t>Neuer Zustand: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=0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</a:t>
                </a:r>
              </a:p>
              <a:p>
                <a:r>
                  <a:rPr lang="de-DE" dirty="0"/>
                  <a:t>Angenommen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ist Anfragevariable</a:t>
                </a:r>
              </a:p>
              <a:p>
                <a:pPr lvl="1"/>
                <a:r>
                  <a:rPr lang="de-DE" dirty="0"/>
                  <a:t>Inkrementiere den Zähler 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dirty="0"/>
                  <a:t>Nächste Variable sampeln</a:t>
                </a:r>
              </a:p>
              <a:p>
                <a:pPr lvl="1"/>
                <a:r>
                  <a:rPr lang="de-DE" dirty="0"/>
                  <a:t>Z.B.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MB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Multiplizieren und normalisieren: ein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Neuen Wert 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sampeln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92CB7-7BCA-F647-AE63-61B908F431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5857621" cy="4365031"/>
              </a:xfrm>
              <a:blipFill>
                <a:blip r:embed="rId2"/>
                <a:stretch>
                  <a:fillRect l="-2808" t="-870" b="-14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C510D-BF56-774E-B4BF-807BCC4D2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59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8501DBE0-D29D-B34D-A78D-8BEA9CA043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3890960"/>
                  </p:ext>
                </p:extLst>
              </p:nvPr>
            </p:nvGraphicFramePr>
            <p:xfrm>
              <a:off x="6209914" y="2103490"/>
              <a:ext cx="1298512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83997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8501DBE0-D29D-B34D-A78D-8BEA9CA043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3890960"/>
                  </p:ext>
                </p:extLst>
              </p:nvPr>
            </p:nvGraphicFramePr>
            <p:xfrm>
              <a:off x="6209914" y="2103490"/>
              <a:ext cx="1298512" cy="18542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83997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r="-235484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9487" r="-87179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882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96667" r="-235484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9487" t="-96667" r="-87179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882" t="-96667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203448" r="-23548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9487" t="-203448" r="-8717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882" t="-20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293333" r="-23548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9487" t="-293333" r="-8717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882" t="-293333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06897" r="-235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9487" t="-406897" r="-871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882" t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AC4BC5A-A382-CC40-937D-D6C7A59362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7791146"/>
                  </p:ext>
                </p:extLst>
              </p:nvPr>
            </p:nvGraphicFramePr>
            <p:xfrm>
              <a:off x="7664612" y="2103490"/>
              <a:ext cx="1798321" cy="3337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3009605695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42055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15554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27272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AC4BC5A-A382-CC40-937D-D6C7A59362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7791146"/>
                  </p:ext>
                </p:extLst>
              </p:nvPr>
            </p:nvGraphicFramePr>
            <p:xfrm>
              <a:off x="7664612" y="2103490"/>
              <a:ext cx="1798321" cy="3337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1459982919"/>
                        </a:ext>
                      </a:extLst>
                    </a:gridCol>
                    <a:gridCol w="489268">
                      <a:extLst>
                        <a:ext uri="{9D8B030D-6E8A-4147-A177-3AD203B41FA5}">
                          <a16:colId xmlns:a16="http://schemas.microsoft.com/office/drawing/2014/main" val="3009605695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26" r="-361290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051" r="-187179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2051" r="-87179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3529" b="-8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96667" r="-361290" b="-6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051" t="-96667" r="-187179" b="-6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2051" t="-96667" r="-87179" b="-6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3529" t="-96667" b="-6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72185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203448" r="-361290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051" t="-203448" r="-18717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2051" t="-203448" r="-8717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3529" t="-203448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303448" r="-361290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051" t="-303448" r="-187179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2051" t="-303448" r="-87179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3529" t="-303448"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390000" r="-361290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051" t="-390000" r="-187179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2051" t="-390000" r="-87179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3529" t="-390000" b="-3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506897" r="-36129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051" t="-506897" r="-18717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2051" t="-506897" r="-8717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3529" t="-506897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42055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606897" r="-36129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051" t="-606897" r="-18717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2051" t="-606897" r="-8717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3529" t="-60689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15554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683333" r="-36129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051" t="-683333" r="-18717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2051" t="-683333" r="-8717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3529" t="-683333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26" t="-810345" r="-36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051" t="-810345" r="-1871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2051" t="-810345" r="-871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23529" t="-8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72725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17281E-5E0F-5341-AF8C-92183F133444}"/>
              </a:ext>
            </a:extLst>
          </p:cNvPr>
          <p:cNvCxnSpPr/>
          <p:nvPr/>
        </p:nvCxnSpPr>
        <p:spPr>
          <a:xfrm>
            <a:off x="6218623" y="2669556"/>
            <a:ext cx="12888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55FF19-D9F6-D84A-A561-A7423AD98313}"/>
              </a:ext>
            </a:extLst>
          </p:cNvPr>
          <p:cNvCxnSpPr/>
          <p:nvPr/>
        </p:nvCxnSpPr>
        <p:spPr>
          <a:xfrm>
            <a:off x="6218623" y="3409784"/>
            <a:ext cx="12888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A1B213-E64D-9349-88D7-F0B889A131CE}"/>
              </a:ext>
            </a:extLst>
          </p:cNvPr>
          <p:cNvCxnSpPr>
            <a:cxnSpLocks/>
          </p:cNvCxnSpPr>
          <p:nvPr/>
        </p:nvCxnSpPr>
        <p:spPr>
          <a:xfrm>
            <a:off x="7673320" y="2669556"/>
            <a:ext cx="178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8D0776-119E-394F-8BC3-987C2F3D89DC}"/>
              </a:ext>
            </a:extLst>
          </p:cNvPr>
          <p:cNvCxnSpPr>
            <a:cxnSpLocks/>
          </p:cNvCxnSpPr>
          <p:nvPr/>
        </p:nvCxnSpPr>
        <p:spPr>
          <a:xfrm>
            <a:off x="7673320" y="3048379"/>
            <a:ext cx="178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D8291D2-BEC2-C74F-8308-0C3F6FD7FB25}"/>
              </a:ext>
            </a:extLst>
          </p:cNvPr>
          <p:cNvCxnSpPr>
            <a:cxnSpLocks/>
          </p:cNvCxnSpPr>
          <p:nvPr/>
        </p:nvCxnSpPr>
        <p:spPr>
          <a:xfrm>
            <a:off x="7672771" y="4145659"/>
            <a:ext cx="178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1AE284-8C5A-0949-9F87-42B9E28B5FE8}"/>
              </a:ext>
            </a:extLst>
          </p:cNvPr>
          <p:cNvCxnSpPr>
            <a:cxnSpLocks/>
          </p:cNvCxnSpPr>
          <p:nvPr/>
        </p:nvCxnSpPr>
        <p:spPr>
          <a:xfrm>
            <a:off x="7672771" y="4524482"/>
            <a:ext cx="178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6614F3-B4CB-624D-85A0-1B24D88EF1F0}"/>
              </a:ext>
            </a:extLst>
          </p:cNvPr>
          <p:cNvCxnSpPr>
            <a:cxnSpLocks/>
          </p:cNvCxnSpPr>
          <p:nvPr/>
        </p:nvCxnSpPr>
        <p:spPr>
          <a:xfrm>
            <a:off x="7673320" y="3787782"/>
            <a:ext cx="178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E3B348-2C45-9B49-B506-6FDD63406D29}"/>
              </a:ext>
            </a:extLst>
          </p:cNvPr>
          <p:cNvCxnSpPr>
            <a:cxnSpLocks/>
          </p:cNvCxnSpPr>
          <p:nvPr/>
        </p:nvCxnSpPr>
        <p:spPr>
          <a:xfrm>
            <a:off x="7672771" y="5263885"/>
            <a:ext cx="1782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97EFD27-77CF-A74C-A6BE-C09B071342BB}"/>
              </a:ext>
            </a:extLst>
          </p:cNvPr>
          <p:cNvCxnSpPr>
            <a:cxnSpLocks/>
          </p:cNvCxnSpPr>
          <p:nvPr/>
        </p:nvCxnSpPr>
        <p:spPr>
          <a:xfrm>
            <a:off x="7673320" y="2669556"/>
            <a:ext cx="1782000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FCB3DA-82D5-CD4F-A357-3CF2CE5DFDE4}"/>
              </a:ext>
            </a:extLst>
          </p:cNvPr>
          <p:cNvCxnSpPr>
            <a:cxnSpLocks/>
          </p:cNvCxnSpPr>
          <p:nvPr/>
        </p:nvCxnSpPr>
        <p:spPr>
          <a:xfrm>
            <a:off x="7672771" y="4145659"/>
            <a:ext cx="1782000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ADE10D84-B8AD-0A45-89BF-46820948C1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7728027"/>
                  </p:ext>
                </p:extLst>
              </p:nvPr>
            </p:nvGraphicFramePr>
            <p:xfrm>
              <a:off x="9614894" y="2107837"/>
              <a:ext cx="81451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ADE10D84-B8AD-0A45-89BF-46820948C1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7728027"/>
                  </p:ext>
                </p:extLst>
              </p:nvPr>
            </p:nvGraphicFramePr>
            <p:xfrm>
              <a:off x="9614894" y="2107837"/>
              <a:ext cx="81451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2602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26" r="-109677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4118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26" t="-103448" r="-10967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4118" t="-103448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0047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26" t="-196667" r="-1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4118" t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6113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C46D1302-3451-2541-A66F-69615A11A6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8344341"/>
                  </p:ext>
                </p:extLst>
              </p:nvPr>
            </p:nvGraphicFramePr>
            <p:xfrm>
              <a:off x="11069591" y="2107837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C46D1302-3451-2541-A66F-69615A11A6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8344341"/>
                  </p:ext>
                </p:extLst>
              </p:nvPr>
            </p:nvGraphicFramePr>
            <p:xfrm>
              <a:off x="11069591" y="2107837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226" r="-112903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1429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226" t="-103448" r="-11290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1429" t="-103448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226" t="-196667" r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1429" t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C909A7F4-C6FE-1D40-90FE-2AA3A2C291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6864137"/>
                  </p:ext>
                </p:extLst>
              </p:nvPr>
            </p:nvGraphicFramePr>
            <p:xfrm>
              <a:off x="10338693" y="3397068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32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C909A7F4-C6FE-1D40-90FE-2AA3A2C291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6864137"/>
                  </p:ext>
                </p:extLst>
              </p:nvPr>
            </p:nvGraphicFramePr>
            <p:xfrm>
              <a:off x="10338693" y="3397068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226" t="-3333" r="-109677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4118" t="-3333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226" t="-106897" r="-10967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4118" t="-106897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226" t="-200000" r="-1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4118" t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40BE8058-D913-CA4B-8293-62600872B3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8979164"/>
                  </p:ext>
                </p:extLst>
              </p:nvPr>
            </p:nvGraphicFramePr>
            <p:xfrm>
              <a:off x="10338691" y="4693718"/>
              <a:ext cx="819785" cy="11125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40BE8058-D913-CA4B-8293-62600872B3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8979164"/>
                  </p:ext>
                </p:extLst>
              </p:nvPr>
            </p:nvGraphicFramePr>
            <p:xfrm>
              <a:off x="10338691" y="4693718"/>
              <a:ext cx="819785" cy="114033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388493">
                      <a:extLst>
                        <a:ext uri="{9D8B030D-6E8A-4147-A177-3AD203B41FA5}">
                          <a16:colId xmlns:a16="http://schemas.microsoft.com/office/drawing/2014/main" val="1252835988"/>
                        </a:ext>
                      </a:extLst>
                    </a:gridCol>
                    <a:gridCol w="431292">
                      <a:extLst>
                        <a:ext uri="{9D8B030D-6E8A-4147-A177-3AD203B41FA5}">
                          <a16:colId xmlns:a16="http://schemas.microsoft.com/office/drawing/2014/main" val="1665552486"/>
                        </a:ext>
                      </a:extLst>
                    </a:gridCol>
                  </a:tblGrid>
                  <a:tr h="3986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226" t="-3125" r="-109677" b="-1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94118" t="-3125" b="-184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369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226" t="-113793" r="-10967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94118" t="-113793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719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226" t="-206667" r="-1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94118" t="-2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278298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B1F28DD-75E0-2B4B-B491-DFAA29D6103C}"/>
              </a:ext>
            </a:extLst>
          </p:cNvPr>
          <p:cNvCxnSpPr>
            <a:cxnSpLocks/>
            <a:stCxn id="45" idx="2"/>
            <a:endCxn id="47" idx="0"/>
          </p:cNvCxnSpPr>
          <p:nvPr/>
        </p:nvCxnSpPr>
        <p:spPr>
          <a:xfrm>
            <a:off x="10022150" y="3220358"/>
            <a:ext cx="726434" cy="176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DD99B8-91B6-9549-95CE-1FAE41D06248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 flipH="1">
            <a:off x="10748584" y="3220358"/>
            <a:ext cx="730898" cy="176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64F63CF-EAB9-8447-BDC0-E5E61A0CC853}"/>
              </a:ext>
            </a:extLst>
          </p:cNvPr>
          <p:cNvCxnSpPr>
            <a:cxnSpLocks/>
            <a:stCxn id="47" idx="2"/>
            <a:endCxn id="48" idx="0"/>
          </p:cNvCxnSpPr>
          <p:nvPr/>
        </p:nvCxnSpPr>
        <p:spPr>
          <a:xfrm flipH="1">
            <a:off x="10748583" y="4509588"/>
            <a:ext cx="2" cy="184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8746CCB-298C-2944-AEF8-9E9563595581}"/>
              </a:ext>
            </a:extLst>
          </p:cNvPr>
          <p:cNvSpPr txBox="1"/>
          <p:nvPr/>
        </p:nvSpPr>
        <p:spPr>
          <a:xfrm>
            <a:off x="11100940" y="4447765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Norm.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6C0DCA-DF66-BB42-8211-2731364859B3}"/>
              </a:ext>
            </a:extLst>
          </p:cNvPr>
          <p:cNvSpPr txBox="1"/>
          <p:nvPr/>
        </p:nvSpPr>
        <p:spPr>
          <a:xfrm>
            <a:off x="9783940" y="1823746"/>
            <a:ext cx="1837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(MB Werte absorbiert)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10CCD2F-F134-1445-BAF4-30C43E01E915}"/>
              </a:ext>
            </a:extLst>
          </p:cNvPr>
          <p:cNvSpPr txBox="1"/>
          <p:nvPr/>
        </p:nvSpPr>
        <p:spPr>
          <a:xfrm>
            <a:off x="10356176" y="3083270"/>
            <a:ext cx="762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Produkt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22F7F4CA-3E80-7047-A0EC-F0D98C6404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3EE571BB-F6B9-924C-98AB-BA148C27A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810368-AAB6-CF40-B73B-8B3FD190C5C3}"/>
              </a:ext>
            </a:extLst>
          </p:cNvPr>
          <p:cNvGrpSpPr/>
          <p:nvPr/>
        </p:nvGrpSpPr>
        <p:grpSpPr>
          <a:xfrm>
            <a:off x="947908" y="1957348"/>
            <a:ext cx="3984660" cy="901397"/>
            <a:chOff x="1688181" y="3715780"/>
            <a:chExt cx="3984660" cy="90139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2802C63-F6FC-5A40-B279-531B9395C527}"/>
                </a:ext>
              </a:extLst>
            </p:cNvPr>
            <p:cNvCxnSpPr>
              <a:cxnSpLocks/>
            </p:cNvCxnSpPr>
            <p:nvPr/>
          </p:nvCxnSpPr>
          <p:spPr>
            <a:xfrm>
              <a:off x="1863634" y="4206240"/>
              <a:ext cx="3627462" cy="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09B7177-4066-2A40-9848-8A7875E9DAFF}"/>
                </a:ext>
              </a:extLst>
            </p:cNvPr>
            <p:cNvCxnSpPr/>
            <p:nvPr/>
          </p:nvCxnSpPr>
          <p:spPr>
            <a:xfrm>
              <a:off x="1871084" y="4122728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6D2CDD4-3B4C-F041-B180-925618037582}"/>
                </a:ext>
              </a:extLst>
            </p:cNvPr>
            <p:cNvCxnSpPr/>
            <p:nvPr/>
          </p:nvCxnSpPr>
          <p:spPr>
            <a:xfrm>
              <a:off x="475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97BCCD17-5026-3E4E-B7D3-9A551AF46180}"/>
                    </a:ext>
                  </a:extLst>
                </p:cNvPr>
                <p:cNvSpPr txBox="1"/>
                <p:nvPr/>
              </p:nvSpPr>
              <p:spPr>
                <a:xfrm>
                  <a:off x="1688181" y="4247845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BC439F-9F08-314B-A2C3-6678002183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8181" y="4247845"/>
                  <a:ext cx="365806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1EEDDFB-5FEB-A149-AA62-A95F76FBC02E}"/>
                    </a:ext>
                  </a:extLst>
                </p:cNvPr>
                <p:cNvSpPr txBox="1"/>
                <p:nvPr/>
              </p:nvSpPr>
              <p:spPr>
                <a:xfrm>
                  <a:off x="5307035" y="4247845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C4658811-4EBF-CC49-BD59-2705B47353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7035" y="4247845"/>
                  <a:ext cx="365806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E3E6D48-F9DF-0F4A-A218-D2BC7BC0F157}"/>
                </a:ext>
              </a:extLst>
            </p:cNvPr>
            <p:cNvCxnSpPr/>
            <p:nvPr/>
          </p:nvCxnSpPr>
          <p:spPr>
            <a:xfrm>
              <a:off x="223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21BD280-1048-3E4D-BA8A-F7269F2AFC84}"/>
                </a:ext>
              </a:extLst>
            </p:cNvPr>
            <p:cNvCxnSpPr/>
            <p:nvPr/>
          </p:nvCxnSpPr>
          <p:spPr>
            <a:xfrm>
              <a:off x="259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889FC3F-E708-694F-A6EB-4F82A08D81EB}"/>
                </a:ext>
              </a:extLst>
            </p:cNvPr>
            <p:cNvCxnSpPr/>
            <p:nvPr/>
          </p:nvCxnSpPr>
          <p:spPr>
            <a:xfrm>
              <a:off x="295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39A91FE-BBDC-8C44-BD2C-A9F5BE9C69F0}"/>
                </a:ext>
              </a:extLst>
            </p:cNvPr>
            <p:cNvCxnSpPr/>
            <p:nvPr/>
          </p:nvCxnSpPr>
          <p:spPr>
            <a:xfrm>
              <a:off x="3313158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F7C1CDF-E321-1B4A-92BC-E1A30690BBAA}"/>
                </a:ext>
              </a:extLst>
            </p:cNvPr>
            <p:cNvCxnSpPr/>
            <p:nvPr/>
          </p:nvCxnSpPr>
          <p:spPr>
            <a:xfrm>
              <a:off x="3672000" y="4122728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467118D-05E1-694F-AC8C-C9879EDE0D03}"/>
                </a:ext>
              </a:extLst>
            </p:cNvPr>
            <p:cNvCxnSpPr/>
            <p:nvPr/>
          </p:nvCxnSpPr>
          <p:spPr>
            <a:xfrm>
              <a:off x="403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FA17A47-331F-AA4F-8D40-824C15158E77}"/>
                </a:ext>
              </a:extLst>
            </p:cNvPr>
            <p:cNvCxnSpPr/>
            <p:nvPr/>
          </p:nvCxnSpPr>
          <p:spPr>
            <a:xfrm>
              <a:off x="4392000" y="415444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6436411-AF08-E044-BE3B-3CD97847AB66}"/>
                </a:ext>
              </a:extLst>
            </p:cNvPr>
            <p:cNvCxnSpPr/>
            <p:nvPr/>
          </p:nvCxnSpPr>
          <p:spPr>
            <a:xfrm>
              <a:off x="5491096" y="4122000"/>
              <a:ext cx="0" cy="1691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3D089D9-F6F0-9440-88A7-F607D8AC5FD4}"/>
                </a:ext>
              </a:extLst>
            </p:cNvPr>
            <p:cNvCxnSpPr/>
            <p:nvPr/>
          </p:nvCxnSpPr>
          <p:spPr>
            <a:xfrm>
              <a:off x="5131096" y="4153716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179D0E4E-BA0B-E84E-89F0-0C6DD1DC077F}"/>
                    </a:ext>
                  </a:extLst>
                </p:cNvPr>
                <p:cNvSpPr txBox="1"/>
                <p:nvPr/>
              </p:nvSpPr>
              <p:spPr>
                <a:xfrm>
                  <a:off x="3410896" y="4244213"/>
                  <a:ext cx="542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0.5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45A986E-8C71-B245-B61F-FF6AA7533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896" y="4244213"/>
                  <a:ext cx="542136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Left Brace 91">
              <a:extLst>
                <a:ext uri="{FF2B5EF4-FFF2-40B4-BE49-F238E27FC236}">
                  <a16:creationId xmlns:a16="http://schemas.microsoft.com/office/drawing/2014/main" id="{9B30D604-2589-B24D-BDFF-F2E2F249EE72}"/>
                </a:ext>
              </a:extLst>
            </p:cNvPr>
            <p:cNvSpPr/>
            <p:nvPr/>
          </p:nvSpPr>
          <p:spPr>
            <a:xfrm rot="5400000">
              <a:off x="2159222" y="3717588"/>
              <a:ext cx="137190" cy="728366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E24C79A7-A855-D84A-977C-C46E07C9362A}"/>
                </a:ext>
              </a:extLst>
            </p:cNvPr>
            <p:cNvSpPr/>
            <p:nvPr/>
          </p:nvSpPr>
          <p:spPr>
            <a:xfrm rot="5400000">
              <a:off x="3970412" y="2627772"/>
              <a:ext cx="142271" cy="2899097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7ED5C53-252D-E34F-917A-683EF522BA2F}"/>
                </a:ext>
              </a:extLst>
            </p:cNvPr>
            <p:cNvSpPr txBox="1"/>
            <p:nvPr/>
          </p:nvSpPr>
          <p:spPr>
            <a:xfrm>
              <a:off x="2076974" y="37157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65A03FE-FE13-0F42-8A0F-B33621B5E0EA}"/>
                </a:ext>
              </a:extLst>
            </p:cNvPr>
            <p:cNvSpPr txBox="1"/>
            <p:nvPr/>
          </p:nvSpPr>
          <p:spPr>
            <a:xfrm>
              <a:off x="3889668" y="37157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E1F7560-094B-0242-8867-6694EBEFE24C}"/>
              </a:ext>
            </a:extLst>
          </p:cNvPr>
          <p:cNvGrpSpPr/>
          <p:nvPr/>
        </p:nvGrpSpPr>
        <p:grpSpPr>
          <a:xfrm>
            <a:off x="3835789" y="2399153"/>
            <a:ext cx="369332" cy="434775"/>
            <a:chOff x="3912592" y="4466791"/>
            <a:chExt cx="369332" cy="434775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38AD9C8-A2D6-664E-A5F6-74210B0487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9374" y="4466791"/>
              <a:ext cx="108000" cy="10800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261F53-73A4-6349-848F-6AC8E7293540}"/>
                </a:ext>
              </a:extLst>
            </p:cNvPr>
            <p:cNvCxnSpPr>
              <a:cxnSpLocks/>
            </p:cNvCxnSpPr>
            <p:nvPr/>
          </p:nvCxnSpPr>
          <p:spPr>
            <a:xfrm>
              <a:off x="4046118" y="4474152"/>
              <a:ext cx="108000" cy="10800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2F2E82FA-95BF-CB4B-88EC-63AA2AA06B03}"/>
                    </a:ext>
                  </a:extLst>
                </p:cNvPr>
                <p:cNvSpPr/>
                <p:nvPr/>
              </p:nvSpPr>
              <p:spPr>
                <a:xfrm>
                  <a:off x="3912592" y="4532234"/>
                  <a:ext cx="3693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de-DE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925B873-0397-4F4D-A9F5-FB3CDB47BA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592" y="4532234"/>
                  <a:ext cx="369332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5045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Approximative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Überblick</a:t>
            </a:r>
          </a:p>
          <a:p>
            <a:pPr lvl="1"/>
            <a:r>
              <a:rPr lang="de-DE" i="1" dirty="0">
                <a:solidFill>
                  <a:schemeClr val="accent1"/>
                </a:solidFill>
              </a:rPr>
              <a:t>PAC Theorie, deterministische vs. stochastische Approximation, </a:t>
            </a:r>
            <a:r>
              <a:rPr lang="de-DE" i="1" dirty="0" err="1">
                <a:solidFill>
                  <a:schemeClr val="accent1"/>
                </a:solidFill>
              </a:rPr>
              <a:t>Variational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i="1" dirty="0" err="1">
                <a:solidFill>
                  <a:schemeClr val="accent1"/>
                </a:solidFill>
              </a:rPr>
              <a:t>Inference</a:t>
            </a:r>
            <a:endParaRPr lang="de-DE" i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Direktes Sampling</a:t>
            </a:r>
          </a:p>
          <a:p>
            <a:pPr lvl="1"/>
            <a:r>
              <a:rPr lang="de-DE" dirty="0"/>
              <a:t>Sampling in einer Wahrscheinlichkeitsverteilung mit und ohne Evidenz</a:t>
            </a:r>
          </a:p>
          <a:p>
            <a:pPr lvl="1"/>
            <a:r>
              <a:rPr lang="de-DE" dirty="0"/>
              <a:t>Forward Sampling (ohne Evidenz), </a:t>
            </a:r>
            <a:r>
              <a:rPr lang="de-DE" dirty="0" err="1"/>
              <a:t>Rejection</a:t>
            </a:r>
            <a:r>
              <a:rPr lang="de-DE" dirty="0"/>
              <a:t> Sampling (mit Evidenz) in BNs</a:t>
            </a:r>
            <a:endParaRPr lang="de-DE" i="1" dirty="0"/>
          </a:p>
          <a:p>
            <a:pPr lvl="1"/>
            <a:r>
              <a:rPr lang="de-DE" dirty="0" err="1"/>
              <a:t>Likelihood</a:t>
            </a:r>
            <a:r>
              <a:rPr lang="de-DE" dirty="0"/>
              <a:t> </a:t>
            </a:r>
            <a:r>
              <a:rPr lang="de-DE" dirty="0" err="1"/>
              <a:t>Weighting</a:t>
            </a:r>
            <a:r>
              <a:rPr lang="de-DE" dirty="0"/>
              <a:t> in BNs, </a:t>
            </a:r>
            <a:r>
              <a:rPr lang="de-DE" dirty="0" err="1"/>
              <a:t>Importance</a:t>
            </a:r>
            <a:r>
              <a:rPr lang="de-DE" dirty="0"/>
              <a:t> Sampling als Verallgemeinerung</a:t>
            </a:r>
          </a:p>
          <a:p>
            <a:pPr lvl="1"/>
            <a:r>
              <a:rPr lang="de-DE" dirty="0" err="1"/>
              <a:t>Importance</a:t>
            </a:r>
            <a:r>
              <a:rPr lang="de-DE" dirty="0"/>
              <a:t> Sampling für Faktormodelle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Inferenz durch Markov-Ketten-Simulation</a:t>
            </a:r>
          </a:p>
          <a:p>
            <a:pPr lvl="1"/>
            <a:r>
              <a:rPr lang="de-DE" dirty="0"/>
              <a:t>Markov-Chain Monte-Carlo (MCMC) Sampling: Gibbs Sampling, Metropolis-Hastings Sampling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Sampling für die Datengenerierung</a:t>
            </a:r>
          </a:p>
          <a:p>
            <a:pPr lvl="1"/>
            <a:r>
              <a:rPr lang="de-DE" dirty="0"/>
              <a:t>Datensynthese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22186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D0EC6-B663-0D49-89C1-217D399C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Grundlagen für MCMC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737E7C-4439-0949-8CA1-362211EE2E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Eine </a:t>
                </a:r>
                <a:r>
                  <a:rPr lang="de-DE" dirty="0">
                    <a:solidFill>
                      <a:schemeClr val="accent1"/>
                    </a:solidFill>
                  </a:rPr>
                  <a:t>Markov-Kette </a:t>
                </a:r>
                <a:r>
                  <a:rPr lang="de-DE" dirty="0"/>
                  <a:t>besteht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</a:t>
                </a:r>
                <a:r>
                  <a:rPr lang="de-DE" i="1" dirty="0"/>
                  <a:t>Zuständen</a:t>
                </a:r>
                <a:r>
                  <a:rPr lang="de-DE" dirty="0"/>
                  <a:t> und einer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0"/>
                      </a:rPr>
                      <m:t>×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0"/>
                      </a:rPr>
                      <m:t>𝑛</m:t>
                    </m:r>
                  </m:oMath>
                </a14:m>
                <a:r>
                  <a:rPr lang="de-DE" dirty="0"/>
                  <a:t> </a:t>
                </a:r>
                <a:r>
                  <a:rPr lang="de-DE" i="1" dirty="0"/>
                  <a:t>Transitionsmatrix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In jedem Schritt, sind wir in genau einem Zustand</a:t>
                </a:r>
              </a:p>
              <a:p>
                <a:pPr lvl="1"/>
                <a:r>
                  <a:rPr lang="de-DE" dirty="0"/>
                  <a:t>Matrixeintrag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𝔗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, gibt die relative Häufigkeit an, dass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de-DE" dirty="0"/>
                  <a:t> der nächste Zustand ist gegeben, dass wir momentan in Zustand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 sind</a:t>
                </a:r>
              </a:p>
              <a:p>
                <a:pPr lvl="2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𝔗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≜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/>
              </a:p>
              <a:p>
                <a:pPr lvl="2"/>
                <a:r>
                  <a:rPr lang="de-DE" dirty="0"/>
                  <a:t>Wahrscheinlichkeitsverteilung, d.h.: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𝔗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737E7C-4439-0949-8CA1-362211EE2E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250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A0EFD-47E4-C24A-BEE0-B4DC6E2BA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DA3FC14-2262-5941-89A2-AFF3AAEF5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284" y="3267823"/>
                <a:ext cx="685800" cy="6858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DA3FC14-2262-5941-89A2-AFF3AAEF5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8284" y="3267823"/>
                <a:ext cx="685800" cy="6858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3295AA5-4886-1643-A674-36D55B57C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3284" y="3267823"/>
                <a:ext cx="685800" cy="6858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3295AA5-4886-1643-A674-36D55B57C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3284" y="3267823"/>
                <a:ext cx="685800" cy="6858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AutoShape 6">
            <a:extLst>
              <a:ext uri="{FF2B5EF4-FFF2-40B4-BE49-F238E27FC236}">
                <a16:creationId xmlns:a16="http://schemas.microsoft.com/office/drawing/2014/main" id="{B2A76DD8-7277-F844-817B-451E66A48850}"/>
              </a:ext>
            </a:extLst>
          </p:cNvPr>
          <p:cNvCxnSpPr>
            <a:cxnSpLocks noChangeShapeType="1"/>
            <a:stCxn id="5" idx="6"/>
            <a:endCxn id="6" idx="2"/>
          </p:cNvCxnSpPr>
          <p:nvPr/>
        </p:nvCxnSpPr>
        <p:spPr bwMode="auto">
          <a:xfrm>
            <a:off x="3784084" y="3610723"/>
            <a:ext cx="1219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1464D062-ABDC-BE4A-B38D-88F690CB16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6666" y="3610724"/>
                <a:ext cx="694036" cy="491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𝔗</m:t>
                          </m:r>
                        </m:e>
                        <m:sub>
                          <m:r>
                            <a:rPr lang="de-DE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de-DE" i="0" dirty="0"/>
              </a:p>
            </p:txBody>
          </p:sp>
        </mc:Choice>
        <mc:Fallback xmlns="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1464D062-ABDC-BE4A-B38D-88F690CB1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6666" y="3610724"/>
                <a:ext cx="694036" cy="491417"/>
              </a:xfrm>
              <a:prstGeom prst="rect">
                <a:avLst/>
              </a:prstGeom>
              <a:blipFill>
                <a:blip r:embed="rId5"/>
                <a:stretch>
                  <a:fillRect l="-1818" b="-125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88569BC-E300-304F-B40D-6A9702C604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43EE613-38FE-CE45-8D07-0D90150C4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FB3BA9-C1F3-B544-B1A8-435AA5BEA814}"/>
                  </a:ext>
                </a:extLst>
              </p:cNvPr>
              <p:cNvSpPr/>
              <p:nvPr/>
            </p:nvSpPr>
            <p:spPr>
              <a:xfrm>
                <a:off x="4572611" y="5485183"/>
                <a:ext cx="2568269" cy="36933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de-DE" dirty="0"/>
                  <a:t> möglich (Schleife)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FB3BA9-C1F3-B544-B1A8-435AA5BEA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611" y="5485183"/>
                <a:ext cx="25682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8083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Grundlagen für MCMC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Markov-Kette muss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ergodisch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sein, damit MCMC funktioniert</a:t>
                </a:r>
              </a:p>
              <a:p>
                <a:r>
                  <a:rPr lang="de-DE" dirty="0"/>
                  <a:t>Markov-Kette ist </a:t>
                </a:r>
                <a:r>
                  <a:rPr lang="de-DE" dirty="0" err="1"/>
                  <a:t>ergodisch</a:t>
                </a:r>
                <a:r>
                  <a:rPr lang="de-DE" dirty="0"/>
                  <a:t>, wenn</a:t>
                </a:r>
              </a:p>
              <a:p>
                <a:pPr lvl="1"/>
                <a:r>
                  <a:rPr lang="de-DE" dirty="0"/>
                  <a:t>es einen Pfad von jedem Zustand zu jedem anderen Zustand gibt (</a:t>
                </a:r>
                <a:r>
                  <a:rPr lang="de-DE" dirty="0">
                    <a:solidFill>
                      <a:schemeClr val="accent1"/>
                    </a:solidFill>
                  </a:rPr>
                  <a:t>Irreduzibilität</a:t>
                </a:r>
                <a:r>
                  <a:rPr lang="de-DE" dirty="0"/>
                  <a:t>,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irreducibility</a:t>
                </a:r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Kein Teil des Systems zieht davon</a:t>
                </a:r>
              </a:p>
              <a:p>
                <a:pPr lvl="1"/>
                <a:r>
                  <a:rPr lang="de-DE" dirty="0"/>
                  <a:t>sie zu Zuständen in unregelmäßigen Abständen </a:t>
                </a:r>
                <a:br>
                  <a:rPr lang="de-DE" dirty="0"/>
                </a:br>
                <a:r>
                  <a:rPr lang="de-DE" dirty="0"/>
                  <a:t>zurückkehrt (</a:t>
                </a:r>
                <a:r>
                  <a:rPr lang="de-DE" dirty="0" err="1">
                    <a:solidFill>
                      <a:schemeClr val="accent1"/>
                    </a:solidFill>
                  </a:rPr>
                  <a:t>Aperiodizität</a:t>
                </a:r>
                <a:r>
                  <a:rPr lang="de-DE" dirty="0"/>
                  <a:t>,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aperiodicity</a:t>
                </a:r>
                <a:r>
                  <a:rPr lang="de-DE" dirty="0"/>
                  <a:t>) </a:t>
                </a:r>
              </a:p>
              <a:p>
                <a:pPr lvl="2"/>
                <a:r>
                  <a:rPr lang="de-DE" dirty="0"/>
                  <a:t>Periodizität: Zurückkehr zu einem Zustand </a:t>
                </a:r>
                <a:br>
                  <a:rPr lang="de-DE" dirty="0"/>
                </a:br>
                <a:r>
                  <a:rPr lang="de-DE" dirty="0"/>
                  <a:t>nur alle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de-DE" dirty="0"/>
                  <a:t> Schritte möglich</a:t>
                </a:r>
              </a:p>
              <a:p>
                <a:pPr lvl="1"/>
                <a:r>
                  <a:rPr lang="de-DE" dirty="0"/>
                  <a:t>für jeden Startzustand gilt, dass nach einer endlich Anlaufzeit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 die Wahrscheinlichkeit, in einem Zustand zu einer gegebenen Zeit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 zu sein, nicht null ist (</a:t>
                </a:r>
                <a:r>
                  <a:rPr lang="de-DE" dirty="0">
                    <a:solidFill>
                      <a:schemeClr val="accent1"/>
                    </a:solidFill>
                  </a:rPr>
                  <a:t>positive Rekurrenz</a:t>
                </a:r>
                <a:r>
                  <a:rPr lang="de-DE" dirty="0"/>
                  <a:t>, </a:t>
                </a:r>
                <a:r>
                  <a:rPr lang="de-DE" i="1" dirty="0">
                    <a:solidFill>
                      <a:schemeClr val="accent1"/>
                    </a:solidFill>
                  </a:rPr>
                  <a:t>positive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recurrence</a:t>
                </a:r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Gegeben einem endlichen Zustandsraum: Positive Rekurrenz folgt aus der Irreduzibilität</a:t>
                </a:r>
              </a:p>
              <a:p>
                <a:pPr lvl="2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3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6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de-DE" smtClean="0"/>
              <a:pPr/>
              <a:t>61</a:t>
            </a:fld>
            <a:endParaRPr lang="de-DE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7513140" y="333322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497207" y="333322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cxnSp>
        <p:nvCxnSpPr>
          <p:cNvPr id="33798" name="AutoShape 6"/>
          <p:cNvCxnSpPr>
            <a:cxnSpLocks noChangeShapeType="1"/>
            <a:stCxn id="33796" idx="7"/>
            <a:endCxn id="33797" idx="1"/>
          </p:cNvCxnSpPr>
          <p:nvPr/>
        </p:nvCxnSpPr>
        <p:spPr bwMode="auto">
          <a:xfrm>
            <a:off x="7903386" y="3400179"/>
            <a:ext cx="66077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799" name="AutoShape 7"/>
          <p:cNvCxnSpPr>
            <a:cxnSpLocks noChangeShapeType="1"/>
            <a:stCxn id="33797" idx="3"/>
            <a:endCxn id="33796" idx="5"/>
          </p:cNvCxnSpPr>
          <p:nvPr/>
        </p:nvCxnSpPr>
        <p:spPr bwMode="auto">
          <a:xfrm flipH="1">
            <a:off x="7903386" y="3723469"/>
            <a:ext cx="66077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9205557" y="2961660"/>
            <a:ext cx="1754886" cy="1200329"/>
          </a:xfrm>
          <a:prstGeom prst="leftArrowCallout">
            <a:avLst>
              <a:gd name="adj1" fmla="val 25000"/>
              <a:gd name="adj2" fmla="val 25000"/>
              <a:gd name="adj3" fmla="val 18106"/>
              <a:gd name="adj4" fmla="val 6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de-DE"/>
              <a:t>Nicht</a:t>
            </a:r>
          </a:p>
          <a:p>
            <a:pPr algn="ctr"/>
            <a:r>
              <a:rPr lang="de-DE"/>
              <a:t>ergodisch (gerade/</a:t>
            </a:r>
          </a:p>
          <a:p>
            <a:pPr algn="ctr"/>
            <a:r>
              <a:rPr lang="de-DE"/>
              <a:t>ungerade)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C353AD-4620-BC4E-B8FE-BBA57108C4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46967-22F6-0847-8679-1D1B6A67A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595297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3380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Grundlagen für MCMC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60000" y="1665066"/>
            <a:ext cx="8425224" cy="4240848"/>
          </a:xfrm>
        </p:spPr>
        <p:txBody>
          <a:bodyPr/>
          <a:lstStyle/>
          <a:p>
            <a:r>
              <a:rPr lang="de-DE" dirty="0" err="1"/>
              <a:t>Ergodentheorie</a:t>
            </a:r>
            <a:r>
              <a:rPr lang="de-DE" dirty="0"/>
              <a:t>: über dynamische Systeme, die </a:t>
            </a:r>
            <a:r>
              <a:rPr lang="de-DE" dirty="0" err="1"/>
              <a:t>ergodisch</a:t>
            </a:r>
            <a:r>
              <a:rPr lang="de-DE" dirty="0"/>
              <a:t> sind</a:t>
            </a:r>
          </a:p>
          <a:p>
            <a:pPr lvl="1"/>
            <a:r>
              <a:rPr lang="de-DE" dirty="0"/>
              <a:t>System muss </a:t>
            </a:r>
            <a:r>
              <a:rPr lang="de-DE" dirty="0">
                <a:solidFill>
                  <a:schemeClr val="accent1"/>
                </a:solidFill>
              </a:rPr>
              <a:t>maßerhaltend</a:t>
            </a:r>
            <a:r>
              <a:rPr lang="de-DE" dirty="0"/>
              <a:t> sein</a:t>
            </a:r>
          </a:p>
          <a:p>
            <a:pPr lvl="2"/>
            <a:r>
              <a:rPr lang="de-DE" dirty="0"/>
              <a:t>Maß einer Menge: Jeder passenden Untermenge eine Zahl zuordnen</a:t>
            </a:r>
          </a:p>
          <a:p>
            <a:pPr lvl="2"/>
            <a:r>
              <a:rPr lang="de-DE" dirty="0"/>
              <a:t>Axiome der Wahrscheinlichkeitstheorie (</a:t>
            </a:r>
            <a:r>
              <a:rPr lang="de-DE" i="1" dirty="0" err="1"/>
              <a:t>Kolmogorov</a:t>
            </a:r>
            <a:r>
              <a:rPr lang="de-DE" i="1" dirty="0"/>
              <a:t> Axiome</a:t>
            </a:r>
            <a:r>
              <a:rPr lang="de-DE" dirty="0"/>
              <a:t>) korrespondieren zu den Axiomen der Maßtheorie</a:t>
            </a:r>
          </a:p>
          <a:p>
            <a:pPr lvl="3"/>
            <a:r>
              <a:rPr lang="de-DE" dirty="0"/>
              <a:t>Einige </a:t>
            </a:r>
            <a:r>
              <a:rPr lang="de-DE" dirty="0" err="1"/>
              <a:t>ergodische</a:t>
            </a:r>
            <a:r>
              <a:rPr lang="de-DE" dirty="0"/>
              <a:t> Theoreme im probabilistischen Rahmen einsetzbar</a:t>
            </a:r>
          </a:p>
          <a:p>
            <a:r>
              <a:rPr lang="de-DE" dirty="0"/>
              <a:t>Ein paar Unterschiede</a:t>
            </a:r>
          </a:p>
          <a:p>
            <a:pPr lvl="1"/>
            <a:r>
              <a:rPr lang="de-DE" dirty="0"/>
              <a:t>In </a:t>
            </a:r>
            <a:r>
              <a:rPr lang="de-DE" dirty="0" err="1"/>
              <a:t>Ergodentheorie</a:t>
            </a:r>
            <a:endParaRPr lang="de-DE" dirty="0"/>
          </a:p>
          <a:p>
            <a:pPr lvl="2"/>
            <a:r>
              <a:rPr lang="de-DE" dirty="0" err="1"/>
              <a:t>Irreduzierbar</a:t>
            </a:r>
            <a:r>
              <a:rPr lang="de-DE" dirty="0"/>
              <a:t> + positiv </a:t>
            </a:r>
            <a:r>
              <a:rPr lang="de-DE" dirty="0" err="1"/>
              <a:t>recurrent</a:t>
            </a:r>
            <a:r>
              <a:rPr lang="de-DE" dirty="0"/>
              <a:t> = </a:t>
            </a:r>
            <a:r>
              <a:rPr lang="de-DE" u="sng" dirty="0" err="1"/>
              <a:t>ergodisch</a:t>
            </a:r>
            <a:endParaRPr lang="de-DE" u="sng" dirty="0"/>
          </a:p>
          <a:p>
            <a:pPr lvl="2"/>
            <a:r>
              <a:rPr lang="de-DE" dirty="0" err="1"/>
              <a:t>irreduzierbar</a:t>
            </a:r>
            <a:r>
              <a:rPr lang="de-DE" dirty="0"/>
              <a:t> + positiv </a:t>
            </a:r>
            <a:r>
              <a:rPr lang="de-DE" dirty="0" err="1"/>
              <a:t>recurrent</a:t>
            </a:r>
            <a:r>
              <a:rPr lang="de-DE" dirty="0"/>
              <a:t> + aperiodisch = </a:t>
            </a:r>
            <a:r>
              <a:rPr lang="de-DE" u="sng" dirty="0"/>
              <a:t>mischend</a:t>
            </a:r>
          </a:p>
          <a:p>
            <a:pPr lvl="1"/>
            <a:r>
              <a:rPr lang="de-DE" dirty="0"/>
              <a:t>Während in der Wahrscheinlichkeitstheorie</a:t>
            </a:r>
          </a:p>
          <a:p>
            <a:pPr lvl="2"/>
            <a:r>
              <a:rPr lang="de-DE" dirty="0" err="1"/>
              <a:t>irreduzierbar</a:t>
            </a:r>
            <a:r>
              <a:rPr lang="de-DE" dirty="0"/>
              <a:t> + positiv </a:t>
            </a:r>
            <a:r>
              <a:rPr lang="de-DE" dirty="0" err="1"/>
              <a:t>recurrent</a:t>
            </a:r>
            <a:r>
              <a:rPr lang="de-DE" dirty="0"/>
              <a:t> + aperiodisch = </a:t>
            </a:r>
            <a:r>
              <a:rPr lang="de-DE" u="sng" dirty="0" err="1"/>
              <a:t>ergodisch</a:t>
            </a:r>
            <a:endParaRPr lang="de-DE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4DC6B-148C-7D42-9B30-FBB70135E2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8E38B-0771-5942-9554-8B742B6E4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56163-715B-9648-8B7E-6A9ABC4F4FDA}"/>
              </a:ext>
            </a:extLst>
          </p:cNvPr>
          <p:cNvSpPr txBox="1"/>
          <p:nvPr/>
        </p:nvSpPr>
        <p:spPr>
          <a:xfrm>
            <a:off x="8785224" y="1665066"/>
            <a:ext cx="3058776" cy="36933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i="1" dirty="0" err="1"/>
              <a:t>Kolmogorov</a:t>
            </a:r>
            <a:r>
              <a:rPr lang="de-DE" i="1" dirty="0"/>
              <a:t> Axiome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Wahrscheinlichkeit eines Ereignisses ist eine nicht-negative reelle Zahl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Wahrscheinlichkeiten addieren sich zu 1 auf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Wahrscheinlichkeit einer Menge von disjunkten Ereignissen ist gleich der Summe über die Einzelwahrscheinlichkeiten (Unabhängigkeit; </a:t>
            </a:r>
            <a:br>
              <a:rPr lang="de-DE" dirty="0"/>
            </a:br>
            <a:r>
              <a:rPr lang="de-DE" dirty="0"/>
              <a:t>𝜎-</a:t>
            </a:r>
            <a:r>
              <a:rPr lang="de-DE" dirty="0" err="1"/>
              <a:t>Additivität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1275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Ein paar Grundlagen für MCMC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1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Für eine </a:t>
                </a:r>
                <a:r>
                  <a:rPr lang="de-DE" dirty="0" err="1"/>
                  <a:t>ergodische</a:t>
                </a:r>
                <a:r>
                  <a:rPr lang="de-DE" dirty="0"/>
                  <a:t> Markov-Kette mit einer endlichen Menge an Zuständen gibt eine eindeutige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long</a:t>
                </a:r>
                <a:r>
                  <a:rPr lang="de-DE" dirty="0">
                    <a:solidFill>
                      <a:schemeClr val="accent1"/>
                    </a:solidFill>
                  </a:rPr>
                  <a:t>-term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visit</a:t>
                </a:r>
                <a:r>
                  <a:rPr lang="de-DE" dirty="0">
                    <a:solidFill>
                      <a:schemeClr val="accent1"/>
                    </a:solidFill>
                  </a:rPr>
                  <a:t> rate</a:t>
                </a:r>
                <a:r>
                  <a:rPr lang="de-DE" dirty="0"/>
                  <a:t> für jeden Zustand </a:t>
                </a:r>
              </a:p>
              <a:p>
                <a:pPr lvl="1"/>
                <a:r>
                  <a:rPr lang="de-DE" dirty="0"/>
                  <a:t>Auch </a:t>
                </a:r>
                <a:r>
                  <a:rPr lang="de-DE" dirty="0" err="1"/>
                  <a:t>Steady</a:t>
                </a:r>
                <a:r>
                  <a:rPr lang="de-DE" dirty="0"/>
                  <a:t>-State- oder </a:t>
                </a:r>
                <a:r>
                  <a:rPr lang="de-DE" i="1" dirty="0"/>
                  <a:t>stationäre</a:t>
                </a:r>
                <a:r>
                  <a:rPr lang="de-DE" dirty="0"/>
                  <a:t> Verteilung genannt</a:t>
                </a:r>
              </a:p>
              <a:p>
                <a:pPr lvl="2"/>
                <a:r>
                  <a:rPr lang="de-DE" dirty="0" err="1"/>
                  <a:t>Stationarität</a:t>
                </a:r>
                <a:r>
                  <a:rPr lang="de-DE" dirty="0"/>
                  <a:t>: Übergangswahrscheinlichkeiten zwischen Zuständen ändern sich nicht im Verlauf der Zeit</a:t>
                </a:r>
              </a:p>
              <a:p>
                <a:pPr lvl="1"/>
                <a:r>
                  <a:rPr lang="de-DE" dirty="0"/>
                  <a:t>Über einen langen Zeitraum wird jeder Zustand proportional zu dieser Rate besucht</a:t>
                </a:r>
              </a:p>
              <a:p>
                <a:pPr lvl="2"/>
                <a:r>
                  <a:rPr lang="de-DE" dirty="0"/>
                  <a:t>Unabhängig davon, wo die Kette startet</a:t>
                </a:r>
              </a:p>
              <a:p>
                <a:endParaRPr lang="de-DE" dirty="0"/>
              </a:p>
              <a:p>
                <a:r>
                  <a:rPr lang="de-DE" dirty="0"/>
                  <a:t>Grund, warum Sampling funktioniert, wenn </a:t>
                </a:r>
                <a14:m>
                  <m:oMath xmlns:m="http://schemas.openxmlformats.org/officeDocument/2006/math">
                    <m:r>
                      <a:rPr lang="de-DE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(Sampling Größe) groß genug ist</a:t>
                </a:r>
              </a:p>
            </p:txBody>
          </p:sp>
        </mc:Choice>
        <mc:Fallback xmlns="">
          <p:sp>
            <p:nvSpPr>
              <p:cNvPr id="348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6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3ACB2C-7B1A-D948-8661-75E6715EA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F2008-2428-624A-8F65-4F213DFEE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Tanya Braun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52446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Ein paar Grundlagen für MCMC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999" y="1665065"/>
                <a:ext cx="11484001" cy="4507381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Für eine </a:t>
                </a:r>
                <a:r>
                  <a:rPr lang="de-DE" dirty="0" err="1"/>
                  <a:t>ergodische</a:t>
                </a:r>
                <a:r>
                  <a:rPr lang="de-DE" dirty="0"/>
                  <a:t> Markov-Kette mit einer endlichen Menge an Zuständen gibt eine eindeutige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long</a:t>
                </a:r>
                <a:r>
                  <a:rPr lang="de-DE" dirty="0">
                    <a:solidFill>
                      <a:schemeClr val="accent1"/>
                    </a:solidFill>
                  </a:rPr>
                  <a:t>-term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visit</a:t>
                </a:r>
                <a:r>
                  <a:rPr lang="de-DE" dirty="0">
                    <a:solidFill>
                      <a:schemeClr val="accent1"/>
                    </a:solidFill>
                  </a:rPr>
                  <a:t> rate</a:t>
                </a:r>
                <a:r>
                  <a:rPr lang="de-DE" dirty="0"/>
                  <a:t> für jeden Zustand </a:t>
                </a:r>
              </a:p>
              <a:p>
                <a:pPr lvl="1"/>
                <a:r>
                  <a:rPr lang="de-DE" dirty="0"/>
                  <a:t>Bekannte Anwendung: </a:t>
                </a:r>
                <a:r>
                  <a:rPr lang="de-DE" i="1" dirty="0" err="1">
                    <a:solidFill>
                      <a:schemeClr val="accent2"/>
                    </a:solidFill>
                  </a:rPr>
                  <a:t>PageRank</a:t>
                </a:r>
                <a:r>
                  <a:rPr lang="de-DE" dirty="0"/>
                  <a:t>, ursprüngliches Ranking-Prinzip von Google</a:t>
                </a:r>
              </a:p>
              <a:p>
                <a:pPr lvl="2"/>
                <a:r>
                  <a:rPr lang="de-DE" dirty="0"/>
                  <a:t>Ordne eine Menge von relevanten Webseiten für eine Anfrage gemäß der Wahrscheinlichkeiten, die sie in der </a:t>
                </a:r>
                <a:r>
                  <a:rPr lang="de-DE" dirty="0" err="1"/>
                  <a:t>Steady</a:t>
                </a:r>
                <a:r>
                  <a:rPr lang="de-DE" dirty="0"/>
                  <a:t>-State-Verteilung haben (Ranking ist unabhängig von der Anfrage)</a:t>
                </a:r>
              </a:p>
              <a:p>
                <a:pPr lvl="2"/>
                <a:r>
                  <a:rPr lang="de-DE" dirty="0"/>
                  <a:t>Markov-Kette:</a:t>
                </a:r>
              </a:p>
              <a:p>
                <a:pPr lvl="3"/>
                <a:r>
                  <a:rPr lang="de-DE" dirty="0"/>
                  <a:t>Webseiten = Zustände (i.e., auf einer bestimmten Webseite sein und damit nicht auf anderen)</a:t>
                </a:r>
              </a:p>
              <a:p>
                <a:pPr lvl="3"/>
                <a:r>
                  <a:rPr lang="de-DE" dirty="0"/>
                  <a:t>Pfeile von einem Zustand zum nächsten (einer Webseite zur nächsten), wenn es ausgehende Links von der Webseite zur nächsten gibt</a:t>
                </a:r>
              </a:p>
              <a:p>
                <a:pPr lvl="3"/>
                <a:r>
                  <a:rPr lang="de-DE" dirty="0"/>
                  <a:t>Übergangsmodell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</m:oMath>
                </a14:m>
                <a:r>
                  <a:rPr lang="de-DE" dirty="0"/>
                  <a:t>: für jeden Zustand, gleich verteilt über alle ausgehenden Links</a:t>
                </a:r>
              </a:p>
              <a:p>
                <a:pPr lvl="2"/>
                <a:r>
                  <a:rPr lang="de-DE" dirty="0"/>
                  <a:t>Berechne  </a:t>
                </a:r>
                <a:r>
                  <a:rPr lang="de-DE" dirty="0" err="1"/>
                  <a:t>Steady</a:t>
                </a:r>
                <a:r>
                  <a:rPr lang="de-DE" dirty="0"/>
                  <a:t>-State-Verteilung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dirty="0"/>
                  <a:t> (als Vektor):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dirty="0"/>
                  <a:t> muss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dirty="0"/>
                  <a:t> erfüllen</a:t>
                </a:r>
              </a:p>
              <a:p>
                <a:pPr lvl="3"/>
                <a:r>
                  <a:rPr lang="de-DE" dirty="0"/>
                  <a:t>Passender Eigenvektor zum Eigenwert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48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11484001" cy="4507381"/>
              </a:xfrm>
              <a:blipFill>
                <a:blip r:embed="rId2"/>
                <a:stretch>
                  <a:fillRect l="-1435" t="-2528" r="-13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3ACB2C-7B1A-D948-8661-75E6715EA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F2008-2428-624A-8F65-4F213DFEE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Tanya Braun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en-GB" smtClean="0"/>
              <a:pPr/>
              <a:t>64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A832E-6077-A54A-95B0-3E8F725F36DE}"/>
              </a:ext>
            </a:extLst>
          </p:cNvPr>
          <p:cNvSpPr txBox="1"/>
          <p:nvPr/>
        </p:nvSpPr>
        <p:spPr>
          <a:xfrm>
            <a:off x="3075117" y="6332392"/>
            <a:ext cx="605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Lawrence Page, Sergey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Brin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Rajeev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Motwani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and Terry Winograd: The PageRank Citation Ranking: Bringing Order to the Web. In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Proceedings of the 7</a:t>
            </a:r>
            <a:r>
              <a:rPr lang="en-GB" sz="1000" i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International World Wide Web Conference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1998.</a:t>
            </a:r>
          </a:p>
        </p:txBody>
      </p:sp>
    </p:spTree>
    <p:extLst>
      <p:ext uri="{BB962C8B-B14F-4D97-AF65-F5344CB8AC3E}">
        <p14:creationId xmlns:p14="http://schemas.microsoft.com/office/powerpoint/2010/main" val="428856293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609E-D74A-5541-A3A6-D78985C9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Stationäre Verteilung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BE6868-2EE0-5146-AF35-C9ABBBDB95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/>
                  <a:t>Eine Markov-Kette ist </a:t>
                </a:r>
                <a:r>
                  <a:rPr lang="de-DE">
                    <a:solidFill>
                      <a:schemeClr val="accent1"/>
                    </a:solidFill>
                  </a:rPr>
                  <a:t>regulär</a:t>
                </a:r>
                <a:r>
                  <a:rPr lang="de-DE"/>
                  <a:t>, wenn es eine Zahl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/>
                  <a:t> gibt, so dass für jedes Paar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/>
                  <a:t> die Wahrscheinlichkeit von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/>
                  <a:t> nach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/>
                  <a:t> in genau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/>
                  <a:t> Schritten zu kommen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de-DE"/>
                  <a:t> ist</a:t>
                </a:r>
              </a:p>
              <a:p>
                <a:pPr lvl="1"/>
                <a:r>
                  <a:rPr lang="de-DE"/>
                  <a:t>Für endliche Zustandsräume: Bedingung für Regularität äquivalent zur Bedingung für Ergodizität </a:t>
                </a:r>
              </a:p>
              <a:p>
                <a:pPr lvl="2"/>
                <a:r>
                  <a:rPr lang="de-DE"/>
                  <a:t>Manchmal einfacher zu verifizieren</a:t>
                </a:r>
              </a:p>
              <a:p>
                <a:pPr lvl="1"/>
                <a:r>
                  <a:rPr lang="de-DE"/>
                  <a:t>In Faktormmodelle: </a:t>
                </a:r>
                <a:br>
                  <a:rPr lang="de-DE"/>
                </a:br>
                <a:r>
                  <a:rPr lang="de-DE"/>
                  <a:t>Wenn alle Potentiale strikt positiv sind, dann ist die Gibbs Sampling Markov-Kette regulär</a:t>
                </a:r>
              </a:p>
              <a:p>
                <a:endParaRPr lang="de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BE6868-2EE0-5146-AF35-C9ABBBDB95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88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9141E-4C4E-7140-A513-8DC1391C3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65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A102E-F9F1-9C44-ABC6-ABDC160E23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F04C8-A5A9-5849-ABD9-330EC6FF4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9431711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609E-D74A-5541-A3A6-D78985C9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Stationäre Verteilung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BE6868-2EE0-5146-AF35-C9ABBBDB95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Eine Markov-Kette mit Übergangsmodell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</m:oMath>
                </a14:m>
                <a:r>
                  <a:rPr lang="de-DE" dirty="0"/>
                  <a:t> ist </a:t>
                </a:r>
                <a:r>
                  <a:rPr lang="de-DE" dirty="0">
                    <a:solidFill>
                      <a:schemeClr val="accent1"/>
                    </a:solidFill>
                  </a:rPr>
                  <a:t>reversibel</a:t>
                </a:r>
                <a:r>
                  <a:rPr lang="de-DE" dirty="0"/>
                  <a:t>, wenn es eine eindeutige Verteilung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dirty="0"/>
                  <a:t> gibt, so dass für alle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 gilt: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Gleichung wird detailliertes Gleichgewicht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detailed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balance</a:t>
                </a:r>
                <a:r>
                  <a:rPr lang="de-DE" dirty="0"/>
                  <a:t>) genannt</a:t>
                </a:r>
              </a:p>
              <a:p>
                <a:pPr lvl="2"/>
                <a:r>
                  <a:rPr lang="de-DE" dirty="0"/>
                  <a:t>Wähle einen Startzustand zufällig gemäß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Nehme einen zufälligen Übergang aus dem gewählten Zustand gemäß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Stellt sicher, dass mittels dieses Prozesses die Wahrscheinlichkeit eines Übergangs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gleich der Wahrscheinlichkeit eines Übergangs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ist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BE6868-2EE0-5146-AF35-C9ABBBDB95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6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9141E-4C4E-7140-A513-8DC1391C3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3564FD-2995-DE4D-8E69-71E979CA9A6B}"/>
                  </a:ext>
                </a:extLst>
              </p:cNvPr>
              <p:cNvSpPr txBox="1"/>
              <p:nvPr/>
            </p:nvSpPr>
            <p:spPr>
              <a:xfrm>
                <a:off x="3093623" y="4705585"/>
                <a:ext cx="6016751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/>
                  <a:t>Wenn </a:t>
                </a:r>
                <a14:m>
                  <m:oMath xmlns:m="http://schemas.openxmlformats.org/officeDocument/2006/math">
                    <m:r>
                      <a:rPr lang="de-DE" sz="2400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de-DE" sz="2400"/>
                  <a:t> </a:t>
                </a:r>
                <a:r>
                  <a:rPr lang="de-DE" sz="2400">
                    <a:solidFill>
                      <a:schemeClr val="accent3">
                        <a:lumMod val="40000"/>
                        <a:lumOff val="60000"/>
                      </a:schemeClr>
                    </a:solidFill>
                  </a:rPr>
                  <a:t>regulär</a:t>
                </a:r>
                <a:r>
                  <a:rPr lang="de-DE" sz="2400">
                    <a:solidFill>
                      <a:schemeClr val="bg2"/>
                    </a:solidFill>
                  </a:rPr>
                  <a:t> </a:t>
                </a:r>
                <a:r>
                  <a:rPr lang="de-DE" sz="2400"/>
                  <a:t>ist und die </a:t>
                </a:r>
                <a:r>
                  <a:rPr lang="de-DE" sz="2400">
                    <a:solidFill>
                      <a:schemeClr val="accent3">
                        <a:lumMod val="40000"/>
                        <a:lumOff val="60000"/>
                      </a:schemeClr>
                    </a:solidFill>
                  </a:rPr>
                  <a:t>detailed balance </a:t>
                </a:r>
                <a:r>
                  <a:rPr lang="de-DE" sz="2400"/>
                  <a:t>Gleichung relativ zu </a:t>
                </a:r>
                <a14:m>
                  <m:oMath xmlns:m="http://schemas.openxmlformats.org/officeDocument/2006/math">
                    <m:r>
                      <a:rPr lang="de-DE" sz="2400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sz="2400"/>
                  <a:t> erfüllt, dann ist </a:t>
                </a:r>
                <a14:m>
                  <m:oMath xmlns:m="http://schemas.openxmlformats.org/officeDocument/2006/math">
                    <m:r>
                      <a:rPr lang="de-DE" sz="2400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sz="2400"/>
                  <a:t> die eindeutige </a:t>
                </a:r>
                <a:r>
                  <a:rPr lang="de-DE" sz="2400">
                    <a:solidFill>
                      <a:schemeClr val="accent3">
                        <a:lumMod val="40000"/>
                        <a:lumOff val="60000"/>
                      </a:schemeClr>
                    </a:solidFill>
                  </a:rPr>
                  <a:t>stationäre Verteilung</a:t>
                </a:r>
                <a:r>
                  <a:rPr lang="de-DE" sz="2400">
                    <a:solidFill>
                      <a:schemeClr val="accent4"/>
                    </a:solidFill>
                  </a:rPr>
                  <a:t> </a:t>
                </a:r>
                <a:r>
                  <a:rPr lang="de-DE" sz="2400"/>
                  <a:t>von </a:t>
                </a:r>
                <a14:m>
                  <m:oMath xmlns:m="http://schemas.openxmlformats.org/officeDocument/2006/math">
                    <m:r>
                      <a:rPr lang="de-DE" sz="2400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de-DE" sz="2400"/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3564FD-2995-DE4D-8E69-71E979CA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623" y="4705585"/>
                <a:ext cx="6016751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BEB999-4EC5-2F43-A3E1-85F912D8F3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FA95E2-8795-F04E-B6A3-95DE95E27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4582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186F-2501-A743-BC20-C46287F84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Parallelisierung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D3AAA-0A0C-294E-8157-7FF02EC6E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829838" cy="4240848"/>
          </a:xfrm>
        </p:spPr>
        <p:txBody>
          <a:bodyPr/>
          <a:lstStyle/>
          <a:p>
            <a:r>
              <a:rPr lang="de-DE" dirty="0"/>
              <a:t>Gibbs Sampling auf einer Menge von Kopien des Modells unabhängig von einander laufen lassen</a:t>
            </a:r>
          </a:p>
          <a:p>
            <a:pPr lvl="1"/>
            <a:r>
              <a:rPr lang="de-DE" dirty="0"/>
              <a:t>Mehr Samples in der gleichen Zeit</a:t>
            </a:r>
          </a:p>
          <a:p>
            <a:pPr marL="258762" lvl="1" indent="0">
              <a:buNone/>
            </a:pPr>
            <a:r>
              <a:rPr lang="de-DE" dirty="0"/>
              <a:t>oder</a:t>
            </a:r>
          </a:p>
          <a:p>
            <a:pPr lvl="1"/>
            <a:r>
              <a:rPr lang="de-DE" dirty="0"/>
              <a:t>Gleiche Menge an Samples in weniger Zeit</a:t>
            </a:r>
          </a:p>
          <a:p>
            <a:r>
              <a:rPr lang="de-DE" dirty="0"/>
              <a:t>Individuelle Zähler zu einem aggregieren</a:t>
            </a:r>
          </a:p>
          <a:p>
            <a:pPr lvl="1"/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49544-C34A-CA4A-B411-6D738D4B0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67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D9329C-0DDC-8F46-B8F7-5E02A5BF2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4"/>
          <a:stretch/>
        </p:blipFill>
        <p:spPr>
          <a:xfrm>
            <a:off x="4929436" y="2286023"/>
            <a:ext cx="6914564" cy="36198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0749A7-D028-7B49-8B58-F6E55B91D320}"/>
              </a:ext>
            </a:extLst>
          </p:cNvPr>
          <p:cNvSpPr/>
          <p:nvPr/>
        </p:nvSpPr>
        <p:spPr>
          <a:xfrm>
            <a:off x="3295206" y="6403760"/>
            <a:ext cx="56135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Abbildung: Theo Rekatsinas, 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https://thodrek.github.io/CS839_fall18/lectures/lecture_14/Lecture_14.pdf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4667-1E4E-954C-8384-6D8E4738E4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3E04BD-58D5-CA48-9460-1074E04E3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3529748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B2F72-BA6D-1740-87D2-E0F5367C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Burn-in &amp; Thinning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870677-5DA6-E246-925D-CF0FA2FE9B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751025" cy="4240848"/>
              </a:xfrm>
            </p:spPr>
            <p:txBody>
              <a:bodyPr>
                <a:normAutofit/>
              </a:bodyPr>
              <a:lstStyle/>
              <a:p>
                <a:r>
                  <a:rPr lang="de-DE"/>
                  <a:t>Kontroverse Techniken, um jeweils ein Problem zu lösen</a:t>
                </a:r>
              </a:p>
              <a:p>
                <a:r>
                  <a:rPr lang="de-DE"/>
                  <a:t>Problem 1: Samples beginnen an einem zufälligen Zustand, der sehr unwahrscheinlich sein kann, was die Verteilung verzerren kann</a:t>
                </a:r>
              </a:p>
              <a:p>
                <a:pPr lvl="1"/>
                <a:r>
                  <a:rPr lang="de-DE" i="1"/>
                  <a:t>Burn-in</a:t>
                </a:r>
                <a:r>
                  <a:rPr lang="de-DE"/>
                  <a:t>/warm-up: die ersten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/>
                  <a:t> Samples verwerfen</a:t>
                </a:r>
              </a:p>
              <a:p>
                <a:pPr lvl="1"/>
                <a:r>
                  <a:rPr lang="de-DE"/>
                  <a:t>Alternativen</a:t>
                </a:r>
              </a:p>
              <a:p>
                <a:pPr lvl="2"/>
                <a:r>
                  <a:rPr lang="de-DE"/>
                  <a:t>In einem sehr wahrscheinlichen Zustand starten, wenn bekannt</a:t>
                </a:r>
              </a:p>
              <a:p>
                <a:pPr lvl="2"/>
                <a:r>
                  <a:rPr lang="de-DE"/>
                  <a:t>In einem Zustand starten, in dem ein vorheriger Lauf geendet hat</a:t>
                </a:r>
              </a:p>
              <a:p>
                <a:r>
                  <a:rPr lang="de-DE"/>
                  <a:t>Problem 2: Da der nächste Zustand vom vorherigen Zustand abhängt, sind die Samples nicht mehr unabhängig (Autokorrelation)</a:t>
                </a:r>
              </a:p>
              <a:p>
                <a:pPr lvl="1"/>
                <a:r>
                  <a:rPr lang="de-DE" i="1"/>
                  <a:t>Thinning</a:t>
                </a:r>
                <a:r>
                  <a:rPr lang="de-DE"/>
                  <a:t>/subsampling: nur jedes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/>
                  <a:t>’te Sample nehmen</a:t>
                </a:r>
              </a:p>
              <a:p>
                <a:pPr lvl="2"/>
                <a:r>
                  <a:rPr lang="de-DE"/>
                  <a:t>Löst nicht wirklilch das Problem, da auch die immer noch abhängig von einander sind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870677-5DA6-E246-925D-CF0FA2FE9B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751025" cy="4240848"/>
              </a:xfrm>
              <a:blipFill>
                <a:blip r:embed="rId2"/>
                <a:stretch>
                  <a:fillRect l="-1884" t="-2687" r="-1594" b="-1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8DAF3-EF7E-CE48-BA31-9FA96F5BD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68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EC9430-C058-3D4C-BE6C-B4129A0ACA91}"/>
              </a:ext>
            </a:extLst>
          </p:cNvPr>
          <p:cNvSpPr txBox="1"/>
          <p:nvPr/>
        </p:nvSpPr>
        <p:spPr>
          <a:xfrm>
            <a:off x="2776735" y="6172447"/>
            <a:ext cx="6644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Abbildungen: Charles Geyer: Burn-in Is Unnecessary. 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http://users.stat.umn.edu/~geyer/mcmc/burn.html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William A. Link and Mitchell J. Eaton: On Thinning of Chains in MCMC. In Methods in Ecology and Evolution, 2011. 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https://besjournals.onlinelibrary.wiley.com/doi/10.1111/j.2041-210X.2011.00131.x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6F541-EB00-3145-83EA-CA5F81454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5224" y="789032"/>
            <a:ext cx="3175000" cy="250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990BC-E158-4E48-B04C-E48BA9759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224" y="2958650"/>
            <a:ext cx="3175000" cy="2501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A1F2BE-FF2C-7844-8152-2CA2812816DE}"/>
                  </a:ext>
                </a:extLst>
              </p:cNvPr>
              <p:cNvSpPr txBox="1"/>
              <p:nvPr/>
            </p:nvSpPr>
            <p:spPr>
              <a:xfrm>
                <a:off x="9111024" y="5167250"/>
                <a:ext cx="273458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Eine Menge von Zufallsvariablen, die einer Normalverteilung mit Mittelwert </a:t>
                </a:r>
                <a14:m>
                  <m:oMath xmlns:m="http://schemas.openxmlformats.org/officeDocument/2006/math">
                    <m:r>
                      <a:rPr lang="de-DE" sz="14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sz="1400" dirty="0"/>
                  <a:t> folgen; beginnend bei </a:t>
                </a:r>
                <a14:m>
                  <m:oMath xmlns:m="http://schemas.openxmlformats.org/officeDocument/2006/math">
                    <m:r>
                      <a:rPr lang="de-DE" sz="1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400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de-DE" sz="1400" dirty="0"/>
                  <a:t> </a:t>
                </a:r>
                <a:r>
                  <a:rPr lang="de-DE" sz="1400" dirty="0" err="1"/>
                  <a:t>and</a:t>
                </a:r>
                <a:r>
                  <a:rPr lang="de-DE" sz="1400" dirty="0"/>
                  <a:t> </a:t>
                </a:r>
                <a14:m>
                  <m:oMath xmlns:m="http://schemas.openxmlformats.org/officeDocument/2006/math">
                    <m:r>
                      <a:rPr lang="de-DE" sz="1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de-DE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A1F2BE-FF2C-7844-8152-2CA281281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024" y="5167250"/>
                <a:ext cx="2734582" cy="954107"/>
              </a:xfrm>
              <a:prstGeom prst="rect">
                <a:avLst/>
              </a:prstGeom>
              <a:blipFill>
                <a:blip r:embed="rId7"/>
                <a:stretch>
                  <a:fillRect r="-1382" b="-65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81EBAC4-6B75-C446-9420-E691F6BBA5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DBDAF98-D877-6A49-920A-AF574AB61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0481401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C48B-32BF-6B47-8C41-ECAD9B01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Weitere Probleme mit Gibbs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F61AF-36D0-8846-8772-B3B619B3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/>
              <a:t>Nur sehr lokale Schritte im Zustandsraum</a:t>
            </a:r>
          </a:p>
          <a:p>
            <a:pPr lvl="1"/>
            <a:r>
              <a:rPr lang="de-DE"/>
              <a:t>Änderung einer Zufallsvariable pro Schritt</a:t>
            </a:r>
          </a:p>
          <a:p>
            <a:r>
              <a:rPr lang="de-DE"/>
              <a:t>In Modellen mit eng korrelierten Zufallsvariablen können solche Schritte von sehr wahrscheinlichen Zuständen zu welchen mit sehr niedriger Wahrscheinlichkeit führen</a:t>
            </a:r>
          </a:p>
          <a:p>
            <a:pPr lvl="1"/>
            <a:r>
              <a:rPr lang="de-DE"/>
              <a:t>Mit hoher Wahrscheinlichkeit einfach wieder in den hoch-wahrscheinlichen Zustand zurückzukehren</a:t>
            </a:r>
          </a:p>
          <a:p>
            <a:pPr lvl="1"/>
            <a:r>
              <a:rPr lang="de-DE"/>
              <a:t>Unwahrscheinlich, dass Kette von so einem Zustand wegkommt</a:t>
            </a:r>
          </a:p>
          <a:p>
            <a:pPr lvl="2"/>
            <a:r>
              <a:rPr lang="de-DE"/>
              <a:t>Kette mischt sich nur langsam</a:t>
            </a:r>
          </a:p>
          <a:p>
            <a:r>
              <a:rPr lang="de-DE"/>
              <a:t>Ketten nutzen, welche eine größere Menge von Schritten inklusive weiteren Schritten (über mehrere Zustände hinweg) ermöglicht</a:t>
            </a:r>
          </a:p>
          <a:p>
            <a:pPr lvl="1"/>
            <a:r>
              <a:rPr lang="de-DE"/>
              <a:t>Passend bauen, dass die Markov-Kette trotzdem die gleiche / gewünschte stationäre Verteilung hat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2A41E-24CC-9241-BB31-55CA07EBF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69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B2450-D055-D847-B3BB-EB3AB3D32C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26F85-D56F-2442-95F8-60DA815C7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405308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Approximationen (Annäherungen)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Approximative (annähernde) Antworten zu Anfragen wie die Marginalverteilung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oder bedingte Wahrscheinlichkeitsverteilung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Soll Komplexität der exakten Inferenz überwinden</a:t>
                </a:r>
              </a:p>
              <a:p>
                <a:pPr lvl="2"/>
                <a:r>
                  <a:rPr lang="de-DE" dirty="0"/>
                  <a:t>Problem der approximativen Inferenz aber auch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𝒩𝒫</m:t>
                    </m:r>
                  </m:oMath>
                </a14:m>
                <a:r>
                  <a:rPr lang="de-DE" dirty="0"/>
                  <a:t>-schwer im </a:t>
                </a:r>
                <a:r>
                  <a:rPr lang="de-DE" dirty="0" err="1"/>
                  <a:t>Worst</a:t>
                </a:r>
                <a:r>
                  <a:rPr lang="de-DE" dirty="0"/>
                  <a:t> Case</a:t>
                </a:r>
              </a:p>
              <a:p>
                <a:r>
                  <a:rPr lang="de-DE" dirty="0"/>
                  <a:t>Annahme einer intuitiven Auffassung von Approximation:</a:t>
                </a:r>
              </a:p>
              <a:p>
                <a:pPr lvl="1"/>
                <a:r>
                  <a:rPr lang="de-DE" dirty="0"/>
                  <a:t>Die Antwort mag bis zu einem gewissen Grad fehlerhaft sein</a:t>
                </a:r>
              </a:p>
              <a:p>
                <a:r>
                  <a:rPr lang="de-DE" dirty="0"/>
                  <a:t>Formale Betrachtung durch</a:t>
                </a:r>
                <a:br>
                  <a:rPr lang="de-DE" dirty="0"/>
                </a:br>
                <a:r>
                  <a:rPr lang="de-DE" dirty="0">
                    <a:solidFill>
                      <a:schemeClr val="accent1"/>
                    </a:solidFill>
                  </a:rPr>
                  <a:t>PAC Theorie</a:t>
                </a:r>
                <a:r>
                  <a:rPr lang="de-DE" dirty="0"/>
                  <a:t>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</a:t>
                </a:r>
                <a:r>
                  <a:rPr lang="de-DE" i="1" dirty="0" err="1"/>
                  <a:t>robably</a:t>
                </a:r>
                <a:r>
                  <a:rPr lang="de-DE" i="1" dirty="0"/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A</a:t>
                </a:r>
                <a:r>
                  <a:rPr lang="de-DE" i="1" dirty="0" err="1"/>
                  <a:t>pproximately</a:t>
                </a:r>
                <a:r>
                  <a:rPr lang="de-DE" i="1" dirty="0"/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C</a:t>
                </a:r>
                <a:r>
                  <a:rPr lang="de-DE" i="1" dirty="0" err="1"/>
                  <a:t>orrect</a:t>
                </a:r>
                <a:r>
                  <a:rPr lang="de-DE" dirty="0"/>
                  <a:t>; wahrscheinlich annährend korrekt) </a:t>
                </a:r>
                <a:br>
                  <a:rPr lang="de-DE" dirty="0"/>
                </a:br>
                <a:r>
                  <a:rPr lang="de-DE" dirty="0"/>
                  <a:t>mittels Parameter (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Konfidenz (quantifiziert durch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de-DE" dirty="0"/>
                  <a:t>) darin, dass die gefundene Lösung (Antwort) maximal um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de-DE" dirty="0"/>
                  <a:t> von der wahren Lösung (exakten Antwort) abweicht</a:t>
                </a:r>
              </a:p>
              <a:p>
                <a:pPr lvl="2"/>
                <a:r>
                  <a:rPr lang="de-DE" dirty="0"/>
                  <a:t>Bzw. wie viele Samples (Proben) benötigt man, um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de-DE" dirty="0"/>
                  <a:t> zu erfüllen?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773" b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A76B4-ADF9-5B4D-BD60-FB04AFCE42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E0D54-3547-1643-AC24-9429BDEE0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38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C137-3AD8-D347-B8A3-A17C45C6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Metropolis-Hastings Algorithmus (MH)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2D91BF-9268-554C-8175-51983A6C91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Baut eine reversible Markov-Kette mit einer gewünschten stationären Verteilung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Unter der Annahme, dass man den nächsten Zustand, i.e., das nächste Sample, aus einer gewollten Zielverteilung </a:t>
                </a:r>
                <a:r>
                  <a:rPr lang="de-DE" u="sng" dirty="0"/>
                  <a:t>nicht</a:t>
                </a:r>
                <a:r>
                  <a:rPr lang="de-DE" dirty="0"/>
                  <a:t> generieren kann</a:t>
                </a:r>
              </a:p>
              <a:p>
                <a:pPr lvl="1"/>
                <a:r>
                  <a:rPr lang="de-DE" dirty="0"/>
                  <a:t>Nutzt deshalb eine </a:t>
                </a:r>
                <a:r>
                  <a:rPr lang="de-DE" dirty="0">
                    <a:solidFill>
                      <a:schemeClr val="accent1"/>
                    </a:solidFill>
                  </a:rPr>
                  <a:t>Vorschlagsvorteilung</a:t>
                </a:r>
              </a:p>
              <a:p>
                <a:pPr lvl="1"/>
                <a:r>
                  <a:rPr lang="de-DE" dirty="0"/>
                  <a:t>Vergleich: </a:t>
                </a:r>
                <a:r>
                  <a:rPr lang="de-DE" dirty="0" err="1"/>
                  <a:t>Importance</a:t>
                </a:r>
                <a:r>
                  <a:rPr lang="de-DE" dirty="0"/>
                  <a:t> Sampling mit einer Vorschlagsverteilung</a:t>
                </a:r>
              </a:p>
              <a:p>
                <a:pPr lvl="2"/>
                <a:r>
                  <a:rPr lang="de-DE" dirty="0"/>
                  <a:t>Zielverteilung: Sampling Verteilung bzgl. des nächsten Zustand an einem gewünschten Zustand</a:t>
                </a:r>
              </a:p>
              <a:p>
                <a:pPr lvl="2"/>
                <a:r>
                  <a:rPr lang="de-DE" dirty="0"/>
                  <a:t>Sample aus einer Vorschlagsverteilung und korrigiere für den Fehler</a:t>
                </a:r>
              </a:p>
              <a:p>
                <a:pPr lvl="2"/>
                <a:r>
                  <a:rPr lang="de-DE" dirty="0"/>
                  <a:t>Aber: keine Gewichte</a:t>
                </a:r>
              </a:p>
              <a:p>
                <a:pPr lvl="3"/>
                <a:r>
                  <a:rPr lang="de-DE" dirty="0"/>
                  <a:t>Verfallen mit der Anzahl an Übergängen</a:t>
                </a:r>
              </a:p>
              <a:p>
                <a:pPr lvl="1"/>
                <a:r>
                  <a:rPr lang="de-DE" dirty="0"/>
                  <a:t>Stattdessen: wählt, ob man den vorgeschlagenen Übergang nimmt, mit einer Wahrscheinlichkeit, welche den Unterschied zwischen der Vorschlags- und Zielverteilung korrigiert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2D91BF-9268-554C-8175-51983A6C91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CC687-B02F-E048-AE3C-952B0348E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70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C91F0-BBF3-9B4F-8148-059213773900}"/>
              </a:ext>
            </a:extLst>
          </p:cNvPr>
          <p:cNvSpPr/>
          <p:nvPr/>
        </p:nvSpPr>
        <p:spPr>
          <a:xfrm>
            <a:off x="2822560" y="6286226"/>
            <a:ext cx="65588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W.K. Hastings: Monte Carlo Sampling Methods Using Markov Chains and Their Applications. In </a:t>
            </a:r>
            <a:r>
              <a:rPr lang="en-GB" sz="1000" i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Biometrika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1970.</a:t>
            </a:r>
            <a:endParaRPr lang="en-GB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E73D062-1F2D-404E-B1C2-23979FEB22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796C8E-208E-CD4B-86BC-D6F3CB5CE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4555017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C137-3AD8-D347-B8A3-A17C45C6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Vorschlagsverteilung in MH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2D91BF-9268-554C-8175-51983A6C91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Vorschlagsverteilung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𝔗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p>
                    </m:sSup>
                  </m:oMath>
                </a14:m>
                <a:r>
                  <a:rPr lang="de-DE" dirty="0"/>
                  <a:t> definiert ein Übergangsmodell über den Zustandsraum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Für jeden Zustand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definiert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𝔗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p>
                    </m:sSup>
                  </m:oMath>
                </a14:m>
                <a:r>
                  <a:rPr lang="de-DE" dirty="0"/>
                  <a:t> eine Verteilung über mögliche Nachfolge-Zustände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, aus der man zufällig einen nächsten Zustand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als Kandidat wählt</a:t>
                </a:r>
              </a:p>
              <a:p>
                <a:pPr lvl="2"/>
                <a:r>
                  <a:rPr lang="de-DE" dirty="0"/>
                  <a:t>Entweder Vorschlag annehmen und nach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übergehen</a:t>
                </a:r>
              </a:p>
              <a:p>
                <a:pPr lvl="2"/>
                <a:r>
                  <a:rPr lang="de-DE" dirty="0"/>
                  <a:t>Oder Vorschlag ablehnen und in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de-DE" dirty="0"/>
                  <a:t> bleiben</a:t>
                </a:r>
              </a:p>
              <a:p>
                <a:pPr lvl="1"/>
                <a:r>
                  <a:rPr lang="de-DE" dirty="0"/>
                  <a:t>Für jedes Paar von Zuständen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gibt es eine </a:t>
                </a:r>
                <a:r>
                  <a:rPr lang="de-DE" dirty="0">
                    <a:solidFill>
                      <a:schemeClr val="accent6"/>
                    </a:solidFill>
                  </a:rPr>
                  <a:t>Annahme-Wahrscheinlichkeit</a:t>
                </a:r>
                <a:r>
                  <a:rPr lang="de-DE" dirty="0"/>
                  <a:t> (</a:t>
                </a:r>
                <a:r>
                  <a:rPr lang="en-GB" i="1" dirty="0">
                    <a:solidFill>
                      <a:schemeClr val="accent6"/>
                    </a:solidFill>
                  </a:rPr>
                  <a:t>acceptance</a:t>
                </a:r>
                <a:r>
                  <a:rPr lang="en-GB" dirty="0">
                    <a:solidFill>
                      <a:schemeClr val="accent6"/>
                    </a:solidFill>
                  </a:rPr>
                  <a:t> probability</a:t>
                </a:r>
                <a:r>
                  <a:rPr lang="de-DE" dirty="0"/>
                  <a:t>)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𝔄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de-DE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Tatsächliche Übergangsmodell der Markov-Kette: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𝔗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𝔗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sSup>
                                      <m:sSupPr>
                                        <m:ctrlPr>
                                          <a:rPr lang="de-DE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de-DE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de-DE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sSup>
                                      <m:sSupPr>
                                        <m:ctrlPr>
                                          <a:rPr lang="de-DE" b="1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1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de-DE" b="1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                                        </m:t>
                                </m:r>
                              </m:e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sSup>
                                  <m:sSupPr>
                                    <m:ctrlP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de-DE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𝔗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de-DE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sSup>
                                      <m:sSup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≠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de-DE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𝔗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  <m: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→</m:t>
                                        </m:r>
                                        <m:sSup>
                                          <m:sSupPr>
                                            <m:ctrlPr>
                                              <a:rPr lang="de-DE" b="1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b="1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  <m:sup>
                                            <m:r>
                                              <a:rPr lang="de-DE" b="1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de-DE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𝔄</m:t>
                                        </m:r>
                                        <m:d>
                                          <m:dPr>
                                            <m:ctrlPr>
                                              <a:rPr lang="de-DE" i="1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1" i="1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  <m:r>
                                              <a:rPr lang="de-DE" i="1">
                                                <a:solidFill>
                                                  <a:schemeClr val="accent6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de-DE" b="1" i="1">
                                                    <a:solidFill>
                                                      <a:schemeClr val="accent6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de-DE" b="1" i="1">
                                                    <a:solidFill>
                                                      <a:schemeClr val="accent6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de-DE" b="1" i="1">
                                                    <a:solidFill>
                                                      <a:schemeClr val="accent6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</m:d>
                                  </m:e>
                                </m:nary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sonst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Vorschlagsverteilung frei wählbar, solange die Verteilung eine reguläre Kette induziert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2D91BF-9268-554C-8175-51983A6C91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241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CC687-B02F-E048-AE3C-952B0348E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71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C391C9-FF07-B74E-8B8E-63589CCB89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8CB7315-BFCF-3047-83AE-3A5647CBB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6890243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526F-722E-BC4B-AB62-73509C0F0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Annahme-Wahrscheinlichkeit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5467A-14DB-8A46-9BEA-2D4DBE0DF4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5622789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Gegeben Vorschlagsverteilung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𝔗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p>
                    </m:sSup>
                  </m:oMath>
                </a14:m>
                <a:r>
                  <a:rPr lang="de-DE" dirty="0"/>
                  <a:t>, wähle Annahme-Wahrscheinlichkeiten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𝔄</m:t>
                    </m:r>
                  </m:oMath>
                </a14:m>
                <a:r>
                  <a:rPr lang="de-DE" dirty="0"/>
                  <a:t> so, dass die gewünschte stationäre Verteilung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dirty="0"/>
                  <a:t> herauskommt</a:t>
                </a:r>
              </a:p>
              <a:p>
                <a:pPr lvl="1"/>
                <a:r>
                  <a:rPr lang="de-DE" dirty="0"/>
                  <a:t>Detailliertes Gleichgewicht muss gelten: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𝔗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𝔄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𝔗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de-DE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𝔄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DE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Setze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𝔄</m:t>
                    </m:r>
                  </m:oMath>
                </a14:m>
                <a:r>
                  <a:rPr lang="de-DE" dirty="0">
                    <a:latin typeface="+mn-lt"/>
                    <a:ea typeface="Cambria Math" panose="02040503050406030204" pitchFamily="18" charset="0"/>
                  </a:rPr>
                  <a:t> auf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𝔄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sSup>
                                    <m:sSupPr>
                                      <m:ctrlPr>
                                        <a:rPr lang="de-DE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𝔗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de-DE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𝔗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sSup>
                                        <m:sSupPr>
                                          <m:ctrlP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5467A-14DB-8A46-9BEA-2D4DBE0DF4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5622789" cy="4240848"/>
              </a:xfrm>
              <a:blipFill>
                <a:blip r:embed="rId3"/>
                <a:stretch>
                  <a:fillRect l="-2928" t="-2687" r="-29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EA25B-0120-3342-B93E-5D490E5B1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72</a:t>
            </a:fld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D0B0B-FA58-5A48-B75A-2F3B71F914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BBEEA-0C44-E84C-9DFE-C0646BB7F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835CE9-121F-0240-AF1B-E705F7D29A9F}"/>
                  </a:ext>
                </a:extLst>
              </p:cNvPr>
              <p:cNvSpPr txBox="1"/>
              <p:nvPr/>
            </p:nvSpPr>
            <p:spPr>
              <a:xfrm>
                <a:off x="5982789" y="2195022"/>
                <a:ext cx="5861211" cy="318093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𝔗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p>
                    </m:sSup>
                  </m:oMath>
                </a14:m>
                <a:r>
                  <a:rPr lang="de-DE" dirty="0"/>
                  <a:t> eine Vorschlagsverteilung, betrachte die Markov-Kette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</m:oMath>
                </a14:m>
                <a:r>
                  <a:rPr lang="de-DE" dirty="0"/>
                  <a:t> definiert durch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𝔗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𝔗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sSup>
                                      <m:sSup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sSup>
                                      <m:sSup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                                        </m:t>
                                </m:r>
                              </m:e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sSup>
                                  <m:sSupPr>
                                    <m:ctrlP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𝔗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sSup>
                                      <m:sSupPr>
                                        <m:ctrlP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p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≠</m:t>
                                    </m:r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𝔗</m:t>
                                        </m:r>
                                      </m:e>
                                      <m:sup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→</m:t>
                                        </m:r>
                                        <m:sSup>
                                          <m:sSupPr>
                                            <m:ctrlP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  <m:sup>
                                            <m: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𝔄</m:t>
                                        </m:r>
                                        <m:d>
                                          <m:d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de-DE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</m:d>
                                  </m:e>
                                </m:nary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sonst</m:t>
                                </m:r>
                                <m: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mit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𝔄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𝔗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𝔗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sSup>
                                        <m:sSupPr>
                                          <m:ctrlP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</m:oMath>
                </a14:m>
                <a:r>
                  <a:rPr lang="de-DE" dirty="0"/>
                  <a:t> regulär ist, dann hat sie die stationäre Verteilung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dirty="0"/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835CE9-121F-0240-AF1B-E705F7D29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789" y="2195022"/>
                <a:ext cx="5861211" cy="31809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68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B945-B3E3-C44B-A243-0959C10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MH: 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53B47-452E-A54F-8C63-8C50619CE2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Folgt der gleichen Vorgehen wie Gibbs Sampling </a:t>
                </a:r>
                <a:r>
                  <a:rPr lang="de-DE" dirty="0">
                    <a:solidFill>
                      <a:srgbClr val="FFC000"/>
                    </a:solidFill>
                  </a:rPr>
                  <a:t>außer</a:t>
                </a:r>
                <a:r>
                  <a:rPr lang="de-DE" dirty="0"/>
                  <a:t>, dass</a:t>
                </a:r>
              </a:p>
              <a:p>
                <a:pPr lvl="1"/>
                <a:r>
                  <a:rPr lang="de-DE" dirty="0"/>
                  <a:t>der nächste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der Vorschlagsverteilung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𝔗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sup>
                    </m:sSup>
                  </m:oMath>
                </a14:m>
                <a:r>
                  <a:rPr lang="de-DE" dirty="0"/>
                  <a:t> anstatt der Zielverteilung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</m:oMath>
                </a14:m>
                <a:r>
                  <a:rPr lang="de-DE" dirty="0"/>
                  <a:t> generiert wird und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basierend auf der Annahme-Wahrscheinlichkeit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𝔄</m:t>
                    </m:r>
                  </m:oMath>
                </a14:m>
                <a:r>
                  <a:rPr lang="de-DE" dirty="0"/>
                  <a:t> angenommen oder verworfen wird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53B47-452E-A54F-8C63-8C50619CE2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B9C92-0970-5647-8DF1-9C9AA3D8B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73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750C05-0B59-964A-9289-FC89FC1E5D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528E7-9434-844A-A103-E41EC5BE2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A16EA-AB49-3241-B7E8-4314C5F91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870" y="3101009"/>
            <a:ext cx="8470257" cy="28049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2BBA1E3-DBF4-7E49-B682-828EEA7D4134}"/>
              </a:ext>
            </a:extLst>
          </p:cNvPr>
          <p:cNvSpPr/>
          <p:nvPr/>
        </p:nvSpPr>
        <p:spPr>
          <a:xfrm>
            <a:off x="2261870" y="4498107"/>
            <a:ext cx="5259978" cy="82078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1414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Zwischenzusammenfassung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MCMC Methoden: Baue eine reguläre Markov-Kette mit stationärer Verteilung, die der Anfrageverteilung entspricht</a:t>
            </a:r>
          </a:p>
          <a:p>
            <a:pPr lvl="1"/>
            <a:r>
              <a:rPr lang="de-DE" dirty="0"/>
              <a:t>Sample nächste Zuständen der Kette </a:t>
            </a:r>
          </a:p>
          <a:p>
            <a:pPr lvl="1"/>
            <a:r>
              <a:rPr lang="de-DE" dirty="0"/>
              <a:t>Wie beim direkten Sampling, zähle die Vorkommen</a:t>
            </a:r>
          </a:p>
          <a:p>
            <a:r>
              <a:rPr lang="de-DE" i="1" dirty="0"/>
              <a:t>Gibbs Sampling</a:t>
            </a:r>
          </a:p>
          <a:p>
            <a:pPr lvl="1"/>
            <a:r>
              <a:rPr lang="de-DE" dirty="0"/>
              <a:t>Baue Zustandsübergangssystem aus den möglichen Zuständen der Nicht-Evidenzvariablen</a:t>
            </a:r>
          </a:p>
          <a:p>
            <a:pPr lvl="1"/>
            <a:r>
              <a:rPr lang="de-DE" dirty="0"/>
              <a:t>Sample den nächsten Zustand durch Sampeln eines neuen Wertes für eine Zufallsvariable gegeben ihr Markov </a:t>
            </a:r>
            <a:r>
              <a:rPr lang="de-DE" dirty="0" err="1"/>
              <a:t>Blanket</a:t>
            </a:r>
            <a:endParaRPr lang="de-DE" dirty="0"/>
          </a:p>
          <a:p>
            <a:r>
              <a:rPr lang="de-DE" i="1" dirty="0"/>
              <a:t>Metropolis-Hastings Sampling</a:t>
            </a:r>
          </a:p>
          <a:p>
            <a:pPr lvl="1"/>
            <a:r>
              <a:rPr lang="de-DE" dirty="0"/>
              <a:t>Nutze eine Vorschlagsverteilung zum Sampeln, wenn aus der Zielverteilung nicht gesampelt werden kann</a:t>
            </a:r>
          </a:p>
          <a:p>
            <a:pPr lvl="1"/>
            <a:r>
              <a:rPr lang="de-DE" dirty="0"/>
              <a:t>Korrigiere den Unterschied zwischen der Verteilungen über eine Annahme-Wahrscheinlichkeit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508C0D-D599-EE4F-8DF1-69EE9505E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74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B5E28-BC87-8248-A58F-93DE62721E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3DFDB-4585-A340-A72C-876D17F1D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2746204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Approximative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Überblick</a:t>
            </a:r>
          </a:p>
          <a:p>
            <a:pPr lvl="1"/>
            <a:r>
              <a:rPr lang="de-DE" i="1" dirty="0"/>
              <a:t>PAC Theorie, deterministische vs. stochastische Approximation, </a:t>
            </a:r>
            <a:r>
              <a:rPr lang="de-DE" i="1" dirty="0" err="1"/>
              <a:t>Variational</a:t>
            </a:r>
            <a:r>
              <a:rPr lang="de-DE" i="1" dirty="0"/>
              <a:t> </a:t>
            </a:r>
            <a:r>
              <a:rPr lang="de-DE" i="1" dirty="0" err="1"/>
              <a:t>Inference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Direktes Sampling</a:t>
            </a:r>
          </a:p>
          <a:p>
            <a:pPr lvl="1"/>
            <a:r>
              <a:rPr lang="de-DE" dirty="0"/>
              <a:t>Sampling in einer Wahrscheinlichkeitsverteilung mit und ohne Evidenz</a:t>
            </a:r>
          </a:p>
          <a:p>
            <a:pPr lvl="1"/>
            <a:r>
              <a:rPr lang="de-DE" dirty="0"/>
              <a:t>Forward Sampling (ohne Evidenz), </a:t>
            </a:r>
            <a:r>
              <a:rPr lang="de-DE" dirty="0" err="1"/>
              <a:t>Rejection</a:t>
            </a:r>
            <a:r>
              <a:rPr lang="de-DE" dirty="0"/>
              <a:t> Sampling (mit Evidenz) in BNs</a:t>
            </a:r>
            <a:endParaRPr lang="de-DE" i="1" dirty="0"/>
          </a:p>
          <a:p>
            <a:pPr lvl="1"/>
            <a:r>
              <a:rPr lang="de-DE" dirty="0" err="1"/>
              <a:t>Likelihood</a:t>
            </a:r>
            <a:r>
              <a:rPr lang="de-DE" dirty="0"/>
              <a:t> </a:t>
            </a:r>
            <a:r>
              <a:rPr lang="de-DE" dirty="0" err="1"/>
              <a:t>Weighting</a:t>
            </a:r>
            <a:r>
              <a:rPr lang="de-DE" dirty="0"/>
              <a:t> in BNs, </a:t>
            </a:r>
            <a:r>
              <a:rPr lang="de-DE" dirty="0" err="1"/>
              <a:t>Importance</a:t>
            </a:r>
            <a:r>
              <a:rPr lang="de-DE" dirty="0"/>
              <a:t> Sampling als Verallgemeinerung</a:t>
            </a:r>
          </a:p>
          <a:p>
            <a:pPr lvl="1"/>
            <a:r>
              <a:rPr lang="de-DE" dirty="0" err="1"/>
              <a:t>Importance</a:t>
            </a:r>
            <a:r>
              <a:rPr lang="de-DE" dirty="0"/>
              <a:t> Sampling für Faktormodelle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Inferenz durch Markov-Ketten-Simulation</a:t>
            </a:r>
          </a:p>
          <a:p>
            <a:pPr lvl="1"/>
            <a:r>
              <a:rPr lang="de-DE" dirty="0"/>
              <a:t>Markov-Chain Monte-Carlo (MCMC) Sampling: Gibbs Sampling, Metropolis-Hastings Sampling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Sampling für die Datengenerierung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Datensynthese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75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65129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8C2C-B092-BD47-99A3-0A408000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Datensynthese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3AA7-F5D7-F44F-A439-8BC63DB09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Gegeben ein PGM</a:t>
            </a:r>
          </a:p>
          <a:p>
            <a:r>
              <a:rPr lang="de-DE" dirty="0"/>
              <a:t>Generiere neue Daten mittels Sampling</a:t>
            </a:r>
          </a:p>
          <a:p>
            <a:endParaRPr lang="de-DE" dirty="0"/>
          </a:p>
          <a:p>
            <a:r>
              <a:rPr lang="de-DE" dirty="0"/>
              <a:t>Nutzen</a:t>
            </a:r>
          </a:p>
          <a:p>
            <a:pPr lvl="1"/>
            <a:r>
              <a:rPr lang="de-DE" dirty="0"/>
              <a:t>Neuer Input für Lernalgorithmen</a:t>
            </a:r>
          </a:p>
          <a:p>
            <a:pPr lvl="2"/>
            <a:r>
              <a:rPr lang="de-DE" dirty="0"/>
              <a:t>Iteratives Lernen</a:t>
            </a:r>
          </a:p>
          <a:p>
            <a:pPr lvl="1"/>
            <a:r>
              <a:rPr lang="de-DE" dirty="0"/>
              <a:t>Veröffentlichung von generierten anstatt originalen Daten</a:t>
            </a:r>
          </a:p>
          <a:p>
            <a:pPr lvl="2"/>
            <a:r>
              <a:rPr lang="de-DE" dirty="0"/>
              <a:t>Ursprüngliche sensitive Daten durch generierte Daten ersetzen</a:t>
            </a:r>
          </a:p>
          <a:p>
            <a:endParaRPr lang="de-DE" dirty="0"/>
          </a:p>
          <a:p>
            <a:r>
              <a:rPr lang="de-DE" dirty="0"/>
              <a:t>Beispiel: Topic-Modellierung ➝ Generierung von Dokumenten</a:t>
            </a:r>
          </a:p>
          <a:p>
            <a:pPr lvl="1"/>
            <a:r>
              <a:rPr lang="de-DE" dirty="0"/>
              <a:t>Erinnerung: Bag-</a:t>
            </a:r>
            <a:r>
              <a:rPr lang="de-DE" dirty="0" err="1"/>
              <a:t>of</a:t>
            </a:r>
            <a:r>
              <a:rPr lang="de-DE" dirty="0"/>
              <a:t>-Words Annahme (keine grammatikalisch richtigen Sätze erzeugbar)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1A8C6-9B13-2847-85C4-B3B4ADCF45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129ED-CEEC-4841-8B2C-AB2997C50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E5469-36A2-2C44-AD66-D28C1EF1C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76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02364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ACAA-9F64-4A46-9B8E-0672A16A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Unigrams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8103BB-288E-1545-A2E0-39A31A38FB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665066"/>
                <a:ext cx="7762020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>
                    <a:solidFill>
                      <a:schemeClr val="accent2"/>
                    </a:solidFill>
                  </a:rPr>
                  <a:t>Jedes Dokument hat genau </a:t>
                </a:r>
                <a:r>
                  <a:rPr lang="de-DE" u="sng" dirty="0">
                    <a:solidFill>
                      <a:schemeClr val="accent2"/>
                    </a:solidFill>
                  </a:rPr>
                  <a:t>ein</a:t>
                </a:r>
                <a:r>
                  <a:rPr lang="de-DE" dirty="0">
                    <a:solidFill>
                      <a:schemeClr val="accent2"/>
                    </a:solidFill>
                  </a:rPr>
                  <a:t> Topic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de-DE" dirty="0"/>
                  <a:t> Dokumente,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Worte im Dokument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dirty="0"/>
                  <a:t> mögliche Topics</a:t>
                </a:r>
              </a:p>
              <a:p>
                <a:pPr lvl="1"/>
                <a:r>
                  <a:rPr lang="de-DE" dirty="0" err="1">
                    <a:ea typeface="Cambria Math" panose="02040503050406030204" pitchFamily="18" charset="0"/>
                  </a:rPr>
                  <a:t>Multinomial</a:t>
                </a:r>
                <a:r>
                  <a:rPr lang="de-DE" dirty="0">
                    <a:ea typeface="Cambria Math" panose="02040503050406030204" pitchFamily="18" charset="0"/>
                  </a:rPr>
                  <a:t>-Parameter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de-DE" dirty="0"/>
                  <a:t> für die A-priori-Verteilung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 err="1"/>
                  <a:t>Multinomial</a:t>
                </a:r>
                <a:r>
                  <a:rPr lang="de-DE" dirty="0"/>
                  <a:t>-Parameter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de-DE" dirty="0"/>
                  <a:t> für die CPD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de-DE" dirty="0"/>
                  <a:t> über das Lexikon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dirty="0"/>
                  <a:t> für jedes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Sample ein neues Dokument</a:t>
                </a:r>
              </a:p>
              <a:p>
                <a:pPr lvl="1"/>
                <a:r>
                  <a:rPr lang="de-DE" dirty="0"/>
                  <a:t>Sample ein Topic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1,2,3,4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Wähle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(Länge des Dokuments; z.B. sample aus </a:t>
                </a:r>
                <a:r>
                  <a:rPr lang="de-DE" dirty="0" err="1"/>
                  <a:t>Poisson-Vert</a:t>
                </a:r>
                <a:r>
                  <a:rPr lang="de-DE" dirty="0"/>
                  <a:t>.)</a:t>
                </a:r>
              </a:p>
              <a:p>
                <a:pPr lvl="1"/>
                <a:r>
                  <a:rPr lang="de-DE" dirty="0"/>
                  <a:t>Sample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mal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Worte mit hoher Wahrscheinlichkeit pro Topic rechts abgebildet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8103BB-288E-1545-A2E0-39A31A38F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665066"/>
                <a:ext cx="7762020" cy="4240848"/>
              </a:xfrm>
              <a:blipFill>
                <a:blip r:embed="rId3"/>
                <a:stretch>
                  <a:fillRect l="-2121" t="-2687" r="-979" b="-2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00C9-5285-9648-9A5A-083847F7AA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35BB8-06E4-9F49-88D6-318E090C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E065B-B24A-2C45-864F-69BB49207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F795D08-58AC-FF4D-BBB8-6597EB6EDEE3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0A8E85E-1E8F-0547-B703-34644D48DBBC}"/>
                  </a:ext>
                </a:extLst>
              </p:cNvPr>
              <p:cNvSpPr/>
              <p:nvPr/>
            </p:nvSpPr>
            <p:spPr>
              <a:xfrm>
                <a:off x="9127237" y="1655888"/>
                <a:ext cx="1724809" cy="175278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0A8E85E-1E8F-0547-B703-34644D48D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237" y="1655888"/>
                <a:ext cx="1724809" cy="17527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A20F36F-B8EA-BE4E-9860-ED880C05C946}"/>
                  </a:ext>
                </a:extLst>
              </p:cNvPr>
              <p:cNvSpPr txBox="1"/>
              <p:nvPr/>
            </p:nvSpPr>
            <p:spPr>
              <a:xfrm>
                <a:off x="9580915" y="1850644"/>
                <a:ext cx="72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A20F36F-B8EA-BE4E-9860-ED880C05C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915" y="1850644"/>
                <a:ext cx="720000" cy="38951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46EE4AAC-E89F-E84C-BE86-71CD9B3AFE98}"/>
                  </a:ext>
                </a:extLst>
              </p:cNvPr>
              <p:cNvSpPr txBox="1"/>
              <p:nvPr/>
            </p:nvSpPr>
            <p:spPr>
              <a:xfrm>
                <a:off x="9580915" y="2547550"/>
                <a:ext cx="720000" cy="406644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46EE4AAC-E89F-E84C-BE86-71CD9B3AF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915" y="2547550"/>
                <a:ext cx="720000" cy="406644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3CF33F40-3CD9-1845-863F-5278731A3243}"/>
              </a:ext>
            </a:extLst>
          </p:cNvPr>
          <p:cNvCxnSpPr>
            <a:cxnSpLocks/>
            <a:stCxn id="136" idx="4"/>
            <a:endCxn id="137" idx="0"/>
          </p:cNvCxnSpPr>
          <p:nvPr/>
        </p:nvCxnSpPr>
        <p:spPr>
          <a:xfrm>
            <a:off x="9940915" y="2240157"/>
            <a:ext cx="0" cy="307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A811F2CB-266F-BB4E-90CE-25B9C23F3F4E}"/>
                  </a:ext>
                </a:extLst>
              </p:cNvPr>
              <p:cNvSpPr/>
              <p:nvPr/>
            </p:nvSpPr>
            <p:spPr>
              <a:xfrm>
                <a:off x="9342646" y="2368285"/>
                <a:ext cx="1284514" cy="71845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A811F2CB-266F-BB4E-90CE-25B9C23F3F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646" y="2368285"/>
                <a:ext cx="1284514" cy="71845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C8EC932-DC36-7547-902F-0BBB23DAFDF4}"/>
                  </a:ext>
                </a:extLst>
              </p:cNvPr>
              <p:cNvSpPr txBox="1"/>
              <p:nvPr/>
            </p:nvSpPr>
            <p:spPr>
              <a:xfrm>
                <a:off x="9580915" y="1161432"/>
                <a:ext cx="72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C8EC932-DC36-7547-902F-0BBB23DAF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915" y="1161432"/>
                <a:ext cx="720000" cy="38951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98FB1AAC-8866-5C41-99E1-59F1B99C9BC3}"/>
              </a:ext>
            </a:extLst>
          </p:cNvPr>
          <p:cNvCxnSpPr>
            <a:cxnSpLocks/>
            <a:stCxn id="140" idx="4"/>
            <a:endCxn id="136" idx="0"/>
          </p:cNvCxnSpPr>
          <p:nvPr/>
        </p:nvCxnSpPr>
        <p:spPr>
          <a:xfrm>
            <a:off x="9940915" y="1550945"/>
            <a:ext cx="0" cy="2996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37D74A0A-2DC7-1247-B966-1AE427638B09}"/>
                  </a:ext>
                </a:extLst>
              </p:cNvPr>
              <p:cNvSpPr txBox="1"/>
              <p:nvPr/>
            </p:nvSpPr>
            <p:spPr>
              <a:xfrm>
                <a:off x="10945724" y="1850643"/>
                <a:ext cx="72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37D74A0A-2DC7-1247-B966-1AE427638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5724" y="1850643"/>
                <a:ext cx="720000" cy="389513"/>
              </a:xfrm>
              <a:prstGeom prst="ellipse">
                <a:avLst/>
              </a:prstGeom>
              <a:blipFill>
                <a:blip r:embed="rId19"/>
                <a:stretch>
                  <a:fillRect b="-9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8893FA70-E01F-A64C-A390-4CF1DED08BD4}"/>
              </a:ext>
            </a:extLst>
          </p:cNvPr>
          <p:cNvCxnSpPr>
            <a:cxnSpLocks/>
            <a:stCxn id="142" idx="3"/>
            <a:endCxn id="137" idx="7"/>
          </p:cNvCxnSpPr>
          <p:nvPr/>
        </p:nvCxnSpPr>
        <p:spPr>
          <a:xfrm flipH="1">
            <a:off x="10195473" y="2183113"/>
            <a:ext cx="855693" cy="423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B0849F-7FC3-A34D-8B28-9893C03356AB}"/>
              </a:ext>
            </a:extLst>
          </p:cNvPr>
          <p:cNvGrpSpPr/>
          <p:nvPr/>
        </p:nvGrpSpPr>
        <p:grpSpPr>
          <a:xfrm>
            <a:off x="8123913" y="3497066"/>
            <a:ext cx="3721980" cy="2519677"/>
            <a:chOff x="8123913" y="3497066"/>
            <a:chExt cx="3721980" cy="2519677"/>
          </a:xfrm>
        </p:grpSpPr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C0EF183E-A4C4-B34B-96E0-76DAFE872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913" y="3498442"/>
              <a:ext cx="3721980" cy="2518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5986C7-F49C-6641-B65E-E2828D2BAF29}"/>
                </a:ext>
              </a:extLst>
            </p:cNvPr>
            <p:cNvSpPr txBox="1"/>
            <p:nvPr/>
          </p:nvSpPr>
          <p:spPr>
            <a:xfrm>
              <a:off x="8123913" y="3497066"/>
              <a:ext cx="372008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tabLst>
                  <a:tab pos="708025" algn="l"/>
                  <a:tab pos="1727200" algn="l"/>
                  <a:tab pos="2616200" algn="l"/>
                </a:tabLst>
              </a:pPr>
              <a:r>
                <a:rPr lang="en-GB" sz="1200" dirty="0">
                  <a:solidFill>
                    <a:schemeClr val="accent1"/>
                  </a:solidFill>
                </a:rPr>
                <a:t>1 (Arts)</a:t>
              </a:r>
              <a:r>
                <a:rPr lang="en-GB" sz="1200" dirty="0"/>
                <a:t>	</a:t>
              </a:r>
              <a:r>
                <a:rPr lang="en-GB" sz="1200" dirty="0">
                  <a:solidFill>
                    <a:srgbClr val="FFC000"/>
                  </a:solidFill>
                </a:rPr>
                <a:t>2 (Budgets)</a:t>
              </a:r>
              <a:r>
                <a:rPr lang="en-GB" sz="1200" dirty="0"/>
                <a:t>	</a:t>
              </a:r>
              <a:r>
                <a:rPr lang="en-GB" sz="1200" dirty="0">
                  <a:solidFill>
                    <a:srgbClr val="7030A0"/>
                  </a:solidFill>
                </a:rPr>
                <a:t>3 (Children)</a:t>
              </a:r>
              <a:r>
                <a:rPr lang="en-GB" sz="1200" dirty="0"/>
                <a:t>	</a:t>
              </a:r>
              <a:r>
                <a:rPr lang="en-GB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4 (Education)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D4C908-8270-244B-AF41-1AECB682FC53}"/>
                </a:ext>
              </a:extLst>
            </p:cNvPr>
            <p:cNvCxnSpPr/>
            <p:nvPr/>
          </p:nvCxnSpPr>
          <p:spPr>
            <a:xfrm>
              <a:off x="8194766" y="3774065"/>
              <a:ext cx="35356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62532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ACAA-9F64-4A46-9B8E-0672A16A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Topics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8103BB-288E-1545-A2E0-39A31A38FB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856107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>
                    <a:solidFill>
                      <a:schemeClr val="accent2"/>
                    </a:solidFill>
                  </a:rPr>
                  <a:t>Dokumente bestehen aus einem </a:t>
                </a:r>
                <a:r>
                  <a:rPr lang="de-DE" u="sng" dirty="0">
                    <a:solidFill>
                      <a:schemeClr val="accent2"/>
                    </a:solidFill>
                  </a:rPr>
                  <a:t>Mix von Topics</a:t>
                </a:r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de-DE" dirty="0"/>
                  <a:t> Dokumente,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Worte im Dokument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dirty="0"/>
                  <a:t> mögliche Topics, pro Dokument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Topic-Verteilung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/>
              </a:p>
              <a:p>
                <a:r>
                  <a:rPr lang="de-DE" dirty="0"/>
                  <a:t>Sample ein neues Dokument</a:t>
                </a:r>
              </a:p>
              <a:p>
                <a:pPr lvl="1"/>
                <a:r>
                  <a:rPr lang="de-DE" dirty="0"/>
                  <a:t>Sample eine Topic-</a:t>
                </a:r>
                <a:r>
                  <a:rPr lang="de-DE" i="1" dirty="0"/>
                  <a:t>Verteilung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dirty="0"/>
                  <a:t> Topics aus </a:t>
                </a:r>
                <a14:m>
                  <m:oMath xmlns:m="http://schemas.openxmlformats.org/officeDocument/2006/math">
                    <m:r>
                      <a:rPr lang="de-DE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Wähle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(Länge des Dokuments; z.B. sample aus </a:t>
                </a:r>
                <a:r>
                  <a:rPr lang="de-DE" dirty="0" err="1"/>
                  <a:t>Poisson-Vert</a:t>
                </a:r>
                <a:r>
                  <a:rPr lang="de-DE" dirty="0"/>
                  <a:t>.)</a:t>
                </a:r>
              </a:p>
              <a:p>
                <a:pPr lvl="1"/>
                <a:r>
                  <a:rPr lang="de-DE" dirty="0"/>
                  <a:t>Wiederhole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mal</a:t>
                </a:r>
              </a:p>
              <a:p>
                <a:pPr lvl="2"/>
                <a:r>
                  <a:rPr lang="de-DE" dirty="0"/>
                  <a:t>Sample Topic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Sample Wort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d>
                      <m:dPr>
                        <m:begChr m:val="["/>
                        <m:endChr m:val="]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3"/>
                <a:r>
                  <a:rPr lang="de-DE" dirty="0"/>
                  <a:t>Häufige Schreibweise in der Forschungsgemeinde: </a:t>
                </a:r>
                <a:br>
                  <a:rPr lang="de-DE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∙| 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∙| 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3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8103BB-288E-1545-A2E0-39A31A38F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856107" cy="4240848"/>
              </a:xfrm>
              <a:blipFill>
                <a:blip r:embed="rId3"/>
                <a:stretch>
                  <a:fillRect l="-2097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00C9-5285-9648-9A5A-083847F7AA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35BB8-06E4-9F49-88D6-318E090C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E065B-B24A-2C45-864F-69BB49207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F795D08-58AC-FF4D-BBB8-6597EB6EDEE3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763AD-FF1E-544F-8C2D-BCC9CE4E942E}"/>
              </a:ext>
            </a:extLst>
          </p:cNvPr>
          <p:cNvGrpSpPr/>
          <p:nvPr/>
        </p:nvGrpSpPr>
        <p:grpSpPr>
          <a:xfrm>
            <a:off x="9127237" y="1162917"/>
            <a:ext cx="2538487" cy="2947529"/>
            <a:chOff x="9127237" y="1162917"/>
            <a:chExt cx="2538487" cy="29475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A519BB-6634-1545-B728-0A4A63F32E78}"/>
                </a:ext>
              </a:extLst>
            </p:cNvPr>
            <p:cNvGrpSpPr/>
            <p:nvPr/>
          </p:nvGrpSpPr>
          <p:grpSpPr>
            <a:xfrm>
              <a:off x="9127237" y="1655888"/>
              <a:ext cx="2538487" cy="2454558"/>
              <a:chOff x="7950129" y="4109675"/>
              <a:chExt cx="2538487" cy="2454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4DEEFDC-0432-8043-90A2-3F4C8D1ED049}"/>
                      </a:ext>
                    </a:extLst>
                  </p:cNvPr>
                  <p:cNvSpPr/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C81A0F11-6A0C-EA42-9224-398B442947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73A8BB1-A915-214C-81B3-0C5980E0407E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0DF324-0D22-334A-8B94-2288D80C72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618B25-8EF0-044A-873C-94EC991BC024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3B55A3F-6546-4B45-BF50-F4BF5EA10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69D51AD-9601-064A-AB6E-2F173D4023F3}"/>
                  </a:ext>
                </a:extLst>
              </p:cNvPr>
              <p:cNvCxnSpPr>
                <a:cxnSpLocks/>
                <a:stCxn id="25" idx="4"/>
                <a:endCxn id="26" idx="0"/>
              </p:cNvCxnSpPr>
              <p:nvPr/>
            </p:nvCxnSpPr>
            <p:spPr>
              <a:xfrm>
                <a:off x="8763807" y="5407762"/>
                <a:ext cx="0" cy="290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B91D1DE-3D60-8345-805B-649E7A109A1F}"/>
                      </a:ext>
                    </a:extLst>
                  </p:cNvPr>
                  <p:cNvSpPr/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A4EB313-3CFF-9B4A-986E-FB98C4CBF8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B14CC6E-CC94-EF43-8CF0-602C23393B14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430C7B0-02A7-CD43-B521-437D59F2D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0ACF1A2-4C49-894E-A586-CB96FDC4035B}"/>
                  </a:ext>
                </a:extLst>
              </p:cNvPr>
              <p:cNvCxnSpPr>
                <a:cxnSpLocks/>
                <a:stCxn id="29" idx="4"/>
                <a:endCxn id="25" idx="0"/>
              </p:cNvCxnSpPr>
              <p:nvPr/>
            </p:nvCxnSpPr>
            <p:spPr>
              <a:xfrm>
                <a:off x="8763807" y="4701419"/>
                <a:ext cx="0" cy="2996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C8E3578-BB1B-CD4A-825D-4A08F486B3AE}"/>
                      </a:ext>
                    </a:extLst>
                  </p:cNvPr>
                  <p:cNvSpPr txBox="1"/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6E4E8F4-D7AA-D74E-AB19-E9932F3B3A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FF9B777-9AE4-3848-8980-AC8E7FACB941}"/>
                  </a:ext>
                </a:extLst>
              </p:cNvPr>
              <p:cNvCxnSpPr>
                <a:cxnSpLocks/>
                <a:stCxn id="31" idx="3"/>
                <a:endCxn id="26" idx="7"/>
              </p:cNvCxnSpPr>
              <p:nvPr/>
            </p:nvCxnSpPr>
            <p:spPr>
              <a:xfrm flipH="1">
                <a:off x="9018365" y="5333587"/>
                <a:ext cx="855693" cy="4239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BE91D7B-9477-714A-95BC-3E1FF113E6A0}"/>
                    </a:ext>
                  </a:extLst>
                </p:cNvPr>
                <p:cNvSpPr txBox="1"/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de-DE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EA1203-8F6F-2344-BD7F-58E1CE655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4959392-98C7-5F44-840C-D6D9C4702D13}"/>
                </a:ext>
              </a:extLst>
            </p:cNvPr>
            <p:cNvCxnSpPr>
              <a:cxnSpLocks/>
              <a:stCxn id="22" idx="4"/>
              <a:endCxn id="29" idx="0"/>
            </p:cNvCxnSpPr>
            <p:nvPr/>
          </p:nvCxnSpPr>
          <p:spPr>
            <a:xfrm>
              <a:off x="9940915" y="1552430"/>
              <a:ext cx="0" cy="305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3BA143E-3C53-B549-8402-075484D3073C}"/>
                  </a:ext>
                </a:extLst>
              </p:cNvPr>
              <p:cNvSpPr txBox="1"/>
              <p:nvPr/>
            </p:nvSpPr>
            <p:spPr>
              <a:xfrm>
                <a:off x="8551146" y="4785313"/>
                <a:ext cx="29328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0.32,0.34,0.25,0.09</m:t>
                          </m:r>
                        </m:e>
                      </m:d>
                    </m:oMath>
                  </m:oMathPara>
                </a14:m>
                <a:br>
                  <a:rPr lang="de-DE" b="0" dirty="0">
                    <a:ea typeface="Cambria Math" panose="02040503050406030204" pitchFamily="18" charset="0"/>
                  </a:rPr>
                </a:br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=68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3BA143E-3C53-B549-8402-075484D30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146" y="4785313"/>
                <a:ext cx="2932854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3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ACAA-9F64-4A46-9B8E-0672A16A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00C9-5285-9648-9A5A-083847F7AA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35BB8-06E4-9F49-88D6-318E090C5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E065B-B24A-2C45-864F-69BB49207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F795D08-58AC-FF4D-BBB8-6597EB6EDEE3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763AD-FF1E-544F-8C2D-BCC9CE4E942E}"/>
              </a:ext>
            </a:extLst>
          </p:cNvPr>
          <p:cNvGrpSpPr/>
          <p:nvPr/>
        </p:nvGrpSpPr>
        <p:grpSpPr>
          <a:xfrm>
            <a:off x="9127237" y="1162917"/>
            <a:ext cx="2538487" cy="2947529"/>
            <a:chOff x="9127237" y="1162917"/>
            <a:chExt cx="2538487" cy="29475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A519BB-6634-1545-B728-0A4A63F32E78}"/>
                </a:ext>
              </a:extLst>
            </p:cNvPr>
            <p:cNvGrpSpPr/>
            <p:nvPr/>
          </p:nvGrpSpPr>
          <p:grpSpPr>
            <a:xfrm>
              <a:off x="9127237" y="1655888"/>
              <a:ext cx="2538487" cy="2454558"/>
              <a:chOff x="7950129" y="4109675"/>
              <a:chExt cx="2538487" cy="2454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4DEEFDC-0432-8043-90A2-3F4C8D1ED049}"/>
                      </a:ext>
                    </a:extLst>
                  </p:cNvPr>
                  <p:cNvSpPr/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C81A0F11-6A0C-EA42-9224-398B442947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73A8BB1-A915-214C-81B3-0C5980E0407E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0DF324-0D22-334A-8B94-2288D80C72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618B25-8EF0-044A-873C-94EC991BC024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3B55A3F-6546-4B45-BF50-F4BF5EA10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69D51AD-9601-064A-AB6E-2F173D4023F3}"/>
                  </a:ext>
                </a:extLst>
              </p:cNvPr>
              <p:cNvCxnSpPr>
                <a:cxnSpLocks/>
                <a:stCxn id="25" idx="4"/>
                <a:endCxn id="26" idx="0"/>
              </p:cNvCxnSpPr>
              <p:nvPr/>
            </p:nvCxnSpPr>
            <p:spPr>
              <a:xfrm>
                <a:off x="8763807" y="5407762"/>
                <a:ext cx="0" cy="290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B91D1DE-3D60-8345-805B-649E7A109A1F}"/>
                      </a:ext>
                    </a:extLst>
                  </p:cNvPr>
                  <p:cNvSpPr/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A4EB313-3CFF-9B4A-986E-FB98C4CBF8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B14CC6E-CC94-EF43-8CF0-602C23393B14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430C7B0-02A7-CD43-B521-437D59F2D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0ACF1A2-4C49-894E-A586-CB96FDC4035B}"/>
                  </a:ext>
                </a:extLst>
              </p:cNvPr>
              <p:cNvCxnSpPr>
                <a:cxnSpLocks/>
                <a:stCxn id="29" idx="4"/>
                <a:endCxn id="25" idx="0"/>
              </p:cNvCxnSpPr>
              <p:nvPr/>
            </p:nvCxnSpPr>
            <p:spPr>
              <a:xfrm>
                <a:off x="8763807" y="4701419"/>
                <a:ext cx="0" cy="2996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C8E3578-BB1B-CD4A-825D-4A08F486B3AE}"/>
                      </a:ext>
                    </a:extLst>
                  </p:cNvPr>
                  <p:cNvSpPr txBox="1"/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6E4E8F4-D7AA-D74E-AB19-E9932F3B3A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FF9B777-9AE4-3848-8980-AC8E7FACB941}"/>
                  </a:ext>
                </a:extLst>
              </p:cNvPr>
              <p:cNvCxnSpPr>
                <a:cxnSpLocks/>
                <a:stCxn id="31" idx="3"/>
                <a:endCxn id="26" idx="7"/>
              </p:cNvCxnSpPr>
              <p:nvPr/>
            </p:nvCxnSpPr>
            <p:spPr>
              <a:xfrm flipH="1">
                <a:off x="9018365" y="5333587"/>
                <a:ext cx="855693" cy="4239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BE91D7B-9477-714A-95BC-3E1FF113E6A0}"/>
                    </a:ext>
                  </a:extLst>
                </p:cNvPr>
                <p:cNvSpPr txBox="1"/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de-DE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EA1203-8F6F-2344-BD7F-58E1CE655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4959392-98C7-5F44-840C-D6D9C4702D13}"/>
                </a:ext>
              </a:extLst>
            </p:cNvPr>
            <p:cNvCxnSpPr>
              <a:cxnSpLocks/>
              <a:stCxn id="22" idx="4"/>
              <a:endCxn id="29" idx="0"/>
            </p:cNvCxnSpPr>
            <p:nvPr/>
          </p:nvCxnSpPr>
          <p:spPr>
            <a:xfrm>
              <a:off x="9940915" y="1552430"/>
              <a:ext cx="0" cy="305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D86BD2-DC8B-124D-BDF6-5F47BD591C22}"/>
              </a:ext>
            </a:extLst>
          </p:cNvPr>
          <p:cNvGrpSpPr/>
          <p:nvPr/>
        </p:nvGrpSpPr>
        <p:grpSpPr>
          <a:xfrm>
            <a:off x="359999" y="1655888"/>
            <a:ext cx="3721980" cy="2519677"/>
            <a:chOff x="8123913" y="3497066"/>
            <a:chExt cx="3721980" cy="2519677"/>
          </a:xfrm>
        </p:grpSpPr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CF121FCD-16CA-D042-886D-A41C2F77D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913" y="3498442"/>
              <a:ext cx="3721980" cy="2518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316AAF-2739-8343-B619-1E5B63EFCF72}"/>
                </a:ext>
              </a:extLst>
            </p:cNvPr>
            <p:cNvSpPr txBox="1"/>
            <p:nvPr/>
          </p:nvSpPr>
          <p:spPr>
            <a:xfrm>
              <a:off x="8123913" y="3497066"/>
              <a:ext cx="372008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tabLst>
                  <a:tab pos="708025" algn="l"/>
                  <a:tab pos="1727200" algn="l"/>
                  <a:tab pos="2616200" algn="l"/>
                </a:tabLst>
              </a:pPr>
              <a:r>
                <a:rPr lang="en-GB" sz="1200" dirty="0">
                  <a:solidFill>
                    <a:schemeClr val="accent1"/>
                  </a:solidFill>
                </a:rPr>
                <a:t>1 (Arts)</a:t>
              </a:r>
              <a:r>
                <a:rPr lang="en-GB" sz="1200" dirty="0"/>
                <a:t>	</a:t>
              </a:r>
              <a:r>
                <a:rPr lang="en-GB" sz="1200" dirty="0">
                  <a:solidFill>
                    <a:srgbClr val="FFC000"/>
                  </a:solidFill>
                </a:rPr>
                <a:t>2 (Budgets)</a:t>
              </a:r>
              <a:r>
                <a:rPr lang="en-GB" sz="1200" dirty="0"/>
                <a:t>	</a:t>
              </a:r>
              <a:r>
                <a:rPr lang="en-GB" sz="1200" dirty="0">
                  <a:solidFill>
                    <a:srgbClr val="7030A0"/>
                  </a:solidFill>
                </a:rPr>
                <a:t>3 (Children)</a:t>
              </a:r>
              <a:r>
                <a:rPr lang="en-GB" sz="1200" dirty="0"/>
                <a:t>	</a:t>
              </a:r>
              <a:r>
                <a:rPr lang="en-GB" sz="12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4 (Education)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8862285-5845-2F49-9760-9FDA16B8C569}"/>
                </a:ext>
              </a:extLst>
            </p:cNvPr>
            <p:cNvCxnSpPr/>
            <p:nvPr/>
          </p:nvCxnSpPr>
          <p:spPr>
            <a:xfrm>
              <a:off x="8194766" y="3774065"/>
              <a:ext cx="35356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83282E4-43F6-6246-903A-73827EBF61B1}"/>
              </a:ext>
            </a:extLst>
          </p:cNvPr>
          <p:cNvSpPr txBox="1"/>
          <p:nvPr/>
        </p:nvSpPr>
        <p:spPr>
          <a:xfrm>
            <a:off x="4150939" y="1655888"/>
            <a:ext cx="4937150" cy="3416320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William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Randolph Hearst </a:t>
            </a:r>
            <a:r>
              <a:rPr lang="en-US" dirty="0">
                <a:solidFill>
                  <a:srgbClr val="FFC000"/>
                </a:solidFill>
              </a:rPr>
              <a:t>Foundation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$1.25 million </a:t>
            </a:r>
            <a:r>
              <a:rPr lang="en-US" dirty="0">
                <a:solidFill>
                  <a:schemeClr val="accent1"/>
                </a:solidFill>
              </a:rPr>
              <a:t>Lincoln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Center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Opera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New York Philharmonic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School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board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real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opportunity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make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mark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future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performing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grants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act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bit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important traditional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support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research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education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social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services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Hearst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Foundation President </a:t>
            </a:r>
            <a:r>
              <a:rPr lang="en-US" dirty="0">
                <a:solidFill>
                  <a:srgbClr val="7030A0"/>
                </a:solidFill>
              </a:rPr>
              <a:t>Randolph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Hearst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Monday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announcing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Lincoln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share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$200.000 </a:t>
            </a:r>
            <a:r>
              <a:rPr lang="en-US" dirty="0">
                <a:solidFill>
                  <a:schemeClr val="accent1"/>
                </a:solidFill>
              </a:rPr>
              <a:t>new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building house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young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provide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new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public facilities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Opera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New York Philharmonic </a:t>
            </a:r>
            <a:r>
              <a:rPr lang="en-US" dirty="0">
                <a:solidFill>
                  <a:srgbClr val="FFC000"/>
                </a:solidFill>
              </a:rPr>
              <a:t>receive $400.000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School </a:t>
            </a:r>
            <a:r>
              <a:rPr lang="en-US" dirty="0">
                <a:solidFill>
                  <a:schemeClr val="accent1"/>
                </a:solidFill>
              </a:rPr>
              <a:t>music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performing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taught </a:t>
            </a:r>
            <a:r>
              <a:rPr lang="en-US" dirty="0">
                <a:solidFill>
                  <a:srgbClr val="FFC000"/>
                </a:solidFill>
              </a:rPr>
              <a:t>$250.000 </a:t>
            </a:r>
            <a:r>
              <a:rPr lang="en-US" dirty="0">
                <a:solidFill>
                  <a:srgbClr val="7030A0"/>
                </a:solidFill>
              </a:rPr>
              <a:t>Hearst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Foundation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leading supporter Lincoln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Center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Fund </a:t>
            </a:r>
            <a:r>
              <a:rPr lang="en-US" dirty="0">
                <a:solidFill>
                  <a:srgbClr val="7030A0"/>
                </a:solidFill>
              </a:rPr>
              <a:t>make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annual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$100.000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70B521-079E-9841-AB7E-0864FB0BE6EC}"/>
                  </a:ext>
                </a:extLst>
              </p:cNvPr>
              <p:cNvSpPr txBox="1"/>
              <p:nvPr/>
            </p:nvSpPr>
            <p:spPr>
              <a:xfrm>
                <a:off x="762401" y="4451188"/>
                <a:ext cx="29328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0.32,0.34,0.25,0.09</m:t>
                          </m:r>
                        </m:e>
                      </m:d>
                    </m:oMath>
                  </m:oMathPara>
                </a14:m>
                <a:br>
                  <a:rPr lang="de-DE" b="0" dirty="0">
                    <a:ea typeface="Cambria Math" panose="02040503050406030204" pitchFamily="18" charset="0"/>
                  </a:rPr>
                </a:br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=68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70B521-079E-9841-AB7E-0864FB0BE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01" y="4451188"/>
                <a:ext cx="2932854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932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48303-1860-3443-8403-CCB5DAA4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Deterministische vs. stochastische Approximationen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0B525-8C63-0944-AC80-7FBD6EC7F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02" y="2615518"/>
            <a:ext cx="5578139" cy="3290393"/>
          </a:xfrm>
        </p:spPr>
        <p:txBody>
          <a:bodyPr/>
          <a:lstStyle/>
          <a:p>
            <a:r>
              <a:rPr lang="de-DE" dirty="0"/>
              <a:t>Ergibt jedes Mal das gleiche Ergebnis</a:t>
            </a:r>
          </a:p>
          <a:p>
            <a:r>
              <a:rPr lang="de-DE" dirty="0"/>
              <a:t>Beispiel</a:t>
            </a:r>
          </a:p>
          <a:p>
            <a:pPr lvl="1"/>
            <a:r>
              <a:rPr lang="de-DE" dirty="0" err="1"/>
              <a:t>Loopy</a:t>
            </a:r>
            <a:r>
              <a:rPr lang="de-DE" dirty="0"/>
              <a:t> Belief Propagation</a:t>
            </a:r>
          </a:p>
          <a:p>
            <a:pPr lvl="2"/>
            <a:r>
              <a:rPr lang="de-DE" dirty="0"/>
              <a:t>PP auf Nicht-</a:t>
            </a:r>
            <a:r>
              <a:rPr lang="de-DE" dirty="0" err="1"/>
              <a:t>Polytrees</a:t>
            </a:r>
            <a:endParaRPr lang="de-DE" dirty="0"/>
          </a:p>
          <a:p>
            <a:pPr lvl="2"/>
            <a:r>
              <a:rPr lang="de-DE" dirty="0"/>
              <a:t>Nachrichtenversand </a:t>
            </a:r>
            <a:br>
              <a:rPr lang="de-DE" dirty="0"/>
            </a:br>
            <a:r>
              <a:rPr lang="de-DE" dirty="0"/>
              <a:t>folgt gleichem Schema, </a:t>
            </a:r>
            <a:br>
              <a:rPr lang="de-DE" dirty="0"/>
            </a:br>
            <a:r>
              <a:rPr lang="de-DE" dirty="0"/>
              <a:t>Berechnungen werden </a:t>
            </a:r>
            <a:br>
              <a:rPr lang="de-DE" dirty="0"/>
            </a:br>
            <a:r>
              <a:rPr lang="de-DE" dirty="0"/>
              <a:t>gleich sein und auf das </a:t>
            </a:r>
            <a:br>
              <a:rPr lang="de-DE" dirty="0"/>
            </a:br>
            <a:r>
              <a:rPr lang="de-DE" dirty="0"/>
              <a:t>gleiche Ergebnis </a:t>
            </a:r>
            <a:br>
              <a:rPr lang="de-DE" dirty="0"/>
            </a:br>
            <a:r>
              <a:rPr lang="de-DE" dirty="0"/>
              <a:t>hinauslaufen</a:t>
            </a:r>
          </a:p>
          <a:p>
            <a:pPr lvl="1"/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C5E32B-82A0-D145-8789-BBEB17BE7F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Kann bei unterschiedlichen Läufen zu unterschiedlichen Ergebnissen führen</a:t>
            </a:r>
          </a:p>
          <a:p>
            <a:r>
              <a:rPr lang="de-DE" dirty="0"/>
              <a:t>Typischerweise Sampling-basiert</a:t>
            </a:r>
          </a:p>
          <a:p>
            <a:pPr lvl="1"/>
            <a:r>
              <a:rPr lang="de-DE" dirty="0"/>
              <a:t>Kann z.B. von unterschiedlichen </a:t>
            </a:r>
            <a:r>
              <a:rPr lang="de-DE" dirty="0" err="1"/>
              <a:t>Seeds</a:t>
            </a:r>
            <a:r>
              <a:rPr lang="de-DE" dirty="0"/>
              <a:t> für Zufallszahlen abhängen</a:t>
            </a:r>
          </a:p>
          <a:p>
            <a:pPr lvl="1"/>
            <a:r>
              <a:rPr lang="de-DE" dirty="0"/>
              <a:t>Sollte in der Regel gegen die richtigen Antwort konvergieren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A88BE7-C048-3A4C-B7AD-C869AF15155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/>
              <a:t>Deterministische Approximation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8CC476-D1BB-334E-9D07-8946F9361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Stochastische Approximation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67BEA-36E6-F64F-BF6A-170E2619D5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Tanya Braun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78E57-DF3E-D447-8EEB-B0D779647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FB67829-C060-EA44-92E7-AFD28683F8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5EF131-C8EB-0D4E-BC18-3D88D1509E1F}"/>
              </a:ext>
            </a:extLst>
          </p:cNvPr>
          <p:cNvSpPr/>
          <p:nvPr/>
        </p:nvSpPr>
        <p:spPr>
          <a:xfrm>
            <a:off x="7504374" y="5441050"/>
            <a:ext cx="280691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Fokus dieses Vorlesungsteils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D7882C-36BF-CE42-AD3D-286E51545284}"/>
              </a:ext>
            </a:extLst>
          </p:cNvPr>
          <p:cNvCxnSpPr>
            <a:cxnSpLocks/>
            <a:stCxn id="12" idx="0"/>
            <a:endCxn id="15" idx="2"/>
          </p:cNvCxnSpPr>
          <p:nvPr/>
        </p:nvCxnSpPr>
        <p:spPr>
          <a:xfrm flipV="1">
            <a:off x="8907830" y="5065580"/>
            <a:ext cx="0" cy="3754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A2329C0-E1AB-E647-BC65-8D9D2102AB54}"/>
              </a:ext>
            </a:extLst>
          </p:cNvPr>
          <p:cNvSpPr/>
          <p:nvPr/>
        </p:nvSpPr>
        <p:spPr>
          <a:xfrm>
            <a:off x="6213075" y="2119470"/>
            <a:ext cx="5389510" cy="2946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AB476F-C023-3148-BC14-F2713C9E3C62}"/>
              </a:ext>
            </a:extLst>
          </p:cNvPr>
          <p:cNvGrpSpPr/>
          <p:nvPr/>
        </p:nvGrpSpPr>
        <p:grpSpPr>
          <a:xfrm>
            <a:off x="3917282" y="3561226"/>
            <a:ext cx="1714367" cy="2317501"/>
            <a:chOff x="8923627" y="1657675"/>
            <a:chExt cx="2821028" cy="38134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7">
                  <a:extLst>
                    <a:ext uri="{FF2B5EF4-FFF2-40B4-BE49-F238E27FC236}">
                      <a16:creationId xmlns:a16="http://schemas.microsoft.com/office/drawing/2014/main" id="{BD108635-CCF6-134B-84C0-BA643F094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2"/>
                  <a:ext cx="982187" cy="344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7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7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7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7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7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7">
                  <a:extLst>
                    <a:ext uri="{FF2B5EF4-FFF2-40B4-BE49-F238E27FC236}">
                      <a16:creationId xmlns:a16="http://schemas.microsoft.com/office/drawing/2014/main" id="{BD108635-CCF6-134B-84C0-BA643F094A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2"/>
                  <a:ext cx="982187" cy="34438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30">
                  <a:extLst>
                    <a:ext uri="{FF2B5EF4-FFF2-40B4-BE49-F238E27FC236}">
                      <a16:creationId xmlns:a16="http://schemas.microsoft.com/office/drawing/2014/main" id="{F4E8FF9A-ED32-154A-A589-BC33D83C01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0"/>
                  <a:ext cx="835647" cy="344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7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7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7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30">
                  <a:extLst>
                    <a:ext uri="{FF2B5EF4-FFF2-40B4-BE49-F238E27FC236}">
                      <a16:creationId xmlns:a16="http://schemas.microsoft.com/office/drawing/2014/main" id="{F4E8FF9A-ED32-154A-A589-BC33D83C01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0"/>
                  <a:ext cx="835647" cy="34438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35">
                  <a:extLst>
                    <a:ext uri="{FF2B5EF4-FFF2-40B4-BE49-F238E27FC236}">
                      <a16:creationId xmlns:a16="http://schemas.microsoft.com/office/drawing/2014/main" id="{5996EF78-CF59-5348-BDD7-D5ED5C946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5" y="3802300"/>
                  <a:ext cx="930281" cy="344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7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7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7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35">
                  <a:extLst>
                    <a:ext uri="{FF2B5EF4-FFF2-40B4-BE49-F238E27FC236}">
                      <a16:creationId xmlns:a16="http://schemas.microsoft.com/office/drawing/2014/main" id="{5996EF78-CF59-5348-BDD7-D5ED5C9467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5" y="3802300"/>
                  <a:ext cx="930281" cy="34438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36">
                  <a:extLst>
                    <a:ext uri="{FF2B5EF4-FFF2-40B4-BE49-F238E27FC236}">
                      <a16:creationId xmlns:a16="http://schemas.microsoft.com/office/drawing/2014/main" id="{04697A7B-F122-2A46-9D6C-C5324F650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8" cy="344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7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7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7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7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7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36">
                  <a:extLst>
                    <a:ext uri="{FF2B5EF4-FFF2-40B4-BE49-F238E27FC236}">
                      <a16:creationId xmlns:a16="http://schemas.microsoft.com/office/drawing/2014/main" id="{04697A7B-F122-2A46-9D6C-C5324F650A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8" cy="3443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37">
                  <a:extLst>
                    <a:ext uri="{FF2B5EF4-FFF2-40B4-BE49-F238E27FC236}">
                      <a16:creationId xmlns:a16="http://schemas.microsoft.com/office/drawing/2014/main" id="{2C5F4C8F-8155-4F42-BEF4-4498C773EB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8"/>
                  <a:ext cx="869622" cy="344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7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7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7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7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37">
                  <a:extLst>
                    <a:ext uri="{FF2B5EF4-FFF2-40B4-BE49-F238E27FC236}">
                      <a16:creationId xmlns:a16="http://schemas.microsoft.com/office/drawing/2014/main" id="{2C5F4C8F-8155-4F42-BEF4-4498C773EB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8"/>
                  <a:ext cx="869622" cy="3443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38">
                  <a:extLst>
                    <a:ext uri="{FF2B5EF4-FFF2-40B4-BE49-F238E27FC236}">
                      <a16:creationId xmlns:a16="http://schemas.microsoft.com/office/drawing/2014/main" id="{392A9CDD-6859-4C4E-9D08-4F171ACD89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4" y="4780250"/>
                  <a:ext cx="830371" cy="344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7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7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7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7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7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7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38">
                  <a:extLst>
                    <a:ext uri="{FF2B5EF4-FFF2-40B4-BE49-F238E27FC236}">
                      <a16:creationId xmlns:a16="http://schemas.microsoft.com/office/drawing/2014/main" id="{392A9CDD-6859-4C4E-9D08-4F171ACD89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4" y="4780250"/>
                  <a:ext cx="830371" cy="34438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41">
                  <a:extLst>
                    <a:ext uri="{FF2B5EF4-FFF2-40B4-BE49-F238E27FC236}">
                      <a16:creationId xmlns:a16="http://schemas.microsoft.com/office/drawing/2014/main" id="{E07E2E3A-3E86-3443-BE66-1E0A1B161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30371" cy="344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7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7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7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7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7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7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41">
                  <a:extLst>
                    <a:ext uri="{FF2B5EF4-FFF2-40B4-BE49-F238E27FC236}">
                      <a16:creationId xmlns:a16="http://schemas.microsoft.com/office/drawing/2014/main" id="{E07E2E3A-3E86-3443-BE66-1E0A1B161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30371" cy="3443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42">
                  <a:extLst>
                    <a:ext uri="{FF2B5EF4-FFF2-40B4-BE49-F238E27FC236}">
                      <a16:creationId xmlns:a16="http://schemas.microsoft.com/office/drawing/2014/main" id="{AEE98183-9378-DD44-AC7C-33D23AD397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10" y="2913563"/>
                  <a:ext cx="872999" cy="3443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7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7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7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7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42">
                  <a:extLst>
                    <a:ext uri="{FF2B5EF4-FFF2-40B4-BE49-F238E27FC236}">
                      <a16:creationId xmlns:a16="http://schemas.microsoft.com/office/drawing/2014/main" id="{AEE98183-9378-DD44-AC7C-33D23AD3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10" y="2913563"/>
                  <a:ext cx="872999" cy="344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7">
                  <a:extLst>
                    <a:ext uri="{FF2B5EF4-FFF2-40B4-BE49-F238E27FC236}">
                      <a16:creationId xmlns:a16="http://schemas.microsoft.com/office/drawing/2014/main" id="{B6750AFA-83EC-D942-B794-3A4F71096D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3" cy="3554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7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7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7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7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7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7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7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7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7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7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Rectangle 27">
                  <a:extLst>
                    <a:ext uri="{FF2B5EF4-FFF2-40B4-BE49-F238E27FC236}">
                      <a16:creationId xmlns:a16="http://schemas.microsoft.com/office/drawing/2014/main" id="{B6750AFA-83EC-D942-B794-3A4F71096D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3" cy="35546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6C213888-8D9B-A64E-BB7C-F90DF403A2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67883"/>
                  <a:ext cx="518400" cy="5341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90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6C213888-8D9B-A64E-BB7C-F90DF403A2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67883"/>
                  <a:ext cx="518400" cy="534126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1FF89D0-C51B-4243-A1F9-F36D5BB057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6" y="1657675"/>
                  <a:ext cx="518400" cy="5341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1FF89D0-C51B-4243-A1F9-F36D5BB057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6" y="1657675"/>
                  <a:ext cx="518400" cy="534126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AF184510-F47F-6D49-801C-300902CDE2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7" y="1657675"/>
                  <a:ext cx="518400" cy="5341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AF184510-F47F-6D49-801C-300902CDE2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7" y="1657675"/>
                  <a:ext cx="518400" cy="53412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CF58A0A-A43A-AD49-8838-896936DBC6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35981"/>
                  <a:ext cx="518400" cy="5341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CF58A0A-A43A-AD49-8838-896936DBC6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35981"/>
                  <a:ext cx="518400" cy="534126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7CDED22-5FB6-E148-B6AC-4E9EAC3BDB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7" y="4937045"/>
                  <a:ext cx="518400" cy="5341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9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900" dirty="0"/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7CDED22-5FB6-E148-B6AC-4E9EAC3BDB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7" y="4937045"/>
                  <a:ext cx="518400" cy="53412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DE0310B-8AE1-6F4E-BC4C-C7650415EF6B}"/>
                </a:ext>
              </a:extLst>
            </p:cNvPr>
            <p:cNvCxnSpPr>
              <a:cxnSpLocks/>
              <a:stCxn id="30" idx="5"/>
              <a:endCxn id="34" idx="1"/>
            </p:cNvCxnSpPr>
            <p:nvPr/>
          </p:nvCxnSpPr>
          <p:spPr>
            <a:xfrm>
              <a:off x="10338379" y="3723788"/>
              <a:ext cx="577785" cy="12914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5B312A7-18C3-6943-8A96-2337D7B68623}"/>
                </a:ext>
              </a:extLst>
            </p:cNvPr>
            <p:cNvCxnSpPr>
              <a:cxnSpLocks/>
              <a:stCxn id="32" idx="3"/>
              <a:endCxn id="30" idx="7"/>
            </p:cNvCxnSpPr>
            <p:nvPr/>
          </p:nvCxnSpPr>
          <p:spPr>
            <a:xfrm flipH="1">
              <a:off x="10338379" y="2113580"/>
              <a:ext cx="577785" cy="12325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EA88F83-EB42-434D-A053-50C3BAA32C5C}"/>
                </a:ext>
              </a:extLst>
            </p:cNvPr>
            <p:cNvCxnSpPr>
              <a:cxnSpLocks/>
              <a:stCxn id="31" idx="5"/>
              <a:endCxn id="30" idx="1"/>
            </p:cNvCxnSpPr>
            <p:nvPr/>
          </p:nvCxnSpPr>
          <p:spPr>
            <a:xfrm>
              <a:off x="9395008" y="2113579"/>
              <a:ext cx="576806" cy="12325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C8F398A-58C1-A046-B220-CDE6BC131450}"/>
                </a:ext>
              </a:extLst>
            </p:cNvPr>
            <p:cNvCxnSpPr>
              <a:cxnSpLocks/>
              <a:stCxn id="30" idx="3"/>
              <a:endCxn id="33" idx="7"/>
            </p:cNvCxnSpPr>
            <p:nvPr/>
          </p:nvCxnSpPr>
          <p:spPr>
            <a:xfrm flipH="1">
              <a:off x="9390361" y="3723788"/>
              <a:ext cx="581453" cy="12904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244B8F0-053A-A747-B42E-70FDF523113E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54FBAC5-99BD-2948-AAEC-D51A464E6132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0570153-503A-1244-9CAE-FC55805BBEF1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C9C5608-3CB9-9644-BC18-8CEA4E4BA371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13A2634-85CE-D54F-96C8-AF8739D385AF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1C1106-7CA6-3841-B544-5F9CB49084E9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53CAD7F-58BA-6F43-9805-C46256447246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6C9596E-10B7-CF4B-B232-854D211E4125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FAC984F-2B4C-8A4E-B2A3-8A3537FE4B92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04782" cy="3291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7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7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7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7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7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7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7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700" dirty="0"/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FAC984F-2B4C-8A4E-B2A3-8A3537FE4B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04782" cy="32919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30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CB5385D-8EF6-9940-A9EF-DBD08155B91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 err="1"/>
                  <a:t>Mixture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Topics: Hyperparameter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CB5385D-8EF6-9940-A9EF-DBD08155B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367C206-EEAC-DF4C-A0B9-846D8BBB48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568117" cy="4240848"/>
              </a:xfrm>
            </p:spPr>
            <p:txBody>
              <a:bodyPr/>
              <a:lstStyle/>
              <a:p>
                <a:r>
                  <a:rPr lang="de-DE" dirty="0"/>
                  <a:t>Sampling einer Topic-</a:t>
                </a:r>
                <a:r>
                  <a:rPr lang="de-DE" i="1" dirty="0"/>
                  <a:t>Verteilung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dirty="0"/>
                  <a:t> Topics aus </a:t>
                </a:r>
                <a14:m>
                  <m:oMath xmlns:m="http://schemas.openxmlformats.org/officeDocument/2006/math">
                    <m:r>
                      <a:rPr lang="de-DE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Erlaubt Vorwissen zu kodieren, ob Dokumente eher aus wenigen Topics mit hoher Wahrscheinlichkeit oder aus vielen Topics mit ähnlicher Wahrscheinlichkeit bestehen</a:t>
                </a:r>
              </a:p>
              <a:p>
                <a:pPr lvl="1"/>
                <a:r>
                  <a:rPr lang="de-DE" dirty="0"/>
                  <a:t>Genutzte Verteilung zur Kodierung: </a:t>
                </a:r>
                <a:r>
                  <a:rPr lang="de-DE" dirty="0" err="1"/>
                  <a:t>Dirichlet</a:t>
                </a:r>
                <a:r>
                  <a:rPr lang="de-DE" dirty="0"/>
                  <a:t>-Verteilung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𝑝</m:t>
                      </m:r>
                      <m:r>
                        <a:rPr lang="de-DE" i="1">
                          <a:latin typeface="Cambria Math" charset="0"/>
                        </a:rPr>
                        <m:t>(</m:t>
                      </m:r>
                      <m:r>
                        <a:rPr lang="de-DE" i="1">
                          <a:latin typeface="Cambria Math" charset="0"/>
                        </a:rPr>
                        <m:t>𝜃</m:t>
                      </m:r>
                      <m:r>
                        <a:rPr lang="de-DE" i="1">
                          <a:latin typeface="Cambria Math" charset="0"/>
                        </a:rPr>
                        <m:t>|</m:t>
                      </m:r>
                      <m:r>
                        <a:rPr lang="de-DE" b="1" i="1">
                          <a:latin typeface="Cambria Math" charset="0"/>
                        </a:rPr>
                        <m:t>𝜶</m:t>
                      </m:r>
                      <m:r>
                        <a:rPr lang="de-DE" i="1"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bg-BG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Im Allgemeinen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charset="0"/>
                      </a:rPr>
                      <m:t>𝜶</m:t>
                    </m:r>
                  </m:oMath>
                </a14:m>
                <a:r>
                  <a:rPr lang="de-DE" dirty="0"/>
                  <a:t> ein Vektor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dirty="0"/>
                  <a:t> nicht-negative Einträgen </a:t>
                </a:r>
              </a:p>
              <a:p>
                <a:pPr lvl="2"/>
                <a:r>
                  <a:rPr lang="de-DE" dirty="0"/>
                  <a:t>In der Regel für Topics alle gleich, also ein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charset="0"/>
                      </a:rPr>
                      <m:t>𝛼</m:t>
                    </m:r>
                  </m:oMath>
                </a14:m>
                <a:r>
                  <a:rPr lang="de-DE" dirty="0"/>
                  <a:t> ausreichend:</a:t>
                </a:r>
                <a:br>
                  <a:rPr lang="de-DE" dirty="0"/>
                </a:br>
                <a:r>
                  <a:rPr lang="de-DE" dirty="0"/>
                  <a:t>Hohe Werte: eher Gleichverteilung zwischen den Topics</a:t>
                </a:r>
                <a:br>
                  <a:rPr lang="de-DE" dirty="0"/>
                </a:br>
                <a:r>
                  <a:rPr lang="de-DE" dirty="0"/>
                  <a:t>Niedriger Werte: eher weniger Einträge mit hohen Wahrscheinlichkeiten</a:t>
                </a:r>
              </a:p>
              <a:p>
                <a:pPr lvl="2"/>
                <a:r>
                  <a:rPr lang="de-DE" dirty="0"/>
                  <a:t>Unterschiedliche Einträge sagen aus, dass einige Topics eher allein Vorkommen, andere eher zusammen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367C206-EEAC-DF4C-A0B9-846D8BBB48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568117" cy="4240848"/>
              </a:xfrm>
              <a:blipFill>
                <a:blip r:embed="rId4"/>
                <a:stretch>
                  <a:fillRect l="-1923" t="-2687" b="-65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170A6-B1E6-834B-8B7A-F192321B2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7FDAE1-19AB-D34A-88E5-1844877EE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5938E-6EDD-0044-9A1B-49F527A08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80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EB6820-6498-2440-91A4-68DE80627645}"/>
              </a:ext>
            </a:extLst>
          </p:cNvPr>
          <p:cNvGrpSpPr/>
          <p:nvPr/>
        </p:nvGrpSpPr>
        <p:grpSpPr>
          <a:xfrm>
            <a:off x="9127237" y="1162917"/>
            <a:ext cx="2538487" cy="2947529"/>
            <a:chOff x="9127237" y="1162917"/>
            <a:chExt cx="2538487" cy="29475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58E7872-EE6D-054A-B84F-250F233807BE}"/>
                </a:ext>
              </a:extLst>
            </p:cNvPr>
            <p:cNvGrpSpPr/>
            <p:nvPr/>
          </p:nvGrpSpPr>
          <p:grpSpPr>
            <a:xfrm>
              <a:off x="9127237" y="1655888"/>
              <a:ext cx="2538487" cy="2454558"/>
              <a:chOff x="7950129" y="4109675"/>
              <a:chExt cx="2538487" cy="2454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E1F2DD77-CFC6-DB4F-9609-01F834A5C694}"/>
                      </a:ext>
                    </a:extLst>
                  </p:cNvPr>
                  <p:cNvSpPr/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C81A0F11-6A0C-EA42-9224-398B442947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FA815BF-FA08-9645-91D6-7D143125B599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0DF324-0D22-334A-8B94-2288D80C72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5FA68053-9B74-D34D-83BE-8C5BB90F76A9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3B55A3F-6546-4B45-BF50-F4BF5EA10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10B795A-A0BC-FE41-97F6-CCE15E3911FC}"/>
                  </a:ext>
                </a:extLst>
              </p:cNvPr>
              <p:cNvCxnSpPr>
                <a:cxnSpLocks/>
                <a:stCxn id="14" idx="4"/>
                <a:endCxn id="15" idx="0"/>
              </p:cNvCxnSpPr>
              <p:nvPr/>
            </p:nvCxnSpPr>
            <p:spPr>
              <a:xfrm>
                <a:off x="8763807" y="5407762"/>
                <a:ext cx="0" cy="290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689CB71-4EFD-0A4E-83EF-4181FC7D8E24}"/>
                      </a:ext>
                    </a:extLst>
                  </p:cNvPr>
                  <p:cNvSpPr/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A4EB313-3CFF-9B4A-986E-FB98C4CBF8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C61EBB5-6D72-E44D-809F-EAAD5C5B9823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430C7B0-02A7-CD43-B521-437D59F2D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752D6C4-E199-1D46-91A6-4B946C6EA61B}"/>
                  </a:ext>
                </a:extLst>
              </p:cNvPr>
              <p:cNvCxnSpPr>
                <a:cxnSpLocks/>
                <a:stCxn id="18" idx="4"/>
                <a:endCxn id="14" idx="0"/>
              </p:cNvCxnSpPr>
              <p:nvPr/>
            </p:nvCxnSpPr>
            <p:spPr>
              <a:xfrm>
                <a:off x="8763807" y="4701419"/>
                <a:ext cx="0" cy="2996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10605351-0BF2-E740-84EB-23DE2FC68F6B}"/>
                      </a:ext>
                    </a:extLst>
                  </p:cNvPr>
                  <p:cNvSpPr txBox="1"/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6E4E8F4-D7AA-D74E-AB19-E9932F3B3A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28DB02D-4D87-7D4C-8ACE-0B79F721601C}"/>
                  </a:ext>
                </a:extLst>
              </p:cNvPr>
              <p:cNvCxnSpPr>
                <a:cxnSpLocks/>
                <a:stCxn id="20" idx="3"/>
                <a:endCxn id="15" idx="7"/>
              </p:cNvCxnSpPr>
              <p:nvPr/>
            </p:nvCxnSpPr>
            <p:spPr>
              <a:xfrm flipH="1">
                <a:off x="9018365" y="5333587"/>
                <a:ext cx="855693" cy="4239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777B6D8-9CE5-9142-AF89-E2201A7660D1}"/>
                    </a:ext>
                  </a:extLst>
                </p:cNvPr>
                <p:cNvSpPr txBox="1"/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de-DE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EA1203-8F6F-2344-BD7F-58E1CE655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AA21278-5E9D-2D4C-9729-DBA41B8936FB}"/>
                </a:ext>
              </a:extLst>
            </p:cNvPr>
            <p:cNvCxnSpPr>
              <a:cxnSpLocks/>
              <a:stCxn id="11" idx="4"/>
              <a:endCxn id="18" idx="0"/>
            </p:cNvCxnSpPr>
            <p:nvPr/>
          </p:nvCxnSpPr>
          <p:spPr>
            <a:xfrm>
              <a:off x="9940915" y="1552430"/>
              <a:ext cx="0" cy="305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BFC21D0-8F75-6C4F-9A44-A7AE77ADCB76}"/>
                  </a:ext>
                </a:extLst>
              </p:cNvPr>
              <p:cNvSpPr txBox="1"/>
              <p:nvPr/>
            </p:nvSpPr>
            <p:spPr>
              <a:xfrm>
                <a:off x="8785224" y="4208649"/>
                <a:ext cx="3186129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0.32,0.34,0.25,0.09</m:t>
                          </m:r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27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,0.25,0.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</m:t>
                          </m:r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68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08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.10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e>
                      </m:d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BFC21D0-8F75-6C4F-9A44-A7AE77ADC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224" y="4208649"/>
                <a:ext cx="3186129" cy="1754326"/>
              </a:xfrm>
              <a:prstGeom prst="rect">
                <a:avLst/>
              </a:prstGeom>
              <a:blipFill>
                <a:blip r:embed="rId12"/>
                <a:stretch>
                  <a:fillRect t="-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95F86DF6-E16D-0649-8D34-2D9C7644BF52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</p:spTree>
    <p:extLst>
      <p:ext uri="{BB962C8B-B14F-4D97-AF65-F5344CB8AC3E}">
        <p14:creationId xmlns:p14="http://schemas.microsoft.com/office/powerpoint/2010/main" val="253562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1F575-AA49-D44C-8E10-035731EA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Vollständigkeit halber: Dokumentenmodellierung ohne Topics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3EEC95-B937-A04D-BE64-9558F33CEE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accent2"/>
                    </a:solidFill>
                  </a:rPr>
                  <a:t>Unigram</a:t>
                </a:r>
                <a:r>
                  <a:rPr lang="de-DE" dirty="0"/>
                  <a:t>: A-priori-Verteilung über Worte in Lexikon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gibt an, ob ein Wort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Lexikon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de-DE" dirty="0"/>
                  <a:t> vorkommt </a:t>
                </a:r>
              </a:p>
              <a:p>
                <a:pPr lvl="1"/>
                <a:r>
                  <a:rPr lang="de-DE" dirty="0"/>
                  <a:t>Nur Bag-</a:t>
                </a:r>
                <a:r>
                  <a:rPr lang="de-DE" dirty="0" err="1"/>
                  <a:t>of</a:t>
                </a:r>
                <a:r>
                  <a:rPr lang="de-DE" dirty="0"/>
                  <a:t>-Words Annahme; </a:t>
                </a:r>
                <a:r>
                  <a:rPr lang="de-DE" i="1" dirty="0"/>
                  <a:t>keine</a:t>
                </a:r>
                <a:r>
                  <a:rPr lang="de-DE" dirty="0"/>
                  <a:t> Topics vorgesehen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3EEC95-B937-A04D-BE64-9558F33CEE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53262-8EC7-8E4E-A29A-8C9405A6C4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D5FBF-0BC7-7B44-96E4-8E5A57926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75DD1-466A-4643-B811-143F00890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81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BD5029E-0993-F64B-802F-6301EA614BE9}"/>
                  </a:ext>
                </a:extLst>
              </p:cNvPr>
              <p:cNvSpPr txBox="1"/>
              <p:nvPr/>
            </p:nvSpPr>
            <p:spPr>
              <a:xfrm>
                <a:off x="9691252" y="2372158"/>
                <a:ext cx="720000" cy="389513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BD5029E-0993-F64B-802F-6301EA614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1252" y="2372158"/>
                <a:ext cx="720000" cy="38951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BCC2D27-8C71-E548-9872-D17087D990BF}"/>
                  </a:ext>
                </a:extLst>
              </p:cNvPr>
              <p:cNvSpPr/>
              <p:nvPr/>
            </p:nvSpPr>
            <p:spPr>
              <a:xfrm>
                <a:off x="9472502" y="2182768"/>
                <a:ext cx="1157501" cy="76829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BCC2D27-8C71-E548-9872-D17087D99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502" y="2182768"/>
                <a:ext cx="1157501" cy="7682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60F4635A-693B-E540-AB45-24DFB2B3F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21" y="3282903"/>
            <a:ext cx="6375896" cy="186484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F3529A1-1E4A-8D40-8128-748017A268C5}"/>
              </a:ext>
            </a:extLst>
          </p:cNvPr>
          <p:cNvSpPr txBox="1"/>
          <p:nvPr/>
        </p:nvSpPr>
        <p:spPr>
          <a:xfrm>
            <a:off x="890434" y="5131592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Automatisch generierte Sätze aus einem Unigramm-Modell ohne Vorverarbeitung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AE3CD1-40A7-2E47-AC9D-ABE86D6E76D6}"/>
              </a:ext>
            </a:extLst>
          </p:cNvPr>
          <p:cNvGrpSpPr/>
          <p:nvPr/>
        </p:nvGrpSpPr>
        <p:grpSpPr>
          <a:xfrm>
            <a:off x="8258025" y="3127141"/>
            <a:ext cx="3420512" cy="390601"/>
            <a:chOff x="8423488" y="3762283"/>
            <a:chExt cx="3420512" cy="3906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EE75CB0-297F-9448-A989-770A30EAB665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EE75CB0-297F-9448-A989-770A30EAB6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E754203-098C-AE46-887F-9BD64330572B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E754203-098C-AE46-887F-9BD6433057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020230B-2242-444E-A3D3-9F418A7B7250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020230B-2242-444E-A3D3-9F418A7B72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0443C4B-7DEA-BD42-805E-8A8735BCB71A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D9207F8-6EA1-D349-B3B0-EEC66C63AD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F61BB4-14BA-C142-975A-6DA5B5B96FEF}"/>
              </a:ext>
            </a:extLst>
          </p:cNvPr>
          <p:cNvCxnSpPr>
            <a:cxnSpLocks/>
          </p:cNvCxnSpPr>
          <p:nvPr/>
        </p:nvCxnSpPr>
        <p:spPr>
          <a:xfrm>
            <a:off x="8192069" y="3043498"/>
            <a:ext cx="3584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C8F5266-E506-4D45-B3DF-97B5BFE87C0A}"/>
                  </a:ext>
                </a:extLst>
              </p:cNvPr>
              <p:cNvSpPr txBox="1"/>
              <p:nvPr/>
            </p:nvSpPr>
            <p:spPr>
              <a:xfrm>
                <a:off x="9691252" y="1665066"/>
                <a:ext cx="72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C8F5266-E506-4D45-B3DF-97B5BFE87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1252" y="1665066"/>
                <a:ext cx="720000" cy="389513"/>
              </a:xfrm>
              <a:prstGeom prst="ellipse">
                <a:avLst/>
              </a:prstGeom>
              <a:blipFill>
                <a:blip r:embed="rId10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4B138F2-1F95-334B-9AF0-07DC091A6C0D}"/>
              </a:ext>
            </a:extLst>
          </p:cNvPr>
          <p:cNvCxnSpPr>
            <a:cxnSpLocks/>
            <a:stCxn id="47" idx="4"/>
            <a:endCxn id="33" idx="0"/>
          </p:cNvCxnSpPr>
          <p:nvPr/>
        </p:nvCxnSpPr>
        <p:spPr>
          <a:xfrm>
            <a:off x="10051252" y="2054579"/>
            <a:ext cx="0" cy="317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0A4E9373-7D31-EC45-AD4B-4A9CB2712472}"/>
              </a:ext>
            </a:extLst>
          </p:cNvPr>
          <p:cNvSpPr/>
          <p:nvPr/>
        </p:nvSpPr>
        <p:spPr>
          <a:xfrm>
            <a:off x="2797096" y="6238384"/>
            <a:ext cx="66098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 lvl="1"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M. Blei, Andrew Y.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Michael I. Jordan: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Latent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Dirichlet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Allocation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Journal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Machine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Learning Research, 2003.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BD11A3-A5BB-6F4C-8C82-578250269843}"/>
              </a:ext>
            </a:extLst>
          </p:cNvPr>
          <p:cNvSpPr/>
          <p:nvPr/>
        </p:nvSpPr>
        <p:spPr>
          <a:xfrm>
            <a:off x="566057" y="3137231"/>
            <a:ext cx="6601097" cy="2758472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E1AC59-F8E9-8348-8430-450F9BEA422B}"/>
                  </a:ext>
                </a:extLst>
              </p:cNvPr>
              <p:cNvSpPr txBox="1"/>
              <p:nvPr/>
            </p:nvSpPr>
            <p:spPr>
              <a:xfrm>
                <a:off x="8549024" y="4054802"/>
                <a:ext cx="3004456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Mittels direktem Sampling aus gegebenen Verteilungen (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de-DE" dirty="0"/>
                  <a:t>) gesampelt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E1AC59-F8E9-8348-8430-450F9BEA4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24" y="4054802"/>
                <a:ext cx="3004456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5435FFA-304E-5945-92F6-43660B2B0ADF}"/>
              </a:ext>
            </a:extLst>
          </p:cNvPr>
          <p:cNvCxnSpPr>
            <a:stCxn id="21" idx="1"/>
            <a:endCxn id="20" idx="3"/>
          </p:cNvCxnSpPr>
          <p:nvPr/>
        </p:nvCxnSpPr>
        <p:spPr>
          <a:xfrm flipH="1">
            <a:off x="7167154" y="4516467"/>
            <a:ext cx="1381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1169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Approximative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Überblick</a:t>
            </a:r>
          </a:p>
          <a:p>
            <a:pPr lvl="1"/>
            <a:r>
              <a:rPr lang="de-DE" i="1" dirty="0"/>
              <a:t>PAC Theorie, deterministische vs. stochastische Approximation, </a:t>
            </a:r>
            <a:r>
              <a:rPr lang="de-DE" i="1" dirty="0" err="1"/>
              <a:t>Variational</a:t>
            </a:r>
            <a:r>
              <a:rPr lang="de-DE" i="1" dirty="0"/>
              <a:t> </a:t>
            </a:r>
            <a:r>
              <a:rPr lang="de-DE" i="1" dirty="0" err="1"/>
              <a:t>Inference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Direktes Sampling</a:t>
            </a:r>
          </a:p>
          <a:p>
            <a:pPr lvl="1"/>
            <a:r>
              <a:rPr lang="de-DE" dirty="0"/>
              <a:t>Sampling in einer Wahrscheinlichkeitsverteilung mit und ohne Evidenz</a:t>
            </a:r>
          </a:p>
          <a:p>
            <a:pPr lvl="1"/>
            <a:r>
              <a:rPr lang="de-DE" dirty="0"/>
              <a:t>Forward Sampling (ohne Evidenz), </a:t>
            </a:r>
            <a:r>
              <a:rPr lang="de-DE" dirty="0" err="1"/>
              <a:t>Rejection</a:t>
            </a:r>
            <a:r>
              <a:rPr lang="de-DE" dirty="0"/>
              <a:t> Sampling (mit Evidenz) in BNs</a:t>
            </a:r>
            <a:endParaRPr lang="de-DE" i="1" dirty="0"/>
          </a:p>
          <a:p>
            <a:pPr lvl="1"/>
            <a:r>
              <a:rPr lang="de-DE" dirty="0" err="1"/>
              <a:t>Likelihood</a:t>
            </a:r>
            <a:r>
              <a:rPr lang="de-DE" dirty="0"/>
              <a:t> </a:t>
            </a:r>
            <a:r>
              <a:rPr lang="de-DE" dirty="0" err="1"/>
              <a:t>Weighting</a:t>
            </a:r>
            <a:r>
              <a:rPr lang="de-DE" dirty="0"/>
              <a:t> in BNs, </a:t>
            </a:r>
            <a:r>
              <a:rPr lang="de-DE" dirty="0" err="1"/>
              <a:t>Importance</a:t>
            </a:r>
            <a:r>
              <a:rPr lang="de-DE" dirty="0"/>
              <a:t> Sampling als Verallgemeinerung</a:t>
            </a:r>
          </a:p>
          <a:p>
            <a:pPr lvl="1"/>
            <a:r>
              <a:rPr lang="de-DE" dirty="0" err="1"/>
              <a:t>Importance</a:t>
            </a:r>
            <a:r>
              <a:rPr lang="de-DE" dirty="0"/>
              <a:t> Sampling für Faktormodelle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Inferenz durch Markov-Ketten-Simulation</a:t>
            </a:r>
          </a:p>
          <a:p>
            <a:pPr lvl="1"/>
            <a:r>
              <a:rPr lang="de-DE" dirty="0"/>
              <a:t>Markov-Chain Monte-Carlo (MCMC) Sampling: Gibbs Sampling, Metropolis-Hastings Sampling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Sampling für die Datengenerierung</a:t>
            </a:r>
          </a:p>
          <a:p>
            <a:pPr lvl="1"/>
            <a:r>
              <a:rPr lang="de-DE" dirty="0"/>
              <a:t>Datensynthese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accent1"/>
                </a:solidFill>
              </a:rPr>
              <a:t>➝ Lernalgorithmen für episodische PGMs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82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15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bg2"/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D49B-FFF6-6D4F-ABA7-6CC340453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C1F9-099A-6B47-85E0-D7E8F8A96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9656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Anfragebeantwortung durch stochastische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69C6F37-26EB-1844-B23F-64955D94E61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Monte Carlo</a:t>
                </a:r>
                <a:r>
                  <a:rPr lang="de-DE" dirty="0"/>
                  <a:t> Methoden</a:t>
                </a:r>
              </a:p>
              <a:p>
                <a:pPr lvl="1"/>
                <a:r>
                  <a:rPr lang="de-DE" dirty="0"/>
                  <a:t>Wiederholtes zufälliges Sampling um ein numerisches Ergebnis zu erhalten</a:t>
                </a:r>
              </a:p>
              <a:p>
                <a:r>
                  <a:rPr lang="de-DE" dirty="0"/>
                  <a:t>Grundidee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Ziehe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Samples aus einer Sampling Verteilung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Berechne eine annähernde Verteilung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de-DE" dirty="0"/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Zeige, dass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de-DE" dirty="0"/>
                  <a:t> zur wahren Verteilung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konvergiert</a:t>
                </a:r>
              </a:p>
              <a:p>
                <a:pPr lvl="1"/>
                <a:r>
                  <a:rPr lang="de-DE" dirty="0"/>
                  <a:t>Güte der Approximation hängt von der Anzahl an Samples ab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69C6F37-26EB-1844-B23F-64955D94E6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48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2D5DA1-3451-C24A-B011-93EA84C78ED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Sampling-Methoden in dieser Vorlesung</a:t>
                </a:r>
              </a:p>
              <a:p>
                <a:pPr lvl="1"/>
                <a:r>
                  <a:rPr lang="de-DE" dirty="0"/>
                  <a:t>Direktes Sampling (im Graphen)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Forward Sampling</a:t>
                </a:r>
                <a:r>
                  <a:rPr lang="de-DE" dirty="0"/>
                  <a:t>: aus lokalen Verteilungen ohne Evidenz</a:t>
                </a:r>
              </a:p>
              <a:p>
                <a:pPr lvl="2"/>
                <a:r>
                  <a:rPr lang="de-DE" dirty="0" err="1">
                    <a:solidFill>
                      <a:schemeClr val="accent1"/>
                    </a:solidFill>
                  </a:rPr>
                  <a:t>Rejection</a:t>
                </a:r>
                <a:r>
                  <a:rPr lang="de-DE" dirty="0">
                    <a:solidFill>
                      <a:schemeClr val="accent1"/>
                    </a:solidFill>
                  </a:rPr>
                  <a:t> Sampling</a:t>
                </a:r>
                <a:r>
                  <a:rPr lang="de-DE" dirty="0"/>
                  <a:t>: Verwerfe Samples, die der Evidenz widersprechen</a:t>
                </a:r>
              </a:p>
              <a:p>
                <a:pPr lvl="2"/>
                <a:r>
                  <a:rPr lang="de-DE" dirty="0" err="1">
                    <a:solidFill>
                      <a:schemeClr val="accent1"/>
                    </a:solidFill>
                  </a:rPr>
                  <a:t>Likelihood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weighting</a:t>
                </a:r>
                <a:r>
                  <a:rPr lang="de-DE" dirty="0"/>
                  <a:t>,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importance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sampling</a:t>
                </a:r>
                <a:r>
                  <a:rPr lang="de-DE" dirty="0"/>
                  <a:t>: Gewichtete Samples</a:t>
                </a:r>
              </a:p>
              <a:p>
                <a:pPr lvl="1"/>
                <a:r>
                  <a:rPr lang="de-DE" dirty="0"/>
                  <a:t>Markov Chain Monte Carlo (MCMC): </a:t>
                </a:r>
              </a:p>
              <a:p>
                <a:pPr lvl="2"/>
                <a:r>
                  <a:rPr lang="de-DE" dirty="0"/>
                  <a:t>Sampling in einem stochastischen Prozess, dessen stationäre Verteilung der wahren Verteilung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dirty="0"/>
                  <a:t> entspricht</a:t>
                </a:r>
              </a:p>
              <a:p>
                <a:pPr lvl="2"/>
                <a:r>
                  <a:rPr lang="de-DE" dirty="0"/>
                  <a:t>Methoden: </a:t>
                </a:r>
                <a:r>
                  <a:rPr lang="de-DE" dirty="0">
                    <a:solidFill>
                      <a:schemeClr val="accent1"/>
                    </a:solidFill>
                  </a:rPr>
                  <a:t>Gibbs</a:t>
                </a:r>
                <a:r>
                  <a:rPr lang="de-DE" dirty="0"/>
                  <a:t> und </a:t>
                </a:r>
                <a:r>
                  <a:rPr lang="de-DE" dirty="0">
                    <a:solidFill>
                      <a:schemeClr val="accent1"/>
                    </a:solidFill>
                  </a:rPr>
                  <a:t>Metropolis-Hastings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2D5DA1-3451-C24A-B011-93EA84C78E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48" t="-2687" b="-5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A480-4AEF-314F-916F-E9BA070C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Approximative Inferenz</a:t>
            </a:r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9486A-6D2E-9B41-BA57-2978F7D7C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E63D5-B32B-6048-9B09-56904A659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90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u-adapted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" id="{45B7D4F2-4A72-4644-A412-D11A87C811DD}" vid="{64CD9DC9-CF1F-DA49-A091-28D6F279846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PPT_WWU_Var3_Meta_16x9_02</Template>
  <TotalTime>14517</TotalTime>
  <Words>10240</Words>
  <Application>Microsoft Macintosh PowerPoint</Application>
  <PresentationFormat>Custom</PresentationFormat>
  <Paragraphs>2578</Paragraphs>
  <Slides>83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ＭＳ Ｐゴシック</vt:lpstr>
      <vt:lpstr>ＭＳ Ｐゴシック</vt:lpstr>
      <vt:lpstr>Arial</vt:lpstr>
      <vt:lpstr>Calibri</vt:lpstr>
      <vt:lpstr>Cambria Math</vt:lpstr>
      <vt:lpstr>Meta Offc Pro</vt:lpstr>
      <vt:lpstr>Symbol</vt:lpstr>
      <vt:lpstr>Wingdings</vt:lpstr>
      <vt:lpstr>Zapf Dingbats</vt:lpstr>
      <vt:lpstr>wwu-adapted</vt:lpstr>
      <vt:lpstr>Approximative Inferenz  in Episodischen PGMs</vt:lpstr>
      <vt:lpstr>Inhalte</vt:lpstr>
      <vt:lpstr>Einordnung der Vorlesung: Modell- und nutzenbasierter Agent</vt:lpstr>
      <vt:lpstr>Literaturhinweise</vt:lpstr>
      <vt:lpstr>Anwendungen</vt:lpstr>
      <vt:lpstr>Überblick: 4. Approximative Inferenz in episodischen PGMs</vt:lpstr>
      <vt:lpstr>Approximationen (Annäherungen)</vt:lpstr>
      <vt:lpstr>Deterministische vs. stochastische Approximationen</vt:lpstr>
      <vt:lpstr>Anfragebeantwortung durch stochastische Simulation</vt:lpstr>
      <vt:lpstr>Hinweis: Variational Inference (VI)</vt:lpstr>
      <vt:lpstr>Überblick: 4. Approximative Inferenz in episodischen PGMs</vt:lpstr>
      <vt:lpstr>Sampling zur Anfragebeantwortung: Direktes Sampling ohne Evidenz</vt:lpstr>
      <vt:lpstr>Sampling zur Anfragebeantwortung: 1. Generierung von Samples</vt:lpstr>
      <vt:lpstr>Sampling zur Anfragebeantwortung: 1. Generierung von Samples</vt:lpstr>
      <vt:lpstr>Sampling zur Anfragebeantwortung: 2. Abschätzen von P(R) (Zählen)</vt:lpstr>
      <vt:lpstr>Sampling: Generalisierung</vt:lpstr>
      <vt:lpstr>Sampling zur Anfragebeantwortung: Direktes Sampling mit Evidenz</vt:lpstr>
      <vt:lpstr>Sampling zur Anfragebeantwortung: 2. Abschätzen mit Evidenz</vt:lpstr>
      <vt:lpstr>Sampling zur Approximation in BNs: Forward + Rejection Sampling</vt:lpstr>
      <vt:lpstr>1. Samples in BNs generieren</vt:lpstr>
      <vt:lpstr>2. Zählen und Ausgabe</vt:lpstr>
      <vt:lpstr>Rejection Sampling</vt:lpstr>
      <vt:lpstr>Forward Sampling: Analyse</vt:lpstr>
      <vt:lpstr>Kurzer Einblick in PAC</vt:lpstr>
      <vt:lpstr>Rejection Sampling: Analyse</vt:lpstr>
      <vt:lpstr>Rejection Sampling: Problem</vt:lpstr>
      <vt:lpstr>Rejection Sampling: Problem</vt:lpstr>
      <vt:lpstr>Likelihood Weighting</vt:lpstr>
      <vt:lpstr>Likelihood Weighting: Beispiel</vt:lpstr>
      <vt:lpstr>Likelihood Weighting: Beispiel</vt:lpstr>
      <vt:lpstr>Liklihood Weighting</vt:lpstr>
      <vt:lpstr>Likelihood Weighting: Analyse</vt:lpstr>
      <vt:lpstr>Importance Sampling</vt:lpstr>
      <vt:lpstr>Vorschlagsverteilung (proposal distribution) nutzen</vt:lpstr>
      <vt:lpstr>Unnormalisiertes Importance Sampling</vt:lpstr>
      <vt:lpstr>Wenn P bekannt ist: Likelihood Weighting als Importance Sampling</vt:lpstr>
      <vt:lpstr>Wenn P nicht bekannt ist</vt:lpstr>
      <vt:lpstr>Normalisiertes Importance Sampling</vt:lpstr>
      <vt:lpstr>Sampling in Faktormodellen</vt:lpstr>
      <vt:lpstr>Woher bekommen wir Q? – Eine Idee</vt:lpstr>
      <vt:lpstr>Beispiel</vt:lpstr>
      <vt:lpstr>Beispiel</vt:lpstr>
      <vt:lpstr>Beispiel</vt:lpstr>
      <vt:lpstr>Beispiel</vt:lpstr>
      <vt:lpstr>Beispiel</vt:lpstr>
      <vt:lpstr>Likelihood Weighting bzw. Importance Sampling: Problem</vt:lpstr>
      <vt:lpstr>Zwischenzusammenfassung</vt:lpstr>
      <vt:lpstr>Überblick: 4. Approximative Inferenz in episodischen PGMs</vt:lpstr>
      <vt:lpstr>Markov Chain Monte Carlo (MCMC): Markov-Ketten-Simulation</vt:lpstr>
      <vt:lpstr>Markov Blanket (Foliensatz 2: Episodische PGMs, Folie 98)</vt:lpstr>
      <vt:lpstr>MCMC: Beispiel</vt:lpstr>
      <vt:lpstr>MCMC: Beispiel</vt:lpstr>
      <vt:lpstr>MCMC: Beispiel</vt:lpstr>
      <vt:lpstr>MCMC: Beispiel</vt:lpstr>
      <vt:lpstr>Gibbs Sampling</vt:lpstr>
      <vt:lpstr>Gibbs Sampling: Algorithm</vt:lpstr>
      <vt:lpstr>Gibbs Sampling und Faktormodelle</vt:lpstr>
      <vt:lpstr>Beispiel mit zwei Faktoren</vt:lpstr>
      <vt:lpstr>Beispiel mit zwei Faktoren</vt:lpstr>
      <vt:lpstr>Ein paar Grundlagen für MCMC</vt:lpstr>
      <vt:lpstr>Ein paar Grundlagen für MCMC</vt:lpstr>
      <vt:lpstr>Ein paar Grundlagen für MCMC</vt:lpstr>
      <vt:lpstr>Ein paar Grundlagen für MCMC</vt:lpstr>
      <vt:lpstr>Ein paar Grundlagen für MCMC</vt:lpstr>
      <vt:lpstr>Stationäre Verteilung formal</vt:lpstr>
      <vt:lpstr>Stationäre Verteilung formal</vt:lpstr>
      <vt:lpstr>Parallelisierung</vt:lpstr>
      <vt:lpstr>Burn-in &amp; Thinning</vt:lpstr>
      <vt:lpstr>Weitere Probleme mit Gibbs Sampling</vt:lpstr>
      <vt:lpstr>Metropolis-Hastings Algorithmus (MH)</vt:lpstr>
      <vt:lpstr>Vorschlagsverteilung in MH</vt:lpstr>
      <vt:lpstr>Annahme-Wahrscheinlichkeit</vt:lpstr>
      <vt:lpstr>MH: Algorithmus</vt:lpstr>
      <vt:lpstr>Zwischenzusammenfassung</vt:lpstr>
      <vt:lpstr>Überblick: 4. Approximative Inferenz in episodischen PGMs</vt:lpstr>
      <vt:lpstr>Datensynthese</vt:lpstr>
      <vt:lpstr>Mixture of Unigrams</vt:lpstr>
      <vt:lpstr>Mixture of Topics</vt:lpstr>
      <vt:lpstr>Mixture of Topics</vt:lpstr>
      <vt:lpstr>Mixture of Topics: Hyperparameter α</vt:lpstr>
      <vt:lpstr>Der Vollständigkeit halber: Dokumentenmodellierung ohne Topics</vt:lpstr>
      <vt:lpstr>Überblick: 4. Approximative Inferenz in episodischen PGMs</vt:lpstr>
      <vt:lpstr>Einordnung der Vorlesung: Modell- und nutzenbasierter Agent</vt:lpstr>
    </vt:vector>
  </TitlesOfParts>
  <Company>Westfälische Wilhelms-Universität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Tanya</cp:lastModifiedBy>
  <cp:revision>687</cp:revision>
  <cp:lastPrinted>2022-05-23T15:56:16Z</cp:lastPrinted>
  <dcterms:created xsi:type="dcterms:W3CDTF">2019-09-05T07:34:34Z</dcterms:created>
  <dcterms:modified xsi:type="dcterms:W3CDTF">2022-06-07T10:08:42Z</dcterms:modified>
</cp:coreProperties>
</file>