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114"/>
  </p:notesMasterIdLst>
  <p:sldIdLst>
    <p:sldId id="259" r:id="rId2"/>
    <p:sldId id="267" r:id="rId3"/>
    <p:sldId id="789" r:id="rId4"/>
    <p:sldId id="1597" r:id="rId5"/>
    <p:sldId id="834" r:id="rId6"/>
    <p:sldId id="1598" r:id="rId7"/>
    <p:sldId id="1648" r:id="rId8"/>
    <p:sldId id="357" r:id="rId9"/>
    <p:sldId id="358" r:id="rId10"/>
    <p:sldId id="359" r:id="rId11"/>
    <p:sldId id="360" r:id="rId12"/>
    <p:sldId id="361" r:id="rId13"/>
    <p:sldId id="362" r:id="rId14"/>
    <p:sldId id="364" r:id="rId15"/>
    <p:sldId id="365" r:id="rId16"/>
    <p:sldId id="366" r:id="rId17"/>
    <p:sldId id="368" r:id="rId18"/>
    <p:sldId id="1649" r:id="rId19"/>
    <p:sldId id="1644" r:id="rId20"/>
    <p:sldId id="522" r:id="rId21"/>
    <p:sldId id="1646" r:id="rId22"/>
    <p:sldId id="1602" r:id="rId23"/>
    <p:sldId id="1661" r:id="rId24"/>
    <p:sldId id="1647" r:id="rId25"/>
    <p:sldId id="436" r:id="rId26"/>
    <p:sldId id="438" r:id="rId27"/>
    <p:sldId id="439" r:id="rId28"/>
    <p:sldId id="440" r:id="rId29"/>
    <p:sldId id="1650" r:id="rId30"/>
    <p:sldId id="441" r:id="rId31"/>
    <p:sldId id="523" r:id="rId32"/>
    <p:sldId id="496" r:id="rId33"/>
    <p:sldId id="442" r:id="rId34"/>
    <p:sldId id="444" r:id="rId35"/>
    <p:sldId id="445" r:id="rId36"/>
    <p:sldId id="446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6" r:id="rId45"/>
    <p:sldId id="1651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65" r:id="rId54"/>
    <p:sldId id="466" r:id="rId55"/>
    <p:sldId id="467" r:id="rId56"/>
    <p:sldId id="468" r:id="rId57"/>
    <p:sldId id="469" r:id="rId58"/>
    <p:sldId id="1659" r:id="rId59"/>
    <p:sldId id="1660" r:id="rId60"/>
    <p:sldId id="1295" r:id="rId61"/>
    <p:sldId id="1304" r:id="rId62"/>
    <p:sldId id="1309" r:id="rId63"/>
    <p:sldId id="1306" r:id="rId64"/>
    <p:sldId id="1307" r:id="rId65"/>
    <p:sldId id="1310" r:id="rId66"/>
    <p:sldId id="1652" r:id="rId67"/>
    <p:sldId id="1314" r:id="rId68"/>
    <p:sldId id="1305" r:id="rId69"/>
    <p:sldId id="1315" r:id="rId70"/>
    <p:sldId id="1318" r:id="rId71"/>
    <p:sldId id="1669" r:id="rId72"/>
    <p:sldId id="1302" r:id="rId73"/>
    <p:sldId id="1319" r:id="rId74"/>
    <p:sldId id="1320" r:id="rId75"/>
    <p:sldId id="1323" r:id="rId76"/>
    <p:sldId id="1321" r:id="rId77"/>
    <p:sldId id="1322" r:id="rId78"/>
    <p:sldId id="1482" r:id="rId79"/>
    <p:sldId id="842" r:id="rId80"/>
    <p:sldId id="1642" r:id="rId81"/>
    <p:sldId id="1603" r:id="rId82"/>
    <p:sldId id="516" r:id="rId83"/>
    <p:sldId id="1668" r:id="rId84"/>
    <p:sldId id="501" r:id="rId85"/>
    <p:sldId id="1665" r:id="rId86"/>
    <p:sldId id="520" r:id="rId87"/>
    <p:sldId id="519" r:id="rId88"/>
    <p:sldId id="1664" r:id="rId89"/>
    <p:sldId id="1666" r:id="rId90"/>
    <p:sldId id="521" r:id="rId91"/>
    <p:sldId id="481" r:id="rId92"/>
    <p:sldId id="477" r:id="rId93"/>
    <p:sldId id="1667" r:id="rId94"/>
    <p:sldId id="1658" r:id="rId95"/>
    <p:sldId id="1600" r:id="rId96"/>
    <p:sldId id="1297" r:id="rId97"/>
    <p:sldId id="339" r:id="rId98"/>
    <p:sldId id="348" r:id="rId99"/>
    <p:sldId id="351" r:id="rId100"/>
    <p:sldId id="1655" r:id="rId101"/>
    <p:sldId id="1654" r:id="rId102"/>
    <p:sldId id="1657" r:id="rId103"/>
    <p:sldId id="1656" r:id="rId104"/>
    <p:sldId id="1453" r:id="rId105"/>
    <p:sldId id="355" r:id="rId106"/>
    <p:sldId id="274" r:id="rId107"/>
    <p:sldId id="1653" r:id="rId108"/>
    <p:sldId id="492" r:id="rId109"/>
    <p:sldId id="1663" r:id="rId110"/>
    <p:sldId id="1662" r:id="rId111"/>
    <p:sldId id="1601" r:id="rId112"/>
    <p:sldId id="816" r:id="rId113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4728" autoAdjust="0"/>
  </p:normalViewPr>
  <p:slideViewPr>
    <p:cSldViewPr snapToGrid="0" snapToObjects="1">
      <p:cViewPr varScale="1">
        <p:scale>
          <a:sx n="97" d="100"/>
          <a:sy n="97" d="100"/>
        </p:scale>
        <p:origin x="984" y="208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P#(r)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Sheet1!$A$2:$A$82</c:f>
              <c:numCache>
                <c:formatCode>General</c:formatCode>
                <c:ptCount val="81"/>
                <c:pt idx="0">
                  <c:v>-4</c:v>
                </c:pt>
                <c:pt idx="1">
                  <c:v>-3.9</c:v>
                </c:pt>
                <c:pt idx="2">
                  <c:v>-3.8</c:v>
                </c:pt>
                <c:pt idx="3">
                  <c:v>-3.7</c:v>
                </c:pt>
                <c:pt idx="4">
                  <c:v>-3.6</c:v>
                </c:pt>
                <c:pt idx="5">
                  <c:v>-3.5</c:v>
                </c:pt>
                <c:pt idx="6">
                  <c:v>-3.4</c:v>
                </c:pt>
                <c:pt idx="7">
                  <c:v>-3.3</c:v>
                </c:pt>
                <c:pt idx="8">
                  <c:v>-3.2</c:v>
                </c:pt>
                <c:pt idx="9">
                  <c:v>-3.1</c:v>
                </c:pt>
                <c:pt idx="10">
                  <c:v>-3</c:v>
                </c:pt>
                <c:pt idx="11">
                  <c:v>-2.9</c:v>
                </c:pt>
                <c:pt idx="12">
                  <c:v>-2.8</c:v>
                </c:pt>
                <c:pt idx="13">
                  <c:v>-2.7</c:v>
                </c:pt>
                <c:pt idx="14">
                  <c:v>-2.6</c:v>
                </c:pt>
                <c:pt idx="15">
                  <c:v>-2.5</c:v>
                </c:pt>
                <c:pt idx="16">
                  <c:v>-2.4</c:v>
                </c:pt>
                <c:pt idx="17">
                  <c:v>-2.2999999999999998</c:v>
                </c:pt>
                <c:pt idx="18">
                  <c:v>-2.2000000000000002</c:v>
                </c:pt>
                <c:pt idx="19">
                  <c:v>-2.1</c:v>
                </c:pt>
                <c:pt idx="20">
                  <c:v>-2</c:v>
                </c:pt>
                <c:pt idx="21">
                  <c:v>-1.9</c:v>
                </c:pt>
                <c:pt idx="22">
                  <c:v>-1.8</c:v>
                </c:pt>
                <c:pt idx="23">
                  <c:v>-1.7</c:v>
                </c:pt>
                <c:pt idx="24">
                  <c:v>-1.6</c:v>
                </c:pt>
                <c:pt idx="25">
                  <c:v>-1.5</c:v>
                </c:pt>
                <c:pt idx="26">
                  <c:v>-1.4</c:v>
                </c:pt>
                <c:pt idx="27">
                  <c:v>-1.3</c:v>
                </c:pt>
                <c:pt idx="28">
                  <c:v>-1.2</c:v>
                </c:pt>
                <c:pt idx="29">
                  <c:v>-1.1000000000000001</c:v>
                </c:pt>
                <c:pt idx="30">
                  <c:v>-1</c:v>
                </c:pt>
                <c:pt idx="31">
                  <c:v>-0.9</c:v>
                </c:pt>
                <c:pt idx="32">
                  <c:v>-0.8</c:v>
                </c:pt>
                <c:pt idx="33">
                  <c:v>-0.7</c:v>
                </c:pt>
                <c:pt idx="34">
                  <c:v>-0.6</c:v>
                </c:pt>
                <c:pt idx="35">
                  <c:v>-0.5</c:v>
                </c:pt>
                <c:pt idx="36">
                  <c:v>-0.4</c:v>
                </c:pt>
                <c:pt idx="37">
                  <c:v>-0.3</c:v>
                </c:pt>
                <c:pt idx="38">
                  <c:v>-0.2</c:v>
                </c:pt>
                <c:pt idx="39">
                  <c:v>-0.1</c:v>
                </c:pt>
                <c:pt idx="40">
                  <c:v>0</c:v>
                </c:pt>
                <c:pt idx="41">
                  <c:v>9.9999999999999603E-2</c:v>
                </c:pt>
                <c:pt idx="42">
                  <c:v>0.2</c:v>
                </c:pt>
                <c:pt idx="43">
                  <c:v>0.3</c:v>
                </c:pt>
                <c:pt idx="44">
                  <c:v>0.4</c:v>
                </c:pt>
                <c:pt idx="45">
                  <c:v>0.5</c:v>
                </c:pt>
                <c:pt idx="46">
                  <c:v>0.6</c:v>
                </c:pt>
                <c:pt idx="47">
                  <c:v>0.7</c:v>
                </c:pt>
                <c:pt idx="48">
                  <c:v>0.8</c:v>
                </c:pt>
                <c:pt idx="49">
                  <c:v>0.9</c:v>
                </c:pt>
                <c:pt idx="50">
                  <c:v>1</c:v>
                </c:pt>
                <c:pt idx="51">
                  <c:v>1.1000000000000001</c:v>
                </c:pt>
                <c:pt idx="52">
                  <c:v>1.2</c:v>
                </c:pt>
                <c:pt idx="53">
                  <c:v>1.3</c:v>
                </c:pt>
                <c:pt idx="54">
                  <c:v>1.4</c:v>
                </c:pt>
                <c:pt idx="55">
                  <c:v>1.50000000000001</c:v>
                </c:pt>
                <c:pt idx="56">
                  <c:v>1.6</c:v>
                </c:pt>
                <c:pt idx="57">
                  <c:v>1.7</c:v>
                </c:pt>
                <c:pt idx="58">
                  <c:v>1.80000000000001</c:v>
                </c:pt>
                <c:pt idx="59">
                  <c:v>1.9000000000000099</c:v>
                </c:pt>
                <c:pt idx="60">
                  <c:v>2.0000000000000102</c:v>
                </c:pt>
                <c:pt idx="61">
                  <c:v>2.1</c:v>
                </c:pt>
                <c:pt idx="62">
                  <c:v>2.2000000000000099</c:v>
                </c:pt>
                <c:pt idx="63">
                  <c:v>2.30000000000001</c:v>
                </c:pt>
                <c:pt idx="64">
                  <c:v>2.4000000000000101</c:v>
                </c:pt>
                <c:pt idx="65">
                  <c:v>2.5000000000000102</c:v>
                </c:pt>
                <c:pt idx="66">
                  <c:v>2.6000000000000099</c:v>
                </c:pt>
                <c:pt idx="67">
                  <c:v>2.7000000000000099</c:v>
                </c:pt>
                <c:pt idx="68">
                  <c:v>2.80000000000001</c:v>
                </c:pt>
                <c:pt idx="69">
                  <c:v>2.9000000000000101</c:v>
                </c:pt>
                <c:pt idx="70">
                  <c:v>3.0000000000000102</c:v>
                </c:pt>
                <c:pt idx="71">
                  <c:v>3.1000000000000099</c:v>
                </c:pt>
                <c:pt idx="72">
                  <c:v>3.2000000000000099</c:v>
                </c:pt>
                <c:pt idx="73">
                  <c:v>3.30000000000001</c:v>
                </c:pt>
                <c:pt idx="74">
                  <c:v>3.4000000000000101</c:v>
                </c:pt>
                <c:pt idx="75">
                  <c:v>3.5000000000000102</c:v>
                </c:pt>
                <c:pt idx="76">
                  <c:v>3.6000000000000099</c:v>
                </c:pt>
                <c:pt idx="77">
                  <c:v>3.7000000000000099</c:v>
                </c:pt>
                <c:pt idx="78">
                  <c:v>3.80000000000001</c:v>
                </c:pt>
                <c:pt idx="79">
                  <c:v>3.9000000000000101</c:v>
                </c:pt>
                <c:pt idx="80">
                  <c:v>4.0000000000000098</c:v>
                </c:pt>
              </c:numCache>
            </c:numRef>
          </c:xVal>
          <c:yVal>
            <c:numRef>
              <c:f>Sheet1!$B$2:$B$82</c:f>
              <c:numCache>
                <c:formatCode>General</c:formatCode>
                <c:ptCount val="81"/>
                <c:pt idx="0">
                  <c:v>1.3383022576488537E-4</c:v>
                </c:pt>
                <c:pt idx="1">
                  <c:v>1.9865547139277272E-4</c:v>
                </c:pt>
                <c:pt idx="2">
                  <c:v>2.9194692579146027E-4</c:v>
                </c:pt>
                <c:pt idx="3">
                  <c:v>4.2478027055075143E-4</c:v>
                </c:pt>
                <c:pt idx="4">
                  <c:v>6.119019301137719E-4</c:v>
                </c:pt>
                <c:pt idx="5">
                  <c:v>8.7268269504576015E-4</c:v>
                </c:pt>
                <c:pt idx="6">
                  <c:v>1.2322191684730199E-3</c:v>
                </c:pt>
                <c:pt idx="7">
                  <c:v>1.7225689390536812E-3</c:v>
                </c:pt>
                <c:pt idx="8">
                  <c:v>2.3840882014648404E-3</c:v>
                </c:pt>
                <c:pt idx="9">
                  <c:v>3.2668190561999182E-3</c:v>
                </c:pt>
                <c:pt idx="10">
                  <c:v>4.4318484119380075E-3</c:v>
                </c:pt>
                <c:pt idx="11">
                  <c:v>5.9525324197758538E-3</c:v>
                </c:pt>
                <c:pt idx="12">
                  <c:v>7.9154515829799686E-3</c:v>
                </c:pt>
                <c:pt idx="13">
                  <c:v>1.0420934814422592E-2</c:v>
                </c:pt>
                <c:pt idx="14">
                  <c:v>1.3582969233685613E-2</c:v>
                </c:pt>
                <c:pt idx="15">
                  <c:v>1.752830049356854E-2</c:v>
                </c:pt>
                <c:pt idx="16">
                  <c:v>2.2394530294842899E-2</c:v>
                </c:pt>
                <c:pt idx="17">
                  <c:v>2.8327037741601186E-2</c:v>
                </c:pt>
                <c:pt idx="18">
                  <c:v>3.5474592846231424E-2</c:v>
                </c:pt>
                <c:pt idx="19">
                  <c:v>4.3983595980427191E-2</c:v>
                </c:pt>
                <c:pt idx="20">
                  <c:v>5.3990966513188063E-2</c:v>
                </c:pt>
                <c:pt idx="21">
                  <c:v>6.5615814774676595E-2</c:v>
                </c:pt>
                <c:pt idx="22">
                  <c:v>7.8950158300894149E-2</c:v>
                </c:pt>
                <c:pt idx="23">
                  <c:v>9.4049077376886947E-2</c:v>
                </c:pt>
                <c:pt idx="24">
                  <c:v>0.11092083467945554</c:v>
                </c:pt>
                <c:pt idx="25">
                  <c:v>0.12951759566589174</c:v>
                </c:pt>
                <c:pt idx="26">
                  <c:v>0.14972746563574488</c:v>
                </c:pt>
                <c:pt idx="27">
                  <c:v>0.17136859204780736</c:v>
                </c:pt>
                <c:pt idx="28">
                  <c:v>0.19418605498321295</c:v>
                </c:pt>
                <c:pt idx="29">
                  <c:v>0.21785217703255053</c:v>
                </c:pt>
                <c:pt idx="30">
                  <c:v>0.24197072451914337</c:v>
                </c:pt>
                <c:pt idx="31">
                  <c:v>0.26608524989875482</c:v>
                </c:pt>
                <c:pt idx="32">
                  <c:v>0.28969155276148273</c:v>
                </c:pt>
                <c:pt idx="33">
                  <c:v>0.31225393336676127</c:v>
                </c:pt>
                <c:pt idx="34">
                  <c:v>0.33322460289179967</c:v>
                </c:pt>
                <c:pt idx="35">
                  <c:v>0.35206532676429952</c:v>
                </c:pt>
                <c:pt idx="36">
                  <c:v>0.36827014030332333</c:v>
                </c:pt>
                <c:pt idx="37">
                  <c:v>0.38138781546052414</c:v>
                </c:pt>
                <c:pt idx="38">
                  <c:v>0.39104269397545588</c:v>
                </c:pt>
                <c:pt idx="39">
                  <c:v>0.39695254747701181</c:v>
                </c:pt>
                <c:pt idx="40">
                  <c:v>0.3989422804014327</c:v>
                </c:pt>
                <c:pt idx="41">
                  <c:v>0.39695254747701181</c:v>
                </c:pt>
                <c:pt idx="42">
                  <c:v>0.39104269397545588</c:v>
                </c:pt>
                <c:pt idx="43">
                  <c:v>0.38138781546052414</c:v>
                </c:pt>
                <c:pt idx="44">
                  <c:v>0.36827014030332333</c:v>
                </c:pt>
                <c:pt idx="45">
                  <c:v>0.35206532676429952</c:v>
                </c:pt>
                <c:pt idx="46">
                  <c:v>0.33322460289179967</c:v>
                </c:pt>
                <c:pt idx="47">
                  <c:v>0.31225393336676127</c:v>
                </c:pt>
                <c:pt idx="48">
                  <c:v>0.28969155276148273</c:v>
                </c:pt>
                <c:pt idx="49">
                  <c:v>0.26608524989875482</c:v>
                </c:pt>
                <c:pt idx="50">
                  <c:v>0.24197072451914337</c:v>
                </c:pt>
                <c:pt idx="51">
                  <c:v>0.21785217703255053</c:v>
                </c:pt>
                <c:pt idx="52">
                  <c:v>0.19418605498321295</c:v>
                </c:pt>
                <c:pt idx="53">
                  <c:v>0.17136859204780736</c:v>
                </c:pt>
                <c:pt idx="54">
                  <c:v>0.14972746563574488</c:v>
                </c:pt>
                <c:pt idx="55">
                  <c:v>0.1295175956658898</c:v>
                </c:pt>
                <c:pt idx="56">
                  <c:v>0.11092083467945554</c:v>
                </c:pt>
                <c:pt idx="57">
                  <c:v>9.4049077376886947E-2</c:v>
                </c:pt>
                <c:pt idx="58">
                  <c:v>7.8950158300892734E-2</c:v>
                </c:pt>
                <c:pt idx="59">
                  <c:v>6.561581477467536E-2</c:v>
                </c:pt>
                <c:pt idx="60">
                  <c:v>5.3990966513186953E-2</c:v>
                </c:pt>
                <c:pt idx="61">
                  <c:v>4.3983595980427191E-2</c:v>
                </c:pt>
                <c:pt idx="62">
                  <c:v>3.5474592846230668E-2</c:v>
                </c:pt>
                <c:pt idx="63">
                  <c:v>2.8327037741600516E-2</c:v>
                </c:pt>
                <c:pt idx="64">
                  <c:v>2.2394530294842355E-2</c:v>
                </c:pt>
                <c:pt idx="65">
                  <c:v>1.7528300493568086E-2</c:v>
                </c:pt>
                <c:pt idx="66">
                  <c:v>1.3582969233685271E-2</c:v>
                </c:pt>
                <c:pt idx="67">
                  <c:v>1.0420934814422318E-2</c:v>
                </c:pt>
                <c:pt idx="68">
                  <c:v>7.915451582979743E-3</c:v>
                </c:pt>
                <c:pt idx="69">
                  <c:v>5.9525324197756795E-3</c:v>
                </c:pt>
                <c:pt idx="70">
                  <c:v>4.431848411937874E-3</c:v>
                </c:pt>
                <c:pt idx="71">
                  <c:v>3.2668190561998202E-3</c:v>
                </c:pt>
                <c:pt idx="72">
                  <c:v>2.3840882014647662E-3</c:v>
                </c:pt>
                <c:pt idx="73">
                  <c:v>1.7225689390536229E-3</c:v>
                </c:pt>
                <c:pt idx="74">
                  <c:v>1.2322191684729772E-3</c:v>
                </c:pt>
                <c:pt idx="75">
                  <c:v>8.7268269504572915E-4</c:v>
                </c:pt>
                <c:pt idx="76">
                  <c:v>6.1190193011375076E-4</c:v>
                </c:pt>
                <c:pt idx="77">
                  <c:v>4.2478027055073593E-4</c:v>
                </c:pt>
                <c:pt idx="78">
                  <c:v>2.919469257914491E-4</c:v>
                </c:pt>
                <c:pt idx="79">
                  <c:v>1.9865547139276475E-4</c:v>
                </c:pt>
                <c:pt idx="80">
                  <c:v>1.3383022576488014E-4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74C-FF4E-9CE3-E038F9C105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P(r)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Sheet1!$A$2:$A$82</c:f>
              <c:numCache>
                <c:formatCode>General</c:formatCode>
                <c:ptCount val="81"/>
                <c:pt idx="0">
                  <c:v>-4</c:v>
                </c:pt>
                <c:pt idx="1">
                  <c:v>-3.9</c:v>
                </c:pt>
                <c:pt idx="2">
                  <c:v>-3.8</c:v>
                </c:pt>
                <c:pt idx="3">
                  <c:v>-3.7</c:v>
                </c:pt>
                <c:pt idx="4">
                  <c:v>-3.6</c:v>
                </c:pt>
                <c:pt idx="5">
                  <c:v>-3.5</c:v>
                </c:pt>
                <c:pt idx="6">
                  <c:v>-3.4</c:v>
                </c:pt>
                <c:pt idx="7">
                  <c:v>-3.3</c:v>
                </c:pt>
                <c:pt idx="8">
                  <c:v>-3.2</c:v>
                </c:pt>
                <c:pt idx="9">
                  <c:v>-3.1</c:v>
                </c:pt>
                <c:pt idx="10">
                  <c:v>-3</c:v>
                </c:pt>
                <c:pt idx="11">
                  <c:v>-2.9</c:v>
                </c:pt>
                <c:pt idx="12">
                  <c:v>-2.8</c:v>
                </c:pt>
                <c:pt idx="13">
                  <c:v>-2.7</c:v>
                </c:pt>
                <c:pt idx="14">
                  <c:v>-2.6</c:v>
                </c:pt>
                <c:pt idx="15">
                  <c:v>-2.5</c:v>
                </c:pt>
                <c:pt idx="16">
                  <c:v>-2.4</c:v>
                </c:pt>
                <c:pt idx="17">
                  <c:v>-2.2999999999999998</c:v>
                </c:pt>
                <c:pt idx="18">
                  <c:v>-2.2000000000000002</c:v>
                </c:pt>
                <c:pt idx="19">
                  <c:v>-2.1</c:v>
                </c:pt>
                <c:pt idx="20">
                  <c:v>-2</c:v>
                </c:pt>
                <c:pt idx="21">
                  <c:v>-1.9</c:v>
                </c:pt>
                <c:pt idx="22">
                  <c:v>-1.8</c:v>
                </c:pt>
                <c:pt idx="23">
                  <c:v>-1.7</c:v>
                </c:pt>
                <c:pt idx="24">
                  <c:v>-1.6</c:v>
                </c:pt>
                <c:pt idx="25">
                  <c:v>-1.5</c:v>
                </c:pt>
                <c:pt idx="26">
                  <c:v>-1.4</c:v>
                </c:pt>
                <c:pt idx="27">
                  <c:v>-1.3</c:v>
                </c:pt>
                <c:pt idx="28">
                  <c:v>-1.2</c:v>
                </c:pt>
                <c:pt idx="29">
                  <c:v>-1.1000000000000001</c:v>
                </c:pt>
                <c:pt idx="30">
                  <c:v>-1</c:v>
                </c:pt>
                <c:pt idx="31">
                  <c:v>-0.9</c:v>
                </c:pt>
                <c:pt idx="32">
                  <c:v>-0.8</c:v>
                </c:pt>
                <c:pt idx="33">
                  <c:v>-0.7</c:v>
                </c:pt>
                <c:pt idx="34">
                  <c:v>-0.6</c:v>
                </c:pt>
                <c:pt idx="35">
                  <c:v>-0.5</c:v>
                </c:pt>
                <c:pt idx="36">
                  <c:v>-0.4</c:v>
                </c:pt>
                <c:pt idx="37">
                  <c:v>-0.3</c:v>
                </c:pt>
                <c:pt idx="38">
                  <c:v>-0.2</c:v>
                </c:pt>
                <c:pt idx="39">
                  <c:v>-0.1</c:v>
                </c:pt>
                <c:pt idx="40">
                  <c:v>0</c:v>
                </c:pt>
                <c:pt idx="41">
                  <c:v>9.9999999999999603E-2</c:v>
                </c:pt>
                <c:pt idx="42">
                  <c:v>0.2</c:v>
                </c:pt>
                <c:pt idx="43">
                  <c:v>0.3</c:v>
                </c:pt>
                <c:pt idx="44">
                  <c:v>0.4</c:v>
                </c:pt>
                <c:pt idx="45">
                  <c:v>0.5</c:v>
                </c:pt>
                <c:pt idx="46">
                  <c:v>0.6</c:v>
                </c:pt>
                <c:pt idx="47">
                  <c:v>0.7</c:v>
                </c:pt>
                <c:pt idx="48">
                  <c:v>0.8</c:v>
                </c:pt>
                <c:pt idx="49">
                  <c:v>0.9</c:v>
                </c:pt>
                <c:pt idx="50">
                  <c:v>1</c:v>
                </c:pt>
                <c:pt idx="51">
                  <c:v>1.1000000000000001</c:v>
                </c:pt>
                <c:pt idx="52">
                  <c:v>1.2</c:v>
                </c:pt>
                <c:pt idx="53">
                  <c:v>1.3</c:v>
                </c:pt>
                <c:pt idx="54">
                  <c:v>1.4</c:v>
                </c:pt>
                <c:pt idx="55">
                  <c:v>1.50000000000001</c:v>
                </c:pt>
                <c:pt idx="56">
                  <c:v>1.6</c:v>
                </c:pt>
                <c:pt idx="57">
                  <c:v>1.7</c:v>
                </c:pt>
                <c:pt idx="58">
                  <c:v>1.80000000000001</c:v>
                </c:pt>
                <c:pt idx="59">
                  <c:v>1.9000000000000099</c:v>
                </c:pt>
                <c:pt idx="60">
                  <c:v>2.0000000000000102</c:v>
                </c:pt>
                <c:pt idx="61">
                  <c:v>2.1</c:v>
                </c:pt>
                <c:pt idx="62">
                  <c:v>2.2000000000000099</c:v>
                </c:pt>
                <c:pt idx="63">
                  <c:v>2.30000000000001</c:v>
                </c:pt>
                <c:pt idx="64">
                  <c:v>2.4000000000000101</c:v>
                </c:pt>
                <c:pt idx="65">
                  <c:v>2.5000000000000102</c:v>
                </c:pt>
                <c:pt idx="66">
                  <c:v>2.6000000000000099</c:v>
                </c:pt>
                <c:pt idx="67">
                  <c:v>2.7000000000000099</c:v>
                </c:pt>
                <c:pt idx="68">
                  <c:v>2.80000000000001</c:v>
                </c:pt>
                <c:pt idx="69">
                  <c:v>2.9000000000000101</c:v>
                </c:pt>
                <c:pt idx="70">
                  <c:v>3.0000000000000102</c:v>
                </c:pt>
                <c:pt idx="71">
                  <c:v>3.1000000000000099</c:v>
                </c:pt>
                <c:pt idx="72">
                  <c:v>3.2000000000000099</c:v>
                </c:pt>
                <c:pt idx="73">
                  <c:v>3.30000000000001</c:v>
                </c:pt>
                <c:pt idx="74">
                  <c:v>3.4000000000000101</c:v>
                </c:pt>
                <c:pt idx="75">
                  <c:v>3.5000000000000102</c:v>
                </c:pt>
                <c:pt idx="76">
                  <c:v>3.6000000000000099</c:v>
                </c:pt>
                <c:pt idx="77">
                  <c:v>3.7000000000000099</c:v>
                </c:pt>
                <c:pt idx="78">
                  <c:v>3.80000000000001</c:v>
                </c:pt>
                <c:pt idx="79">
                  <c:v>3.9000000000000101</c:v>
                </c:pt>
                <c:pt idx="80">
                  <c:v>4.0000000000000098</c:v>
                </c:pt>
              </c:numCache>
            </c:numRef>
          </c:xVal>
          <c:yVal>
            <c:numRef>
              <c:f>Sheet1!$C$2:$C$82</c:f>
              <c:numCache>
                <c:formatCode>General</c:formatCode>
                <c:ptCount val="8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  <c:pt idx="31">
                  <c:v>6.5615814774676595E-2</c:v>
                </c:pt>
                <c:pt idx="32">
                  <c:v>7.8950158300894149E-2</c:v>
                </c:pt>
                <c:pt idx="33">
                  <c:v>9.4049077376886947E-2</c:v>
                </c:pt>
                <c:pt idx="34">
                  <c:v>0.11092083467945554</c:v>
                </c:pt>
                <c:pt idx="35">
                  <c:v>0.12951759566589174</c:v>
                </c:pt>
                <c:pt idx="36">
                  <c:v>0.14972746563574488</c:v>
                </c:pt>
                <c:pt idx="37">
                  <c:v>0.17136859204780736</c:v>
                </c:pt>
                <c:pt idx="38">
                  <c:v>0.19418605498321295</c:v>
                </c:pt>
                <c:pt idx="39">
                  <c:v>0.21785217703255053</c:v>
                </c:pt>
                <c:pt idx="40">
                  <c:v>0.24197072451914337</c:v>
                </c:pt>
                <c:pt idx="41">
                  <c:v>0.26608524989875476</c:v>
                </c:pt>
                <c:pt idx="42">
                  <c:v>0.28969155276148273</c:v>
                </c:pt>
                <c:pt idx="43">
                  <c:v>0.31225393336676127</c:v>
                </c:pt>
                <c:pt idx="44">
                  <c:v>0.33322460289179967</c:v>
                </c:pt>
                <c:pt idx="45">
                  <c:v>0.35206532676429952</c:v>
                </c:pt>
                <c:pt idx="46">
                  <c:v>0.36827014030332333</c:v>
                </c:pt>
                <c:pt idx="47">
                  <c:v>0.38138781546052408</c:v>
                </c:pt>
                <c:pt idx="48">
                  <c:v>0.39104269397545594</c:v>
                </c:pt>
                <c:pt idx="49">
                  <c:v>0.39695254747701181</c:v>
                </c:pt>
                <c:pt idx="50">
                  <c:v>0.3989422804014327</c:v>
                </c:pt>
                <c:pt idx="51">
                  <c:v>0.39695254747701181</c:v>
                </c:pt>
                <c:pt idx="52">
                  <c:v>0.39104269397545594</c:v>
                </c:pt>
                <c:pt idx="53">
                  <c:v>0.38138781546052408</c:v>
                </c:pt>
                <c:pt idx="54">
                  <c:v>0.36827014030332339</c:v>
                </c:pt>
                <c:pt idx="55">
                  <c:v>0.35206532676429775</c:v>
                </c:pt>
                <c:pt idx="56">
                  <c:v>0.33322460289179967</c:v>
                </c:pt>
                <c:pt idx="57">
                  <c:v>0.31225393336676127</c:v>
                </c:pt>
                <c:pt idx="58">
                  <c:v>0.2896915527614804</c:v>
                </c:pt>
                <c:pt idx="59">
                  <c:v>0.26608524989875249</c:v>
                </c:pt>
                <c:pt idx="60">
                  <c:v>0.2419707245191409</c:v>
                </c:pt>
                <c:pt idx="61">
                  <c:v>0.21785217703255053</c:v>
                </c:pt>
                <c:pt idx="62">
                  <c:v>0.19418605498321065</c:v>
                </c:pt>
                <c:pt idx="63">
                  <c:v>0.17136859204780513</c:v>
                </c:pt>
                <c:pt idx="64">
                  <c:v>0.14972746563574274</c:v>
                </c:pt>
                <c:pt idx="65">
                  <c:v>0.12951759566588975</c:v>
                </c:pt>
                <c:pt idx="66">
                  <c:v>0.11092083467945382</c:v>
                </c:pt>
                <c:pt idx="67">
                  <c:v>9.4049077376885337E-2</c:v>
                </c:pt>
                <c:pt idx="68">
                  <c:v>7.8950158300892734E-2</c:v>
                </c:pt>
                <c:pt idx="69">
                  <c:v>6.5615814774675332E-2</c:v>
                </c:pt>
                <c:pt idx="70">
                  <c:v>5.3990966513186953E-2</c:v>
                </c:pt>
                <c:pt idx="71">
                  <c:v>4.3983595980426296E-2</c:v>
                </c:pt>
                <c:pt idx="72">
                  <c:v>3.5474592846230668E-2</c:v>
                </c:pt>
                <c:pt idx="73">
                  <c:v>2.8327037741600516E-2</c:v>
                </c:pt>
                <c:pt idx="74">
                  <c:v>2.2394530294842355E-2</c:v>
                </c:pt>
                <c:pt idx="75">
                  <c:v>1.7528300493568086E-2</c:v>
                </c:pt>
                <c:pt idx="76">
                  <c:v>1.3582969233685271E-2</c:v>
                </c:pt>
                <c:pt idx="77">
                  <c:v>1.0420934814422318E-2</c:v>
                </c:pt>
                <c:pt idx="78">
                  <c:v>7.915451582979743E-3</c:v>
                </c:pt>
                <c:pt idx="79">
                  <c:v>5.9525324197756795E-3</c:v>
                </c:pt>
                <c:pt idx="80">
                  <c:v>4.4318484119378783E-3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74C-FF4E-9CE3-E038F9C10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0104768"/>
        <c:axId val="890396944"/>
      </c:scatterChart>
      <c:valAx>
        <c:axId val="890104768"/>
        <c:scaling>
          <c:orientation val="minMax"/>
          <c:max val="4"/>
          <c:min val="-4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396944"/>
        <c:crosses val="autoZero"/>
        <c:crossBetween val="midCat"/>
      </c:valAx>
      <c:valAx>
        <c:axId val="890396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0476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KL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Sheet1!$A$2:$A$82</c:f>
              <c:numCache>
                <c:formatCode>General</c:formatCode>
                <c:ptCount val="81"/>
                <c:pt idx="0">
                  <c:v>-4</c:v>
                </c:pt>
                <c:pt idx="1">
                  <c:v>-3.9</c:v>
                </c:pt>
                <c:pt idx="2">
                  <c:v>-3.8</c:v>
                </c:pt>
                <c:pt idx="3">
                  <c:v>-3.7</c:v>
                </c:pt>
                <c:pt idx="4">
                  <c:v>-3.6</c:v>
                </c:pt>
                <c:pt idx="5">
                  <c:v>-3.5</c:v>
                </c:pt>
                <c:pt idx="6">
                  <c:v>-3.4</c:v>
                </c:pt>
                <c:pt idx="7">
                  <c:v>-3.3</c:v>
                </c:pt>
                <c:pt idx="8">
                  <c:v>-3.2</c:v>
                </c:pt>
                <c:pt idx="9">
                  <c:v>-3.1</c:v>
                </c:pt>
                <c:pt idx="10">
                  <c:v>-3</c:v>
                </c:pt>
                <c:pt idx="11">
                  <c:v>-2.9</c:v>
                </c:pt>
                <c:pt idx="12">
                  <c:v>-2.8</c:v>
                </c:pt>
                <c:pt idx="13">
                  <c:v>-2.7</c:v>
                </c:pt>
                <c:pt idx="14">
                  <c:v>-2.6</c:v>
                </c:pt>
                <c:pt idx="15">
                  <c:v>-2.5</c:v>
                </c:pt>
                <c:pt idx="16">
                  <c:v>-2.4</c:v>
                </c:pt>
                <c:pt idx="17">
                  <c:v>-2.2999999999999998</c:v>
                </c:pt>
                <c:pt idx="18">
                  <c:v>-2.2000000000000002</c:v>
                </c:pt>
                <c:pt idx="19">
                  <c:v>-2.1</c:v>
                </c:pt>
                <c:pt idx="20">
                  <c:v>-2</c:v>
                </c:pt>
                <c:pt idx="21">
                  <c:v>-1.9</c:v>
                </c:pt>
                <c:pt idx="22">
                  <c:v>-1.8</c:v>
                </c:pt>
                <c:pt idx="23">
                  <c:v>-1.7</c:v>
                </c:pt>
                <c:pt idx="24">
                  <c:v>-1.6</c:v>
                </c:pt>
                <c:pt idx="25">
                  <c:v>-1.5</c:v>
                </c:pt>
                <c:pt idx="26">
                  <c:v>-1.4</c:v>
                </c:pt>
                <c:pt idx="27">
                  <c:v>-1.3</c:v>
                </c:pt>
                <c:pt idx="28">
                  <c:v>-1.2</c:v>
                </c:pt>
                <c:pt idx="29">
                  <c:v>-1.1000000000000001</c:v>
                </c:pt>
                <c:pt idx="30">
                  <c:v>-1</c:v>
                </c:pt>
                <c:pt idx="31">
                  <c:v>-0.9</c:v>
                </c:pt>
                <c:pt idx="32">
                  <c:v>-0.8</c:v>
                </c:pt>
                <c:pt idx="33">
                  <c:v>-0.7</c:v>
                </c:pt>
                <c:pt idx="34">
                  <c:v>-0.6</c:v>
                </c:pt>
                <c:pt idx="35">
                  <c:v>-0.5</c:v>
                </c:pt>
                <c:pt idx="36">
                  <c:v>-0.4</c:v>
                </c:pt>
                <c:pt idx="37">
                  <c:v>-0.3</c:v>
                </c:pt>
                <c:pt idx="38">
                  <c:v>-0.2</c:v>
                </c:pt>
                <c:pt idx="39">
                  <c:v>-0.1</c:v>
                </c:pt>
                <c:pt idx="40">
                  <c:v>0</c:v>
                </c:pt>
                <c:pt idx="41">
                  <c:v>9.9999999999999603E-2</c:v>
                </c:pt>
                <c:pt idx="42">
                  <c:v>0.2</c:v>
                </c:pt>
                <c:pt idx="43">
                  <c:v>0.3</c:v>
                </c:pt>
                <c:pt idx="44">
                  <c:v>0.4</c:v>
                </c:pt>
                <c:pt idx="45">
                  <c:v>0.5</c:v>
                </c:pt>
                <c:pt idx="46">
                  <c:v>0.6</c:v>
                </c:pt>
                <c:pt idx="47">
                  <c:v>0.7</c:v>
                </c:pt>
                <c:pt idx="48">
                  <c:v>0.8</c:v>
                </c:pt>
                <c:pt idx="49">
                  <c:v>0.9</c:v>
                </c:pt>
                <c:pt idx="50">
                  <c:v>1</c:v>
                </c:pt>
                <c:pt idx="51">
                  <c:v>1.1000000000000001</c:v>
                </c:pt>
                <c:pt idx="52">
                  <c:v>1.2</c:v>
                </c:pt>
                <c:pt idx="53">
                  <c:v>1.3</c:v>
                </c:pt>
                <c:pt idx="54">
                  <c:v>1.4</c:v>
                </c:pt>
                <c:pt idx="55">
                  <c:v>1.50000000000001</c:v>
                </c:pt>
                <c:pt idx="56">
                  <c:v>1.6</c:v>
                </c:pt>
                <c:pt idx="57">
                  <c:v>1.7</c:v>
                </c:pt>
                <c:pt idx="58">
                  <c:v>1.80000000000001</c:v>
                </c:pt>
                <c:pt idx="59">
                  <c:v>1.9000000000000099</c:v>
                </c:pt>
                <c:pt idx="60">
                  <c:v>2.0000000000000102</c:v>
                </c:pt>
                <c:pt idx="61">
                  <c:v>2.1</c:v>
                </c:pt>
                <c:pt idx="62">
                  <c:v>2.2000000000000099</c:v>
                </c:pt>
                <c:pt idx="63">
                  <c:v>2.30000000000001</c:v>
                </c:pt>
                <c:pt idx="64">
                  <c:v>2.4000000000000101</c:v>
                </c:pt>
                <c:pt idx="65">
                  <c:v>2.5000000000000102</c:v>
                </c:pt>
                <c:pt idx="66">
                  <c:v>2.6000000000000099</c:v>
                </c:pt>
                <c:pt idx="67">
                  <c:v>2.7000000000000099</c:v>
                </c:pt>
                <c:pt idx="68">
                  <c:v>2.80000000000001</c:v>
                </c:pt>
                <c:pt idx="69">
                  <c:v>2.9000000000000101</c:v>
                </c:pt>
                <c:pt idx="70">
                  <c:v>3.0000000000000102</c:v>
                </c:pt>
                <c:pt idx="71">
                  <c:v>3.1000000000000099</c:v>
                </c:pt>
                <c:pt idx="72">
                  <c:v>3.2000000000000099</c:v>
                </c:pt>
                <c:pt idx="73">
                  <c:v>3.30000000000001</c:v>
                </c:pt>
                <c:pt idx="74">
                  <c:v>3.4000000000000101</c:v>
                </c:pt>
                <c:pt idx="75">
                  <c:v>3.5000000000000102</c:v>
                </c:pt>
                <c:pt idx="76">
                  <c:v>3.6000000000000099</c:v>
                </c:pt>
                <c:pt idx="77">
                  <c:v>3.7000000000000099</c:v>
                </c:pt>
                <c:pt idx="78">
                  <c:v>3.80000000000001</c:v>
                </c:pt>
                <c:pt idx="79">
                  <c:v>3.9000000000000101</c:v>
                </c:pt>
                <c:pt idx="80">
                  <c:v>4.0000000000000098</c:v>
                </c:pt>
              </c:numCache>
            </c:numRef>
          </c:xVal>
          <c:yVal>
            <c:numRef>
              <c:f>Sheet1!$D$2:$D$82</c:f>
              <c:numCache>
                <c:formatCode>General</c:formatCode>
                <c:ptCount val="81"/>
                <c:pt idx="0">
                  <c:v>8.6884291364422732E-4</c:v>
                </c:pt>
                <c:pt idx="1">
                  <c:v>1.261036759064776E-3</c:v>
                </c:pt>
                <c:pt idx="2">
                  <c:v>1.8111186427811072E-3</c:v>
                </c:pt>
                <c:pt idx="3">
                  <c:v>2.5738792371223741E-3</c:v>
                </c:pt>
                <c:pt idx="4">
                  <c:v>3.6194303083506457E-3</c:v>
                </c:pt>
                <c:pt idx="5">
                  <c:v>5.0360599856485349E-3</c:v>
                </c:pt>
                <c:pt idx="6">
                  <c:v>6.9330942862129612E-3</c:v>
                </c:pt>
                <c:pt idx="7">
                  <c:v>9.4435383306560143E-3</c:v>
                </c:pt>
                <c:pt idx="8">
                  <c:v>1.2726195233592285E-2</c:v>
                </c:pt>
                <c:pt idx="9">
                  <c:v>1.6966885146700264E-2</c:v>
                </c:pt>
                <c:pt idx="10">
                  <c:v>2.2378320040561072E-2</c:v>
                </c:pt>
                <c:pt idx="11">
                  <c:v>2.9198142609320778E-2</c:v>
                </c:pt>
                <c:pt idx="12">
                  <c:v>3.7684623059034257E-2</c:v>
                </c:pt>
                <c:pt idx="13">
                  <c:v>4.8109539130222798E-2</c:v>
                </c:pt>
                <c:pt idx="14">
                  <c:v>6.0747855297355359E-2</c:v>
                </c:pt>
                <c:pt idx="15">
                  <c:v>7.5863976591848709E-2</c:v>
                </c:pt>
                <c:pt idx="16">
                  <c:v>9.3694585618281756E-2</c:v>
                </c:pt>
                <c:pt idx="17">
                  <c:v>0.1144283752440711</c:v>
                </c:pt>
                <c:pt idx="18">
                  <c:v>0.1381833517773956</c:v>
                </c:pt>
                <c:pt idx="19">
                  <c:v>0.16498278108370779</c:v>
                </c:pt>
                <c:pt idx="20">
                  <c:v>0.19473124910344627</c:v>
                </c:pt>
                <c:pt idx="21">
                  <c:v>0.22719266539035529</c:v>
                </c:pt>
                <c:pt idx="22">
                  <c:v>0.26197230427362678</c:v>
                </c:pt>
                <c:pt idx="23">
                  <c:v>0.2985051025699979</c:v>
                </c:pt>
                <c:pt idx="24">
                  <c:v>0.33605237005896171</c:v>
                </c:pt>
                <c:pt idx="25">
                  <c:v>0.37370878595008783</c:v>
                </c:pt>
                <c:pt idx="26">
                  <c:v>0.41042103709936745</c:v>
                </c:pt>
                <c:pt idx="27">
                  <c:v>0.44501871224069178</c:v>
                </c:pt>
                <c:pt idx="28">
                  <c:v>0.47625713950792409</c:v>
                </c:pt>
                <c:pt idx="29">
                  <c:v>0.50287080872276035</c:v>
                </c:pt>
                <c:pt idx="30">
                  <c:v>0.52363494645611652</c:v>
                </c:pt>
                <c:pt idx="31">
                  <c:v>0.53743181867568779</c:v>
                </c:pt>
                <c:pt idx="32">
                  <c:v>0.54331753652333903</c:v>
                </c:pt>
                <c:pt idx="33">
                  <c:v>0.54058464139955908</c:v>
                </c:pt>
                <c:pt idx="34">
                  <c:v>0.528815630303613</c:v>
                </c:pt>
                <c:pt idx="35">
                  <c:v>0.50792290099180737</c:v>
                </c:pt>
                <c:pt idx="36">
                  <c:v>0.47817135461077859</c:v>
                </c:pt>
                <c:pt idx="37">
                  <c:v>0.44018104801629876</c:v>
                </c:pt>
                <c:pt idx="38">
                  <c:v>0.39490874876197546</c:v>
                </c:pt>
                <c:pt idx="39">
                  <c:v>0.34360888302799553</c:v>
                </c:pt>
                <c:pt idx="40">
                  <c:v>0.28777602476804065</c:v>
                </c:pt>
                <c:pt idx="41">
                  <c:v>0.22907258868533051</c:v>
                </c:pt>
                <c:pt idx="42">
                  <c:v>0.16924660661227525</c:v>
                </c:pt>
                <c:pt idx="43">
                  <c:v>0.11004526200407468</c:v>
                </c:pt>
                <c:pt idx="44">
                  <c:v>5.3130150512308669E-2</c:v>
                </c:pt>
                <c:pt idx="45">
                  <c:v>0</c:v>
                </c:pt>
                <c:pt idx="46">
                  <c:v>-4.8074148209419319E-2</c:v>
                </c:pt>
                <c:pt idx="47">
                  <c:v>-9.0097440233259815E-2</c:v>
                </c:pt>
                <c:pt idx="48">
                  <c:v>-0.12538096996692447</c:v>
                </c:pt>
                <c:pt idx="49">
                  <c:v>-0.15355194819305371</c:v>
                </c:pt>
                <c:pt idx="50">
                  <c:v>-0.17454498215203881</c:v>
                </c:pt>
                <c:pt idx="51">
                  <c:v>-0.18857655327103515</c:v>
                </c:pt>
                <c:pt idx="52">
                  <c:v>-0.19610588097385104</c:v>
                </c:pt>
                <c:pt idx="53">
                  <c:v>-0.19778609432919639</c:v>
                </c:pt>
                <c:pt idx="54">
                  <c:v>-0.19440996494180565</c:v>
                </c:pt>
                <c:pt idx="55">
                  <c:v>-0.18685439297504297</c:v>
                </c:pt>
                <c:pt idx="56">
                  <c:v>-0.1760274319356466</c:v>
                </c:pt>
                <c:pt idx="57">
                  <c:v>-0.16282096503818064</c:v>
                </c:pt>
                <c:pt idx="58">
                  <c:v>-0.14807130241552668</c:v>
                </c:pt>
                <c:pt idx="59">
                  <c:v>-0.13252905481103902</c:v>
                </c:pt>
                <c:pt idx="60">
                  <c:v>-0.11683874946206615</c:v>
                </c:pt>
                <c:pt idx="61">
                  <c:v>-0.10152786528228169</c:v>
                </c:pt>
                <c:pt idx="62">
                  <c:v>-8.7004332600581033E-2</c:v>
                </c:pt>
                <c:pt idx="63">
                  <c:v>-7.3561098371187225E-2</c:v>
                </c:pt>
                <c:pt idx="64">
                  <c:v>-6.1386107818873097E-2</c:v>
                </c:pt>
                <c:pt idx="65">
                  <c:v>-5.0575984394564753E-2</c:v>
                </c:pt>
                <c:pt idx="66">
                  <c:v>-4.1151772943368914E-2</c:v>
                </c:pt>
                <c:pt idx="67">
                  <c:v>-3.3075308152027451E-2</c:v>
                </c:pt>
                <c:pt idx="68">
                  <c:v>-2.6265040313871727E-2</c:v>
                </c:pt>
                <c:pt idx="69">
                  <c:v>-2.0610453606578857E-2</c:v>
                </c:pt>
                <c:pt idx="70">
                  <c:v>-1.598451431468606E-2</c:v>
                </c:pt>
                <c:pt idx="71">
                  <c:v>-1.2253861494838765E-2</c:v>
                </c:pt>
                <c:pt idx="72">
                  <c:v>-9.286683008296822E-3</c:v>
                </c:pt>
                <c:pt idx="73">
                  <c:v>-6.9583966646936946E-3</c:v>
                </c:pt>
                <c:pt idx="74">
                  <c:v>-5.1553778025684475E-3</c:v>
                </c:pt>
                <c:pt idx="75">
                  <c:v>-3.7770449892362799E-3</c:v>
                </c:pt>
                <c:pt idx="76">
                  <c:v>-2.7366424282650376E-3</c:v>
                </c:pt>
                <c:pt idx="77">
                  <c:v>-1.961050847331267E-3</c:v>
                </c:pt>
                <c:pt idx="78">
                  <c:v>-1.3899282607389403E-3</c:v>
                </c:pt>
                <c:pt idx="79">
                  <c:v>-9.744374956409265E-4</c:v>
                </c:pt>
                <c:pt idx="80">
                  <c:v>-6.7576671061215219E-4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C6-034A-9EBB-85CFFBBE1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318608"/>
        <c:axId val="891695808"/>
      </c:scatterChart>
      <c:valAx>
        <c:axId val="957318608"/>
        <c:scaling>
          <c:orientation val="minMax"/>
          <c:max val="4"/>
          <c:min val="-4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695808"/>
        <c:crosses val="autoZero"/>
        <c:crossBetween val="midCat"/>
      </c:valAx>
      <c:valAx>
        <c:axId val="89169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318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07.06.22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60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9AE6BC-5420-434E-97FE-AAB6579340DD}" type="slidenum">
              <a:rPr lang="en-GB" sz="1400">
                <a:solidFill>
                  <a:srgbClr val="000000"/>
                </a:solidFill>
              </a:rPr>
              <a:pPr eaLnBrk="1" hangingPunct="1"/>
              <a:t>15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7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200C32-5D36-D648-90D4-291614269A53}" type="slidenum">
              <a:rPr lang="en-GB" sz="1400">
                <a:solidFill>
                  <a:srgbClr val="000000"/>
                </a:solidFill>
              </a:rPr>
              <a:pPr eaLnBrk="1" hangingPunct="1"/>
              <a:t>16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63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BFEFD98-A732-844D-9BDC-F47F36D2DDF8}" type="slidenum">
              <a:rPr lang="en-GB" sz="1400">
                <a:solidFill>
                  <a:srgbClr val="000000"/>
                </a:solidFill>
              </a:rPr>
              <a:pPr eaLnBrk="1" hangingPunct="1"/>
              <a:t>17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21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E1B89D-8B3C-C641-9B48-B3718883FDE3}" type="slidenum">
              <a:rPr lang="en-GB" sz="1400">
                <a:solidFill>
                  <a:srgbClr val="000000"/>
                </a:solidFill>
              </a:rPr>
              <a:pPr eaLnBrk="1" hangingPunct="1"/>
              <a:t>20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41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E1B89D-8B3C-C641-9B48-B3718883FDE3}" type="slidenum">
              <a:rPr lang="en-GB" sz="1400">
                <a:solidFill>
                  <a:srgbClr val="000000"/>
                </a:solidFill>
              </a:rPr>
              <a:pPr eaLnBrk="1" hangingPunct="1"/>
              <a:t>24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6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4A5182-F64E-EC48-8B24-9E8B6393760F}" type="slidenum">
              <a:rPr lang="en-GB" sz="1400">
                <a:solidFill>
                  <a:srgbClr val="000000"/>
                </a:solidFill>
              </a:rPr>
              <a:pPr eaLnBrk="1" hangingPunct="1"/>
              <a:t>26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83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37DE97-87FB-4341-A09E-7B3EBFCEC302}" type="slidenum">
              <a:rPr lang="en-GB" sz="1400">
                <a:solidFill>
                  <a:srgbClr val="000000"/>
                </a:solidFill>
              </a:rPr>
              <a:pPr eaLnBrk="1" hangingPunct="1"/>
              <a:t>27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6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7DD246-0BC7-A54C-9394-5E8EC70C1DC9}" type="slidenum">
              <a:rPr lang="en-GB" sz="1400">
                <a:solidFill>
                  <a:srgbClr val="000000"/>
                </a:solidFill>
              </a:rPr>
              <a:pPr eaLnBrk="1" hangingPunct="1"/>
              <a:t>28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55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7DD246-0BC7-A54C-9394-5E8EC70C1DC9}" type="slidenum">
              <a:rPr lang="en-GB" sz="1400">
                <a:solidFill>
                  <a:srgbClr val="000000"/>
                </a:solidFill>
              </a:rPr>
              <a:pPr eaLnBrk="1" hangingPunct="1"/>
              <a:t>29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57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A6416AC-EAEF-5945-9172-047FA87B6612}" type="slidenum">
              <a:rPr lang="en-GB" sz="1400">
                <a:solidFill>
                  <a:srgbClr val="000000"/>
                </a:solidFill>
              </a:rPr>
              <a:pPr eaLnBrk="1" hangingPunct="1"/>
              <a:t>30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2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682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23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C5074E6-8C6C-7C4F-BB3E-F47558061CA8}" type="slidenum">
              <a:rPr lang="en-GB" sz="1400">
                <a:solidFill>
                  <a:srgbClr val="000000"/>
                </a:solidFill>
              </a:rPr>
              <a:pPr eaLnBrk="1" hangingPunct="1"/>
              <a:t>33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64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414300F-3389-114E-B46B-F6CED2CDAC6F}" type="slidenum">
              <a:rPr lang="en-GB" sz="1400">
                <a:solidFill>
                  <a:srgbClr val="000000"/>
                </a:solidFill>
              </a:rPr>
              <a:pPr eaLnBrk="1" hangingPunct="1"/>
              <a:t>34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02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3ECB68-2E5E-7C46-9FF3-0AF92DB4F716}" type="slidenum">
              <a:rPr lang="en-GB" sz="1400">
                <a:solidFill>
                  <a:srgbClr val="000000"/>
                </a:solidFill>
              </a:rPr>
              <a:pPr eaLnBrk="1" hangingPunct="1"/>
              <a:t>35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44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5B8D56-018E-7E4E-8618-4D0AB8884605}" type="slidenum">
              <a:rPr lang="en-GB" sz="1400">
                <a:solidFill>
                  <a:srgbClr val="000000"/>
                </a:solidFill>
              </a:rPr>
              <a:pPr eaLnBrk="1" hangingPunct="1"/>
              <a:t>36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90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FE0BE8-06C5-BD4E-B235-8AB7083E9567}" type="slidenum">
              <a:rPr lang="en-GB" sz="1400">
                <a:solidFill>
                  <a:srgbClr val="000000"/>
                </a:solidFill>
              </a:rPr>
              <a:pPr eaLnBrk="1" hangingPunct="1"/>
              <a:t>37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29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E1B2FB7-D750-1C4A-8488-219E6C8A9F4C}" type="slidenum">
              <a:rPr lang="en-GB" sz="1400">
                <a:solidFill>
                  <a:srgbClr val="000000"/>
                </a:solidFill>
              </a:rPr>
              <a:pPr eaLnBrk="1" hangingPunct="1"/>
              <a:t>38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Times New Roman" charset="0"/>
                <a:ea typeface="ＭＳ Ｐゴシック" charset="0"/>
                <a:cs typeface="Arial Unicode MS" charset="0"/>
              </a:rPr>
              <a:t>Posterior-</a:t>
            </a:r>
            <a:r>
              <a:rPr lang="en-US" dirty="0" err="1">
                <a:latin typeface="Times New Roman" charset="0"/>
                <a:ea typeface="ＭＳ Ｐゴシック" charset="0"/>
                <a:cs typeface="Arial Unicode MS" charset="0"/>
              </a:rPr>
              <a:t>Wahrscheinlichkeiten</a:t>
            </a: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1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D2CE2E4-571C-524E-9D64-47514DCD0FDD}" type="slidenum">
              <a:rPr lang="en-GB" sz="1400">
                <a:solidFill>
                  <a:srgbClr val="000000"/>
                </a:solidFill>
              </a:rPr>
              <a:pPr eaLnBrk="1" hangingPunct="1"/>
              <a:t>39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137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01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D79739E-0E92-8B4B-84CD-282481CEE6A0}" type="slidenum">
              <a:rPr lang="en-GB" sz="1400">
                <a:solidFill>
                  <a:srgbClr val="000000"/>
                </a:solidFill>
              </a:rPr>
              <a:pPr eaLnBrk="1" hangingPunct="1"/>
              <a:t>40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342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3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A2079DF-04BF-2240-98E5-BF77663B7450}" type="slidenum">
              <a:rPr lang="en-GB" sz="1400">
                <a:solidFill>
                  <a:srgbClr val="000000"/>
                </a:solidFill>
              </a:rPr>
              <a:pPr eaLnBrk="1" hangingPunct="1"/>
              <a:t>8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>
                <a:latin typeface="Times New Roman" charset="0"/>
                <a:ea typeface="ＭＳ Ｐゴシック" charset="0"/>
                <a:cs typeface="Arial Unicode MS" charset="0"/>
              </a:rPr>
              <a:t>Vergleich</a:t>
            </a:r>
            <a:r>
              <a:rPr lang="en-US" dirty="0">
                <a:latin typeface="Times New Roman" charset="0"/>
                <a:ea typeface="ＭＳ Ｐゴシック" charset="0"/>
                <a:cs typeface="Arial Unicode MS" charset="0"/>
              </a:rPr>
              <a:t> Naïve Bayes Klassifikator</a:t>
            </a:r>
          </a:p>
        </p:txBody>
      </p:sp>
    </p:spTree>
    <p:extLst>
      <p:ext uri="{BB962C8B-B14F-4D97-AF65-F5344CB8AC3E}">
        <p14:creationId xmlns:p14="http://schemas.microsoft.com/office/powerpoint/2010/main" val="2147930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E9CC0A5-1BFD-B140-A940-2C9C53A274BD}" type="slidenum">
              <a:rPr lang="en-GB" sz="1400">
                <a:solidFill>
                  <a:srgbClr val="000000"/>
                </a:solidFill>
              </a:rPr>
              <a:pPr eaLnBrk="1" hangingPunct="1"/>
              <a:t>41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05476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923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50DF98-8DBE-C34B-A7C5-49AC50F39FA9}" type="slidenum">
              <a:rPr lang="en-GB" sz="1400">
                <a:solidFill>
                  <a:srgbClr val="000000"/>
                </a:solidFill>
              </a:rPr>
              <a:pPr eaLnBrk="1" hangingPunct="1"/>
              <a:t>42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7523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07524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0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BBBB3D1-0A37-874B-9E85-715F561784A0}" type="slidenum">
              <a:rPr lang="en-GB" sz="1400">
                <a:solidFill>
                  <a:srgbClr val="000000"/>
                </a:solidFill>
              </a:rPr>
              <a:pPr eaLnBrk="1" hangingPunct="1"/>
              <a:t>43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957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86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D1DA933-BA0B-FE4A-B80C-2F102422539C}" type="slidenum">
              <a:rPr lang="en-GB" sz="1400">
                <a:solidFill>
                  <a:srgbClr val="000000"/>
                </a:solidFill>
              </a:rPr>
              <a:pPr eaLnBrk="1" hangingPunct="1"/>
              <a:t>44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1366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55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D2CE2E4-571C-524E-9D64-47514DCD0FDD}" type="slidenum">
              <a:rPr lang="en-GB" sz="1400">
                <a:solidFill>
                  <a:srgbClr val="000000"/>
                </a:solidFill>
              </a:rPr>
              <a:pPr eaLnBrk="1" hangingPunct="1"/>
              <a:t>45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137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78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214D0B2-5833-C44C-938E-4385DEC0A237}" type="slidenum">
              <a:rPr lang="en-GB" sz="1400">
                <a:solidFill>
                  <a:srgbClr val="000000"/>
                </a:solidFill>
              </a:rPr>
              <a:pPr eaLnBrk="1" hangingPunct="1"/>
              <a:t>46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89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769A986-5DC5-1F40-A87A-528A745BCE5B}" type="slidenum">
              <a:rPr lang="en-GB" sz="1400">
                <a:solidFill>
                  <a:srgbClr val="000000"/>
                </a:solidFill>
              </a:rPr>
              <a:pPr eaLnBrk="1" hangingPunct="1"/>
              <a:t>47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05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08C2EC5-03D5-954D-B25F-6655CCC8A700}" type="slidenum">
              <a:rPr lang="en-GB" sz="1400">
                <a:solidFill>
                  <a:srgbClr val="000000"/>
                </a:solidFill>
              </a:rPr>
              <a:pPr eaLnBrk="1" hangingPunct="1"/>
              <a:t>48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90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5764AC-F71D-FF4C-A6CE-57D10ABB3B5C}" type="slidenum">
              <a:rPr lang="en-GB" sz="1400">
                <a:solidFill>
                  <a:srgbClr val="000000"/>
                </a:solidFill>
              </a:rPr>
              <a:pPr eaLnBrk="1" hangingPunct="1"/>
              <a:t>49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71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1BD6D7-EC6A-8B48-8752-6485C416C965}" type="slidenum">
              <a:rPr lang="en-GB" sz="1400">
                <a:solidFill>
                  <a:srgbClr val="000000"/>
                </a:solidFill>
              </a:rPr>
              <a:pPr eaLnBrk="1" hangingPunct="1"/>
              <a:t>50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2697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2698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9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A836A2-4E07-BD42-BAE4-FEA881EB775F}" type="slidenum">
              <a:rPr lang="en-GB" sz="1400">
                <a:solidFill>
                  <a:srgbClr val="000000"/>
                </a:solidFill>
              </a:rPr>
              <a:pPr eaLnBrk="1" hangingPunct="1"/>
              <a:t>9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8189B54-1AE4-4B43-8A27-3C49D95A641C}" type="slidenum">
              <a:rPr lang="en-GB" sz="1400">
                <a:solidFill>
                  <a:srgbClr val="000000"/>
                </a:solidFill>
              </a:rPr>
              <a:pPr eaLnBrk="1" hangingPunct="1"/>
              <a:t>51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29027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29028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61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1D98D4B-2705-CE4F-B8E0-24CBB22BDE7E}" type="slidenum">
              <a:rPr lang="en-GB" sz="1400">
                <a:solidFill>
                  <a:srgbClr val="000000"/>
                </a:solidFill>
              </a:rPr>
              <a:pPr eaLnBrk="1" hangingPunct="1"/>
              <a:t>52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31075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38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AB13DA-FBE0-AE42-B50B-AA57FFCD6989}" type="slidenum">
              <a:rPr lang="en-GB" sz="1400">
                <a:solidFill>
                  <a:srgbClr val="000000"/>
                </a:solidFill>
              </a:rPr>
              <a:pPr eaLnBrk="1" hangingPunct="1"/>
              <a:t>53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33124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54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A8355CE-C1AC-F749-BBE0-E8F0DC6DF98F}" type="slidenum">
              <a:rPr lang="en-GB" sz="1400">
                <a:solidFill>
                  <a:srgbClr val="000000"/>
                </a:solidFill>
              </a:rPr>
              <a:pPr eaLnBrk="1" hangingPunct="1"/>
              <a:t>54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3517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3517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58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AABCEA-C048-3544-9A39-2E9BE09419B8}" type="slidenum">
              <a:rPr lang="en-GB" sz="1400">
                <a:solidFill>
                  <a:srgbClr val="000000"/>
                </a:solidFill>
              </a:rPr>
              <a:pPr eaLnBrk="1" hangingPunct="1"/>
              <a:t>55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971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AABCEA-C048-3544-9A39-2E9BE09419B8}" type="slidenum">
              <a:rPr lang="en-GB" sz="1400">
                <a:solidFill>
                  <a:srgbClr val="000000"/>
                </a:solidFill>
              </a:rPr>
              <a:pPr eaLnBrk="1" hangingPunct="1"/>
              <a:t>56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579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89D2DE5-9967-314C-BC26-E8EA838B1F4C}" type="slidenum">
              <a:rPr lang="en-GB" sz="1400">
                <a:solidFill>
                  <a:srgbClr val="000000"/>
                </a:solidFill>
              </a:rPr>
              <a:pPr eaLnBrk="1" hangingPunct="1"/>
              <a:t>57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141316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272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Raum aller möglichen Apriori-Topic-Verteilungen</a:t>
            </a:r>
          </a:p>
          <a:p>
            <a:r>
              <a:rPr lang="de-DE" dirty="0"/>
              <a:t>Hyperparameter gibt an, wie wahrscheinlich jede einzelne davon ist</a:t>
            </a:r>
          </a:p>
          <a:p>
            <a:r>
              <a:rPr lang="de-DE" dirty="0"/>
              <a:t>	z.B. gleichverteilt; wenige Topics pro Dokument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0540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:r>
                  <a:rPr lang="de-DE" i="0" dirty="0">
                    <a:latin typeface="Cambria Math" panose="02040503050406030204" pitchFamily="18" charset="0"/>
                  </a:rPr>
                  <a:t>𝑀𝑢𝑙(</a:t>
                </a:r>
                <a:r>
                  <a:rPr lang="de-DE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𝜷</a:t>
                </a:r>
                <a: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[𝑘])</a:t>
                </a:r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5462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84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626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E18E10E-5F80-3741-911F-40C6B7DA6B59}" type="slidenum">
              <a:rPr lang="en-GB" sz="1400">
                <a:solidFill>
                  <a:srgbClr val="000000"/>
                </a:solidFill>
              </a:rPr>
              <a:pPr eaLnBrk="1" hangingPunct="1"/>
              <a:t>10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558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Not a sampling approach where one samples from the posterior distribution, but rather we try to find a tightest lower bound</a:t>
            </a:r>
          </a:p>
          <a:p>
            <a:pPr lvl="1"/>
            <a:r>
              <a:rPr lang="en-US" dirty="0"/>
              <a:t>Coupling between \theta and \beta not present in simpler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720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Cycle, popular</a:t>
            </a:r>
            <a:r>
              <a:rPr lang="en-US" baseline="0" dirty="0"/>
              <a:t> user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905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5789D-726C-F84F-885C-54AD34D4F3B5}" type="slidenum">
              <a:rPr lang="en-US"/>
              <a:pPr/>
              <a:t>92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0162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0A26-C782-D14E-9D0B-AFED54D335B5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6292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0A26-C782-D14E-9D0B-AFED54D335B5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5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4476FFA-67B3-9642-83B9-8D04EC05802E}" type="slidenum">
              <a:rPr lang="en-GB" sz="1400">
                <a:solidFill>
                  <a:srgbClr val="000000"/>
                </a:solidFill>
              </a:rPr>
              <a:pPr eaLnBrk="1" hangingPunct="1"/>
              <a:t>11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96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ABAF201-C09E-B841-A4C8-203447D1CC77}" type="slidenum">
              <a:rPr lang="en-GB" sz="1400">
                <a:solidFill>
                  <a:srgbClr val="000000"/>
                </a:solidFill>
              </a:rPr>
              <a:pPr eaLnBrk="1" hangingPunct="1"/>
              <a:t>12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B4C993-84CB-A140-A48B-CD87DE72FAE1}" type="slidenum">
              <a:rPr lang="en-GB" sz="1400">
                <a:solidFill>
                  <a:srgbClr val="000000"/>
                </a:solidFill>
              </a:rPr>
              <a:pPr eaLnBrk="1" hangingPunct="1"/>
              <a:t>13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13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74663" eaLnBrk="0" hangingPunct="0"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746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4663" algn="l"/>
                <a:tab pos="949325" algn="l"/>
                <a:tab pos="1423988" algn="l"/>
                <a:tab pos="1900238" algn="l"/>
                <a:tab pos="2374900" algn="l"/>
                <a:tab pos="2849563" algn="l"/>
                <a:tab pos="3324225" algn="l"/>
                <a:tab pos="3798888" algn="l"/>
                <a:tab pos="4273550" algn="l"/>
                <a:tab pos="4749800" algn="l"/>
                <a:tab pos="5226050" algn="l"/>
                <a:tab pos="5700713" algn="l"/>
                <a:tab pos="6175375" algn="l"/>
                <a:tab pos="6650038" algn="l"/>
                <a:tab pos="7124700" algn="l"/>
                <a:tab pos="7600950" algn="l"/>
                <a:tab pos="8075613" algn="l"/>
                <a:tab pos="8550275" algn="l"/>
                <a:tab pos="9024938" algn="l"/>
                <a:tab pos="9499600" algn="l"/>
              </a:tabLs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D8DBD8E-9DD7-4B4F-9017-587ED6E2813B}" type="slidenum">
              <a:rPr lang="en-GB" sz="1400">
                <a:solidFill>
                  <a:srgbClr val="000000"/>
                </a:solidFill>
              </a:rPr>
              <a:pPr eaLnBrk="1" hangingPunct="1"/>
              <a:t>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156297" y="687027"/>
            <a:ext cx="4549661" cy="34290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CA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/>
          </p:nvPr>
        </p:nvSpPr>
        <p:spPr>
          <a:xfrm>
            <a:off x="912698" y="4342991"/>
            <a:ext cx="5032604" cy="411398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3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345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14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919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5376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798" y="1019190"/>
            <a:ext cx="550046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999" y="2369580"/>
            <a:ext cx="5500466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9728" y="1512000"/>
            <a:ext cx="5524271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9728" y="4680001"/>
            <a:ext cx="5524475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53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 userDrawn="1">
          <p15:clr>
            <a:srgbClr val="FBAE40"/>
          </p15:clr>
        </p15:guide>
        <p15:guide id="7" orient="horz" pos="851" userDrawn="1">
          <p15:clr>
            <a:srgbClr val="FBAE40"/>
          </p15:clr>
        </p15:guide>
        <p15:guide id="8" orient="horz" pos="178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3" y="1340768"/>
            <a:ext cx="10373995" cy="21691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53525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5588" y="4874242"/>
            <a:ext cx="9153525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09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1709740"/>
            <a:ext cx="109992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4589465"/>
            <a:ext cx="10999272" cy="131644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66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06733" y="6400800"/>
            <a:ext cx="1633649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82652" y="6400800"/>
            <a:ext cx="386482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55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3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21150" y="1035715"/>
            <a:ext cx="4682706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150"/>
            <a:ext cx="85529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 userDrawn="1"/>
        </p:nvSpPr>
        <p:spPr>
          <a:xfrm>
            <a:off x="360000" y="2114550"/>
            <a:ext cx="85529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 userDrawn="1"/>
        </p:nvSpPr>
        <p:spPr>
          <a:xfrm>
            <a:off x="360000" y="3390901"/>
            <a:ext cx="85529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  <a:br>
              <a:rPr lang="en-GB"/>
            </a:br>
            <a:r>
              <a:rPr lang="en-GB"/>
              <a:t>Name: der Referentin / des Referenten</a:t>
            </a:r>
            <a:endParaRPr lang="en-GB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5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3661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60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1"/>
            <a:ext cx="122047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590925"/>
            <a:ext cx="26908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866" y="2484439"/>
            <a:ext cx="4255565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74197" y="6028843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 userDrawn="1"/>
        </p:nvSpPr>
        <p:spPr>
          <a:xfrm>
            <a:off x="360000" y="1962075"/>
            <a:ext cx="5042063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 auf</a:t>
            </a:r>
            <a:endParaRPr lang="de-DE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 userDrawn="1"/>
        </p:nvSpPr>
        <p:spPr>
          <a:xfrm>
            <a:off x="360000" y="3590925"/>
            <a:ext cx="201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</a:p>
          <a:p>
            <a:r>
              <a:rPr lang="en-GB"/>
              <a:t>Name: der Referentin / des Referenten</a:t>
            </a:r>
            <a:endParaRPr lang="en-GB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10980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 userDrawn="1">
          <p15:clr>
            <a:srgbClr val="FBAE40"/>
          </p15:clr>
        </p15:guide>
        <p15:guide id="7" orient="horz" pos="2262" userDrawn="1">
          <p15:clr>
            <a:srgbClr val="FBAE40"/>
          </p15:clr>
        </p15:guide>
        <p15:guide id="8" pos="227" userDrawn="1">
          <p15:clr>
            <a:srgbClr val="FBAE40"/>
          </p15:clr>
        </p15:guide>
        <p15:guide id="9" pos="7461" userDrawn="1">
          <p15:clr>
            <a:srgbClr val="FBAE40"/>
          </p15:clr>
        </p15:guide>
        <p15:guide id="10" orient="horz" pos="15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665066"/>
            <a:ext cx="11484001" cy="4240848"/>
          </a:xfrm>
        </p:spPr>
        <p:txBody>
          <a:bodyPr/>
          <a:lstStyle>
            <a:lvl1pPr marL="274638" marR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750" marR="0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3275" marR="0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638" marR="0" lvl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750" marR="0" lvl="1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3275" marR="0" lvl="2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8388" marR="0" lvl="3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8388" marR="0" lvl="4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8388" marR="0" lvl="5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8388" marR="0" lvl="6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8388" marR="0" lvl="7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8388" marR="0" lvl="8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2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0" y="1666800"/>
            <a:ext cx="5579639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1" y="2615518"/>
            <a:ext cx="55796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666800"/>
            <a:ext cx="5580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359" y="1666800"/>
            <a:ext cx="5579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999" y="1665065"/>
            <a:ext cx="1148400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83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  <p:sldLayoutId id="2147483685" r:id="rId16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638" indent="-2746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809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2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3275" indent="-269875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image" Target="../media/image10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tiff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ylervigen.com/spurious-correlations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tiff"/><Relationship Id="rId2" Type="http://schemas.openxmlformats.org/officeDocument/2006/relationships/hyperlink" Target="https://www.tylervigen.com/spurious-correlations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anser-literaturverlage.de/buch/warum-landen-asteroiden-immer-in-kratern/978-3-446-25727-6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ftp.cs.ucla.edu/pub/stat_ser/r350.pdf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.png"/><Relationship Id="rId4" Type="http://schemas.openxmlformats.org/officeDocument/2006/relationships/image" Target="../media/image28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0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0.png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220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11" Type="http://schemas.openxmlformats.org/officeDocument/2006/relationships/image" Target="../media/image12600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86.png"/><Relationship Id="rId10" Type="http://schemas.openxmlformats.org/officeDocument/2006/relationships/image" Target="../media/image127.png"/><Relationship Id="rId4" Type="http://schemas.openxmlformats.org/officeDocument/2006/relationships/image" Target="../media/image78.png"/><Relationship Id="rId9" Type="http://schemas.openxmlformats.org/officeDocument/2006/relationships/image" Target="../media/image126.pn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50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6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2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37.png"/><Relationship Id="rId9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9.png"/><Relationship Id="rId18" Type="http://schemas.openxmlformats.org/officeDocument/2006/relationships/image" Target="../media/image166.png"/><Relationship Id="rId3" Type="http://schemas.openxmlformats.org/officeDocument/2006/relationships/image" Target="../media/image150.png"/><Relationship Id="rId7" Type="http://schemas.openxmlformats.org/officeDocument/2006/relationships/image" Target="../media/image1540.png"/><Relationship Id="rId12" Type="http://schemas.openxmlformats.org/officeDocument/2006/relationships/image" Target="../media/image158.png"/><Relationship Id="rId17" Type="http://schemas.openxmlformats.org/officeDocument/2006/relationships/image" Target="../media/image165.png"/><Relationship Id="rId2" Type="http://schemas.openxmlformats.org/officeDocument/2006/relationships/image" Target="../media/image180.png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20.png"/><Relationship Id="rId5" Type="http://schemas.openxmlformats.org/officeDocument/2006/relationships/image" Target="../media/image1440.png"/><Relationship Id="rId15" Type="http://schemas.openxmlformats.org/officeDocument/2006/relationships/image" Target="../media/image163.png"/><Relationship Id="rId10" Type="http://schemas.openxmlformats.org/officeDocument/2006/relationships/image" Target="../media/image157.png"/><Relationship Id="rId19" Type="http://schemas.openxmlformats.org/officeDocument/2006/relationships/image" Target="../media/image169.png"/><Relationship Id="rId4" Type="http://schemas.openxmlformats.org/officeDocument/2006/relationships/image" Target="../media/image1511.png"/><Relationship Id="rId9" Type="http://schemas.openxmlformats.org/officeDocument/2006/relationships/image" Target="../media/image1680.png"/><Relationship Id="rId14" Type="http://schemas.openxmlformats.org/officeDocument/2006/relationships/image" Target="../media/image16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8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39.png"/><Relationship Id="rId9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2.png"/><Relationship Id="rId3" Type="http://schemas.openxmlformats.org/officeDocument/2006/relationships/image" Target="../media/image151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39.png"/><Relationship Id="rId9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2.png"/><Relationship Id="rId3" Type="http://schemas.openxmlformats.org/officeDocument/2006/relationships/image" Target="../media/image125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39.png"/><Relationship Id="rId9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31.png"/><Relationship Id="rId3" Type="http://schemas.openxmlformats.org/officeDocument/2006/relationships/image" Target="../media/image156.png"/><Relationship Id="rId7" Type="http://schemas.openxmlformats.org/officeDocument/2006/relationships/image" Target="../media/image168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29.png"/><Relationship Id="rId5" Type="http://schemas.openxmlformats.org/officeDocument/2006/relationships/image" Target="../media/image161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60.png"/><Relationship Id="rId9" Type="http://schemas.openxmlformats.org/officeDocument/2006/relationships/image" Target="../media/image139.png"/><Relationship Id="rId14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2.png"/><Relationship Id="rId3" Type="http://schemas.openxmlformats.org/officeDocument/2006/relationships/image" Target="../media/image170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39.png"/><Relationship Id="rId9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2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1" Type="http://schemas.openxmlformats.org/officeDocument/2006/relationships/image" Target="../media/image215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226.png"/><Relationship Id="rId23" Type="http://schemas.openxmlformats.org/officeDocument/2006/relationships/image" Target="../media/image217.png"/><Relationship Id="rId19" Type="http://schemas.openxmlformats.org/officeDocument/2006/relationships/image" Target="../media/image218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54.png"/><Relationship Id="rId7" Type="http://schemas.openxmlformats.org/officeDocument/2006/relationships/image" Target="../media/image1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5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8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97.png"/><Relationship Id="rId7" Type="http://schemas.openxmlformats.org/officeDocument/2006/relationships/image" Target="../media/image206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210.png"/><Relationship Id="rId7" Type="http://schemas.openxmlformats.org/officeDocument/2006/relationships/image" Target="../media/image19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2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6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0.png"/><Relationship Id="rId26" Type="http://schemas.openxmlformats.org/officeDocument/2006/relationships/image" Target="../media/image229.png"/><Relationship Id="rId21" Type="http://schemas.openxmlformats.org/officeDocument/2006/relationships/image" Target="../media/image215.png"/><Relationship Id="rId34" Type="http://schemas.openxmlformats.org/officeDocument/2006/relationships/image" Target="../media/image292.png"/><Relationship Id="rId33" Type="http://schemas.openxmlformats.org/officeDocument/2006/relationships/image" Target="../media/image291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228.png"/><Relationship Id="rId20" Type="http://schemas.openxmlformats.org/officeDocument/2006/relationships/image" Target="../media/image910.png"/><Relationship Id="rId29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227.png"/><Relationship Id="rId32" Type="http://schemas.openxmlformats.org/officeDocument/2006/relationships/image" Target="../media/image235.png"/><Relationship Id="rId23" Type="http://schemas.openxmlformats.org/officeDocument/2006/relationships/image" Target="../media/image217.png"/><Relationship Id="rId28" Type="http://schemas.openxmlformats.org/officeDocument/2006/relationships/image" Target="../media/image231.png"/><Relationship Id="rId36" Type="http://schemas.openxmlformats.org/officeDocument/2006/relationships/image" Target="../media/image294.png"/><Relationship Id="rId19" Type="http://schemas.openxmlformats.org/officeDocument/2006/relationships/image" Target="../media/image218.png"/><Relationship Id="rId31" Type="http://schemas.openxmlformats.org/officeDocument/2006/relationships/image" Target="../media/image234.png"/><Relationship Id="rId9" Type="http://schemas.openxmlformats.org/officeDocument/2006/relationships/image" Target="../media/image224.png"/><Relationship Id="rId22" Type="http://schemas.openxmlformats.org/officeDocument/2006/relationships/image" Target="../media/image216.png"/><Relationship Id="rId27" Type="http://schemas.openxmlformats.org/officeDocument/2006/relationships/image" Target="../media/image230.png"/><Relationship Id="rId30" Type="http://schemas.openxmlformats.org/officeDocument/2006/relationships/image" Target="../media/image233.png"/><Relationship Id="rId35" Type="http://schemas.openxmlformats.org/officeDocument/2006/relationships/image" Target="../media/image29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png"/><Relationship Id="rId4" Type="http://schemas.openxmlformats.org/officeDocument/2006/relationships/image" Target="../media/image238.pn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0.png"/><Relationship Id="rId39" Type="http://schemas.openxmlformats.org/officeDocument/2006/relationships/image" Target="../media/image184.png"/><Relationship Id="rId3" Type="http://schemas.openxmlformats.org/officeDocument/2006/relationships/image" Target="../media/image980.png"/><Relationship Id="rId34" Type="http://schemas.openxmlformats.org/officeDocument/2006/relationships/image" Target="../media/image1120.png"/><Relationship Id="rId12" Type="http://schemas.openxmlformats.org/officeDocument/2006/relationships/image" Target="../media/image1070.png"/><Relationship Id="rId38" Type="http://schemas.openxmlformats.org/officeDocument/2006/relationships/image" Target="../media/image183.png"/><Relationship Id="rId2" Type="http://schemas.openxmlformats.org/officeDocument/2006/relationships/image" Target="../media/image1820.png"/><Relationship Id="rId41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890.png"/><Relationship Id="rId40" Type="http://schemas.openxmlformats.org/officeDocument/2006/relationships/image" Target="../media/image185.png"/><Relationship Id="rId36" Type="http://schemas.openxmlformats.org/officeDocument/2006/relationships/image" Target="../media/image1150.png"/><Relationship Id="rId4" Type="http://schemas.openxmlformats.org/officeDocument/2006/relationships/image" Target="../media/image990.png"/><Relationship Id="rId14" Type="http://schemas.openxmlformats.org/officeDocument/2006/relationships/image" Target="../media/image1090.png"/><Relationship Id="rId35" Type="http://schemas.openxmlformats.org/officeDocument/2006/relationships/image" Target="../media/image85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53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chart" Target="../charts/char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1.png"/><Relationship Id="rId13" Type="http://schemas.openxmlformats.org/officeDocument/2006/relationships/image" Target="../media/image1580.png"/><Relationship Id="rId18" Type="http://schemas.openxmlformats.org/officeDocument/2006/relationships/image" Target="../media/image1650.png"/><Relationship Id="rId3" Type="http://schemas.openxmlformats.org/officeDocument/2006/relationships/image" Target="../media/image1720.png"/><Relationship Id="rId7" Type="http://schemas.openxmlformats.org/officeDocument/2006/relationships/image" Target="../media/image1530.png"/><Relationship Id="rId12" Type="http://schemas.openxmlformats.org/officeDocument/2006/relationships/image" Target="../media/image15200.png"/><Relationship Id="rId17" Type="http://schemas.openxmlformats.org/officeDocument/2006/relationships/image" Target="../media/image164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630.png"/><Relationship Id="rId20" Type="http://schemas.openxmlformats.org/officeDocument/2006/relationships/image" Target="../media/image16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1.png"/><Relationship Id="rId11" Type="http://schemas.openxmlformats.org/officeDocument/2006/relationships/image" Target="../media/image1570.png"/><Relationship Id="rId5" Type="http://schemas.openxmlformats.org/officeDocument/2006/relationships/image" Target="../media/image15110.png"/><Relationship Id="rId15" Type="http://schemas.openxmlformats.org/officeDocument/2006/relationships/image" Target="../media/image1620.png"/><Relationship Id="rId10" Type="http://schemas.openxmlformats.org/officeDocument/2006/relationships/image" Target="../media/image1611.png"/><Relationship Id="rId19" Type="http://schemas.openxmlformats.org/officeDocument/2006/relationships/image" Target="../media/image1660.png"/><Relationship Id="rId4" Type="http://schemas.openxmlformats.org/officeDocument/2006/relationships/image" Target="../media/image1500.png"/><Relationship Id="rId9" Type="http://schemas.openxmlformats.org/officeDocument/2006/relationships/image" Target="../media/image1550.png"/><Relationship Id="rId14" Type="http://schemas.openxmlformats.org/officeDocument/2006/relationships/image" Target="../media/image15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0.png"/><Relationship Id="rId3" Type="http://schemas.openxmlformats.org/officeDocument/2006/relationships/image" Target="../media/image1541.png"/><Relationship Id="rId7" Type="http://schemas.openxmlformats.org/officeDocument/2006/relationships/image" Target="../media/image15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0.png"/><Relationship Id="rId11" Type="http://schemas.openxmlformats.org/officeDocument/2006/relationships/image" Target="../media/image1760.png"/><Relationship Id="rId5" Type="http://schemas.openxmlformats.org/officeDocument/2006/relationships/image" Target="../media/image15111.png"/><Relationship Id="rId10" Type="http://schemas.openxmlformats.org/officeDocument/2006/relationships/image" Target="../media/image16110.png"/><Relationship Id="rId4" Type="http://schemas.openxmlformats.org/officeDocument/2006/relationships/image" Target="../media/image1501.png"/><Relationship Id="rId9" Type="http://schemas.openxmlformats.org/officeDocument/2006/relationships/image" Target="../media/image155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67.png"/><Relationship Id="rId3" Type="http://schemas.openxmlformats.org/officeDocument/2006/relationships/image" Target="../media/image236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" Type="http://schemas.openxmlformats.org/officeDocument/2006/relationships/image" Target="../media/image1750.png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265.png"/><Relationship Id="rId5" Type="http://schemas.openxmlformats.org/officeDocument/2006/relationships/image" Target="../media/image259.png"/><Relationship Id="rId15" Type="http://schemas.openxmlformats.org/officeDocument/2006/relationships/image" Target="../media/image269.png"/><Relationship Id="rId10" Type="http://schemas.openxmlformats.org/officeDocument/2006/relationships/image" Target="../media/image264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Relationship Id="rId14" Type="http://schemas.openxmlformats.org/officeDocument/2006/relationships/image" Target="../media/image237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emf"/><Relationship Id="rId3" Type="http://schemas.openxmlformats.org/officeDocument/2006/relationships/image" Target="../media/image238.emf"/><Relationship Id="rId7" Type="http://schemas.openxmlformats.org/officeDocument/2006/relationships/image" Target="../media/image242.emf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1.emf"/><Relationship Id="rId5" Type="http://schemas.openxmlformats.org/officeDocument/2006/relationships/image" Target="../media/image240.emf"/><Relationship Id="rId4" Type="http://schemas.openxmlformats.org/officeDocument/2006/relationships/image" Target="../media/image239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0.png"/><Relationship Id="rId13" Type="http://schemas.openxmlformats.org/officeDocument/2006/relationships/image" Target="../media/image2710.png"/><Relationship Id="rId3" Type="http://schemas.openxmlformats.org/officeDocument/2006/relationships/image" Target="../media/image246.png"/><Relationship Id="rId7" Type="http://schemas.openxmlformats.org/officeDocument/2006/relationships/image" Target="../media/image1531.png"/><Relationship Id="rId12" Type="http://schemas.openxmlformats.org/officeDocument/2006/relationships/image" Target="../media/image27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0.png"/><Relationship Id="rId11" Type="http://schemas.openxmlformats.org/officeDocument/2006/relationships/image" Target="../media/image2690.png"/><Relationship Id="rId5" Type="http://schemas.openxmlformats.org/officeDocument/2006/relationships/image" Target="../media/image15111.png"/><Relationship Id="rId15" Type="http://schemas.openxmlformats.org/officeDocument/2006/relationships/image" Target="../media/image273.png"/><Relationship Id="rId10" Type="http://schemas.openxmlformats.org/officeDocument/2006/relationships/image" Target="../media/image16110.png"/><Relationship Id="rId4" Type="http://schemas.openxmlformats.org/officeDocument/2006/relationships/image" Target="../media/image1501.png"/><Relationship Id="rId9" Type="http://schemas.openxmlformats.org/officeDocument/2006/relationships/image" Target="../media/image1551.png"/><Relationship Id="rId14" Type="http://schemas.openxmlformats.org/officeDocument/2006/relationships/image" Target="../media/image27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u.cs.biu.ac.il/~89-680/darling-lda.pdf" TargetMode="External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image" Target="../media/image8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7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2.png"/><Relationship Id="rId4" Type="http://schemas.openxmlformats.org/officeDocument/2006/relationships/image" Target="../media/image258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0.png"/><Relationship Id="rId2" Type="http://schemas.openxmlformats.org/officeDocument/2006/relationships/image" Target="../media/image2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0.png"/><Relationship Id="rId5" Type="http://schemas.openxmlformats.org/officeDocument/2006/relationships/image" Target="../media/image2630.png"/><Relationship Id="rId4" Type="http://schemas.openxmlformats.org/officeDocument/2006/relationships/image" Target="../media/image262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Lernalgorithmen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für Episodische PGMs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br>
              <a:rPr lang="de-DE" dirty="0"/>
            </a:br>
            <a:r>
              <a:rPr lang="de-DE" dirty="0"/>
              <a:t>Künstliche Intelligenz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Tanya Braun</a:t>
            </a:r>
          </a:p>
          <a:p>
            <a:r>
              <a:rPr lang="de-DE"/>
              <a:t>Arbeitsgruppe Data Science, Institut für Informatik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AC3E6-6F88-8D44-AD08-C83E510D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34" y="304198"/>
            <a:ext cx="2091601" cy="10458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DFE3075-AF1D-2543-B9C1-8586B885D99D}"/>
              </a:ext>
            </a:extLst>
          </p:cNvPr>
          <p:cNvSpPr/>
          <p:nvPr/>
        </p:nvSpPr>
        <p:spPr>
          <a:xfrm>
            <a:off x="7238208" y="2057341"/>
            <a:ext cx="4792051" cy="320263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90426B0-6795-8D4E-AE5D-8C473F640D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1046945"/>
                  </p:ext>
                </p:extLst>
              </p:nvPr>
            </p:nvGraphicFramePr>
            <p:xfrm>
              <a:off x="7473047" y="3666019"/>
              <a:ext cx="2065718" cy="146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4742">
                      <a:extLst>
                        <a:ext uri="{9D8B030D-6E8A-4147-A177-3AD203B41FA5}">
                          <a16:colId xmlns:a16="http://schemas.microsoft.com/office/drawing/2014/main" val="1561705200"/>
                        </a:ext>
                      </a:extLst>
                    </a:gridCol>
                    <a:gridCol w="355854">
                      <a:extLst>
                        <a:ext uri="{9D8B030D-6E8A-4147-A177-3AD203B41FA5}">
                          <a16:colId xmlns:a16="http://schemas.microsoft.com/office/drawing/2014/main" val="3412805710"/>
                        </a:ext>
                      </a:extLst>
                    </a:gridCol>
                    <a:gridCol w="347662">
                      <a:extLst>
                        <a:ext uri="{9D8B030D-6E8A-4147-A177-3AD203B41FA5}">
                          <a16:colId xmlns:a16="http://schemas.microsoft.com/office/drawing/2014/main" val="3911891868"/>
                        </a:ext>
                      </a:extLst>
                    </a:gridCol>
                    <a:gridCol w="347662">
                      <a:extLst>
                        <a:ext uri="{9D8B030D-6E8A-4147-A177-3AD203B41FA5}">
                          <a16:colId xmlns:a16="http://schemas.microsoft.com/office/drawing/2014/main" val="603052244"/>
                        </a:ext>
                      </a:extLst>
                    </a:gridCol>
                    <a:gridCol w="293243">
                      <a:extLst>
                        <a:ext uri="{9D8B030D-6E8A-4147-A177-3AD203B41FA5}">
                          <a16:colId xmlns:a16="http://schemas.microsoft.com/office/drawing/2014/main" val="3449352506"/>
                        </a:ext>
                      </a:extLst>
                    </a:gridCol>
                    <a:gridCol w="376555">
                      <a:extLst>
                        <a:ext uri="{9D8B030D-6E8A-4147-A177-3AD203B41FA5}">
                          <a16:colId xmlns:a16="http://schemas.microsoft.com/office/drawing/2014/main" val="3400706344"/>
                        </a:ext>
                      </a:extLst>
                    </a:gridCol>
                  </a:tblGrid>
                  <a:tr h="24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b="0" dirty="0"/>
                            <a:t>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688224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513172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𝑓𝑎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732577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𝑓𝑎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94821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𝑓𝑎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097561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41318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90426B0-6795-8D4E-AE5D-8C473F640D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1046945"/>
                  </p:ext>
                </p:extLst>
              </p:nvPr>
            </p:nvGraphicFramePr>
            <p:xfrm>
              <a:off x="7473047" y="3666019"/>
              <a:ext cx="2065718" cy="146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4742">
                      <a:extLst>
                        <a:ext uri="{9D8B030D-6E8A-4147-A177-3AD203B41FA5}">
                          <a16:colId xmlns:a16="http://schemas.microsoft.com/office/drawing/2014/main" val="1561705200"/>
                        </a:ext>
                      </a:extLst>
                    </a:gridCol>
                    <a:gridCol w="355854">
                      <a:extLst>
                        <a:ext uri="{9D8B030D-6E8A-4147-A177-3AD203B41FA5}">
                          <a16:colId xmlns:a16="http://schemas.microsoft.com/office/drawing/2014/main" val="3412805710"/>
                        </a:ext>
                      </a:extLst>
                    </a:gridCol>
                    <a:gridCol w="347662">
                      <a:extLst>
                        <a:ext uri="{9D8B030D-6E8A-4147-A177-3AD203B41FA5}">
                          <a16:colId xmlns:a16="http://schemas.microsoft.com/office/drawing/2014/main" val="3911891868"/>
                        </a:ext>
                      </a:extLst>
                    </a:gridCol>
                    <a:gridCol w="347662">
                      <a:extLst>
                        <a:ext uri="{9D8B030D-6E8A-4147-A177-3AD203B41FA5}">
                          <a16:colId xmlns:a16="http://schemas.microsoft.com/office/drawing/2014/main" val="603052244"/>
                        </a:ext>
                      </a:extLst>
                    </a:gridCol>
                    <a:gridCol w="293243">
                      <a:extLst>
                        <a:ext uri="{9D8B030D-6E8A-4147-A177-3AD203B41FA5}">
                          <a16:colId xmlns:a16="http://schemas.microsoft.com/office/drawing/2014/main" val="3449352506"/>
                        </a:ext>
                      </a:extLst>
                    </a:gridCol>
                    <a:gridCol w="376555">
                      <a:extLst>
                        <a:ext uri="{9D8B030D-6E8A-4147-A177-3AD203B41FA5}">
                          <a16:colId xmlns:a16="http://schemas.microsoft.com/office/drawing/2014/main" val="3400706344"/>
                        </a:ext>
                      </a:extLst>
                    </a:gridCol>
                  </a:tblGrid>
                  <a:tr h="24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r="-507407" b="-4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552" r="-372414" b="-4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1111" r="-300000" b="-4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r="-189286" b="-4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6957" r="-130435" b="-4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b="0" dirty="0"/>
                            <a:t>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688224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t="-105263" r="-507407" b="-4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552" t="-105263" r="-372414" b="-4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1111" t="-105263" r="-300000" b="-4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105263" r="-189286" b="-4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6957" t="-105263" r="-130435" b="-4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000" t="-105263" b="-4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13172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t="-195000" r="-507407" b="-2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552" t="-195000" r="-372414" b="-2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1111" t="-195000" r="-300000" b="-2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195000" r="-189286" b="-2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6957" t="-195000" r="-130435" b="-2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000" t="-195000" b="-2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7325773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t="-310526" r="-507407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552" t="-310526" r="-372414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1111" t="-310526" r="-300000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310526" r="-189286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6957" t="-310526" r="-130435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000" t="-310526" b="-20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1948210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t="-390000" r="-507407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552" t="-390000" r="-372414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1111" t="-390000" r="-300000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390000" r="-189286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6957" t="-390000" r="-130435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000" t="-390000" b="-9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0975612"/>
                      </a:ext>
                    </a:extLst>
                  </a:tr>
                  <a:tr h="24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t="-515789" r="-5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552" t="-515789" r="-3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1111" t="-515789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515789" r="-18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6957" t="-515789" r="-130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0000" t="-51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13189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A2CD833-07C0-0746-BE09-D691E98E9A35}"/>
              </a:ext>
            </a:extLst>
          </p:cNvPr>
          <p:cNvGrpSpPr/>
          <p:nvPr/>
        </p:nvGrpSpPr>
        <p:grpSpPr>
          <a:xfrm>
            <a:off x="7313047" y="2743794"/>
            <a:ext cx="4832497" cy="3201767"/>
            <a:chOff x="6074323" y="1517655"/>
            <a:chExt cx="6694991" cy="4435760"/>
          </a:xfrm>
        </p:grpSpPr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2FF98076-4655-A14D-89B8-F989C25E4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4323" y="2415194"/>
              <a:ext cx="3305198" cy="3581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de-DE" sz="1200" dirty="0">
                  <a:latin typeface="+mn-lt"/>
                </a:rPr>
                <a:t>Erwartete Zähler (</a:t>
              </a:r>
              <a:r>
                <a:rPr lang="en-GB" sz="1200" i="1" dirty="0">
                  <a:latin typeface="+mn-lt"/>
                </a:rPr>
                <a:t>augmented data</a:t>
              </a:r>
              <a:r>
                <a:rPr lang="de-DE" sz="1200" dirty="0">
                  <a:latin typeface="+mn-lt"/>
                </a:rPr>
                <a:t>)</a:t>
              </a:r>
            </a:p>
          </p:txBody>
        </p: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985FAAD1-2F94-AD43-B6AA-E3EF4BCA5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2853" y="2299321"/>
              <a:ext cx="1965866" cy="33898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de-DE" sz="1100" dirty="0">
                  <a:latin typeface="+mn-lt"/>
                </a:rPr>
                <a:t>Wahrscheinlichkeiten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644CA7E-B9A1-4441-B181-4DC997F37787}"/>
                    </a:ext>
                  </a:extLst>
                </p:cNvPr>
                <p:cNvSpPr/>
                <p:nvPr/>
              </p:nvSpPr>
              <p:spPr>
                <a:xfrm>
                  <a:off x="10420201" y="2957136"/>
                  <a:ext cx="2349113" cy="1407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de-DE" sz="12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de-DE" sz="12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644CA7E-B9A1-4441-B181-4DC997F37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0201" y="2957136"/>
                  <a:ext cx="2349113" cy="1407110"/>
                </a:xfrm>
                <a:prstGeom prst="rect">
                  <a:avLst/>
                </a:prstGeom>
                <a:blipFill>
                  <a:blip r:embed="rId4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62462FF4-2F85-5541-9ADE-17CA9D78EB4C}"/>
                </a:ext>
              </a:extLst>
            </p:cNvPr>
            <p:cNvSpPr/>
            <p:nvPr/>
          </p:nvSpPr>
          <p:spPr>
            <a:xfrm rot="18900000">
              <a:off x="8632292" y="2511725"/>
              <a:ext cx="3441690" cy="3441690"/>
            </a:xfrm>
            <a:prstGeom prst="arc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3A50075-CFCB-A84A-89ED-3373857D1B39}"/>
                </a:ext>
              </a:extLst>
            </p:cNvPr>
            <p:cNvSpPr/>
            <p:nvPr/>
          </p:nvSpPr>
          <p:spPr>
            <a:xfrm rot="8100000">
              <a:off x="8632291" y="1517655"/>
              <a:ext cx="3441690" cy="3441690"/>
            </a:xfrm>
            <a:prstGeom prst="arc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D0A554-F1B6-E246-8A0C-EAB61E6CB5E6}"/>
                </a:ext>
              </a:extLst>
            </p:cNvPr>
            <p:cNvSpPr txBox="1"/>
            <p:nvPr/>
          </p:nvSpPr>
          <p:spPr>
            <a:xfrm>
              <a:off x="10353136" y="2695120"/>
              <a:ext cx="1057997" cy="38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i="1" dirty="0">
                  <a:solidFill>
                    <a:schemeClr val="bg1"/>
                  </a:solidFill>
                </a:rPr>
                <a:t>M-Schritt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AE06EA-EB1A-0B4D-AB1E-D0E0E12A874E}"/>
                </a:ext>
              </a:extLst>
            </p:cNvPr>
            <p:cNvSpPr txBox="1"/>
            <p:nvPr/>
          </p:nvSpPr>
          <p:spPr>
            <a:xfrm>
              <a:off x="9208923" y="4289858"/>
              <a:ext cx="977869" cy="38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i="1" dirty="0">
                  <a:solidFill>
                    <a:schemeClr val="bg1"/>
                  </a:solidFill>
                </a:rPr>
                <a:t>E-Schritt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1562F2-8EFE-124E-8D9C-AE64C0D7911D}"/>
              </a:ext>
            </a:extLst>
          </p:cNvPr>
          <p:cNvGrpSpPr/>
          <p:nvPr/>
        </p:nvGrpSpPr>
        <p:grpSpPr>
          <a:xfrm>
            <a:off x="9345706" y="2230681"/>
            <a:ext cx="471876" cy="523448"/>
            <a:chOff x="7221633" y="1857133"/>
            <a:chExt cx="778304" cy="86336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12257E-E716-3D4F-BF42-812D9C045B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6825" y="217051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9F6A54-8DAF-7544-B25C-9F14656A4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5813" y="228975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FE62D0-7E9F-A34E-B48C-7DBDD4E16A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4122" y="209475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C18B6AA-4F2D-EF42-BE66-1AB413553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0872" y="2497464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F113D6F-0A8E-6E40-AE8E-AABAC61C4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0278" y="232020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3BE188-B78B-0E41-9A45-2E9C1A3B8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2492" y="226711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BD77512-BA42-F44B-BFA4-37C8A93C5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3582" y="210327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DB8E4AE-F621-854E-8712-DC64BC878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6825" y="249204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EEB1664-F343-BD48-838D-892FD5D8F711}"/>
                </a:ext>
              </a:extLst>
            </p:cNvPr>
            <p:cNvSpPr/>
            <p:nvPr/>
          </p:nvSpPr>
          <p:spPr>
            <a:xfrm>
              <a:off x="7221633" y="1857133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F7FB84-AA07-CD41-89D8-1D61332A1FBE}"/>
              </a:ext>
            </a:extLst>
          </p:cNvPr>
          <p:cNvGrpSpPr/>
          <p:nvPr/>
        </p:nvGrpSpPr>
        <p:grpSpPr>
          <a:xfrm>
            <a:off x="9881650" y="2230681"/>
            <a:ext cx="471876" cy="523448"/>
            <a:chOff x="8105609" y="1861386"/>
            <a:chExt cx="778304" cy="86336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D5AC50-C558-2846-AF86-6696E1323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76461" y="2170498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F371103-6837-C547-BE80-4824AB1BDB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5449" y="2289747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E5ED0E1-1282-564D-A1C2-7D19C8FC6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3758" y="209474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1B45414-E5BF-E040-B84E-689641C15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0508" y="249745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3AFAF37-3675-4241-BA41-3ED793B5F4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9914" y="232018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B45103D-8F67-3A4C-B9B5-4C0746A4FD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2128" y="226710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F6B151D-9B53-B245-9445-86B7DCEFA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218" y="210326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DD582F-86C2-B94E-A0E2-A278FF234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6461" y="249203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C01427B-C498-2944-996D-C47302D588A8}"/>
                </a:ext>
              </a:extLst>
            </p:cNvPr>
            <p:cNvSpPr/>
            <p:nvPr/>
          </p:nvSpPr>
          <p:spPr>
            <a:xfrm>
              <a:off x="8105609" y="1861386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41C9B6-9560-5F49-86AE-A73EA9B2F264}"/>
              </a:ext>
            </a:extLst>
          </p:cNvPr>
          <p:cNvGrpSpPr/>
          <p:nvPr/>
        </p:nvGrpSpPr>
        <p:grpSpPr>
          <a:xfrm>
            <a:off x="10430139" y="2230681"/>
            <a:ext cx="471876" cy="523448"/>
            <a:chOff x="9010276" y="1827362"/>
            <a:chExt cx="778304" cy="8633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AFBF8B9-BC0D-E74B-BD11-5AC1C32E1F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4377" y="2138072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940D86-E893-8949-BC8B-888D44224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3365" y="225732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CE9EF9-FA7D-4E44-A61A-2CCD5A245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9834" y="2057813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2656896-6EB7-344E-BCD8-EBEA8101C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6584" y="2460524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69FA5B-E28D-B849-A634-FE14D581C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990" y="228326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6B648A-6482-254E-A567-30DD09189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8204" y="223017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474DE5-1474-CE4B-82F6-BC41079666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9294" y="206633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3D411A-2B4B-754B-AC51-A18A007F79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2537" y="245510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5A7EA11-4BF9-E349-BA20-607F8DA33EB2}"/>
                </a:ext>
              </a:extLst>
            </p:cNvPr>
            <p:cNvSpPr/>
            <p:nvPr/>
          </p:nvSpPr>
          <p:spPr>
            <a:xfrm>
              <a:off x="9010276" y="1827362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DB9E61-DC96-8348-8574-AA6E04E8584A}"/>
              </a:ext>
            </a:extLst>
          </p:cNvPr>
          <p:cNvGrpSpPr/>
          <p:nvPr/>
        </p:nvGrpSpPr>
        <p:grpSpPr>
          <a:xfrm>
            <a:off x="10963101" y="2230681"/>
            <a:ext cx="471876" cy="523448"/>
            <a:chOff x="9889334" y="1840121"/>
            <a:chExt cx="778304" cy="86336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0C4E17-8CC7-2740-A1AF-5DFA5538C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6351" y="2154299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EEFC08E-9557-5148-89D4-6C365E587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5339" y="2273548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B79A40A-78DB-B14A-89DA-9004A5CA1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1808" y="2074040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5B7E57-E385-8842-8434-570F10D786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58" y="247675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92107E-98C6-BA46-A997-3F86D5D4A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38311" y="230068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96D873B-E34D-804E-8F81-29FF624CEF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0525" y="2247592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754D731-36B6-C544-9772-FD138F0AE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1615" y="208375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445038B-70DB-2647-A309-F70AE29BAB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4858" y="247252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982BEB2-440F-2F47-BFF2-5AB3A42EA583}"/>
                </a:ext>
              </a:extLst>
            </p:cNvPr>
            <p:cNvSpPr/>
            <p:nvPr/>
          </p:nvSpPr>
          <p:spPr>
            <a:xfrm>
              <a:off x="9889334" y="1840121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E2C8D8B-D676-F246-851D-998B35C261F6}"/>
              </a:ext>
            </a:extLst>
          </p:cNvPr>
          <p:cNvGrpSpPr/>
          <p:nvPr/>
        </p:nvGrpSpPr>
        <p:grpSpPr>
          <a:xfrm>
            <a:off x="11514169" y="2230681"/>
            <a:ext cx="471876" cy="523448"/>
            <a:chOff x="10798254" y="1847608"/>
            <a:chExt cx="778304" cy="86336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A48F081-A2C9-8748-B3A5-C71FA896A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67781" y="2164012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310022-955F-DA48-BB6E-590F2CEC3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6769" y="228326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44E092F-C42A-314C-B1C3-F865FC351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3238" y="2083753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641FB3D-46F5-1C4F-A827-BE4442741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79988" y="2486464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7E531AD-4374-284B-B57E-E6D0E52E51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39741" y="2310394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5C31BF3-0871-8445-991A-F6D33D092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1955" y="2257305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BD6C446-DCA6-9645-BC5A-8253F13D4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79988" y="2090305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2DDA7AC-F8C3-CE47-9CA1-8C03AFD06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3231" y="2479075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BC18A5B-5EDC-A541-ACB8-BC3BCE45A0B3}"/>
                </a:ext>
              </a:extLst>
            </p:cNvPr>
            <p:cNvSpPr/>
            <p:nvPr/>
          </p:nvSpPr>
          <p:spPr>
            <a:xfrm>
              <a:off x="10798254" y="1847608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8733F4B-E547-C644-900B-D8DA6D452464}"/>
              </a:ext>
            </a:extLst>
          </p:cNvPr>
          <p:cNvGrpSpPr/>
          <p:nvPr/>
        </p:nvGrpSpPr>
        <p:grpSpPr>
          <a:xfrm>
            <a:off x="7308846" y="2473591"/>
            <a:ext cx="2073816" cy="639301"/>
            <a:chOff x="8423488" y="3149417"/>
            <a:chExt cx="3420512" cy="1054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A2146ED-66A4-2047-92EF-1B4A1AAA794E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19999" cy="39261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de-DE" sz="11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A2146ED-66A4-2047-92EF-1B4A1AAA7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19999" cy="39261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3D08A94-D3F7-6543-A5D2-21BC4C7F94C6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19999" cy="39261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1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3D08A94-D3F7-6543-A5D2-21BC4C7F9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19999" cy="39261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D6708AE-49E9-9B4C-85BF-8303258AC461}"/>
                    </a:ext>
                  </a:extLst>
                </p:cNvPr>
                <p:cNvSpPr txBox="1"/>
                <p:nvPr/>
              </p:nvSpPr>
              <p:spPr>
                <a:xfrm>
                  <a:off x="9336244" y="3762282"/>
                  <a:ext cx="719999" cy="39261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1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D6708AE-49E9-9B4C-85BF-8303258AC4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4" y="3762282"/>
                  <a:ext cx="719999" cy="392612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CFD1DEF-EEE4-9E4D-A9F4-2B7E6CCD096C}"/>
                    </a:ext>
                  </a:extLst>
                </p:cNvPr>
                <p:cNvSpPr txBox="1"/>
                <p:nvPr/>
              </p:nvSpPr>
              <p:spPr>
                <a:xfrm>
                  <a:off x="11124001" y="3762282"/>
                  <a:ext cx="719999" cy="39261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sz="11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11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CFD1DEF-EEE4-9E4D-A9F4-2B7E6CCD09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1" y="3762282"/>
                  <a:ext cx="719999" cy="39261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2921B2-D3C0-C74A-9158-17A7E92A8D2A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531965" cy="4314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sz="1100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2921B2-D3C0-C74A-9158-17A7E92A8D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531965" cy="43149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4D4B49F-47C2-9748-A095-6DDD4C4BAA46}"/>
                </a:ext>
              </a:extLst>
            </p:cNvPr>
            <p:cNvCxnSpPr>
              <a:stCxn id="70" idx="3"/>
              <a:endCxn id="71" idx="7"/>
            </p:cNvCxnSpPr>
            <p:nvPr/>
          </p:nvCxnSpPr>
          <p:spPr>
            <a:xfrm flipH="1">
              <a:off x="9038046" y="3484532"/>
              <a:ext cx="888612" cy="3363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0E3B9D2-B0FC-024E-B00E-A35711C001C1}"/>
                </a:ext>
              </a:extLst>
            </p:cNvPr>
            <p:cNvCxnSpPr>
              <a:cxnSpLocks/>
              <a:stCxn id="70" idx="3"/>
              <a:endCxn id="72" idx="0"/>
            </p:cNvCxnSpPr>
            <p:nvPr/>
          </p:nvCxnSpPr>
          <p:spPr>
            <a:xfrm flipH="1">
              <a:off x="9696244" y="3484532"/>
              <a:ext cx="230414" cy="2777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EEB8873-6A30-CB4A-8804-6ABBDF30D691}"/>
                </a:ext>
              </a:extLst>
            </p:cNvPr>
            <p:cNvCxnSpPr>
              <a:cxnSpLocks/>
              <a:stCxn id="70" idx="5"/>
              <a:endCxn id="73" idx="1"/>
            </p:cNvCxnSpPr>
            <p:nvPr/>
          </p:nvCxnSpPr>
          <p:spPr>
            <a:xfrm>
              <a:off x="10435774" y="3484532"/>
              <a:ext cx="793669" cy="3352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dirty="0" err="1">
                <a:latin typeface="+mn-lt"/>
              </a:rPr>
              <a:t>Full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Bayesian</a:t>
            </a:r>
            <a:r>
              <a:rPr lang="de-DE" dirty="0">
                <a:latin typeface="+mn-lt"/>
              </a:rPr>
              <a:t>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3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de-DE" dirty="0"/>
                  <a:t>Gegeben die Daten soweit hat jede Hypothese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eine </a:t>
                </a:r>
                <a:br>
                  <a:rPr lang="de-DE" dirty="0"/>
                </a:br>
                <a:r>
                  <a:rPr lang="de-DE" dirty="0"/>
                  <a:t>a posteriori Wahrscheinlichkeit: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Bayes</a:t>
                </a:r>
                <a:r>
                  <a:rPr lang="de-DE" dirty="0"/>
                  <a:t> Theorem)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Likelihood</a:t>
                </a:r>
                <a:r>
                  <a:rPr lang="de-DE" dirty="0"/>
                  <a:t> der Daten unter Hypothese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genannt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de-DE" dirty="0"/>
                  <a:t>Vorhersagen über eine neue Entität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sind der gewichtete </a:t>
                </a:r>
                <a:br>
                  <a:rPr lang="de-DE" dirty="0"/>
                </a:br>
                <a:r>
                  <a:rPr lang="de-DE" dirty="0"/>
                  <a:t>Durchschnitt über die Vorhersagen aller Hypothesen:</a:t>
                </a:r>
              </a:p>
              <a:p>
                <a:pPr lvl="1">
                  <a:tabLst>
                    <a:tab pos="1598613" algn="l"/>
                    <a:tab pos="5994400" algn="l"/>
                  </a:tabLst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e>
                    </m:nary>
                  </m:oMath>
                </a14:m>
                <a:r>
                  <a:rPr lang="de-DE" b="0" dirty="0">
                    <a:latin typeface="+mn-lt"/>
                  </a:rPr>
                  <a:t>	(Nicht-Anfragevariable aussummieren)</a:t>
                </a:r>
                <a:br>
                  <a:rPr lang="de-DE" b="0" dirty="0">
                    <a:latin typeface="+mn-lt"/>
                  </a:rPr>
                </a:br>
                <a:r>
                  <a:rPr lang="de-DE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e>
                    </m:nary>
                  </m:oMath>
                </a14:m>
                <a:r>
                  <a:rPr lang="de-DE" dirty="0">
                    <a:latin typeface="+mn-lt"/>
                  </a:rPr>
                  <a:t>	(Kettenregel)</a:t>
                </a:r>
                <a:br>
                  <a:rPr lang="de-DE" i="1" dirty="0">
                    <a:latin typeface="Cambria Math" panose="02040503050406030204" pitchFamily="18" charset="0"/>
                  </a:rPr>
                </a:br>
                <a:r>
                  <a:rPr lang="de-DE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e>
                    </m:nary>
                  </m:oMath>
                </a14:m>
                <a:r>
                  <a:rPr lang="de-DE" dirty="0">
                    <a:latin typeface="+mn-lt"/>
                  </a:rPr>
                  <a:t> 	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latin typeface="+mn-lt"/>
                  </a:rPr>
                  <a:t> unabhängig von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de-DE" dirty="0">
                    <a:latin typeface="+mn-lt"/>
                  </a:rPr>
                  <a:t> gegeben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</a:rPr>
                  <a:t>)</a:t>
                </a:r>
                <a:br>
                  <a:rPr lang="de-DE" dirty="0">
                    <a:latin typeface="+mn-lt"/>
                  </a:rPr>
                </a:br>
                <a:r>
                  <a:rPr lang="de-DE" b="1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de-DE" dirty="0"/>
                  <a:t> 	(</a:t>
                </a:r>
                <a:r>
                  <a:rPr lang="de-DE" dirty="0" err="1"/>
                  <a:t>Bayes</a:t>
                </a:r>
                <a:r>
                  <a:rPr lang="de-DE" dirty="0"/>
                  <a:t> Theorem – wie oben)</a:t>
                </a:r>
              </a:p>
              <a:p>
                <a:r>
                  <a:rPr lang="de-DE" dirty="0"/>
                  <a:t>Vorteil: Nicht eine Hypothese wählen müssen</a:t>
                </a:r>
              </a:p>
              <a:p>
                <a:r>
                  <a:rPr lang="de-DE" dirty="0"/>
                  <a:t>Nachteil: Iteration über alle Hypothesen</a:t>
                </a:r>
              </a:p>
            </p:txBody>
          </p:sp>
        </mc:Choice>
        <mc:Fallback xmlns="">
          <p:sp>
            <p:nvSpPr>
              <p:cNvPr id="1873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5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BCA67-65D9-F340-A359-9FEC56241B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9E874-4BB5-014C-9751-4BC9AD53B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63D0CA-BE0E-5F40-BD92-CAC1FA777E62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3E7FB19-B67C-6942-AEBA-0DFA1FE59624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99EE68-3221-8444-8FD3-87E19A70B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1E51FE-5455-9F44-B6E7-258800204837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90CFFF9-091C-1E43-BC7F-8EA59A979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227F4DF-BF16-1D45-87FD-8E4344520053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AB8288-4CC5-FB42-B84F-289C35B61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A96AF4-5C55-C040-AC74-F7BF5B863647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A96AF4-5C55-C040-AC74-F7BF5B8636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551B301-34F9-0A4E-BC49-067C0051EFBF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BB6EDC-1244-2944-9942-5B5DAA304161}"/>
                </a:ext>
              </a:extLst>
            </p:cNvPr>
            <p:cNvCxnSpPr>
              <a:stCxn id="13" idx="3"/>
              <a:endCxn id="14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79D9582-33DD-5648-98CB-D3A4806F871C}"/>
                </a:ext>
              </a:extLst>
            </p:cNvPr>
            <p:cNvCxnSpPr>
              <a:cxnSpLocks/>
              <a:stCxn id="13" idx="3"/>
              <a:endCxn id="15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51A697E-64E5-CE45-A0E3-B9ADA4969D64}"/>
                </a:ext>
              </a:extLst>
            </p:cNvPr>
            <p:cNvCxnSpPr>
              <a:cxnSpLocks/>
              <a:stCxn id="13" idx="5"/>
              <a:endCxn id="16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467399-017A-9E4F-8837-C33965689ADD}"/>
                  </a:ext>
                </a:extLst>
              </p:cNvPr>
              <p:cNvSpPr txBox="1"/>
              <p:nvPr/>
            </p:nvSpPr>
            <p:spPr>
              <a:xfrm>
                <a:off x="11291171" y="1836253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467399-017A-9E4F-8837-C33965689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171" y="1836253"/>
                <a:ext cx="720000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44FB6A-680C-AE47-80A1-E374DFBFF137}"/>
              </a:ext>
            </a:extLst>
          </p:cNvPr>
          <p:cNvCxnSpPr>
            <a:cxnSpLocks/>
            <a:stCxn id="13" idx="6"/>
            <a:endCxn id="21" idx="2"/>
          </p:cNvCxnSpPr>
          <p:nvPr/>
        </p:nvCxnSpPr>
        <p:spPr>
          <a:xfrm>
            <a:off x="10348387" y="1859730"/>
            <a:ext cx="942784" cy="1712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63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5185E6-8A30-6B46-A3F0-CDBB42AD8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accent1"/>
                </a:solidFill>
              </a:rPr>
              <a:t>E</a:t>
            </a:r>
            <a:r>
              <a:rPr lang="de-DE" dirty="0">
                <a:solidFill>
                  <a:srgbClr val="FFC000"/>
                </a:solidFill>
              </a:rPr>
              <a:t>M</a:t>
            </a:r>
            <a:r>
              <a:rPr lang="de-DE" dirty="0"/>
              <a:t>-Algorithmus: </a:t>
            </a:r>
            <a:br>
              <a:rPr lang="de-DE" dirty="0"/>
            </a:br>
            <a:r>
              <a:rPr lang="de-DE" dirty="0"/>
              <a:t>Iteriere bis zur Konvergenz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F20FF-D633-BD4F-87C5-7359A82931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9F82-832C-FB4F-AEB0-A2092B934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6DE66-ADFB-0748-97EB-3F5E1C3F6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100</a:t>
            </a:fld>
            <a:endParaRPr lang="en-GB"/>
          </a:p>
        </p:txBody>
      </p:sp>
      <p:grpSp>
        <p:nvGrpSpPr>
          <p:cNvPr id="389128" name="Group 8"/>
          <p:cNvGrpSpPr>
            <a:grpSpLocks/>
          </p:cNvGrpSpPr>
          <p:nvPr/>
        </p:nvGrpSpPr>
        <p:grpSpPr bwMode="auto">
          <a:xfrm>
            <a:off x="9151935" y="1398599"/>
            <a:ext cx="1447800" cy="1387475"/>
            <a:chOff x="457" y="3070"/>
            <a:chExt cx="912" cy="874"/>
          </a:xfrm>
        </p:grpSpPr>
        <p:grpSp>
          <p:nvGrpSpPr>
            <p:cNvPr id="389129" name="Group 9"/>
            <p:cNvGrpSpPr>
              <a:grpSpLocks/>
            </p:cNvGrpSpPr>
            <p:nvPr/>
          </p:nvGrpSpPr>
          <p:grpSpPr bwMode="auto">
            <a:xfrm>
              <a:off x="457" y="3070"/>
              <a:ext cx="912" cy="874"/>
              <a:chOff x="601" y="2350"/>
              <a:chExt cx="912" cy="874"/>
            </a:xfrm>
          </p:grpSpPr>
          <p:sp>
            <p:nvSpPr>
              <p:cNvPr id="389130" name="AutoShape 10"/>
              <p:cNvSpPr>
                <a:spLocks noChangeArrowheads="1"/>
              </p:cNvSpPr>
              <p:nvPr/>
            </p:nvSpPr>
            <p:spPr bwMode="auto">
              <a:xfrm>
                <a:off x="672" y="2352"/>
                <a:ext cx="788" cy="847"/>
              </a:xfrm>
              <a:prstGeom prst="can">
                <a:avLst>
                  <a:gd name="adj" fmla="val 25888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131" name="Text Box 11"/>
              <p:cNvSpPr txBox="1">
                <a:spLocks noChangeArrowheads="1"/>
              </p:cNvSpPr>
              <p:nvPr/>
            </p:nvSpPr>
            <p:spPr bwMode="auto">
              <a:xfrm>
                <a:off x="601" y="2350"/>
                <a:ext cx="912" cy="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9144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3716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8288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2860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7432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2004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6576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41148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Tahoma" charset="0"/>
                  </a:rPr>
                  <a:t>  </a:t>
                </a:r>
                <a:endParaRPr lang="en-US" sz="1400" dirty="0">
                  <a:solidFill>
                    <a:schemeClr val="bg1"/>
                  </a:solidFill>
                  <a:latin typeface="Tahoma" charset="0"/>
                </a:endParaRPr>
              </a:p>
              <a:p>
                <a:pPr eaLnBrk="1" hangingPunct="1"/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 S  X  D  C  B</a:t>
                </a:r>
              </a:p>
              <a:p>
                <a:pPr eaLnBrk="1" hangingPunct="1"/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0  1  0  1&gt; 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&lt;1  1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 ? 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0  1&gt;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&lt;0  0  0 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  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&gt;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0 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1&gt;</a:t>
                </a:r>
              </a:p>
              <a:p>
                <a:pPr eaLnBrk="1" hangingPunct="1">
                  <a:lnSpc>
                    <a:spcPct val="4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      ………</a:t>
                </a:r>
              </a:p>
            </p:txBody>
          </p:sp>
          <p:sp>
            <p:nvSpPr>
              <p:cNvPr id="389132" name="Line 12"/>
              <p:cNvSpPr>
                <a:spLocks noChangeShapeType="1"/>
              </p:cNvSpPr>
              <p:nvPr/>
            </p:nvSpPr>
            <p:spPr bwMode="auto">
              <a:xfrm>
                <a:off x="772" y="2669"/>
                <a:ext cx="6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</p:grpSp>
        <p:sp>
          <p:nvSpPr>
            <p:cNvPr id="389133" name="Text Box 13"/>
            <p:cNvSpPr txBox="1">
              <a:spLocks noChangeArrowheads="1"/>
            </p:cNvSpPr>
            <p:nvPr/>
          </p:nvSpPr>
          <p:spPr bwMode="auto">
            <a:xfrm>
              <a:off x="746" y="3072"/>
              <a:ext cx="3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 dirty="0">
                  <a:latin typeface="Tahoma" charset="0"/>
                </a:rPr>
                <a:t>Data</a:t>
              </a:r>
              <a:endParaRPr lang="en-US" sz="1600" dirty="0">
                <a:solidFill>
                  <a:schemeClr val="hlink"/>
                </a:solidFill>
                <a:latin typeface="Tahoma" charset="0"/>
              </a:endParaRPr>
            </a:p>
          </p:txBody>
        </p:sp>
      </p:grpSp>
      <p:grpSp>
        <p:nvGrpSpPr>
          <p:cNvPr id="389135" name="Group 15"/>
          <p:cNvGrpSpPr>
            <a:grpSpLocks/>
          </p:cNvGrpSpPr>
          <p:nvPr/>
        </p:nvGrpSpPr>
        <p:grpSpPr bwMode="auto">
          <a:xfrm>
            <a:off x="9340847" y="3246449"/>
            <a:ext cx="1371600" cy="1752600"/>
            <a:chOff x="3984" y="2170"/>
            <a:chExt cx="864" cy="1104"/>
          </a:xfrm>
        </p:grpSpPr>
        <p:sp>
          <p:nvSpPr>
            <p:cNvPr id="389136" name="AutoShape 16"/>
            <p:cNvSpPr>
              <a:spLocks noChangeArrowheads="1"/>
            </p:cNvSpPr>
            <p:nvPr/>
          </p:nvSpPr>
          <p:spPr bwMode="auto">
            <a:xfrm>
              <a:off x="4032" y="2352"/>
              <a:ext cx="768" cy="864"/>
            </a:xfrm>
            <a:prstGeom prst="can">
              <a:avLst>
                <a:gd name="adj" fmla="val 2812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9137" name="Text Box 17"/>
            <p:cNvSpPr txBox="1">
              <a:spLocks noChangeArrowheads="1"/>
            </p:cNvSpPr>
            <p:nvPr/>
          </p:nvSpPr>
          <p:spPr bwMode="auto">
            <a:xfrm>
              <a:off x="3984" y="2400"/>
              <a:ext cx="864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</a:t>
              </a:r>
              <a:endPara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charset="0"/>
              </a:endParaRPr>
            </a:p>
            <a:p>
              <a:pPr eaLnBrk="1" hangingPunct="1"/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S  X  D  C  B</a:t>
              </a:r>
            </a:p>
            <a:p>
              <a:pPr eaLnBrk="1" hangingPunct="1"/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1  0  1  0  1 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1  1  1  0  1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0  0  0  0  0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1  0  0  0  1</a:t>
              </a:r>
            </a:p>
            <a:p>
              <a:pPr eaLnBrk="1" hangingPunct="1">
                <a:lnSpc>
                  <a:spcPct val="4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   ………..</a:t>
              </a:r>
            </a:p>
          </p:txBody>
        </p:sp>
        <p:sp>
          <p:nvSpPr>
            <p:cNvPr id="389138" name="Text Box 18"/>
            <p:cNvSpPr txBox="1">
              <a:spLocks noChangeArrowheads="1"/>
            </p:cNvSpPr>
            <p:nvPr/>
          </p:nvSpPr>
          <p:spPr bwMode="auto">
            <a:xfrm>
              <a:off x="4046" y="2170"/>
              <a:ext cx="739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chemeClr val="accent6"/>
                  </a:solidFill>
                  <a:latin typeface="Tahoma" charset="0"/>
                </a:rPr>
                <a:t>Expected </a:t>
              </a:r>
            </a:p>
            <a:p>
              <a:pPr eaLnBrk="1" hangingPunct="1">
                <a:lnSpc>
                  <a:spcPct val="85000"/>
                </a:lnSpc>
              </a:pPr>
              <a:r>
                <a:rPr lang="en-US" dirty="0">
                  <a:solidFill>
                    <a:schemeClr val="accent6"/>
                  </a:solidFill>
                  <a:latin typeface="Tahoma" charset="0"/>
                </a:rPr>
                <a:t>  counts</a:t>
              </a:r>
            </a:p>
          </p:txBody>
        </p:sp>
        <p:sp>
          <p:nvSpPr>
            <p:cNvPr id="389139" name="Line 19"/>
            <p:cNvSpPr>
              <a:spLocks noChangeShapeType="1"/>
            </p:cNvSpPr>
            <p:nvPr/>
          </p:nvSpPr>
          <p:spPr bwMode="auto">
            <a:xfrm>
              <a:off x="4128" y="2688"/>
              <a:ext cx="62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7874798" y="2898017"/>
            <a:ext cx="1438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  <a:latin typeface="Tahoma" charset="0"/>
              </a:rPr>
              <a:t>Expectation </a:t>
            </a:r>
          </a:p>
        </p:txBody>
      </p:sp>
      <p:sp>
        <p:nvSpPr>
          <p:cNvPr id="389141" name="Bogen 21"/>
          <p:cNvSpPr>
            <a:spLocks/>
          </p:cNvSpPr>
          <p:nvPr/>
        </p:nvSpPr>
        <p:spPr bwMode="auto">
          <a:xfrm rot="-1514388">
            <a:off x="5683247" y="1477973"/>
            <a:ext cx="3335338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89142" name="Group 22"/>
          <p:cNvGrpSpPr>
            <a:grpSpLocks/>
          </p:cNvGrpSpPr>
          <p:nvPr/>
        </p:nvGrpSpPr>
        <p:grpSpPr bwMode="auto">
          <a:xfrm>
            <a:off x="6461122" y="2087573"/>
            <a:ext cx="3108325" cy="2057400"/>
            <a:chOff x="2410" y="2016"/>
            <a:chExt cx="1958" cy="1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914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410" y="2206"/>
                  <a:ext cx="1677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1" hangingPunct="1"/>
                  <a:r>
                    <a:rPr lang="de-DE" sz="1400" dirty="0">
                      <a:solidFill>
                        <a:schemeClr val="accent1"/>
                      </a:solidFill>
                      <a:latin typeface="Tahoma" charset="0"/>
                    </a:rPr>
                    <a:t>Inferenz:</a:t>
                  </a:r>
                </a:p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e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=0,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=0,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  <a:latin typeface="Tahoma" charset="0"/>
                  </a:endParaRPr>
                </a:p>
              </p:txBody>
            </p:sp>
          </mc:Choice>
          <mc:Fallback xmlns="">
            <p:sp>
              <p:nvSpPr>
                <p:cNvPr id="389143" name="Text 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10" y="2206"/>
                  <a:ext cx="1677" cy="330"/>
                </a:xfrm>
                <a:prstGeom prst="rect">
                  <a:avLst/>
                </a:prstGeom>
                <a:blipFill>
                  <a:blip r:embed="rId2"/>
                  <a:stretch>
                    <a:fillRect l="-47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9144" name="Line 24"/>
            <p:cNvSpPr>
              <a:spLocks noChangeShapeType="1"/>
            </p:cNvSpPr>
            <p:nvPr/>
          </p:nvSpPr>
          <p:spPr bwMode="auto">
            <a:xfrm flipH="1">
              <a:off x="3504" y="2016"/>
              <a:ext cx="768" cy="43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accent2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389145" name="Line 25"/>
            <p:cNvSpPr>
              <a:spLocks noChangeShapeType="1"/>
            </p:cNvSpPr>
            <p:nvPr/>
          </p:nvSpPr>
          <p:spPr bwMode="auto">
            <a:xfrm>
              <a:off x="3504" y="2544"/>
              <a:ext cx="864" cy="76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accent2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</p:grpSp>
      <p:sp>
        <p:nvSpPr>
          <p:cNvPr id="389147" name="Bogen 27"/>
          <p:cNvSpPr>
            <a:spLocks/>
          </p:cNvSpPr>
          <p:nvPr/>
        </p:nvSpPr>
        <p:spPr bwMode="auto">
          <a:xfrm rot="-1514388" flipH="1" flipV="1">
            <a:off x="5518147" y="2289186"/>
            <a:ext cx="3335338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148" name="Text Box 28"/>
          <p:cNvSpPr txBox="1">
            <a:spLocks noChangeArrowheads="1"/>
          </p:cNvSpPr>
          <p:nvPr/>
        </p:nvSpPr>
        <p:spPr bwMode="auto">
          <a:xfrm>
            <a:off x="5449432" y="3080397"/>
            <a:ext cx="16498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Tahoma" charset="0"/>
              </a:rPr>
              <a:t>Parameter </a:t>
            </a:r>
          </a:p>
          <a:p>
            <a:r>
              <a:rPr lang="en-GB" dirty="0">
                <a:solidFill>
                  <a:srgbClr val="FFC000"/>
                </a:solidFill>
                <a:latin typeface="Tahoma" charset="0"/>
              </a:rPr>
              <a:t>Maximisation  </a:t>
            </a:r>
          </a:p>
        </p:txBody>
      </p:sp>
      <p:sp>
        <p:nvSpPr>
          <p:cNvPr id="389170" name="Rectangle 50"/>
          <p:cNvSpPr>
            <a:spLocks noChangeArrowheads="1"/>
          </p:cNvSpPr>
          <p:nvPr/>
        </p:nvSpPr>
        <p:spPr bwMode="auto">
          <a:xfrm>
            <a:off x="3861297" y="2126767"/>
            <a:ext cx="1335087" cy="862953"/>
          </a:xfrm>
          <a:prstGeom prst="rect">
            <a:avLst/>
          </a:prstGeom>
          <a:solidFill>
            <a:srgbClr val="9999FF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389171" name="Oval 51"/>
          <p:cNvSpPr>
            <a:spLocks noChangeAspect="1" noChangeArrowheads="1"/>
          </p:cNvSpPr>
          <p:nvPr/>
        </p:nvSpPr>
        <p:spPr bwMode="auto">
          <a:xfrm>
            <a:off x="4236241" y="2205497"/>
            <a:ext cx="466725" cy="23177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E</a:t>
            </a:r>
            <a:endParaRPr lang="en-US" b="1" i="1">
              <a:latin typeface="Comic Sans MS" charset="0"/>
            </a:endParaRPr>
          </a:p>
        </p:txBody>
      </p:sp>
      <p:sp>
        <p:nvSpPr>
          <p:cNvPr id="389172" name="Oval 52"/>
          <p:cNvSpPr>
            <a:spLocks noChangeAspect="1" noChangeArrowheads="1"/>
          </p:cNvSpPr>
          <p:nvPr/>
        </p:nvSpPr>
        <p:spPr bwMode="auto">
          <a:xfrm>
            <a:off x="3890166" y="2694447"/>
            <a:ext cx="503237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B</a:t>
            </a:r>
          </a:p>
        </p:txBody>
      </p:sp>
      <p:sp>
        <p:nvSpPr>
          <p:cNvPr id="389173" name="Oval 53"/>
          <p:cNvSpPr>
            <a:spLocks noChangeAspect="1" noChangeArrowheads="1"/>
          </p:cNvSpPr>
          <p:nvPr/>
        </p:nvSpPr>
        <p:spPr bwMode="auto">
          <a:xfrm>
            <a:off x="4671216" y="2583322"/>
            <a:ext cx="490537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A</a:t>
            </a:r>
            <a:endParaRPr lang="en-US" b="1" i="1">
              <a:latin typeface="Comic Sans MS" charset="0"/>
            </a:endParaRPr>
          </a:p>
        </p:txBody>
      </p:sp>
      <p:cxnSp>
        <p:nvCxnSpPr>
          <p:cNvPr id="389175" name="AutoShape 55"/>
          <p:cNvCxnSpPr>
            <a:cxnSpLocks noChangeShapeType="1"/>
            <a:stCxn id="389171" idx="5"/>
            <a:endCxn id="389173" idx="0"/>
          </p:cNvCxnSpPr>
          <p:nvPr/>
        </p:nvCxnSpPr>
        <p:spPr bwMode="auto">
          <a:xfrm>
            <a:off x="4634703" y="2418222"/>
            <a:ext cx="282575" cy="15081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F0E09A-23FF-EB4B-8A0E-12684D2BCE53}"/>
              </a:ext>
            </a:extLst>
          </p:cNvPr>
          <p:cNvSpPr txBox="1"/>
          <p:nvPr/>
        </p:nvSpPr>
        <p:spPr>
          <a:xfrm>
            <a:off x="2906999" y="3366099"/>
            <a:ext cx="214981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Momentanes Modell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E0DEBD-7E1F-7447-8E6C-7F0FA52E39E0}"/>
              </a:ext>
            </a:extLst>
          </p:cNvPr>
          <p:cNvCxnSpPr>
            <a:stCxn id="6" idx="0"/>
            <a:endCxn id="389170" idx="2"/>
          </p:cNvCxnSpPr>
          <p:nvPr/>
        </p:nvCxnSpPr>
        <p:spPr>
          <a:xfrm flipV="1">
            <a:off x="3981909" y="2989720"/>
            <a:ext cx="546932" cy="3763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515707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Structural 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5185E6-8A30-6B46-A3F0-CDBB42AD8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7030A0"/>
                </a:solidFill>
              </a:rPr>
              <a:t>S</a:t>
            </a:r>
            <a:r>
              <a:rPr lang="de-DE" dirty="0">
                <a:solidFill>
                  <a:schemeClr val="accent1"/>
                </a:solidFill>
              </a:rPr>
              <a:t>E</a:t>
            </a:r>
            <a:r>
              <a:rPr lang="de-DE" dirty="0">
                <a:solidFill>
                  <a:srgbClr val="FFC000"/>
                </a:solidFill>
              </a:rPr>
              <a:t>M</a:t>
            </a:r>
            <a:r>
              <a:rPr lang="de-DE" dirty="0"/>
              <a:t>-Algorithmus: </a:t>
            </a:r>
            <a:br>
              <a:rPr lang="de-DE" dirty="0"/>
            </a:br>
            <a:r>
              <a:rPr lang="de-DE" dirty="0"/>
              <a:t>Iteriere bis zur Konvergenz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F20FF-D633-BD4F-87C5-7359A82931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9F82-832C-FB4F-AEB0-A2092B934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6DE66-ADFB-0748-97EB-3F5E1C3F6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101</a:t>
            </a:fld>
            <a:endParaRPr lang="en-GB"/>
          </a:p>
        </p:txBody>
      </p:sp>
      <p:grpSp>
        <p:nvGrpSpPr>
          <p:cNvPr id="389128" name="Group 8"/>
          <p:cNvGrpSpPr>
            <a:grpSpLocks/>
          </p:cNvGrpSpPr>
          <p:nvPr/>
        </p:nvGrpSpPr>
        <p:grpSpPr bwMode="auto">
          <a:xfrm>
            <a:off x="9151935" y="1398599"/>
            <a:ext cx="1447800" cy="1387475"/>
            <a:chOff x="457" y="3070"/>
            <a:chExt cx="912" cy="874"/>
          </a:xfrm>
        </p:grpSpPr>
        <p:grpSp>
          <p:nvGrpSpPr>
            <p:cNvPr id="389129" name="Group 9"/>
            <p:cNvGrpSpPr>
              <a:grpSpLocks/>
            </p:cNvGrpSpPr>
            <p:nvPr/>
          </p:nvGrpSpPr>
          <p:grpSpPr bwMode="auto">
            <a:xfrm>
              <a:off x="457" y="3070"/>
              <a:ext cx="912" cy="874"/>
              <a:chOff x="601" y="2350"/>
              <a:chExt cx="912" cy="874"/>
            </a:xfrm>
          </p:grpSpPr>
          <p:sp>
            <p:nvSpPr>
              <p:cNvPr id="389130" name="AutoShape 10"/>
              <p:cNvSpPr>
                <a:spLocks noChangeArrowheads="1"/>
              </p:cNvSpPr>
              <p:nvPr/>
            </p:nvSpPr>
            <p:spPr bwMode="auto">
              <a:xfrm>
                <a:off x="672" y="2352"/>
                <a:ext cx="788" cy="847"/>
              </a:xfrm>
              <a:prstGeom prst="can">
                <a:avLst>
                  <a:gd name="adj" fmla="val 25888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131" name="Text Box 11"/>
              <p:cNvSpPr txBox="1">
                <a:spLocks noChangeArrowheads="1"/>
              </p:cNvSpPr>
              <p:nvPr/>
            </p:nvSpPr>
            <p:spPr bwMode="auto">
              <a:xfrm>
                <a:off x="601" y="2350"/>
                <a:ext cx="912" cy="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9144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3716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8288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286000" indent="-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7432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2004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6576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41148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Tahoma" charset="0"/>
                  </a:rPr>
                  <a:t>  </a:t>
                </a:r>
                <a:endParaRPr lang="en-US" sz="1400" dirty="0">
                  <a:solidFill>
                    <a:schemeClr val="bg1"/>
                  </a:solidFill>
                  <a:latin typeface="Tahoma" charset="0"/>
                </a:endParaRPr>
              </a:p>
              <a:p>
                <a:pPr eaLnBrk="1" hangingPunct="1"/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 S  X  D  C  B</a:t>
                </a:r>
              </a:p>
              <a:p>
                <a:pPr eaLnBrk="1" hangingPunct="1"/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0  1  0  1&gt; 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&lt;1  1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 ? 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0  1&gt;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&lt;0  0  0 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  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&gt;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&lt;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0  </a:t>
                </a:r>
                <a:r>
                  <a:rPr lang="en-US" sz="1400" b="1" dirty="0">
                    <a:solidFill>
                      <a:schemeClr val="bg1"/>
                    </a:solidFill>
                    <a:latin typeface="Tahoma" charset="0"/>
                  </a:rPr>
                  <a:t>?</a:t>
                </a: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1&gt;</a:t>
                </a:r>
              </a:p>
              <a:p>
                <a:pPr eaLnBrk="1" hangingPunct="1">
                  <a:lnSpc>
                    <a:spcPct val="4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Tahoma" charset="0"/>
                  </a:rPr>
                  <a:t>        ………</a:t>
                </a:r>
              </a:p>
            </p:txBody>
          </p:sp>
          <p:sp>
            <p:nvSpPr>
              <p:cNvPr id="389132" name="Line 12"/>
              <p:cNvSpPr>
                <a:spLocks noChangeShapeType="1"/>
              </p:cNvSpPr>
              <p:nvPr/>
            </p:nvSpPr>
            <p:spPr bwMode="auto">
              <a:xfrm>
                <a:off x="772" y="2669"/>
                <a:ext cx="6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</p:grpSp>
        <p:sp>
          <p:nvSpPr>
            <p:cNvPr id="389133" name="Text Box 13"/>
            <p:cNvSpPr txBox="1">
              <a:spLocks noChangeArrowheads="1"/>
            </p:cNvSpPr>
            <p:nvPr/>
          </p:nvSpPr>
          <p:spPr bwMode="auto">
            <a:xfrm>
              <a:off x="746" y="3072"/>
              <a:ext cx="3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 dirty="0">
                  <a:latin typeface="Tahoma" charset="0"/>
                </a:rPr>
                <a:t>Data</a:t>
              </a:r>
              <a:endParaRPr lang="en-US" sz="1600" dirty="0">
                <a:solidFill>
                  <a:schemeClr val="hlink"/>
                </a:solidFill>
                <a:latin typeface="Tahoma" charset="0"/>
              </a:endParaRPr>
            </a:p>
          </p:txBody>
        </p:sp>
      </p:grpSp>
      <p:grpSp>
        <p:nvGrpSpPr>
          <p:cNvPr id="389135" name="Group 15"/>
          <p:cNvGrpSpPr>
            <a:grpSpLocks/>
          </p:cNvGrpSpPr>
          <p:nvPr/>
        </p:nvGrpSpPr>
        <p:grpSpPr bwMode="auto">
          <a:xfrm>
            <a:off x="9340847" y="3246449"/>
            <a:ext cx="1371600" cy="1752600"/>
            <a:chOff x="3984" y="2170"/>
            <a:chExt cx="864" cy="1104"/>
          </a:xfrm>
        </p:grpSpPr>
        <p:sp>
          <p:nvSpPr>
            <p:cNvPr id="389136" name="AutoShape 16"/>
            <p:cNvSpPr>
              <a:spLocks noChangeArrowheads="1"/>
            </p:cNvSpPr>
            <p:nvPr/>
          </p:nvSpPr>
          <p:spPr bwMode="auto">
            <a:xfrm>
              <a:off x="4032" y="2352"/>
              <a:ext cx="768" cy="864"/>
            </a:xfrm>
            <a:prstGeom prst="can">
              <a:avLst>
                <a:gd name="adj" fmla="val 2812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9137" name="Text Box 17"/>
            <p:cNvSpPr txBox="1">
              <a:spLocks noChangeArrowheads="1"/>
            </p:cNvSpPr>
            <p:nvPr/>
          </p:nvSpPr>
          <p:spPr bwMode="auto">
            <a:xfrm>
              <a:off x="3984" y="2400"/>
              <a:ext cx="864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</a:t>
              </a:r>
              <a:endPara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charset="0"/>
              </a:endParaRPr>
            </a:p>
            <a:p>
              <a:pPr eaLnBrk="1" hangingPunct="1"/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S  X  D  C  B</a:t>
              </a:r>
            </a:p>
            <a:p>
              <a:pPr eaLnBrk="1" hangingPunct="1"/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1  0  1  0  1 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1  1  1  0  1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0  0  0  0  0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1  0  0  0  1</a:t>
              </a:r>
            </a:p>
            <a:p>
              <a:pPr eaLnBrk="1" hangingPunct="1">
                <a:lnSpc>
                  <a:spcPct val="40000"/>
                </a:lnSpc>
              </a:pPr>
              <a:r>
                <a:rPr lang="en-US" sz="14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charset="0"/>
                </a:rPr>
                <a:t>     ………..</a:t>
              </a:r>
            </a:p>
          </p:txBody>
        </p:sp>
        <p:sp>
          <p:nvSpPr>
            <p:cNvPr id="389138" name="Text Box 18"/>
            <p:cNvSpPr txBox="1">
              <a:spLocks noChangeArrowheads="1"/>
            </p:cNvSpPr>
            <p:nvPr/>
          </p:nvSpPr>
          <p:spPr bwMode="auto">
            <a:xfrm>
              <a:off x="4046" y="2170"/>
              <a:ext cx="739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chemeClr val="accent6"/>
                  </a:solidFill>
                  <a:latin typeface="Tahoma" charset="0"/>
                </a:rPr>
                <a:t>Expected </a:t>
              </a:r>
            </a:p>
            <a:p>
              <a:pPr eaLnBrk="1" hangingPunct="1">
                <a:lnSpc>
                  <a:spcPct val="85000"/>
                </a:lnSpc>
              </a:pPr>
              <a:r>
                <a:rPr lang="en-US" dirty="0">
                  <a:solidFill>
                    <a:schemeClr val="accent6"/>
                  </a:solidFill>
                  <a:latin typeface="Tahoma" charset="0"/>
                </a:rPr>
                <a:t>  counts</a:t>
              </a:r>
            </a:p>
          </p:txBody>
        </p:sp>
        <p:sp>
          <p:nvSpPr>
            <p:cNvPr id="389139" name="Line 19"/>
            <p:cNvSpPr>
              <a:spLocks noChangeShapeType="1"/>
            </p:cNvSpPr>
            <p:nvPr/>
          </p:nvSpPr>
          <p:spPr bwMode="auto">
            <a:xfrm>
              <a:off x="4128" y="2688"/>
              <a:ext cx="62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7874798" y="2898017"/>
            <a:ext cx="1438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  <a:latin typeface="Tahoma" charset="0"/>
              </a:rPr>
              <a:t>Expectation </a:t>
            </a:r>
          </a:p>
        </p:txBody>
      </p:sp>
      <p:sp>
        <p:nvSpPr>
          <p:cNvPr id="389141" name="Bogen 21"/>
          <p:cNvSpPr>
            <a:spLocks/>
          </p:cNvSpPr>
          <p:nvPr/>
        </p:nvSpPr>
        <p:spPr bwMode="auto">
          <a:xfrm rot="-1514388">
            <a:off x="5683247" y="1477973"/>
            <a:ext cx="3335338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89142" name="Group 22"/>
          <p:cNvGrpSpPr>
            <a:grpSpLocks/>
          </p:cNvGrpSpPr>
          <p:nvPr/>
        </p:nvGrpSpPr>
        <p:grpSpPr bwMode="auto">
          <a:xfrm>
            <a:off x="6461122" y="2087573"/>
            <a:ext cx="3108325" cy="2057400"/>
            <a:chOff x="2410" y="2016"/>
            <a:chExt cx="1958" cy="1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914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410" y="2206"/>
                  <a:ext cx="1677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1" hangingPunct="1"/>
                  <a:r>
                    <a:rPr lang="de-DE" sz="1400" dirty="0">
                      <a:solidFill>
                        <a:schemeClr val="accent1"/>
                      </a:solidFill>
                      <a:latin typeface="Tahoma" charset="0"/>
                    </a:rPr>
                    <a:t>Inferenz:</a:t>
                  </a:r>
                </a:p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e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=0,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=0,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sz="1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  <a:latin typeface="Tahoma" charset="0"/>
                  </a:endParaRPr>
                </a:p>
              </p:txBody>
            </p:sp>
          </mc:Choice>
          <mc:Fallback xmlns="">
            <p:sp>
              <p:nvSpPr>
                <p:cNvPr id="389143" name="Text 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10" y="2206"/>
                  <a:ext cx="1677" cy="330"/>
                </a:xfrm>
                <a:prstGeom prst="rect">
                  <a:avLst/>
                </a:prstGeom>
                <a:blipFill>
                  <a:blip r:embed="rId2"/>
                  <a:stretch>
                    <a:fillRect l="-47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9144" name="Line 24"/>
            <p:cNvSpPr>
              <a:spLocks noChangeShapeType="1"/>
            </p:cNvSpPr>
            <p:nvPr/>
          </p:nvSpPr>
          <p:spPr bwMode="auto">
            <a:xfrm flipH="1">
              <a:off x="3504" y="2016"/>
              <a:ext cx="768" cy="43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accent2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  <p:sp>
          <p:nvSpPr>
            <p:cNvPr id="389145" name="Line 25"/>
            <p:cNvSpPr>
              <a:spLocks noChangeShapeType="1"/>
            </p:cNvSpPr>
            <p:nvPr/>
          </p:nvSpPr>
          <p:spPr bwMode="auto">
            <a:xfrm>
              <a:off x="3504" y="2544"/>
              <a:ext cx="864" cy="76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accent2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accent1"/>
                </a:solidFill>
              </a:endParaRPr>
            </a:p>
          </p:txBody>
        </p:sp>
      </p:grpSp>
      <p:sp>
        <p:nvSpPr>
          <p:cNvPr id="389147" name="Bogen 27"/>
          <p:cNvSpPr>
            <a:spLocks/>
          </p:cNvSpPr>
          <p:nvPr/>
        </p:nvSpPr>
        <p:spPr bwMode="auto">
          <a:xfrm rot="-1514388" flipH="1" flipV="1">
            <a:off x="5518147" y="2289186"/>
            <a:ext cx="3335338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148" name="Text Box 28"/>
          <p:cNvSpPr txBox="1">
            <a:spLocks noChangeArrowheads="1"/>
          </p:cNvSpPr>
          <p:nvPr/>
        </p:nvSpPr>
        <p:spPr bwMode="auto">
          <a:xfrm>
            <a:off x="5449432" y="3080397"/>
            <a:ext cx="16498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Tahoma" charset="0"/>
              </a:rPr>
              <a:t>Parameter </a:t>
            </a:r>
          </a:p>
          <a:p>
            <a:r>
              <a:rPr lang="en-GB" dirty="0">
                <a:solidFill>
                  <a:srgbClr val="FFC000"/>
                </a:solidFill>
                <a:latin typeface="Tahoma" charset="0"/>
              </a:rPr>
              <a:t>Maximisation  </a:t>
            </a:r>
          </a:p>
        </p:txBody>
      </p:sp>
      <p:sp>
        <p:nvSpPr>
          <p:cNvPr id="389170" name="Rectangle 50"/>
          <p:cNvSpPr>
            <a:spLocks noChangeArrowheads="1"/>
          </p:cNvSpPr>
          <p:nvPr/>
        </p:nvSpPr>
        <p:spPr bwMode="auto">
          <a:xfrm>
            <a:off x="3861297" y="2126767"/>
            <a:ext cx="1335087" cy="862953"/>
          </a:xfrm>
          <a:prstGeom prst="rect">
            <a:avLst/>
          </a:prstGeom>
          <a:solidFill>
            <a:srgbClr val="9999FF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389171" name="Oval 51"/>
          <p:cNvSpPr>
            <a:spLocks noChangeAspect="1" noChangeArrowheads="1"/>
          </p:cNvSpPr>
          <p:nvPr/>
        </p:nvSpPr>
        <p:spPr bwMode="auto">
          <a:xfrm>
            <a:off x="4236241" y="2205497"/>
            <a:ext cx="466725" cy="23177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E</a:t>
            </a:r>
            <a:endParaRPr lang="en-US" b="1" i="1">
              <a:latin typeface="Comic Sans MS" charset="0"/>
            </a:endParaRPr>
          </a:p>
        </p:txBody>
      </p:sp>
      <p:sp>
        <p:nvSpPr>
          <p:cNvPr id="389172" name="Oval 52"/>
          <p:cNvSpPr>
            <a:spLocks noChangeAspect="1" noChangeArrowheads="1"/>
          </p:cNvSpPr>
          <p:nvPr/>
        </p:nvSpPr>
        <p:spPr bwMode="auto">
          <a:xfrm>
            <a:off x="3890166" y="2694447"/>
            <a:ext cx="503237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B</a:t>
            </a:r>
          </a:p>
        </p:txBody>
      </p:sp>
      <p:sp>
        <p:nvSpPr>
          <p:cNvPr id="389173" name="Oval 53"/>
          <p:cNvSpPr>
            <a:spLocks noChangeAspect="1" noChangeArrowheads="1"/>
          </p:cNvSpPr>
          <p:nvPr/>
        </p:nvSpPr>
        <p:spPr bwMode="auto">
          <a:xfrm>
            <a:off x="4671216" y="2583322"/>
            <a:ext cx="490537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A</a:t>
            </a:r>
            <a:endParaRPr lang="en-US" b="1" i="1">
              <a:latin typeface="Comic Sans MS" charset="0"/>
            </a:endParaRPr>
          </a:p>
        </p:txBody>
      </p:sp>
      <p:cxnSp>
        <p:nvCxnSpPr>
          <p:cNvPr id="389175" name="AutoShape 55"/>
          <p:cNvCxnSpPr>
            <a:cxnSpLocks noChangeShapeType="1"/>
            <a:stCxn id="389171" idx="5"/>
            <a:endCxn id="389173" idx="0"/>
          </p:cNvCxnSpPr>
          <p:nvPr/>
        </p:nvCxnSpPr>
        <p:spPr bwMode="auto">
          <a:xfrm>
            <a:off x="4634703" y="2418222"/>
            <a:ext cx="282575" cy="15081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F0E09A-23FF-EB4B-8A0E-12684D2BCE53}"/>
              </a:ext>
            </a:extLst>
          </p:cNvPr>
          <p:cNvSpPr txBox="1"/>
          <p:nvPr/>
        </p:nvSpPr>
        <p:spPr>
          <a:xfrm>
            <a:off x="2906999" y="3366099"/>
            <a:ext cx="214981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Momentanes Modell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E0DEBD-7E1F-7447-8E6C-7F0FA52E39E0}"/>
              </a:ext>
            </a:extLst>
          </p:cNvPr>
          <p:cNvCxnSpPr>
            <a:stCxn id="6" idx="0"/>
            <a:endCxn id="389170" idx="2"/>
          </p:cNvCxnSpPr>
          <p:nvPr/>
        </p:nvCxnSpPr>
        <p:spPr>
          <a:xfrm flipV="1">
            <a:off x="3981909" y="2989720"/>
            <a:ext cx="546932" cy="3763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ogen 26">
            <a:extLst>
              <a:ext uri="{FF2B5EF4-FFF2-40B4-BE49-F238E27FC236}">
                <a16:creationId xmlns:a16="http://schemas.microsoft.com/office/drawing/2014/main" id="{31ADCD27-2C40-7041-A490-D45976F1768D}"/>
              </a:ext>
            </a:extLst>
          </p:cNvPr>
          <p:cNvSpPr>
            <a:spLocks/>
          </p:cNvSpPr>
          <p:nvPr/>
        </p:nvSpPr>
        <p:spPr bwMode="auto">
          <a:xfrm rot="-1514388" flipH="1" flipV="1">
            <a:off x="4687331" y="2847924"/>
            <a:ext cx="4282138" cy="245034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7813"/>
              <a:gd name="T2" fmla="*/ 20686 w 21600"/>
              <a:gd name="T3" fmla="*/ 27813 h 27813"/>
              <a:gd name="T4" fmla="*/ 0 w 21600"/>
              <a:gd name="T5" fmla="*/ 21600 h 27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813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704"/>
                  <a:pt x="21292" y="25797"/>
                  <a:pt x="20687" y="27813"/>
                </a:cubicBezTo>
              </a:path>
              <a:path w="21600" h="27813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704"/>
                  <a:pt x="21292" y="25797"/>
                  <a:pt x="20687" y="27813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id="{A68FA650-9EC9-8B46-9EB9-F4DCF344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797" y="4053363"/>
            <a:ext cx="1505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7030A0"/>
                </a:solidFill>
                <a:latin typeface="Tahoma" charset="0"/>
              </a:rPr>
              <a:t>Structure</a:t>
            </a:r>
          </a:p>
          <a:p>
            <a:pPr eaLnBrk="1" hangingPunct="1"/>
            <a:r>
              <a:rPr lang="en-GB">
                <a:solidFill>
                  <a:srgbClr val="7030A0"/>
                </a:solidFill>
                <a:latin typeface="Tahoma" charset="0"/>
              </a:rPr>
              <a:t>Maximisation</a:t>
            </a: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17519B75-84C5-FE4C-BF77-529ECBD6C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925" y="4979353"/>
            <a:ext cx="1397000" cy="910696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BDA0AC66-9BA5-7842-964F-C2986B7C82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0913" y="5070443"/>
            <a:ext cx="466725" cy="23177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E</a:t>
            </a:r>
            <a:endParaRPr lang="en-US" b="1" i="1">
              <a:latin typeface="Comic Sans MS" charset="0"/>
            </a:endParaRP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4F61A9D8-4BC4-0546-9F67-3B2361839F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05451" y="5068855"/>
            <a:ext cx="503237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B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A1B414CC-FAD9-FC49-9473-06F89980B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37162" y="5637180"/>
            <a:ext cx="490538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A</a:t>
            </a:r>
            <a:endParaRPr lang="en-US" b="1" i="1">
              <a:latin typeface="Comic Sans MS" charset="0"/>
            </a:endParaRPr>
          </a:p>
        </p:txBody>
      </p:sp>
      <p:cxnSp>
        <p:nvCxnSpPr>
          <p:cNvPr id="39" name="AutoShape 32">
            <a:extLst>
              <a:ext uri="{FF2B5EF4-FFF2-40B4-BE49-F238E27FC236}">
                <a16:creationId xmlns:a16="http://schemas.microsoft.com/office/drawing/2014/main" id="{54DB25F2-53A4-714B-B125-A238D84890D1}"/>
              </a:ext>
            </a:extLst>
          </p:cNvPr>
          <p:cNvCxnSpPr>
            <a:cxnSpLocks noChangeShapeType="1"/>
            <a:stCxn id="36" idx="5"/>
            <a:endCxn id="38" idx="0"/>
          </p:cNvCxnSpPr>
          <p:nvPr/>
        </p:nvCxnSpPr>
        <p:spPr bwMode="auto">
          <a:xfrm>
            <a:off x="7859375" y="5283168"/>
            <a:ext cx="323850" cy="3397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AutoShape 33">
            <a:extLst>
              <a:ext uri="{FF2B5EF4-FFF2-40B4-BE49-F238E27FC236}">
                <a16:creationId xmlns:a16="http://schemas.microsoft.com/office/drawing/2014/main" id="{C7D38E9E-4BDF-E44B-A5C9-C3840A6147EA}"/>
              </a:ext>
            </a:extLst>
          </p:cNvPr>
          <p:cNvCxnSpPr>
            <a:cxnSpLocks noChangeShapeType="1"/>
            <a:stCxn id="37" idx="4"/>
            <a:endCxn id="38" idx="0"/>
          </p:cNvCxnSpPr>
          <p:nvPr/>
        </p:nvCxnSpPr>
        <p:spPr bwMode="auto">
          <a:xfrm flipH="1">
            <a:off x="8183226" y="5316504"/>
            <a:ext cx="274637" cy="3063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id="{D4AB1672-FE27-D848-BB8A-CBFE8555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7751" y="4985703"/>
            <a:ext cx="1558925" cy="910696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431EA1DB-BCAB-5048-8E95-C18AC0C46B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69026" y="4995830"/>
            <a:ext cx="466725" cy="23177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E</a:t>
            </a:r>
            <a:endParaRPr lang="en-US" b="1" i="1">
              <a:latin typeface="Comic Sans MS" charset="0"/>
            </a:endParaRP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14EFA831-A505-7649-B653-7DA54FA12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2606" y="5641314"/>
            <a:ext cx="503238" cy="233362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B</a:t>
            </a:r>
          </a:p>
        </p:txBody>
      </p:sp>
      <p:sp>
        <p:nvSpPr>
          <p:cNvPr id="44" name="Oval 37">
            <a:extLst>
              <a:ext uri="{FF2B5EF4-FFF2-40B4-BE49-F238E27FC236}">
                <a16:creationId xmlns:a16="http://schemas.microsoft.com/office/drawing/2014/main" id="{1EABD781-FF27-894F-ADB9-050FB6B72D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04001" y="5373655"/>
            <a:ext cx="490537" cy="233363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A</a:t>
            </a:r>
            <a:endParaRPr lang="en-US" b="1" i="1">
              <a:latin typeface="Comic Sans MS" charset="0"/>
            </a:endParaRPr>
          </a:p>
        </p:txBody>
      </p:sp>
      <p:cxnSp>
        <p:nvCxnSpPr>
          <p:cNvPr id="45" name="AutoShape 38">
            <a:extLst>
              <a:ext uri="{FF2B5EF4-FFF2-40B4-BE49-F238E27FC236}">
                <a16:creationId xmlns:a16="http://schemas.microsoft.com/office/drawing/2014/main" id="{FC703D2C-C20F-F74E-910E-1358BAFD99C0}"/>
              </a:ext>
            </a:extLst>
          </p:cNvPr>
          <p:cNvCxnSpPr>
            <a:cxnSpLocks noChangeShapeType="1"/>
            <a:stCxn id="44" idx="5"/>
            <a:endCxn id="43" idx="0"/>
          </p:cNvCxnSpPr>
          <p:nvPr/>
        </p:nvCxnSpPr>
        <p:spPr bwMode="auto">
          <a:xfrm>
            <a:off x="9722701" y="5572843"/>
            <a:ext cx="381524" cy="68471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AutoShape 39">
            <a:extLst>
              <a:ext uri="{FF2B5EF4-FFF2-40B4-BE49-F238E27FC236}">
                <a16:creationId xmlns:a16="http://schemas.microsoft.com/office/drawing/2014/main" id="{D60046B9-12DA-9B44-9781-5365A34A6FAF}"/>
              </a:ext>
            </a:extLst>
          </p:cNvPr>
          <p:cNvCxnSpPr>
            <a:cxnSpLocks noChangeShapeType="1"/>
            <a:stCxn id="42" idx="5"/>
            <a:endCxn id="44" idx="0"/>
          </p:cNvCxnSpPr>
          <p:nvPr/>
        </p:nvCxnSpPr>
        <p:spPr bwMode="auto">
          <a:xfrm>
            <a:off x="9267488" y="5208555"/>
            <a:ext cx="282575" cy="15081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Rectangle 40">
            <a:extLst>
              <a:ext uri="{FF2B5EF4-FFF2-40B4-BE49-F238E27FC236}">
                <a16:creationId xmlns:a16="http://schemas.microsoft.com/office/drawing/2014/main" id="{2095F0CC-E2C7-AD4A-AB8D-6EB73B831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8912" y="4979353"/>
            <a:ext cx="1335088" cy="910696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48" name="Oval 41">
            <a:extLst>
              <a:ext uri="{FF2B5EF4-FFF2-40B4-BE49-F238E27FC236}">
                <a16:creationId xmlns:a16="http://schemas.microsoft.com/office/drawing/2014/main" id="{318A8D8A-77A7-104F-AF7F-5EA1D9911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12138" y="5111718"/>
            <a:ext cx="466725" cy="23177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E</a:t>
            </a:r>
            <a:endParaRPr lang="en-US" b="1" i="1">
              <a:latin typeface="Comic Sans MS" charset="0"/>
            </a:endParaRPr>
          </a:p>
        </p:txBody>
      </p:sp>
      <p:sp>
        <p:nvSpPr>
          <p:cNvPr id="49" name="Oval 42">
            <a:extLst>
              <a:ext uri="{FF2B5EF4-FFF2-40B4-BE49-F238E27FC236}">
                <a16:creationId xmlns:a16="http://schemas.microsoft.com/office/drawing/2014/main" id="{4F273F1D-8625-4449-90E6-E76DF0D40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566062" y="5600667"/>
            <a:ext cx="503238" cy="233362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B</a:t>
            </a:r>
          </a:p>
        </p:txBody>
      </p:sp>
      <p:sp>
        <p:nvSpPr>
          <p:cNvPr id="50" name="Oval 43">
            <a:extLst>
              <a:ext uri="{FF2B5EF4-FFF2-40B4-BE49-F238E27FC236}">
                <a16:creationId xmlns:a16="http://schemas.microsoft.com/office/drawing/2014/main" id="{8004B2D4-7F9B-CE43-8DD4-E058AFE7D6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7112" y="5489542"/>
            <a:ext cx="490538" cy="233362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A</a:t>
            </a:r>
            <a:endParaRPr lang="en-US" b="1" i="1">
              <a:latin typeface="Comic Sans MS" charset="0"/>
            </a:endParaRPr>
          </a:p>
        </p:txBody>
      </p:sp>
      <p:cxnSp>
        <p:nvCxnSpPr>
          <p:cNvPr id="51" name="AutoShape 44">
            <a:extLst>
              <a:ext uri="{FF2B5EF4-FFF2-40B4-BE49-F238E27FC236}">
                <a16:creationId xmlns:a16="http://schemas.microsoft.com/office/drawing/2014/main" id="{4A6B7336-746B-B145-81D8-707747699F1E}"/>
              </a:ext>
            </a:extLst>
          </p:cNvPr>
          <p:cNvCxnSpPr>
            <a:cxnSpLocks noChangeShapeType="1"/>
            <a:stCxn id="48" idx="3"/>
            <a:endCxn id="49" idx="0"/>
          </p:cNvCxnSpPr>
          <p:nvPr/>
        </p:nvCxnSpPr>
        <p:spPr bwMode="auto">
          <a:xfrm flipH="1">
            <a:off x="10818476" y="5324443"/>
            <a:ext cx="161925" cy="26193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AutoShape 45">
            <a:extLst>
              <a:ext uri="{FF2B5EF4-FFF2-40B4-BE49-F238E27FC236}">
                <a16:creationId xmlns:a16="http://schemas.microsoft.com/office/drawing/2014/main" id="{D8E11D0A-3A52-C24B-970A-59E84A054715}"/>
              </a:ext>
            </a:extLst>
          </p:cNvPr>
          <p:cNvCxnSpPr>
            <a:cxnSpLocks noChangeShapeType="1"/>
            <a:stCxn id="48" idx="5"/>
            <a:endCxn id="50" idx="0"/>
          </p:cNvCxnSpPr>
          <p:nvPr/>
        </p:nvCxnSpPr>
        <p:spPr bwMode="auto">
          <a:xfrm>
            <a:off x="11310601" y="5324442"/>
            <a:ext cx="282575" cy="15081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1C83E6C-C346-9142-A491-1D14AC10C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632" y="1872352"/>
            <a:ext cx="1397000" cy="910696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5BED7FD-271D-D145-AAF0-BC42938FD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3420" y="1933279"/>
            <a:ext cx="466725" cy="23177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E</a:t>
            </a:r>
            <a:endParaRPr lang="en-US" b="1" i="1">
              <a:latin typeface="Comic Sans MS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B5D8F71-8AD0-C940-A91E-42AC56517A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7958" y="1931691"/>
            <a:ext cx="503237" cy="233362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B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E555071-44C5-4C45-852E-E115B8B0A6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9669" y="2500016"/>
            <a:ext cx="490538" cy="233362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i="1">
                <a:latin typeface="Comic Sans MS" charset="0"/>
              </a:rPr>
              <a:t>A</a:t>
            </a:r>
            <a:endParaRPr lang="en-US" b="1" i="1">
              <a:latin typeface="Comic Sans MS" charset="0"/>
            </a:endParaRPr>
          </a:p>
        </p:txBody>
      </p:sp>
      <p:cxnSp>
        <p:nvCxnSpPr>
          <p:cNvPr id="57" name="AutoShape 55">
            <a:extLst>
              <a:ext uri="{FF2B5EF4-FFF2-40B4-BE49-F238E27FC236}">
                <a16:creationId xmlns:a16="http://schemas.microsoft.com/office/drawing/2014/main" id="{F0436C66-F791-2141-8E5A-52AE8FBDC08B}"/>
              </a:ext>
            </a:extLst>
          </p:cNvPr>
          <p:cNvCxnSpPr>
            <a:cxnSpLocks noChangeShapeType="1"/>
            <a:stCxn id="54" idx="5"/>
            <a:endCxn id="56" idx="0"/>
          </p:cNvCxnSpPr>
          <p:nvPr/>
        </p:nvCxnSpPr>
        <p:spPr bwMode="auto">
          <a:xfrm>
            <a:off x="4241882" y="2146004"/>
            <a:ext cx="323850" cy="3397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AutoShape 56">
            <a:extLst>
              <a:ext uri="{FF2B5EF4-FFF2-40B4-BE49-F238E27FC236}">
                <a16:creationId xmlns:a16="http://schemas.microsoft.com/office/drawing/2014/main" id="{01442D2B-1661-E841-AD17-59A7ECC4F3F8}"/>
              </a:ext>
            </a:extLst>
          </p:cNvPr>
          <p:cNvCxnSpPr>
            <a:cxnSpLocks noChangeShapeType="1"/>
            <a:stCxn id="55" idx="4"/>
            <a:endCxn id="56" idx="0"/>
          </p:cNvCxnSpPr>
          <p:nvPr/>
        </p:nvCxnSpPr>
        <p:spPr bwMode="auto">
          <a:xfrm flipH="1">
            <a:off x="4565733" y="2179342"/>
            <a:ext cx="274637" cy="30638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771004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48E7-C360-7B46-8837-8B9FDA3B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CA479-6F07-DE40-9E72-8EC67249B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Heuristische Suche nach geeigneten </a:t>
            </a:r>
            <a:r>
              <a:rPr lang="de-DE" dirty="0" err="1"/>
              <a:t>Graphstrukturen</a:t>
            </a:r>
            <a:endParaRPr lang="de-DE" dirty="0"/>
          </a:p>
          <a:p>
            <a:r>
              <a:rPr lang="de-DE" dirty="0"/>
              <a:t>Model </a:t>
            </a:r>
            <a:r>
              <a:rPr lang="de-DE" dirty="0" err="1"/>
              <a:t>Selection</a:t>
            </a:r>
            <a:endParaRPr lang="de-DE" dirty="0"/>
          </a:p>
          <a:p>
            <a:pPr lvl="1"/>
            <a:r>
              <a:rPr lang="de-DE" dirty="0"/>
              <a:t>Suche nach Kandidaten</a:t>
            </a:r>
          </a:p>
          <a:p>
            <a:pPr lvl="1"/>
            <a:r>
              <a:rPr lang="de-DE" dirty="0"/>
              <a:t>EM für jeden Kandidaten, um beste Parameter zu bestimmen</a:t>
            </a:r>
          </a:p>
          <a:p>
            <a:pPr lvl="1"/>
            <a:r>
              <a:rPr lang="de-DE" dirty="0"/>
              <a:t>Den Kandidaten mit höchster Bewertung nehmen</a:t>
            </a:r>
          </a:p>
          <a:p>
            <a:r>
              <a:rPr lang="de-DE" dirty="0" err="1"/>
              <a:t>Structural</a:t>
            </a:r>
            <a:r>
              <a:rPr lang="de-DE" dirty="0"/>
              <a:t> EM</a:t>
            </a:r>
          </a:p>
          <a:p>
            <a:pPr lvl="1"/>
            <a:r>
              <a:rPr lang="de-DE" dirty="0"/>
              <a:t>Immer nur ein momentanes Modell, welches man entweder bezogen auf die Parameter aktualisiert oder bezogen auf die Struktur anpasst</a:t>
            </a:r>
          </a:p>
          <a:p>
            <a:pPr lvl="1"/>
            <a:r>
              <a:rPr lang="de-DE" dirty="0"/>
              <a:t>Abwechselnd Parameter und Struktur optimieren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05451-76C2-2C4F-9531-3FCAD878D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24C18-44D8-9F4A-8362-D3DF1C143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CB090-D58E-D648-8355-3BADA0D94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102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620874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5. Lernalgorithmen für episodische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Bayesian</a:t>
            </a:r>
            <a:r>
              <a:rPr lang="de-DE" dirty="0"/>
              <a:t> Learning, MAP Learning, Maximum </a:t>
            </a:r>
            <a:r>
              <a:rPr lang="de-DE" dirty="0" err="1"/>
              <a:t>Likelihood</a:t>
            </a:r>
            <a:r>
              <a:rPr lang="de-DE" dirty="0"/>
              <a:t> (ML) Learning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Parameter Lernen</a:t>
            </a:r>
          </a:p>
          <a:p>
            <a:pPr lvl="1"/>
            <a:r>
              <a:rPr lang="de-DE" dirty="0"/>
              <a:t>In BNs: ML (vollständige Daten), </a:t>
            </a:r>
            <a:r>
              <a:rPr lang="de-DE" dirty="0" err="1"/>
              <a:t>Expectation-Maximisation</a:t>
            </a:r>
            <a:r>
              <a:rPr lang="de-DE" dirty="0"/>
              <a:t> (EM; nicht-vollständige Daten)</a:t>
            </a:r>
          </a:p>
          <a:p>
            <a:pPr lvl="1"/>
            <a:r>
              <a:rPr lang="de-DE" dirty="0"/>
              <a:t>In Faktormodellen: Iterative Proportional Fitting (IPF), EM-IPF</a:t>
            </a:r>
          </a:p>
          <a:p>
            <a:pPr lvl="1"/>
            <a:r>
              <a:rPr lang="de-DE" dirty="0"/>
              <a:t>Anwendung: LDA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Struktur Lernen</a:t>
            </a:r>
          </a:p>
          <a:p>
            <a:pPr lvl="1"/>
            <a:r>
              <a:rPr lang="de-DE" dirty="0"/>
              <a:t>Model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Structural</a:t>
            </a:r>
            <a:r>
              <a:rPr lang="de-DE" dirty="0"/>
              <a:t> EM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Abschlussbemerkungen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Alternativen, generative vs. </a:t>
            </a:r>
            <a:r>
              <a:rPr lang="de-DE" dirty="0" err="1">
                <a:solidFill>
                  <a:schemeClr val="accent1"/>
                </a:solidFill>
              </a:rPr>
              <a:t>diskriminative</a:t>
            </a:r>
            <a:r>
              <a:rPr lang="de-DE" dirty="0">
                <a:solidFill>
                  <a:schemeClr val="accent1"/>
                </a:solidFill>
              </a:rPr>
              <a:t> Modelle, Korrelation vs. Kausalität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103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28D06-F1E6-9E4B-ABD7-CB10BCBCF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40065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BD27-C875-A940-AE5A-B8E4EDAA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Weitere Möglichkeiten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117D2-4D32-5741-BD30-EF14C74F9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Approximative Inferenz um Anfragen in </a:t>
            </a:r>
            <a:br>
              <a:rPr lang="de-DE" dirty="0"/>
            </a:br>
            <a:r>
              <a:rPr lang="de-DE" dirty="0"/>
              <a:t>Lern-Prozeduren zu beantworten</a:t>
            </a:r>
          </a:p>
          <a:p>
            <a:pPr lvl="1"/>
            <a:r>
              <a:rPr lang="de-DE" dirty="0"/>
              <a:t>Z.B. Sampling: Beispiel Gibbs-LDA</a:t>
            </a:r>
          </a:p>
          <a:p>
            <a:r>
              <a:rPr lang="de-DE" dirty="0"/>
              <a:t>Andere Optimierungskriterien nutzen</a:t>
            </a:r>
          </a:p>
          <a:p>
            <a:pPr lvl="1"/>
            <a:r>
              <a:rPr lang="de-DE" dirty="0"/>
              <a:t>Pseudo-</a:t>
            </a:r>
            <a:r>
              <a:rPr lang="de-DE" dirty="0" err="1"/>
              <a:t>Likelihood</a:t>
            </a:r>
            <a:endParaRPr lang="de-DE" dirty="0"/>
          </a:p>
          <a:p>
            <a:pPr lvl="1"/>
            <a:r>
              <a:rPr lang="de-DE" dirty="0"/>
              <a:t>Kontrastive Divergenz</a:t>
            </a:r>
          </a:p>
          <a:p>
            <a:r>
              <a:rPr lang="de-DE" dirty="0"/>
              <a:t>Struktur lernen</a:t>
            </a:r>
          </a:p>
          <a:p>
            <a:pPr lvl="1"/>
            <a:r>
              <a:rPr lang="de-DE" dirty="0"/>
              <a:t>Ähnliche Ideen für ungerichtete Modelle verfolgen</a:t>
            </a:r>
          </a:p>
          <a:p>
            <a:pPr lvl="2"/>
            <a:r>
              <a:rPr lang="de-DE" dirty="0"/>
              <a:t>Model </a:t>
            </a:r>
            <a:r>
              <a:rPr lang="de-DE" dirty="0" err="1"/>
              <a:t>Selection</a:t>
            </a:r>
            <a:r>
              <a:rPr lang="de-DE" dirty="0"/>
              <a:t> + Parameter </a:t>
            </a:r>
            <a:r>
              <a:rPr lang="de-DE" dirty="0" err="1"/>
              <a:t>Estimation</a:t>
            </a:r>
            <a:r>
              <a:rPr lang="de-DE" dirty="0"/>
              <a:t> verschränken wie in </a:t>
            </a:r>
            <a:r>
              <a:rPr lang="de-DE" dirty="0" err="1"/>
              <a:t>structural</a:t>
            </a:r>
            <a:r>
              <a:rPr lang="de-DE" dirty="0"/>
              <a:t> EM</a:t>
            </a:r>
          </a:p>
          <a:p>
            <a:pPr lvl="1"/>
            <a:r>
              <a:rPr lang="de-DE" dirty="0"/>
              <a:t>Unabhängigkeitstests nutzen</a:t>
            </a:r>
          </a:p>
          <a:p>
            <a:pPr lvl="2"/>
            <a:r>
              <a:rPr lang="de-DE" dirty="0"/>
              <a:t>(Bedingt) unabhängige Variablen finden, Kanten löschen</a:t>
            </a:r>
          </a:p>
          <a:p>
            <a:pPr lvl="3"/>
            <a:r>
              <a:rPr lang="de-DE" dirty="0"/>
              <a:t>In Vorlesungsteil 2 Episodische PGMs skizziert</a:t>
            </a:r>
          </a:p>
          <a:p>
            <a:r>
              <a:rPr lang="de-DE" dirty="0">
                <a:solidFill>
                  <a:schemeClr val="accent2"/>
                </a:solidFill>
              </a:rPr>
              <a:t>Mehr Informationen in PGM, Kapitel 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095F7-B0FB-F649-92D9-2B8403A28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104</a:t>
            </a:fld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C7AC2AE-6A38-DB41-A3A3-2975A27FD7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C3DD92-2D17-8443-97AF-538011296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78768-BD4B-6C43-AECA-2D3D774A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200" y="1480197"/>
            <a:ext cx="37338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1561813-F4DE-C242-ACFB-E2375B5C6FA4}"/>
              </a:ext>
            </a:extLst>
          </p:cNvPr>
          <p:cNvSpPr/>
          <p:nvPr/>
        </p:nvSpPr>
        <p:spPr>
          <a:xfrm rot="21039165">
            <a:off x="10492693" y="3088733"/>
            <a:ext cx="499061" cy="26309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545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Generative &amp; Diskriminative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Methoden hier sind dafür da, Modelle zu lernen, die eine vollständige gemeinsame Wahrscheinlichkeitsverteilung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kodieren</a:t>
                </a:r>
              </a:p>
              <a:p>
                <a:pPr lvl="1"/>
                <a:r>
                  <a:rPr lang="de-DE" dirty="0"/>
                  <a:t>Jede Art von Inferenzaufgabe lösen: Vorhersage, Klassifizierung, Wahrscheinlichkeiten von Ereignissen, wahrscheinlichste Zustände, neue Daten </a:t>
                </a:r>
                <a:r>
                  <a:rPr lang="de-DE" i="1" dirty="0"/>
                  <a:t>generieren</a:t>
                </a:r>
                <a:r>
                  <a:rPr lang="de-DE" dirty="0"/>
                  <a:t> (Sampling)</a:t>
                </a:r>
              </a:p>
              <a:p>
                <a:pPr marL="406400" indent="-406400">
                  <a:buFont typeface="Zapf Dingbats"/>
                  <a:buChar char="➝"/>
                </a:pPr>
                <a:r>
                  <a:rPr lang="de-DE" dirty="0">
                    <a:solidFill>
                      <a:schemeClr val="accent1"/>
                    </a:solidFill>
                  </a:rPr>
                  <a:t>Generative</a:t>
                </a:r>
                <a:r>
                  <a:rPr lang="de-DE" dirty="0"/>
                  <a:t> Modelle</a:t>
                </a:r>
              </a:p>
              <a:p>
                <a:r>
                  <a:rPr lang="de-DE" dirty="0"/>
                  <a:t>Im Gegensatz dazu stehen: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Diskriminative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Modelle (wie neuronale Netze)</a:t>
                </a:r>
              </a:p>
              <a:p>
                <a:pPr lvl="1"/>
                <a:r>
                  <a:rPr lang="de-DE" dirty="0"/>
                  <a:t>Spezifisch dafür gebaut und trainiert um Klassifikationsleistung zu maximieren: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Keine allgemeinen Inferenzaufgaben damit lösbar</a:t>
                </a:r>
              </a:p>
              <a:p>
                <a:pPr lvl="1"/>
                <a:r>
                  <a:rPr lang="de-DE" dirty="0"/>
                  <a:t>Bei Klassifikationsanfragen im Allgemeinen bessere Performanz dieser Modelle im Vergleich zu generativen Modellen, wenn eine angemessene Menge an Trainingsdaten zur Verfügung steht</a:t>
                </a:r>
              </a:p>
              <a:p>
                <a:pPr lvl="2"/>
                <a:r>
                  <a:rPr lang="de-DE" dirty="0"/>
                  <a:t>Fokus auf Abbildung einer bedingten Verteilung (muss nicht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de-DE" dirty="0"/>
                  <a:t> darstellen, nur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6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105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FBAB3-FA92-AA47-9FEE-C7426DFD1BF6}"/>
              </a:ext>
            </a:extLst>
          </p:cNvPr>
          <p:cNvSpPr txBox="1"/>
          <p:nvPr/>
        </p:nvSpPr>
        <p:spPr>
          <a:xfrm>
            <a:off x="2563915" y="5629118"/>
            <a:ext cx="707616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In beiden Fällen gilt: Modelle sind eine Abstraktion / Generalisierung der Daten, welche die Daten nicht mit 100% Genauigkeit repräsentieren kann. Nur die Daten selbst können das.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FE947-885D-E043-9056-AE320DA87D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A5260-BAA3-7C4F-A46C-1C70CA016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3246196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65DE-8D7A-E742-A986-AE78924D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Vorsicht: Korrelation vs. Kausalität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7C395-04CB-F442-A441-CAEA7C1546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Korrelative Zusammenhänge beim Lernen ausgenutzt</a:t>
                </a:r>
              </a:p>
              <a:p>
                <a:pPr lvl="1"/>
                <a:r>
                  <a:rPr lang="de-DE" dirty="0"/>
                  <a:t>Aussage: Wenn A vorkommt, kommt auch B häufig vor</a:t>
                </a:r>
              </a:p>
              <a:p>
                <a:pPr lvl="2"/>
                <a:r>
                  <a:rPr lang="de-DE" dirty="0"/>
                  <a:t>Keine Aussage darüber, ob A B verursacht oder B A oder ob es eine dritte Variable C gibt, die Verursacher ist, oder ob gar kein Zusammenhang besteht (</a:t>
                </a:r>
                <a:r>
                  <a:rPr lang="de-DE" i="1" dirty="0" err="1"/>
                  <a:t>spurious</a:t>
                </a:r>
                <a:r>
                  <a:rPr lang="de-DE" i="1" dirty="0"/>
                  <a:t> </a:t>
                </a:r>
                <a:r>
                  <a:rPr lang="de-DE" i="1" dirty="0" err="1"/>
                  <a:t>correlation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ML-basiertes Parameter lernen: </a:t>
                </a:r>
                <a:br>
                  <a:rPr lang="de-DE" dirty="0"/>
                </a:br>
                <a:r>
                  <a:rPr lang="de-DE" dirty="0"/>
                  <a:t>Wir haben beim Zählen für </a:t>
                </a:r>
                <a:br>
                  <a:rPr lang="de-DE" dirty="0"/>
                </a:br>
                <a:r>
                  <a:rPr lang="de-DE" dirty="0"/>
                  <a:t>bedingte Wahrscheinlichkeiten </a:t>
                </a:r>
                <a:br>
                  <a:rPr lang="de-DE" dirty="0"/>
                </a:br>
                <a:r>
                  <a:rPr lang="de-DE" dirty="0"/>
                  <a:t>nur gezählt, wie häufig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vorkam gegeben jeweils die </a:t>
                </a:r>
                <a:br>
                  <a:rPr lang="de-DE" dirty="0"/>
                </a:br>
                <a:r>
                  <a:rPr lang="de-DE" dirty="0"/>
                  <a:t>Werte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Reine Korrelation, keine Aussage</a:t>
                </a:r>
                <a:br>
                  <a:rPr lang="de-DE" dirty="0"/>
                </a:br>
                <a:r>
                  <a:rPr lang="de-DE" dirty="0"/>
                  <a:t>über Kausalität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Kausaler Zusammenhang </a:t>
                </a:r>
                <a:br>
                  <a:rPr lang="de-DE" dirty="0">
                    <a:solidFill>
                      <a:schemeClr val="accent1"/>
                    </a:solidFill>
                  </a:rPr>
                </a:br>
                <a:r>
                  <a:rPr lang="de-DE" dirty="0">
                    <a:solidFill>
                      <a:schemeClr val="accent1"/>
                    </a:solidFill>
                  </a:rPr>
                  <a:t>unbekannt!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7C395-04CB-F442-A441-CAEA7C1546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2"/>
                <a:stretch>
                  <a:fillRect l="-1435" t="-2687" b="-5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7313-0C47-3640-84CA-099CB137B1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63D75-9A5C-A949-8CA8-E4C7AE1B59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68E9FCE-A3A3-5A49-B3CA-996FE053CD60}" type="slidenum">
              <a:rPr lang="de-DE" smtClean="0"/>
              <a:t>106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0A291-2806-8342-8A14-113B18A3425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876EC6-2D58-204B-B205-D2DA09B65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429" y="3251884"/>
            <a:ext cx="6455571" cy="254498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9C2B14-5773-F442-9A24-D0D77D845720}"/>
              </a:ext>
            </a:extLst>
          </p:cNvPr>
          <p:cNvSpPr/>
          <p:nvPr/>
        </p:nvSpPr>
        <p:spPr>
          <a:xfrm>
            <a:off x="3512988" y="6286226"/>
            <a:ext cx="51780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Abbildung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Korrelation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66.6% (r=0.666004), 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https://www.tylervigen.com/spurious-correlations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70251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65DE-8D7A-E742-A986-AE78924D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Vorsicht: Korrelation vs. Kausalität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C395-04CB-F442-A441-CAEA7C154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Kausaler Zusammenhang unbekannt!</a:t>
            </a:r>
          </a:p>
          <a:p>
            <a:pPr lvl="1"/>
            <a:r>
              <a:rPr lang="de-DE" dirty="0"/>
              <a:t>Kann vorhanden sein und bei der Interpretation der </a:t>
            </a:r>
            <a:br>
              <a:rPr lang="de-DE" dirty="0"/>
            </a:br>
            <a:r>
              <a:rPr lang="de-DE" dirty="0"/>
              <a:t>Daten helfen</a:t>
            </a:r>
          </a:p>
          <a:p>
            <a:pPr lvl="1"/>
            <a:r>
              <a:rPr lang="de-DE" dirty="0"/>
              <a:t>Kann einen aber auch zu falschen Schlüssen verleiten</a:t>
            </a:r>
          </a:p>
          <a:p>
            <a:pPr lvl="1"/>
            <a:r>
              <a:rPr lang="de-DE" dirty="0"/>
              <a:t>Beispiele</a:t>
            </a:r>
          </a:p>
          <a:p>
            <a:pPr lvl="2"/>
            <a:r>
              <a:rPr lang="de-DE" dirty="0"/>
              <a:t>Zwei Variablen: Cholesterinwerte und Herzerkrankung</a:t>
            </a:r>
          </a:p>
          <a:p>
            <a:pPr lvl="3"/>
            <a:r>
              <a:rPr lang="de-DE" dirty="0"/>
              <a:t>Positiv korreliert: Cholesterinwerte höher, häufiger Herzerkrankung vorhanden</a:t>
            </a:r>
          </a:p>
          <a:p>
            <a:pPr lvl="3"/>
            <a:r>
              <a:rPr lang="de-DE" dirty="0"/>
              <a:t>Verbindung zwischen Essgewohnheiten und Herzerkrankungen komplex, aber wahrscheinlich</a:t>
            </a:r>
          </a:p>
          <a:p>
            <a:pPr lvl="2"/>
            <a:r>
              <a:rPr lang="de-DE" dirty="0"/>
              <a:t>Zwei Variablen: Verkäufe von Sonnenbrillen und Hautkrebsvorkommen</a:t>
            </a:r>
          </a:p>
          <a:p>
            <a:pPr lvl="3"/>
            <a:r>
              <a:rPr lang="de-DE" dirty="0"/>
              <a:t>Positiv korreliert, aber erscheint albern, dass Sonnenbrillenkäufe Hautkrebs verursachen</a:t>
            </a:r>
          </a:p>
          <a:p>
            <a:pPr lvl="3"/>
            <a:r>
              <a:rPr lang="de-DE" dirty="0"/>
              <a:t>Dritter Einflussfaktor: Klima, welches dafür sorgt, dass Menschen sich der Sonne aussetzen</a:t>
            </a:r>
          </a:p>
          <a:p>
            <a:pPr lvl="1"/>
            <a:r>
              <a:rPr lang="de-DE" dirty="0"/>
              <a:t>Expertenwissen kann helfen, kausale Zusammenhänge zu bestimmen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7313-0C47-3640-84CA-099CB137B1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63D75-9A5C-A949-8CA8-E4C7AE1B59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68E9FCE-A3A3-5A49-B3CA-996FE053CD60}" type="slidenum">
              <a:rPr lang="de-DE" smtClean="0"/>
              <a:t>107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0A291-2806-8342-8A14-113B18A3425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5E858E-B046-854D-8393-BA37F5F1E279}"/>
              </a:ext>
            </a:extLst>
          </p:cNvPr>
          <p:cNvSpPr/>
          <p:nvPr/>
        </p:nvSpPr>
        <p:spPr>
          <a:xfrm>
            <a:off x="3512988" y="6286226"/>
            <a:ext cx="51780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Abbildung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Korrelation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66.6% (r=0.666004), 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https://www.tylervigen.com/spurious-correlations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876EC6-2D58-204B-B205-D2DA09B65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960" y="1588579"/>
            <a:ext cx="4039391" cy="159245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3889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65DE-8D7A-E742-A986-AE78924D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Vorsicht: Korrelation vs. Kausalität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C395-04CB-F442-A441-CAEA7C154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489395" cy="4240848"/>
          </a:xfrm>
        </p:spPr>
        <p:txBody>
          <a:bodyPr>
            <a:normAutofit/>
          </a:bodyPr>
          <a:lstStyle/>
          <a:p>
            <a:r>
              <a:rPr lang="de-DE" dirty="0"/>
              <a:t>Problem: Auf Kausalität schwer zu prüfen</a:t>
            </a:r>
          </a:p>
          <a:p>
            <a:pPr lvl="1"/>
            <a:r>
              <a:rPr lang="de-DE" dirty="0"/>
              <a:t>Wenn A B verursacht, kann B nicht ohne A auftreten</a:t>
            </a:r>
          </a:p>
          <a:p>
            <a:pPr lvl="2"/>
            <a:r>
              <a:rPr lang="de-DE" dirty="0"/>
              <a:t>Krater (B) treten nur auf, wenn ein Asteroid (A) ihn verursacht hat durch eine </a:t>
            </a:r>
            <a:br>
              <a:rPr lang="de-DE" dirty="0"/>
            </a:br>
            <a:r>
              <a:rPr lang="de-DE" dirty="0"/>
              <a:t>Crash-Landung an der Stelle</a:t>
            </a:r>
          </a:p>
          <a:p>
            <a:pPr lvl="1"/>
            <a:r>
              <a:rPr lang="de-DE" dirty="0"/>
              <a:t>Wenn wir nur A und B zusammen beobachten, kann das ein Indiz dafür sein</a:t>
            </a:r>
          </a:p>
          <a:p>
            <a:pPr lvl="1"/>
            <a:r>
              <a:rPr lang="de-DE" dirty="0"/>
              <a:t>Es ist aber ungewiss, ob das Auftreten Ausdruck des kausalen Zusammenhangs </a:t>
            </a:r>
            <a:br>
              <a:rPr lang="de-DE" dirty="0"/>
            </a:br>
            <a:r>
              <a:rPr lang="de-DE" dirty="0"/>
              <a:t>ist oder ob B (ohne A) einfach noch nicht beobachtet wurde </a:t>
            </a:r>
          </a:p>
          <a:p>
            <a:pPr lvl="2"/>
            <a:r>
              <a:rPr lang="de-DE" dirty="0"/>
              <a:t>Bzw. ob B durch etwas anderes, nicht beobachtetes hervorgerufen werden kann</a:t>
            </a:r>
          </a:p>
          <a:p>
            <a:r>
              <a:rPr lang="de-DE" dirty="0"/>
              <a:t>Möglichkeit: Hypothesentests einsetzen, um kausale Zusammenhänge zu prüfen</a:t>
            </a:r>
          </a:p>
          <a:p>
            <a:pPr lvl="1"/>
            <a:r>
              <a:rPr lang="de-DE" dirty="0"/>
              <a:t>Quantifizieren, ob es genug Evidenz zur Unterstützung einer Hypothese gibt</a:t>
            </a:r>
          </a:p>
          <a:p>
            <a:r>
              <a:rPr lang="de-DE" dirty="0"/>
              <a:t>Negativbeispiele würden helfen, sind aber selten vorhanden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7313-0C47-3640-84CA-099CB137B1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63D75-9A5C-A949-8CA8-E4C7AE1B59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68E9FCE-A3A3-5A49-B3CA-996FE053CD60}" type="slidenum">
              <a:rPr lang="de-DE" smtClean="0"/>
              <a:t>108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DCD02-471E-7A48-9582-B779756E8C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E2579-E429-D941-B79C-CBB55CBD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480" y="1480197"/>
            <a:ext cx="1907520" cy="29304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21B233-1656-F14D-A787-AF718B99D4F6}"/>
              </a:ext>
            </a:extLst>
          </p:cNvPr>
          <p:cNvSpPr/>
          <p:nvPr/>
        </p:nvSpPr>
        <p:spPr>
          <a:xfrm>
            <a:off x="3093002" y="6286226"/>
            <a:ext cx="6017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https://www.hanser-literaturverlage.de/buch/warum-landen-asteroiden-immer-in-kratern/978-3-446-25727-6/</a:t>
            </a:r>
            <a:endParaRPr lang="en-GB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8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65DE-8D7A-E742-A986-AE78924D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Vorsicht: Korrelation vs. Kausalität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C395-04CB-F442-A441-CAEA7C154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8879795" cy="4240848"/>
          </a:xfrm>
        </p:spPr>
        <p:txBody>
          <a:bodyPr>
            <a:noAutofit/>
          </a:bodyPr>
          <a:lstStyle/>
          <a:p>
            <a:r>
              <a:rPr lang="de-DE" dirty="0"/>
              <a:t>Forschungsgebiet: </a:t>
            </a:r>
            <a:r>
              <a:rPr lang="de-DE" i="1" dirty="0">
                <a:solidFill>
                  <a:schemeClr val="accent2"/>
                </a:solidFill>
              </a:rPr>
              <a:t>Kausale Inferenz</a:t>
            </a:r>
          </a:p>
          <a:p>
            <a:pPr lvl="1"/>
            <a:r>
              <a:rPr lang="de-DE" dirty="0"/>
              <a:t>Untersuchung von Ursache-Effekt-Beziehungen</a:t>
            </a:r>
          </a:p>
          <a:p>
            <a:pPr lvl="1"/>
            <a:r>
              <a:rPr lang="de-DE" dirty="0"/>
              <a:t>Modellierung wahrscheinlichkeitsbasiert</a:t>
            </a:r>
          </a:p>
          <a:p>
            <a:pPr lvl="2"/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als mathematische Darstellung</a:t>
            </a:r>
          </a:p>
          <a:p>
            <a:pPr lvl="2"/>
            <a:r>
              <a:rPr lang="de-DE" dirty="0"/>
              <a:t>Graph-basierte Darstellungen an BNs angelehnt</a:t>
            </a:r>
          </a:p>
          <a:p>
            <a:pPr lvl="1"/>
            <a:r>
              <a:rPr lang="de-DE" dirty="0"/>
              <a:t>Fragestellungen</a:t>
            </a:r>
          </a:p>
          <a:p>
            <a:pPr lvl="2"/>
            <a:r>
              <a:rPr lang="de-DE" dirty="0"/>
              <a:t>Was ist Ursache, was ist Wirkung? ➝ Richtung der Pfeile</a:t>
            </a:r>
          </a:p>
          <a:p>
            <a:pPr lvl="2"/>
            <a:r>
              <a:rPr lang="de-DE" dirty="0"/>
              <a:t>Gibt es einen spürbaren Effekt bei der Durchführung einer Handlung im Vergleich zur Nicht-Durchführung der Handlung? ➝ </a:t>
            </a:r>
            <a:r>
              <a:rPr lang="de-DE" i="1" dirty="0"/>
              <a:t>do-Kalkül, Interventionen</a:t>
            </a:r>
          </a:p>
          <a:p>
            <a:pPr lvl="2"/>
            <a:r>
              <a:rPr lang="de-DE" dirty="0"/>
              <a:t>Was wäre gewesen, wenn...? ➝ </a:t>
            </a:r>
            <a:r>
              <a:rPr lang="de-DE" i="1" dirty="0" err="1"/>
              <a:t>Counterfactuals</a:t>
            </a:r>
            <a:endParaRPr lang="de-DE" i="1" dirty="0"/>
          </a:p>
          <a:p>
            <a:pPr lvl="1"/>
            <a:r>
              <a:rPr lang="de-DE" dirty="0"/>
              <a:t>Mehr zum Thema zum Beispiel von </a:t>
            </a:r>
            <a:r>
              <a:rPr lang="de-DE" dirty="0" err="1"/>
              <a:t>Judea</a:t>
            </a:r>
            <a:r>
              <a:rPr lang="de-DE" dirty="0"/>
              <a:t> Pearl</a:t>
            </a:r>
            <a:endParaRPr lang="en-GB" i="1" dirty="0"/>
          </a:p>
          <a:p>
            <a:pPr lvl="2"/>
            <a:r>
              <a:rPr lang="en-GB" dirty="0"/>
              <a:t>Tech Report: </a:t>
            </a:r>
            <a:r>
              <a:rPr lang="en-GB" i="1" dirty="0"/>
              <a:t>Causal Inference in Statistics </a:t>
            </a:r>
            <a:br>
              <a:rPr lang="en-GB" i="1" dirty="0"/>
            </a:b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https://ftp.cs.ucla.edu/pub/stat_ser/r350.pdf</a:t>
            </a: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endParaRPr lang="de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7313-0C47-3640-84CA-099CB137B1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63D75-9A5C-A949-8CA8-E4C7AE1B59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68E9FCE-A3A3-5A49-B3CA-996FE053CD60}" type="slidenum">
              <a:rPr lang="de-DE" smtClean="0"/>
              <a:t>109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DCD02-471E-7A48-9582-B779756E8C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5DC4B-8E35-804F-B40C-D914B556A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561" y="3423459"/>
            <a:ext cx="1654971" cy="24824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F0CB6B-3753-DF49-A262-B48644A538C7}"/>
              </a:ext>
            </a:extLst>
          </p:cNvPr>
          <p:cNvSpPr/>
          <p:nvPr/>
        </p:nvSpPr>
        <p:spPr>
          <a:xfrm>
            <a:off x="4356170" y="6286226"/>
            <a:ext cx="3491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Judea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Pearl: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Causality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Models,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Reasoning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2009.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 ebenda (Fig. 1.5, Seite 28).</a:t>
            </a:r>
            <a:endParaRPr lang="en-GB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7E8A45-086A-304D-8679-1FC24F10A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100" y="1480197"/>
            <a:ext cx="3390900" cy="158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20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Beispiel: Likelihood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A1E50-0C37-1144-B78E-44C1F6487E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09B01-C281-1045-8FEB-46D5B1C96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CDF4423E-A342-9744-8CDE-8DB2E70E4A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Wenn unsere Tüten groß genug sind oder genauer, wir jeden Bonbon nach dem Check der Sorte wieder verpacken und in die Tüte zurücklegen, sind die zehn Beobachtungen </a:t>
                </a:r>
                <a:r>
                  <a:rPr lang="de-DE" dirty="0" err="1"/>
                  <a:t>i.i.d</a:t>
                </a:r>
                <a:r>
                  <a:rPr lang="de-DE" dirty="0"/>
                  <a:t>.: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 …, 10</m:t>
                    </m:r>
                  </m:oMath>
                </a14:m>
                <a:endParaRPr lang="de-DE" b="0" dirty="0"/>
              </a:p>
              <a:p>
                <a:r>
                  <a:rPr lang="de-DE" dirty="0"/>
                  <a:t>Für eine gegebene Hypothese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de-DE" dirty="0"/>
                  <a:t>, der Wert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ist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𝑐h𝑒𝑟𝑟𝑦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de-DE" dirty="0"/>
              </a:p>
              <a:p>
                <a:r>
                  <a:rPr lang="de-DE" dirty="0"/>
                  <a:t>Gegeben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Beobachtungen, von denen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Kirsche 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Zitrone sind, gilt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  <m:nary>
                      <m:naryPr>
                        <m:chr m:val="∏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Binomial-Verteilung: Wahrscheinlichkeit von # an Erfolgen in einer Reihe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unabhängigen Versuchen mit binärem Ausgang, jeder Versuch ist erfolgreich mit Wahrscheinlichkeit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Nachdem man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 mal Zitronen-Bonbons beobachtet hat: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𝑙𝑖𝑚𝑒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𝑙𝑖𝑚𝑒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𝑙𝑖𝑚𝑒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50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Wahrscheinlichkeit Zitrone zu beobachten ist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de-DE" dirty="0"/>
                  <a:t> unter der Hypothese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CDF4423E-A342-9744-8CDE-8DB2E70E4A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r="-1104" b="-65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509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2E5D-DE82-C94F-8390-BFAC256C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3C35B-1714-A54D-AEC2-342678BF1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ML-basierte Methoden nicht der einzige Weg zum Ziel</a:t>
            </a:r>
          </a:p>
          <a:p>
            <a:r>
              <a:rPr lang="de-DE" dirty="0"/>
              <a:t>Generative Modelle erlauben beliebige Anfragen, </a:t>
            </a:r>
            <a:r>
              <a:rPr lang="de-DE" dirty="0" err="1"/>
              <a:t>diskriminative</a:t>
            </a:r>
            <a:r>
              <a:rPr lang="de-DE" dirty="0"/>
              <a:t> Modelle Klassifikationsanfragen</a:t>
            </a:r>
          </a:p>
          <a:p>
            <a:pPr lvl="1"/>
            <a:r>
              <a:rPr lang="de-DE" dirty="0" err="1"/>
              <a:t>Diskriminative</a:t>
            </a:r>
            <a:r>
              <a:rPr lang="de-DE" dirty="0"/>
              <a:t> Modelle spezialisiert auf Klassifikation, deshalb meist besser bei der speziellen Aufgabe als generative Modelle, die alle Anfragetypen mit annehmbarer Genauigkeit beantworten können sollen</a:t>
            </a:r>
          </a:p>
          <a:p>
            <a:r>
              <a:rPr lang="de-DE" dirty="0"/>
              <a:t>Korrelation vs. Kausalität</a:t>
            </a:r>
          </a:p>
          <a:p>
            <a:pPr lvl="1"/>
            <a:r>
              <a:rPr lang="de-DE" dirty="0"/>
              <a:t>Kausalität häufig Intuition hinter bedingten Wahrscheinlichkeiten, vor allem in BNs</a:t>
            </a:r>
          </a:p>
          <a:p>
            <a:pPr lvl="2"/>
            <a:r>
              <a:rPr lang="de-DE" dirty="0"/>
              <a:t>Gemeinsamer Effekt, gemeinsame Ursache, etc.</a:t>
            </a:r>
          </a:p>
          <a:p>
            <a:pPr lvl="1"/>
            <a:r>
              <a:rPr lang="de-DE" dirty="0"/>
              <a:t>Beim Lernen aus Daten nur Korrelation genutzt, die eine reine Scheinkorrelation sein kann</a:t>
            </a:r>
          </a:p>
          <a:p>
            <a:pPr lvl="1"/>
            <a:r>
              <a:rPr lang="de-DE" dirty="0"/>
              <a:t>Zusätzlicher Aufwand oder Expertenwissen notwendig, um kausale Zusammenhänge zu bestätigen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3DB8B-1449-9145-AC05-96971C37A2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D2276-ACD1-9140-A03D-4E92C0404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DF42E-7FB7-184C-8F11-FACCBE610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110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859849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5. Lernalgorithmen für episodische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Bayesian</a:t>
            </a:r>
            <a:r>
              <a:rPr lang="de-DE" dirty="0"/>
              <a:t> Learning, MAP Learning, Maximum </a:t>
            </a:r>
            <a:r>
              <a:rPr lang="de-DE" dirty="0" err="1"/>
              <a:t>Likelihood</a:t>
            </a:r>
            <a:r>
              <a:rPr lang="de-DE" dirty="0"/>
              <a:t> (ML) Learning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Parameter Lernen</a:t>
            </a:r>
          </a:p>
          <a:p>
            <a:pPr lvl="1"/>
            <a:r>
              <a:rPr lang="de-DE" dirty="0"/>
              <a:t>In BNs: ML (vollständige Daten), </a:t>
            </a:r>
            <a:r>
              <a:rPr lang="de-DE" dirty="0" err="1"/>
              <a:t>Expectation-Maximisation</a:t>
            </a:r>
            <a:r>
              <a:rPr lang="de-DE" dirty="0"/>
              <a:t> (EM; nicht-vollständige Daten)</a:t>
            </a:r>
          </a:p>
          <a:p>
            <a:pPr lvl="1"/>
            <a:r>
              <a:rPr lang="de-DE" dirty="0"/>
              <a:t>In Faktormodellen: Iterative Proportional Fitting (IPF), EM-IPF</a:t>
            </a:r>
          </a:p>
          <a:p>
            <a:pPr lvl="1"/>
            <a:r>
              <a:rPr lang="de-DE" dirty="0"/>
              <a:t>Anwendung: LDA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Struktur Lernen</a:t>
            </a:r>
          </a:p>
          <a:p>
            <a:pPr lvl="1"/>
            <a:r>
              <a:rPr lang="de-DE" dirty="0"/>
              <a:t>Model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Structural</a:t>
            </a:r>
            <a:r>
              <a:rPr lang="de-DE" dirty="0"/>
              <a:t> EM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Abschlussbemerkungen</a:t>
            </a:r>
          </a:p>
          <a:p>
            <a:pPr lvl="1"/>
            <a:r>
              <a:rPr lang="de-DE" dirty="0"/>
              <a:t>Alternativen, generative vs. </a:t>
            </a:r>
            <a:r>
              <a:rPr lang="de-DE" dirty="0" err="1"/>
              <a:t>diskriminative</a:t>
            </a:r>
            <a:r>
              <a:rPr lang="de-DE" dirty="0"/>
              <a:t> Modelle, Korrelation vs. Kausalität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Sequentielle PGMs und Inferenz 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111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019DC-2B98-3F42-BFA2-86B22E7DD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93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bg2"/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rgbClr val="FFC000"/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BAA2B75-959A-B14A-957E-62F8CDE9D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656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749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de-DE" dirty="0">
                    <a:latin typeface="+mn-lt"/>
                  </a:rPr>
                  <a:t>100% Zitrone: A Posteriori Wahrscheinlichkeitsverteilung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de-DE" dirty="0">
                  <a:latin typeface="+mn-lt"/>
                </a:endParaRPr>
              </a:p>
            </p:txBody>
          </p:sp>
        </mc:Choice>
        <mc:Fallback xmlns="">
          <p:sp>
            <p:nvSpPr>
              <p:cNvPr id="31749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171140E-74F5-F546-94E0-90B31DAF93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130565" cy="4240848"/>
              </a:xfrm>
            </p:spPr>
            <p:txBody>
              <a:bodyPr/>
              <a:lstStyle/>
              <a:p>
                <a:r>
                  <a:rPr lang="de-DE" dirty="0"/>
                  <a:t>Abbildung zeigt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bei Beobachtungen rein von Zitrone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Initial dominieren die Hypothesen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mit größeren Apriori-Wahrscheinlichkeiten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de-DE" dirty="0"/>
                  <a:t> mit Apriori-Wahrscheinlichkeit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endParaRPr lang="de-DE" dirty="0"/>
              </a:p>
              <a:p>
                <a:r>
                  <a:rPr lang="de-DE" dirty="0"/>
                  <a:t>Während Daten reinkommen, fängt die am Ende </a:t>
                </a:r>
                <a:br>
                  <a:rPr lang="de-DE" dirty="0"/>
                </a:br>
                <a:r>
                  <a:rPr lang="de-DE" dirty="0"/>
                  <a:t>beste Hypothese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) an zu dominieren, da die Wahrscheinlichkeit diese Daten zu beobachten gegeben die anderen Hypothesen immer kleiner wird</a:t>
                </a:r>
              </a:p>
              <a:p>
                <a:pPr lvl="1"/>
                <a:r>
                  <a:rPr lang="de-DE" dirty="0"/>
                  <a:t>Nach drei Mal Zitrone in Reihe, nimmt Wahrscheinlichkeit extrem zu, dass wir eine 100% Zitrone Tüte haben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171140E-74F5-F546-94E0-90B31DAF93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130565" cy="4240848"/>
              </a:xfrm>
              <a:blipFill>
                <a:blip r:embed="rId4"/>
                <a:stretch>
                  <a:fillRect l="-2309" t="-2687" r="-1954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E0533-9D3D-1449-BA17-F5308E178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E14AD4-DEC1-8148-BA87-B6E7A5E87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5DCD0-D878-C140-B262-A5C1FFB4EE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2049" y="2046510"/>
            <a:ext cx="4841951" cy="3467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44A4B-7FEF-0446-8F05-CB5F6BAF6FE2}"/>
              </a:ext>
            </a:extLst>
          </p:cNvPr>
          <p:cNvSpPr txBox="1"/>
          <p:nvPr/>
        </p:nvSpPr>
        <p:spPr>
          <a:xfrm>
            <a:off x="5314764" y="6352447"/>
            <a:ext cx="1574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AIMAde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S. 930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0A621A-0EFA-0246-B671-2498918855E4}"/>
                  </a:ext>
                </a:extLst>
              </p:cNvPr>
              <p:cNvSpPr txBox="1"/>
              <p:nvPr/>
            </p:nvSpPr>
            <p:spPr>
              <a:xfrm>
                <a:off x="8188544" y="5513839"/>
                <a:ext cx="2957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0.1,0.2,0.4,0.2,0.1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0A621A-0EFA-0246-B671-249891885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544" y="5513839"/>
                <a:ext cx="29574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858336-6AAE-AA4D-82A3-2136653BF5B5}"/>
                  </a:ext>
                </a:extLst>
              </p:cNvPr>
              <p:cNvSpPr txBox="1"/>
              <p:nvPr/>
            </p:nvSpPr>
            <p:spPr>
              <a:xfrm>
                <a:off x="8219859" y="2292263"/>
                <a:ext cx="835411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r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858336-6AAE-AA4D-82A3-2136653BF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59" y="2292263"/>
                <a:ext cx="835411" cy="1015663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32176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dirty="0">
                <a:latin typeface="+mn-lt"/>
              </a:rPr>
              <a:t>Vorhersagewahrscheinlichkeiten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60F8794-F8B1-B942-9AEB-C2DE4B2297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798625" cy="4240848"/>
              </a:xfrm>
            </p:spPr>
            <p:txBody>
              <a:bodyPr/>
              <a:lstStyle/>
              <a:p>
                <a:r>
                  <a:rPr lang="de-DE" dirty="0"/>
                  <a:t>Abbildung unten zeigt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𝑙𝑖𝑚𝑒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𝑙𝑖𝑚𝑒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de-DE" dirty="0"/>
                  <a:t> 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Wahrscheinlichkeit, dass nächster Bonbon Zitrone ist steigt mit der Wahrscheinlichkeit, dass die Tüte eine 100%-Zitrone-Tüte ist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60F8794-F8B1-B942-9AEB-C2DE4B2297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798625" cy="4240848"/>
              </a:xfrm>
              <a:blipFill>
                <a:blip r:embed="rId3"/>
                <a:stretch>
                  <a:fillRect l="-2421" t="-8060" r="-3352" b="-74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BA72D-4704-4841-B022-3A24A3F9BD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8EAE7E-6BC4-D442-A0ED-4532BD05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95A08-B7B5-2B40-8807-FCAEACB35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2849" y="2369621"/>
            <a:ext cx="3590296" cy="2643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186FC-E215-2347-B543-86113BFD7E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2049" y="2046510"/>
            <a:ext cx="4841951" cy="34673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9ED8A-99E9-C044-9DC7-738EB1945769}"/>
              </a:ext>
            </a:extLst>
          </p:cNvPr>
          <p:cNvSpPr txBox="1"/>
          <p:nvPr/>
        </p:nvSpPr>
        <p:spPr>
          <a:xfrm>
            <a:off x="5249041" y="6352447"/>
            <a:ext cx="1705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AIMAde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S. 930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A1A826-3FC1-A642-87F8-20B175B6D109}"/>
                  </a:ext>
                </a:extLst>
              </p:cNvPr>
              <p:cNvSpPr txBox="1"/>
              <p:nvPr/>
            </p:nvSpPr>
            <p:spPr>
              <a:xfrm>
                <a:off x="8188544" y="5513839"/>
                <a:ext cx="2957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0.1,0.2,0.4,0.2,0.1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A1A826-3FC1-A642-87F8-20B175B6D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544" y="5513839"/>
                <a:ext cx="29574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1D168-E73B-F74E-9E27-62D5BB639EB1}"/>
                  </a:ext>
                </a:extLst>
              </p:cNvPr>
              <p:cNvSpPr txBox="1"/>
              <p:nvPr/>
            </p:nvSpPr>
            <p:spPr>
              <a:xfrm>
                <a:off x="8219859" y="2292263"/>
                <a:ext cx="835411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r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1D168-E73B-F74E-9E27-62D5BB639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59" y="2292263"/>
                <a:ext cx="835411" cy="1015663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7132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>
                <a:latin typeface="+mn-lt"/>
              </a:rPr>
              <a:t>MAP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D7124BD-C004-F34E-AD03-12E6D3B70C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Full </a:t>
                </a:r>
                <a:r>
                  <a:rPr lang="de-DE" dirty="0" err="1"/>
                  <a:t>Bayesian</a:t>
                </a:r>
                <a:r>
                  <a:rPr lang="de-DE" dirty="0"/>
                  <a:t> Learning erscheint wie eine sehr sichere Wette, aber funktioniert nicht gut in der Praxis</a:t>
                </a:r>
              </a:p>
              <a:p>
                <a:pPr lvl="1"/>
                <a:r>
                  <a:rPr lang="de-DE" dirty="0"/>
                  <a:t>Über den Hypothesen-Raum zu summieren (oder integrieren) ist meist </a:t>
                </a:r>
                <a:r>
                  <a:rPr lang="de-DE" dirty="0" err="1"/>
                  <a:t>intraktabel</a:t>
                </a:r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18,446,744,073,709,551,616</m:t>
                    </m:r>
                  </m:oMath>
                </a14:m>
                <a:r>
                  <a:rPr lang="de-DE" dirty="0"/>
                  <a:t> Boolesche Funktionen für sechs Features</a:t>
                </a:r>
              </a:p>
              <a:p>
                <a:r>
                  <a:rPr lang="de-DE" dirty="0"/>
                  <a:t>Übliche Annäherung: </a:t>
                </a:r>
                <a:r>
                  <a:rPr lang="de-DE" dirty="0">
                    <a:solidFill>
                      <a:schemeClr val="accent1"/>
                    </a:solidFill>
                  </a:rPr>
                  <a:t>Maximum-a-posteriori (MAP) Learning</a:t>
                </a:r>
              </a:p>
              <a:p>
                <a:pPr lvl="1"/>
                <a:r>
                  <a:rPr lang="de-DE" dirty="0"/>
                  <a:t>Anstatt Vorhersagen zu treffen, indem man alle möglichen Hypothesen berücksichtigt, wie in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e>
                    </m:nary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Vorhersagen treffen basierend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</m:oMath>
                </a14:m>
                <a:r>
                  <a:rPr lang="de-DE" dirty="0"/>
                  <a:t>, welche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r>
                  <a:rPr lang="de-DE" dirty="0"/>
                  <a:t> maximiert</a:t>
                </a:r>
              </a:p>
              <a:p>
                <a:pPr lvl="2"/>
                <a:r>
                  <a:rPr lang="de-DE" dirty="0"/>
                  <a:t>I.e., maximiert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𝑀𝐴𝑃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D7124BD-C004-F34E-AD03-12E6D3B70C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r="-16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19FEE-B9A4-5741-B9EC-2CFA7E8CD8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516892-5AFB-6045-9F86-71922009F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846152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>
                <a:latin typeface="+mn-lt"/>
              </a:rPr>
              <a:t>MAP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92FA7C8-5F4B-DA42-B9FC-BE7C38D60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/>
              <a:lstStyle/>
              <a:p>
                <a:r>
                  <a:rPr lang="de-DE"/>
                  <a:t>MAP ist eine Schätzung,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𝑀𝐴𝑃</m:t>
                            </m:r>
                          </m:sub>
                        </m:sSub>
                      </m:e>
                    </m:d>
                  </m:oMath>
                </a14:m>
                <a:endParaRPr lang="de-DE"/>
              </a:p>
              <a:p>
                <a:pPr lvl="1"/>
                <a:r>
                  <a:rPr lang="de-DE"/>
                  <a:t>Im Beispiel ist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</m:oMath>
                </a14:m>
                <a:r>
                  <a:rPr lang="de-DE"/>
                  <a:t> die 100%-Zitrone-Tüte nach 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/>
                  <a:t> Bonbons, mit der Vorhersage, dass der nächste Bonbon Zitrone ist mit 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/>
              </a:p>
              <a:p>
                <a:pPr lvl="1"/>
                <a:r>
                  <a:rPr lang="de-DE"/>
                  <a:t>Full Bayesian Learner gab da noch die Vorhersage von Zitrone mit einer Wahrscheinlichkeit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0.8</m:t>
                    </m:r>
                  </m:oMath>
                </a14:m>
                <a:r>
                  <a:rPr lang="de-DE"/>
                  <a:t> an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92FA7C8-5F4B-DA42-B9FC-BE7C38D60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645A7-F03C-334A-9CEA-48294CB836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BA3949-BFF4-0449-AF21-863D6B7FC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57FD5-BDA8-4D43-B4C3-8CA543249B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069" y="3362579"/>
            <a:ext cx="3590296" cy="2643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B1F2F-835A-D447-B4E3-7BED8A9149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7865" y="3261954"/>
            <a:ext cx="3693239" cy="2644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F255A8-4525-354E-B474-483C5F24E53C}"/>
                  </a:ext>
                </a:extLst>
              </p:cNvPr>
              <p:cNvSpPr txBox="1"/>
              <p:nvPr/>
            </p:nvSpPr>
            <p:spPr>
              <a:xfrm>
                <a:off x="5004480" y="3207604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F255A8-4525-354E-B474-483C5F24E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80" y="3207604"/>
                <a:ext cx="3097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7682" name="Group 197681">
            <a:extLst>
              <a:ext uri="{FF2B5EF4-FFF2-40B4-BE49-F238E27FC236}">
                <a16:creationId xmlns:a16="http://schemas.microsoft.com/office/drawing/2014/main" id="{FAD9ACFE-4D50-5B4D-AB6D-104730BBFAC7}"/>
              </a:ext>
            </a:extLst>
          </p:cNvPr>
          <p:cNvGrpSpPr/>
          <p:nvPr/>
        </p:nvGrpSpPr>
        <p:grpSpPr>
          <a:xfrm>
            <a:off x="9637468" y="3576936"/>
            <a:ext cx="1729875" cy="841842"/>
            <a:chOff x="9637468" y="3576936"/>
            <a:chExt cx="1729875" cy="8418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5C3D56-0F9E-4E40-8176-2F4D690BCB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7468" y="4274778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0BF274-8558-EF46-B213-C2B296C13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7074" y="4093200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DDB5C6-DFED-A94E-972C-EE31750A7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3981" y="3942937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EF3648B-680B-0349-8242-84D2ABF66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7151" y="3823705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16E289-3D13-2F45-A3B2-1DB49404CE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272" y="3714264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AD82F8-6DE7-E145-946E-0ECE219747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62688" y="3648936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E16807-1666-3446-9CAE-19F8CAC6AE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23343" y="3576936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7675" name="Group 197674">
            <a:extLst>
              <a:ext uri="{FF2B5EF4-FFF2-40B4-BE49-F238E27FC236}">
                <a16:creationId xmlns:a16="http://schemas.microsoft.com/office/drawing/2014/main" id="{D40D249D-E65C-584E-994D-907453F5ACE7}"/>
              </a:ext>
            </a:extLst>
          </p:cNvPr>
          <p:cNvGrpSpPr/>
          <p:nvPr/>
        </p:nvGrpSpPr>
        <p:grpSpPr>
          <a:xfrm>
            <a:off x="4412959" y="4506832"/>
            <a:ext cx="4317317" cy="812635"/>
            <a:chOff x="4412959" y="4506832"/>
            <a:chExt cx="4317317" cy="812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D34D713-6E37-144D-ABF7-D708FA7181AD}"/>
                    </a:ext>
                  </a:extLst>
                </p:cNvPr>
                <p:cNvSpPr txBox="1"/>
                <p:nvPr/>
              </p:nvSpPr>
              <p:spPr>
                <a:xfrm>
                  <a:off x="4412959" y="4943146"/>
                  <a:ext cx="3276666" cy="376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</m:oMath>
                  </a14:m>
                  <a:r>
                    <a:rPr lang="de-DE"/>
                    <a:t> ➝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a14:m>
                  <a:endParaRPr lang="de-DE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D34D713-6E37-144D-ABF7-D708FA71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2959" y="4943146"/>
                  <a:ext cx="3276666" cy="376321"/>
                </a:xfrm>
                <a:prstGeom prst="rect">
                  <a:avLst/>
                </a:prstGeom>
                <a:blipFill>
                  <a:blip r:embed="rId7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180FFE-1B66-8C4B-87F3-11B8D891F8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6276" y="4506832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5EB2A38-66F3-BC4F-871C-06D2AF49CFEF}"/>
                </a:ext>
              </a:extLst>
            </p:cNvPr>
            <p:cNvCxnSpPr>
              <a:cxnSpLocks/>
              <a:stCxn id="5" idx="3"/>
              <a:endCxn id="9" idx="3"/>
            </p:cNvCxnSpPr>
            <p:nvPr/>
          </p:nvCxnSpPr>
          <p:spPr>
            <a:xfrm flipV="1">
              <a:off x="7689625" y="4629744"/>
              <a:ext cx="917739" cy="501563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76" name="Group 197675">
            <a:extLst>
              <a:ext uri="{FF2B5EF4-FFF2-40B4-BE49-F238E27FC236}">
                <a16:creationId xmlns:a16="http://schemas.microsoft.com/office/drawing/2014/main" id="{CF2D1826-6FC7-1947-B8FE-0650FD099C1D}"/>
              </a:ext>
            </a:extLst>
          </p:cNvPr>
          <p:cNvGrpSpPr/>
          <p:nvPr/>
        </p:nvGrpSpPr>
        <p:grpSpPr>
          <a:xfrm>
            <a:off x="4420974" y="4494166"/>
            <a:ext cx="4572645" cy="374013"/>
            <a:chOff x="4420974" y="4494166"/>
            <a:chExt cx="4572645" cy="374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4F2A48B-2B67-8E47-A693-12B28EC997D2}"/>
                    </a:ext>
                  </a:extLst>
                </p:cNvPr>
                <p:cNvSpPr txBox="1"/>
                <p:nvPr/>
              </p:nvSpPr>
              <p:spPr>
                <a:xfrm>
                  <a:off x="4420974" y="4494166"/>
                  <a:ext cx="3276666" cy="3740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</m:oMath>
                  </a14:m>
                  <a:r>
                    <a:rPr lang="de-DE" dirty="0"/>
                    <a:t> ➝ </a:t>
                  </a: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=0.5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4F2A48B-2B67-8E47-A693-12B28EC99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974" y="4494166"/>
                  <a:ext cx="3276666" cy="374013"/>
                </a:xfrm>
                <a:prstGeom prst="rect">
                  <a:avLst/>
                </a:prstGeom>
                <a:blipFill>
                  <a:blip r:embed="rId8"/>
                  <a:stretch>
                    <a:fillRect t="-10000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369A7B-52D0-7C41-9852-42A57FBB7C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9619" y="4506832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6ABE64A-4D2F-0546-91F0-59839EE92AD1}"/>
                </a:ext>
              </a:extLst>
            </p:cNvPr>
            <p:cNvCxnSpPr>
              <a:cxnSpLocks/>
              <a:stCxn id="13" idx="3"/>
              <a:endCxn id="18" idx="1"/>
            </p:cNvCxnSpPr>
            <p:nvPr/>
          </p:nvCxnSpPr>
          <p:spPr>
            <a:xfrm flipV="1">
              <a:off x="7697640" y="4527920"/>
              <a:ext cx="1173067" cy="153253"/>
            </a:xfrm>
            <a:prstGeom prst="curvedConnector4">
              <a:avLst>
                <a:gd name="adj1" fmla="val 49101"/>
                <a:gd name="adj2" fmla="val 169022"/>
              </a:avLst>
            </a:prstGeom>
            <a:ln w="12700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77" name="Group 197676">
            <a:extLst>
              <a:ext uri="{FF2B5EF4-FFF2-40B4-BE49-F238E27FC236}">
                <a16:creationId xmlns:a16="http://schemas.microsoft.com/office/drawing/2014/main" id="{C39D198A-1006-7843-B43B-6AB5A4106FE5}"/>
              </a:ext>
            </a:extLst>
          </p:cNvPr>
          <p:cNvGrpSpPr/>
          <p:nvPr/>
        </p:nvGrpSpPr>
        <p:grpSpPr>
          <a:xfrm>
            <a:off x="4412959" y="4044025"/>
            <a:ext cx="4850266" cy="713210"/>
            <a:chOff x="4412959" y="4044025"/>
            <a:chExt cx="4850266" cy="713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EE28F6-8B0F-C449-9B15-FAAB63060D1C}"/>
                    </a:ext>
                  </a:extLst>
                </p:cNvPr>
                <p:cNvSpPr txBox="1"/>
                <p:nvPr/>
              </p:nvSpPr>
              <p:spPr>
                <a:xfrm>
                  <a:off x="4412959" y="4044025"/>
                  <a:ext cx="3404906" cy="3740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sub>
                      </m:sSub>
                    </m:oMath>
                  </a14:m>
                  <a:r>
                    <a:rPr lang="de-DE" dirty="0"/>
                    <a:t> ➝ </a:t>
                  </a: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75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EE28F6-8B0F-C449-9B15-FAAB63060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2959" y="4044025"/>
                  <a:ext cx="3404906" cy="374013"/>
                </a:xfrm>
                <a:prstGeom prst="rect">
                  <a:avLst/>
                </a:prstGeom>
                <a:blipFill>
                  <a:blip r:embed="rId9"/>
                  <a:stretch>
                    <a:fillRect t="-6452" b="-1935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EB000C-3628-F041-9B61-FD57D517B2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9225" y="4613235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C558265-2CC8-FE46-9122-C1E841C0B745}"/>
                </a:ext>
              </a:extLst>
            </p:cNvPr>
            <p:cNvCxnSpPr>
              <a:cxnSpLocks/>
              <a:stCxn id="14" idx="3"/>
              <a:endCxn id="19" idx="0"/>
            </p:cNvCxnSpPr>
            <p:nvPr/>
          </p:nvCxnSpPr>
          <p:spPr>
            <a:xfrm>
              <a:off x="7817865" y="4231032"/>
              <a:ext cx="1373360" cy="382203"/>
            </a:xfrm>
            <a:prstGeom prst="curvedConnector2">
              <a:avLst/>
            </a:prstGeom>
            <a:ln w="127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78" name="Group 197677">
            <a:extLst>
              <a:ext uri="{FF2B5EF4-FFF2-40B4-BE49-F238E27FC236}">
                <a16:creationId xmlns:a16="http://schemas.microsoft.com/office/drawing/2014/main" id="{CE6AE377-9107-5E4C-8A19-BDE1145548D9}"/>
              </a:ext>
            </a:extLst>
          </p:cNvPr>
          <p:cNvGrpSpPr/>
          <p:nvPr/>
        </p:nvGrpSpPr>
        <p:grpSpPr>
          <a:xfrm>
            <a:off x="4398647" y="3600824"/>
            <a:ext cx="5121658" cy="1018674"/>
            <a:chOff x="4398647" y="3600824"/>
            <a:chExt cx="5121658" cy="1018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6CED152-686E-3140-B47D-4C119B95A560}"/>
                    </a:ext>
                  </a:extLst>
                </p:cNvPr>
                <p:cNvSpPr txBox="1"/>
                <p:nvPr/>
              </p:nvSpPr>
              <p:spPr>
                <a:xfrm>
                  <a:off x="4398647" y="3600824"/>
                  <a:ext cx="3292696" cy="376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de-DE" b="0" i="0" dirty="0"/>
                    <a:t>   ➝   </a:t>
                  </a: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6CED152-686E-3140-B47D-4C119B95A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8647" y="3600824"/>
                  <a:ext cx="3292696" cy="376000"/>
                </a:xfrm>
                <a:prstGeom prst="rect">
                  <a:avLst/>
                </a:prstGeom>
                <a:blipFill>
                  <a:blip r:embed="rId10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9F7676-13F6-C744-9D07-B24472009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6305" y="4475498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B3BA69A-6FE1-4D45-9C55-48FE780580D7}"/>
                </a:ext>
              </a:extLst>
            </p:cNvPr>
            <p:cNvCxnSpPr>
              <a:cxnSpLocks/>
              <a:stCxn id="15" idx="3"/>
              <a:endCxn id="20" idx="1"/>
            </p:cNvCxnSpPr>
            <p:nvPr/>
          </p:nvCxnSpPr>
          <p:spPr>
            <a:xfrm>
              <a:off x="7691343" y="3788824"/>
              <a:ext cx="1706050" cy="707762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B2E7B73-4161-3C42-BD2C-4D22889353D1}"/>
                  </a:ext>
                </a:extLst>
              </p:cNvPr>
              <p:cNvSpPr txBox="1"/>
              <p:nvPr/>
            </p:nvSpPr>
            <p:spPr>
              <a:xfrm>
                <a:off x="8754200" y="3427165"/>
                <a:ext cx="641513" cy="7848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r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  <m:r>
                            <a:rPr lang="de-DE" sz="9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9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900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</m:sub>
                          </m:sSub>
                          <m:r>
                            <a:rPr lang="de-DE" sz="9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9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9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de-DE" sz="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9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9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9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sub>
                          </m:sSub>
                          <m:r>
                            <a:rPr lang="de-DE" sz="9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9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9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9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9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lang="de-DE" sz="9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B2E7B73-4161-3C42-BD2C-4D2288935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200" y="3427165"/>
                <a:ext cx="641513" cy="7848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7F982F2A-8A6E-D644-83AD-0CD83D874705}"/>
              </a:ext>
            </a:extLst>
          </p:cNvPr>
          <p:cNvSpPr>
            <a:spLocks noChangeAspect="1"/>
          </p:cNvSpPr>
          <p:nvPr/>
        </p:nvSpPr>
        <p:spPr>
          <a:xfrm>
            <a:off x="1531320" y="5056774"/>
            <a:ext cx="144000" cy="144000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7681" name="Group 197680">
            <a:extLst>
              <a:ext uri="{FF2B5EF4-FFF2-40B4-BE49-F238E27FC236}">
                <a16:creationId xmlns:a16="http://schemas.microsoft.com/office/drawing/2014/main" id="{19273A6A-CB78-C24D-8909-66B037F51987}"/>
              </a:ext>
            </a:extLst>
          </p:cNvPr>
          <p:cNvGrpSpPr/>
          <p:nvPr/>
        </p:nvGrpSpPr>
        <p:grpSpPr>
          <a:xfrm>
            <a:off x="1603320" y="4123741"/>
            <a:ext cx="865185" cy="144000"/>
            <a:chOff x="1603320" y="4123741"/>
            <a:chExt cx="865185" cy="144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21FA5A8-183A-5143-AD98-ECCC2B0F0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4505" y="4123741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7327CFD-C95B-7F46-B0EB-A90B76BB3A36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1603320" y="4195741"/>
              <a:ext cx="721185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80" name="Group 197679">
            <a:extLst>
              <a:ext uri="{FF2B5EF4-FFF2-40B4-BE49-F238E27FC236}">
                <a16:creationId xmlns:a16="http://schemas.microsoft.com/office/drawing/2014/main" id="{3A54F62E-5E97-2648-83C3-268A1C219CE4}"/>
              </a:ext>
            </a:extLst>
          </p:cNvPr>
          <p:cNvGrpSpPr/>
          <p:nvPr/>
        </p:nvGrpSpPr>
        <p:grpSpPr>
          <a:xfrm>
            <a:off x="1603320" y="4330724"/>
            <a:ext cx="601842" cy="144000"/>
            <a:chOff x="1603320" y="4330724"/>
            <a:chExt cx="601842" cy="1440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A51E0E4-3BBD-B740-AB97-35EF86903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1162" y="4330724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73959E0-F22D-0E4F-8C3F-953B41586971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 flipH="1">
              <a:off x="1603320" y="4402724"/>
              <a:ext cx="457842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79" name="Group 197678">
            <a:extLst>
              <a:ext uri="{FF2B5EF4-FFF2-40B4-BE49-F238E27FC236}">
                <a16:creationId xmlns:a16="http://schemas.microsoft.com/office/drawing/2014/main" id="{2F6204FB-EA0E-ED43-AD5C-568943122D99}"/>
              </a:ext>
            </a:extLst>
          </p:cNvPr>
          <p:cNvGrpSpPr/>
          <p:nvPr/>
        </p:nvGrpSpPr>
        <p:grpSpPr>
          <a:xfrm>
            <a:off x="1603320" y="4584321"/>
            <a:ext cx="338499" cy="144000"/>
            <a:chOff x="1603320" y="4584321"/>
            <a:chExt cx="338499" cy="1440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0FE7668-D456-B848-A2B2-01FCDE922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819" y="4584321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4A4E3ED-CD31-3C4B-8B47-95C3154F9036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1603320" y="4656321"/>
              <a:ext cx="194499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0B02322-2EA0-F044-9EF3-FDD392B19707}"/>
              </a:ext>
            </a:extLst>
          </p:cNvPr>
          <p:cNvGrpSpPr/>
          <p:nvPr/>
        </p:nvGrpSpPr>
        <p:grpSpPr>
          <a:xfrm>
            <a:off x="1603320" y="3577526"/>
            <a:ext cx="2712808" cy="541218"/>
            <a:chOff x="1603320" y="3577526"/>
            <a:chExt cx="2712808" cy="541218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7123FBF-55B4-1E42-BD4A-F432D431E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6253" y="3974744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68A9322-5D89-7842-A8B6-3A3112BC9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596" y="3849533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40AC94F-E6FA-4B4F-8DCC-6777036160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2766" y="3755637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159F03A2-1ECB-0649-BE4A-5C44A2B2E9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5936" y="3686509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2269EF5-DDDC-C049-ABDE-C2FE7649BD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44794" y="3639698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1415EE5-4BE4-F84E-8873-1D7399F16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5210" y="3599422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A9D5890-C301-5648-9679-5FF930FB8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2128" y="3577526"/>
              <a:ext cx="144000" cy="144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3A311AC-F2AC-3D4A-B92C-47B6A353A78D}"/>
                </a:ext>
              </a:extLst>
            </p:cNvPr>
            <p:cNvCxnSpPr>
              <a:cxnSpLocks/>
              <a:stCxn id="121" idx="2"/>
            </p:cNvCxnSpPr>
            <p:nvPr/>
          </p:nvCxnSpPr>
          <p:spPr>
            <a:xfrm flipH="1">
              <a:off x="1603320" y="3649526"/>
              <a:ext cx="2568808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3DB38E8F-38B2-F249-B443-D5D4E17562EE}"/>
                </a:ext>
              </a:extLst>
            </p:cNvPr>
            <p:cNvCxnSpPr>
              <a:cxnSpLocks/>
              <a:stCxn id="120" idx="2"/>
            </p:cNvCxnSpPr>
            <p:nvPr/>
          </p:nvCxnSpPr>
          <p:spPr>
            <a:xfrm flipH="1">
              <a:off x="1603320" y="3671422"/>
              <a:ext cx="2301890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E908926-E11E-C34D-B969-490831C8BD26}"/>
                </a:ext>
              </a:extLst>
            </p:cNvPr>
            <p:cNvCxnSpPr>
              <a:cxnSpLocks/>
              <a:stCxn id="119" idx="2"/>
            </p:cNvCxnSpPr>
            <p:nvPr/>
          </p:nvCxnSpPr>
          <p:spPr>
            <a:xfrm flipH="1">
              <a:off x="1603320" y="3711698"/>
              <a:ext cx="2041474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92DEA770-B5A1-B149-B353-C32ED384D95E}"/>
                </a:ext>
              </a:extLst>
            </p:cNvPr>
            <p:cNvCxnSpPr>
              <a:cxnSpLocks/>
              <a:stCxn id="118" idx="2"/>
            </p:cNvCxnSpPr>
            <p:nvPr/>
          </p:nvCxnSpPr>
          <p:spPr>
            <a:xfrm flipH="1">
              <a:off x="1603320" y="3758509"/>
              <a:ext cx="1772616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9794567A-4F6B-904F-97FF-2D3D1F3F368A}"/>
                </a:ext>
              </a:extLst>
            </p:cNvPr>
            <p:cNvCxnSpPr>
              <a:cxnSpLocks/>
              <a:stCxn id="117" idx="2"/>
            </p:cNvCxnSpPr>
            <p:nvPr/>
          </p:nvCxnSpPr>
          <p:spPr>
            <a:xfrm flipH="1">
              <a:off x="1603320" y="3827637"/>
              <a:ext cx="1509446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309BA58-1E6E-5F4C-BC57-C8A417D58440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 flipH="1">
              <a:off x="1603320" y="3921533"/>
              <a:ext cx="1246276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CC766104-B0C8-734F-A973-DF712AE1D44A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1603320" y="4046744"/>
              <a:ext cx="982933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03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latin typeface="+mn-lt"/>
              </a:rPr>
              <a:t>Bias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751909D-47ED-6A41-A8E9-3B134A8A1A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Je mehr Daten eintreffen, desto näher beieinander liegen die MAP und </a:t>
                </a:r>
                <a:r>
                  <a:rPr lang="de-DE" dirty="0" err="1"/>
                  <a:t>Full</a:t>
                </a:r>
                <a:r>
                  <a:rPr lang="de-DE" dirty="0"/>
                  <a:t> </a:t>
                </a:r>
                <a:r>
                  <a:rPr lang="de-DE" dirty="0" err="1"/>
                  <a:t>Bayesian</a:t>
                </a:r>
                <a:r>
                  <a:rPr lang="de-DE" dirty="0"/>
                  <a:t> Vorhersagen, da die Nicht-MAP-Hypothesen weniger wahrscheinlich werden</a:t>
                </a:r>
              </a:p>
              <a:p>
                <a:r>
                  <a:rPr lang="de-DE" dirty="0"/>
                  <a:t>Meistens einfacher MAP Hypothesen zu finden, da Optimierungsproblem (statt Summierungsproblem)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de-DE" dirty="0"/>
                  <a:t> spielt wichtige Rolle in MAP und </a:t>
                </a:r>
                <a:r>
                  <a:rPr lang="de-DE" dirty="0" err="1"/>
                  <a:t>Full</a:t>
                </a:r>
                <a:r>
                  <a:rPr lang="de-DE" dirty="0"/>
                  <a:t> </a:t>
                </a:r>
                <a:r>
                  <a:rPr lang="de-DE" dirty="0" err="1"/>
                  <a:t>Bayesian</a:t>
                </a:r>
                <a:r>
                  <a:rPr lang="de-DE" dirty="0"/>
                  <a:t> Learning </a:t>
                </a:r>
              </a:p>
              <a:p>
                <a:pPr lvl="1"/>
                <a:r>
                  <a:rPr lang="de-DE" dirty="0"/>
                  <a:t>Gibt den Bias an: bestimmte Hypothesen werden a priori bevorzugt</a:t>
                </a:r>
              </a:p>
              <a:p>
                <a:pPr lvl="1"/>
                <a:r>
                  <a:rPr lang="de-DE" dirty="0"/>
                  <a:t>Trade-off zwischen Modellkomplexität und Fähigkeit, Daten möglichst gut zu reproduzieren</a:t>
                </a:r>
              </a:p>
              <a:p>
                <a:pPr lvl="2"/>
                <a:r>
                  <a:rPr lang="de-DE" dirty="0"/>
                  <a:t>Komplexere Modelle können die Daten meist besser erklären ➝ höhere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Gefahr der </a:t>
                </a:r>
                <a:r>
                  <a:rPr lang="de-DE" dirty="0">
                    <a:solidFill>
                      <a:srgbClr val="FFC000"/>
                    </a:solidFill>
                  </a:rPr>
                  <a:t>Überanpassung</a:t>
                </a:r>
                <a:r>
                  <a:rPr lang="de-DE" dirty="0"/>
                  <a:t> (</a:t>
                </a:r>
                <a:r>
                  <a:rPr lang="de-DE" i="1" dirty="0" err="1">
                    <a:solidFill>
                      <a:srgbClr val="FFC000"/>
                    </a:solidFill>
                  </a:rPr>
                  <a:t>overfitting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Komplexere Modelle weniger wahrscheinlich a priori, da es mehr komplexere Modelle gibt als einfachere ➝ geringere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I.e., üblicher Bias beim Lernen: </a:t>
                </a:r>
                <a:r>
                  <a:rPr lang="de-DE" dirty="0">
                    <a:solidFill>
                      <a:schemeClr val="accent1"/>
                    </a:solidFill>
                  </a:rPr>
                  <a:t>Komplexität bestrafen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751909D-47ED-6A41-A8E9-3B134A8A1A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BBC91-6A3D-D048-BC66-E3F844ED3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16324-1864-0543-855F-94BACCCDB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0502711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E3E7C-E474-AB42-82D9-8A29922E35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4776F9-0F8C-834B-A59D-5255D59DF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latin typeface="+mn-lt"/>
              </a:rPr>
              <a:t>Maximum Likelihood (ML)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EF4BE-9D91-DB44-A3FC-EDA4AE19CE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571059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Weitere Vereinfachung gegenüber </a:t>
                </a:r>
                <a:r>
                  <a:rPr lang="de-DE" dirty="0" err="1"/>
                  <a:t>Full</a:t>
                </a:r>
                <a:r>
                  <a:rPr lang="de-DE" dirty="0"/>
                  <a:t> </a:t>
                </a:r>
                <a:r>
                  <a:rPr lang="de-DE" dirty="0" err="1"/>
                  <a:t>Bayesian</a:t>
                </a:r>
                <a:r>
                  <a:rPr lang="de-DE" dirty="0"/>
                  <a:t> und MAP Learning</a:t>
                </a:r>
              </a:p>
              <a:p>
                <a:pPr lvl="1"/>
                <a:r>
                  <a:rPr lang="de-DE" dirty="0"/>
                  <a:t>A-priori-Verteilung über den Hypothesenraum uniform</a:t>
                </a:r>
              </a:p>
              <a:p>
                <a:pPr lvl="1"/>
                <a:r>
                  <a:rPr lang="de-DE" dirty="0"/>
                  <a:t>MAP Learning vereinfacht sich zu ML Learning, da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immer gleich</a:t>
                </a:r>
              </a:p>
              <a:p>
                <a:pPr lvl="2"/>
                <a:r>
                  <a:rPr lang="de-DE" dirty="0"/>
                  <a:t>MAP: Maximiere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ML: Maximiere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sub>
                        </m:sSub>
                      </m:fName>
                      <m:e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Wann ist ML angemessen?</a:t>
                </a:r>
              </a:p>
              <a:p>
                <a:pPr lvl="1"/>
                <a:r>
                  <a:rPr lang="de-DE" dirty="0"/>
                  <a:t>Wenn die Hypothesen tatsächlich gleich wahrscheinlich sind </a:t>
                </a:r>
                <a:br>
                  <a:rPr lang="de-DE" dirty="0"/>
                </a:br>
                <a:r>
                  <a:rPr lang="de-DE" dirty="0"/>
                  <a:t>(z.B., gleiche Komplexität ➝ keine Hypothese zu bevorzugen)</a:t>
                </a:r>
              </a:p>
              <a:p>
                <a:pPr lvl="1"/>
                <a:r>
                  <a:rPr lang="de-DE" dirty="0"/>
                  <a:t>In der Statistik die Standard (nicht-</a:t>
                </a:r>
                <a:r>
                  <a:rPr lang="de-DE" dirty="0" err="1"/>
                  <a:t>Bayes‘sche</a:t>
                </a:r>
                <a:r>
                  <a:rPr lang="de-DE" dirty="0"/>
                  <a:t>) statistische Lernmethode, verwendet vor allem bei Misstrauen gegenüber</a:t>
                </a:r>
                <a:br>
                  <a:rPr lang="de-DE" dirty="0"/>
                </a:br>
                <a:r>
                  <a:rPr lang="de-DE" dirty="0"/>
                  <a:t>subjektiven Natur der a priori Verteilung über die Hypothesen</a:t>
                </a:r>
              </a:p>
              <a:p>
                <a:pPr lvl="1"/>
                <a:r>
                  <a:rPr lang="de-DE" dirty="0"/>
                  <a:t>Bei sehr großen Datenmengen neigt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den Einfluss </a:t>
                </a:r>
                <a:br>
                  <a:rPr lang="de-DE" dirty="0"/>
                </a:br>
                <a:r>
                  <a:rPr lang="de-DE" dirty="0"/>
                  <a:t>von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zu überwinden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EF4BE-9D91-DB44-A3FC-EDA4AE19CE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571059" cy="4240848"/>
              </a:xfrm>
              <a:blipFill>
                <a:blip r:embed="rId3"/>
                <a:stretch>
                  <a:fillRect l="-1923" t="-3582" r="-14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/>
          <p:cNvSpPr/>
          <p:nvPr/>
        </p:nvSpPr>
        <p:spPr>
          <a:xfrm>
            <a:off x="2178510" y="6264698"/>
            <a:ext cx="78469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>
                <a:solidFill>
                  <a:schemeClr val="tx1">
                    <a:lumMod val="60000"/>
                    <a:lumOff val="40000"/>
                  </a:schemeClr>
                </a:solidFill>
              </a:rPr>
              <a:t>Ronald A. Howard: Decision Analysis: Perspectives on Inference, Decision, and Experimentation. In: </a:t>
            </a:r>
            <a:r>
              <a:rPr lang="en-GB" sz="1100" i="1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the IEEE 58(5)</a:t>
            </a:r>
            <a:r>
              <a:rPr lang="en-GB" sz="1100">
                <a:solidFill>
                  <a:schemeClr val="tx1">
                    <a:lumMod val="60000"/>
                    <a:lumOff val="40000"/>
                  </a:schemeClr>
                </a:solidFill>
              </a:rPr>
              <a:t>, 1970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F91A3A-9A9E-A246-8081-2594D6FAA205}"/>
              </a:ext>
            </a:extLst>
          </p:cNvPr>
          <p:cNvGrpSpPr/>
          <p:nvPr/>
        </p:nvGrpSpPr>
        <p:grpSpPr>
          <a:xfrm>
            <a:off x="8055074" y="3282361"/>
            <a:ext cx="4149626" cy="2756819"/>
            <a:chOff x="7817865" y="3261954"/>
            <a:chExt cx="4149626" cy="2756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8C6DD7-E927-1543-A3EE-38F9D88D8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17865" y="3261954"/>
              <a:ext cx="3693239" cy="264473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AE4F14-E6D9-4F4B-B411-FC7F4BF03772}"/>
                </a:ext>
              </a:extLst>
            </p:cNvPr>
            <p:cNvSpPr/>
            <p:nvPr/>
          </p:nvSpPr>
          <p:spPr>
            <a:xfrm>
              <a:off x="8542751" y="4477754"/>
              <a:ext cx="242473" cy="116522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F2C154-60C4-7640-BBDA-885E16808C61}"/>
                </a:ext>
              </a:extLst>
            </p:cNvPr>
            <p:cNvSpPr/>
            <p:nvPr/>
          </p:nvSpPr>
          <p:spPr>
            <a:xfrm>
              <a:off x="11136526" y="3566283"/>
              <a:ext cx="331052" cy="2076691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1E791FE-A542-8D4F-B6DB-626402E465D1}"/>
                    </a:ext>
                  </a:extLst>
                </p:cNvPr>
                <p:cNvSpPr txBox="1"/>
                <p:nvPr/>
              </p:nvSpPr>
              <p:spPr>
                <a:xfrm>
                  <a:off x="8754200" y="3427165"/>
                  <a:ext cx="641513" cy="7848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36000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9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sz="9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sub>
                            </m:sSub>
                            <m:r>
                              <a:rPr lang="de-DE" sz="900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9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oMath>
                    </m:oMathPara>
                  </a14:m>
                  <a:endParaRPr lang="de-DE" sz="900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9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sz="900" b="0" i="1" smtClean="0">
                                    <a:latin typeface="Cambria Math" panose="02040503050406030204" pitchFamily="18" charset="0"/>
                                  </a:rPr>
                                  <m:t>75</m:t>
                                </m:r>
                              </m:sub>
                            </m:sSub>
                            <m:r>
                              <a:rPr lang="de-DE" sz="9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9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oMath>
                    </m:oMathPara>
                  </a14:m>
                  <a:endParaRPr lang="de-DE" sz="9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9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sz="9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9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9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9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oMath>
                    </m:oMathPara>
                  </a14:m>
                  <a:endParaRPr lang="de-DE" sz="9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9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sz="900" b="0" i="1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sub>
                            </m:sSub>
                            <m:r>
                              <a:rPr lang="de-DE" sz="9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9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oMath>
                    </m:oMathPara>
                  </a14:m>
                  <a:endParaRPr lang="de-DE" sz="9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9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sz="9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900" i="1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9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d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1E791FE-A542-8D4F-B6DB-626402E46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4200" y="3427165"/>
                  <a:ext cx="641513" cy="7848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F507C9D-05A4-2940-8CF5-F5127F73E33B}"/>
                    </a:ext>
                  </a:extLst>
                </p:cNvPr>
                <p:cNvSpPr txBox="1"/>
                <p:nvPr/>
              </p:nvSpPr>
              <p:spPr>
                <a:xfrm>
                  <a:off x="8196387" y="5757163"/>
                  <a:ext cx="111562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10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1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</m:oMath>
                  </a14:m>
                  <a:r>
                    <a:rPr lang="de-DE" sz="1100" dirty="0">
                      <a:solidFill>
                        <a:srgbClr val="FFC000"/>
                      </a:solidFill>
                    </a:rPr>
                    <a:t> überwiegt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F507C9D-05A4-2940-8CF5-F5127F73E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6387" y="5757163"/>
                  <a:ext cx="1115626" cy="261610"/>
                </a:xfrm>
                <a:prstGeom prst="rect">
                  <a:avLst/>
                </a:prstGeom>
                <a:blipFill>
                  <a:blip r:embed="rId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F9B47FB-4D57-BB4A-90E8-399A5DB8474E}"/>
                    </a:ext>
                  </a:extLst>
                </p:cNvPr>
                <p:cNvSpPr txBox="1"/>
                <p:nvPr/>
              </p:nvSpPr>
              <p:spPr>
                <a:xfrm>
                  <a:off x="10636614" y="5757163"/>
                  <a:ext cx="133087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10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1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de-DE" sz="11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1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de-DE" sz="11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1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sz="11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sz="1100" dirty="0">
                      <a:solidFill>
                        <a:srgbClr val="FFC000"/>
                      </a:solidFill>
                    </a:rPr>
                    <a:t> überwiegt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F9B47FB-4D57-BB4A-90E8-399A5DB84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6614" y="5757163"/>
                  <a:ext cx="1330877" cy="261610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96299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68977-C45D-D04B-883A-C0906A9E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Lernen in PGMs: Dimensionen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ED5E-3A0D-6D4F-AAA1-7D688E4BC1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Annahme: Faktorisierung der vollständigen gemeinsamen Verteilung in irgendeiner Form gewünscht</a:t>
            </a:r>
          </a:p>
          <a:p>
            <a:r>
              <a:rPr lang="de-DE" dirty="0"/>
              <a:t>Hypothesenraum</a:t>
            </a:r>
          </a:p>
          <a:p>
            <a:pPr lvl="1"/>
            <a:r>
              <a:rPr lang="de-DE" dirty="0"/>
              <a:t>Mögliche Strukturen</a:t>
            </a:r>
          </a:p>
          <a:p>
            <a:pPr lvl="2"/>
            <a:r>
              <a:rPr lang="de-DE" dirty="0"/>
              <a:t>Welche Variablen?</a:t>
            </a:r>
          </a:p>
          <a:p>
            <a:pPr lvl="2"/>
            <a:r>
              <a:rPr lang="de-DE" dirty="0"/>
              <a:t>Welche Kanten?</a:t>
            </a:r>
          </a:p>
          <a:p>
            <a:pPr lvl="1"/>
            <a:r>
              <a:rPr lang="de-DE" dirty="0"/>
              <a:t>Mögliche Parameter</a:t>
            </a:r>
          </a:p>
          <a:p>
            <a:pPr lvl="2"/>
            <a:r>
              <a:rPr lang="de-DE" dirty="0"/>
              <a:t>Welche Einträge in den CPDs / Faktoren?</a:t>
            </a:r>
          </a:p>
          <a:p>
            <a:pPr lvl="1"/>
            <a:r>
              <a:rPr lang="de-DE" dirty="0"/>
              <a:t>Beispiel: Wie die folgenden Variablen kombinieren?</a:t>
            </a:r>
          </a:p>
          <a:p>
            <a:endParaRPr lang="de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56D189-3C8D-3F40-8A36-60AB3E8448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Daten</a:t>
            </a:r>
          </a:p>
          <a:p>
            <a:pPr lvl="1"/>
            <a:r>
              <a:rPr lang="de-DE" dirty="0"/>
              <a:t>Vollständig vorhanden</a:t>
            </a:r>
          </a:p>
          <a:p>
            <a:pPr lvl="2"/>
            <a:r>
              <a:rPr lang="de-DE" dirty="0"/>
              <a:t>Für jede existierende Zufallsvariable gibt es Beobachtungen</a:t>
            </a:r>
          </a:p>
          <a:p>
            <a:pPr lvl="3"/>
            <a:r>
              <a:rPr lang="de-DE" dirty="0"/>
              <a:t>Dann Variablen in möglichen Strukturen bekannt</a:t>
            </a:r>
          </a:p>
          <a:p>
            <a:pPr lvl="1"/>
            <a:r>
              <a:rPr lang="de-DE" dirty="0"/>
              <a:t>Nicht vollständig vorhanden</a:t>
            </a:r>
          </a:p>
          <a:p>
            <a:pPr lvl="2"/>
            <a:r>
              <a:rPr lang="de-DE" dirty="0"/>
              <a:t>Zufallsvariable bekannt, aber keine Daten vorhanden</a:t>
            </a:r>
          </a:p>
          <a:p>
            <a:pPr lvl="2"/>
            <a:r>
              <a:rPr lang="de-DE" dirty="0"/>
              <a:t>Nicht bekannt, ob es nur weitere Zufallsvariablen geben sollte (somit auch keine Daten dafür)</a:t>
            </a:r>
          </a:p>
          <a:p>
            <a:pPr lvl="1"/>
            <a:r>
              <a:rPr lang="de-DE" dirty="0"/>
              <a:t>Beispiel: Ereignisse für alle drei Variablen oder nur für eine Untermenge von ihnen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4AC8E-7740-D141-9499-2A5CDC04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08D90-B41C-D140-A817-63FB354B5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5C17D-BB3C-5346-A615-6E4501D1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818E643-36B2-FD40-AC96-39DB66B5FA6C}"/>
              </a:ext>
            </a:extLst>
          </p:cNvPr>
          <p:cNvGrpSpPr/>
          <p:nvPr/>
        </p:nvGrpSpPr>
        <p:grpSpPr>
          <a:xfrm>
            <a:off x="1309838" y="5516398"/>
            <a:ext cx="2962250" cy="389514"/>
            <a:chOff x="-39852" y="4635645"/>
            <a:chExt cx="2962250" cy="3895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D966517-8DA6-7D4D-B0EC-CD93BEA6C9D7}"/>
                    </a:ext>
                  </a:extLst>
                </p:cNvPr>
                <p:cNvSpPr txBox="1"/>
                <p:nvPr/>
              </p:nvSpPr>
              <p:spPr>
                <a:xfrm>
                  <a:off x="-39852" y="4635645"/>
                  <a:ext cx="98655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D966517-8DA6-7D4D-B0EC-CD93BEA6C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9852" y="4635645"/>
                  <a:ext cx="986555" cy="389513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1EC8BC2-06DA-A14B-9106-451A16956FDD}"/>
                    </a:ext>
                  </a:extLst>
                </p:cNvPr>
                <p:cNvSpPr txBox="1"/>
                <p:nvPr/>
              </p:nvSpPr>
              <p:spPr>
                <a:xfrm>
                  <a:off x="1271904" y="4635645"/>
                  <a:ext cx="6696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1EC8BC2-06DA-A14B-9106-451A16956F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904" y="4635645"/>
                  <a:ext cx="669668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15046AD3-DE46-7B4A-8D8B-44A3A1FA557B}"/>
                    </a:ext>
                  </a:extLst>
                </p:cNvPr>
                <p:cNvSpPr txBox="1"/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15046AD3-DE46-7B4A-8D8B-44A3A1FA5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5336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6D83-A856-7144-9CD7-47146DCC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C59B8F-C018-F244-9720-63CACEFC8F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514237" cy="4240848"/>
              </a:xfrm>
            </p:spPr>
            <p:txBody>
              <a:bodyPr/>
              <a:lstStyle/>
              <a:p>
                <a:r>
                  <a:rPr lang="de-DE" dirty="0"/>
                  <a:t>Drei kanonische Strukturen für ein BN</a:t>
                </a:r>
              </a:p>
              <a:p>
                <a:pPr lvl="1"/>
                <a:r>
                  <a:rPr lang="de-DE" dirty="0"/>
                  <a:t>Plus Permutation der Variablen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Struktur links: Verteilungen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C59B8F-C018-F244-9720-63CACEFC8F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514237" cy="4240848"/>
              </a:xfrm>
              <a:blipFill>
                <a:blip r:embed="rId2"/>
                <a:stretch>
                  <a:fillRect l="-2529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10194-40A9-A743-B810-8A735244A2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843F5-1729-174C-96F6-B8994A48B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021ED-83B4-274B-82ED-11D796733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F7583E1-654F-1346-84F7-49E5EBE368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893830"/>
                  </p:ext>
                </p:extLst>
              </p:nvPr>
            </p:nvGraphicFramePr>
            <p:xfrm>
              <a:off x="3044265" y="4304127"/>
              <a:ext cx="172853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F7583E1-654F-1346-84F7-49E5EBE368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893830"/>
                  </p:ext>
                </p:extLst>
              </p:nvPr>
            </p:nvGraphicFramePr>
            <p:xfrm>
              <a:off x="3044265" y="4304127"/>
              <a:ext cx="172853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r="-21363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019" r="-7735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2500" r="-250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96000" r="-21363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019" t="-96000" r="-7735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2500" t="-96000" r="-25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4167" r="-21363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019" t="-204167" r="-7735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2500" t="-204167" r="-2500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92000" r="-21363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019" t="-292000" r="-7735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2500" t="-292000" r="-25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8333" r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019" t="-408333" r="-773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2500" t="-408333" r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274B9B6-F26D-5D42-AA9B-346C689902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9449112"/>
                  </p:ext>
                </p:extLst>
              </p:nvPr>
            </p:nvGraphicFramePr>
            <p:xfrm>
              <a:off x="5082100" y="4304127"/>
              <a:ext cx="162045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274B9B6-F26D-5D42-AA9B-346C689902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9449112"/>
                  </p:ext>
                </p:extLst>
              </p:nvPr>
            </p:nvGraphicFramePr>
            <p:xfrm>
              <a:off x="5082100" y="4304127"/>
              <a:ext cx="162045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r="-19090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2273" r="-9090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50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96000" r="-190909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2273" t="-96000" r="-90909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500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204167" r="-19090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2273" t="-204167" r="-9090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500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292000" r="-190909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2273" t="-292000" r="-90909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500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08333" r="-1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2273" t="-408333" r="-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500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B79E362-A847-A844-BD63-9C310B7172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4704799"/>
                  </p:ext>
                </p:extLst>
              </p:nvPr>
            </p:nvGraphicFramePr>
            <p:xfrm>
              <a:off x="1654981" y="4916127"/>
              <a:ext cx="96310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417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B79E362-A847-A844-BD63-9C310B7172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4704799"/>
                  </p:ext>
                </p:extLst>
              </p:nvPr>
            </p:nvGraphicFramePr>
            <p:xfrm>
              <a:off x="1654981" y="4916127"/>
              <a:ext cx="96310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417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2" t="-4167" r="-7111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3750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2" t="-100000" r="-7111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3750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2" t="-208333" r="-7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3750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E60CC76E-3694-F548-B464-F0B4CD63DE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9974099"/>
                  </p:ext>
                </p:extLst>
              </p:nvPr>
            </p:nvGraphicFramePr>
            <p:xfrm>
              <a:off x="2247451" y="4916127"/>
              <a:ext cx="612648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2648">
                      <a:extLst>
                        <a:ext uri="{9D8B030D-6E8A-4147-A177-3AD203B41FA5}">
                          <a16:colId xmlns:a16="http://schemas.microsoft.com/office/drawing/2014/main" val="373713965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34511769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092075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5381587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E60CC76E-3694-F548-B464-F0B4CD63DE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9974099"/>
                  </p:ext>
                </p:extLst>
              </p:nvPr>
            </p:nvGraphicFramePr>
            <p:xfrm>
              <a:off x="2247451" y="4916127"/>
              <a:ext cx="612648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2648">
                      <a:extLst>
                        <a:ext uri="{9D8B030D-6E8A-4147-A177-3AD203B41FA5}">
                          <a16:colId xmlns:a16="http://schemas.microsoft.com/office/drawing/2014/main" val="373713965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511769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92075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81587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72543D31-17F8-014E-BC57-5E5860BAE1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498070"/>
                  </p:ext>
                </p:extLst>
              </p:nvPr>
            </p:nvGraphicFramePr>
            <p:xfrm>
              <a:off x="4283615" y="4304127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72543D31-17F8-014E-BC57-5E5860BAE1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498070"/>
                  </p:ext>
                </p:extLst>
              </p:nvPr>
            </p:nvGraphicFramePr>
            <p:xfrm>
              <a:off x="4283615" y="4304127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r="-2041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96000" r="-2041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204167" r="-2041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292000" r="-2041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408333" r="-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77B4EF4B-F4D9-3342-9D2F-533992C585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2198101"/>
                  </p:ext>
                </p:extLst>
              </p:nvPr>
            </p:nvGraphicFramePr>
            <p:xfrm>
              <a:off x="6213364" y="4304127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77B4EF4B-F4D9-3342-9D2F-533992C585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2198101"/>
                  </p:ext>
                </p:extLst>
              </p:nvPr>
            </p:nvGraphicFramePr>
            <p:xfrm>
              <a:off x="6213364" y="4304127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041" r="-2041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041" t="-96000" r="-2041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041" t="-204167" r="-2041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041" t="-292000" r="-2041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041" t="-408333" r="-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4E9BEE9B-00F8-054B-A2BB-25FF60B047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7835783"/>
                  </p:ext>
                </p:extLst>
              </p:nvPr>
            </p:nvGraphicFramePr>
            <p:xfrm>
              <a:off x="7599600" y="1721335"/>
              <a:ext cx="1784858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4E9BEE9B-00F8-054B-A2BB-25FF60B047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7835783"/>
                  </p:ext>
                </p:extLst>
              </p:nvPr>
            </p:nvGraphicFramePr>
            <p:xfrm>
              <a:off x="7599600" y="1721335"/>
              <a:ext cx="1784858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4167" r="-167925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4167" r="-102273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4167" r="-2273" b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104167" r="-167925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104167" r="-102273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104167" r="-2273" b="-7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196000" r="-167925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196000" r="-102273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196000" r="-2273" b="-5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308333" r="-167925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308333" r="-102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308333" r="-2273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408333" r="-16792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408333" r="-10227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408333" r="-227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508333" r="-167925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508333" r="-10227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508333" r="-2273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584000" r="-16792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584000" r="-10227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584000" r="-227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712500" r="-16792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712500" r="-102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712500" r="-227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87" t="-812500" r="-16792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22727" t="-812500" r="-102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812500" r="-227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AC9512-82D1-9444-9FA0-C2DDFB628C55}"/>
                  </a:ext>
                </a:extLst>
              </p:cNvPr>
              <p:cNvSpPr txBox="1"/>
              <p:nvPr/>
            </p:nvSpPr>
            <p:spPr>
              <a:xfrm>
                <a:off x="9384457" y="1652096"/>
                <a:ext cx="1932054" cy="28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Menge von zusammengesetzten Ereignissen als Evidenz für Ausprägungen von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de-DE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sz="14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de-DE" sz="140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1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de-DE" sz="14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  <a:p>
                <a:r>
                  <a:rPr lang="de-DE" sz="1400" dirty="0"/>
                  <a:t>bei </a:t>
                </a:r>
                <a:r>
                  <a:rPr lang="de-DE" sz="1400" i="1" dirty="0"/>
                  <a:t>vollständigen</a:t>
                </a:r>
                <a:r>
                  <a:rPr lang="de-DE" sz="1400" dirty="0"/>
                  <a:t> Daten</a:t>
                </a:r>
              </a:p>
              <a:p>
                <a:endParaRPr lang="de-DE" sz="1400" dirty="0"/>
              </a:p>
              <a:p>
                <a:endParaRPr lang="de-DE" sz="1400" dirty="0"/>
              </a:p>
              <a:p>
                <a:endParaRPr lang="de-DE" sz="1400" dirty="0"/>
              </a:p>
              <a:p>
                <a:r>
                  <a:rPr lang="de-DE" sz="1400" dirty="0"/>
                  <a:t>Bei unvollständigen Daten z.B. nur Beobachtungen zu </a:t>
                </a:r>
                <a14:m>
                  <m:oMath xmlns:m="http://schemas.openxmlformats.org/officeDocument/2006/math">
                    <m:r>
                      <a:rPr lang="de-DE" sz="1400" i="1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de-DE" sz="1400" dirty="0"/>
                  <a:t> und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AC9512-82D1-9444-9FA0-C2DDFB628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457" y="1652096"/>
                <a:ext cx="1932054" cy="2895473"/>
              </a:xfrm>
              <a:prstGeom prst="rect">
                <a:avLst/>
              </a:prstGeom>
              <a:blipFill>
                <a:blip r:embed="rId10"/>
                <a:stretch>
                  <a:fillRect l="-654" b="-13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E6CD761-FC15-4C4D-B111-B383FCA229B0}"/>
              </a:ext>
            </a:extLst>
          </p:cNvPr>
          <p:cNvGrpSpPr/>
          <p:nvPr/>
        </p:nvGrpSpPr>
        <p:grpSpPr>
          <a:xfrm>
            <a:off x="2447755" y="2555437"/>
            <a:ext cx="2086760" cy="1026482"/>
            <a:chOff x="835638" y="4635646"/>
            <a:chExt cx="2086760" cy="1026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7F5DFD4-4969-7D47-8E34-E9E17BAD6839}"/>
                    </a:ext>
                  </a:extLst>
                </p:cNvPr>
                <p:cNvSpPr txBox="1"/>
                <p:nvPr/>
              </p:nvSpPr>
              <p:spPr>
                <a:xfrm>
                  <a:off x="835638" y="4636750"/>
                  <a:ext cx="98655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7F5DFD4-4969-7D47-8E34-E9E17BAD68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8" y="4636750"/>
                  <a:ext cx="986555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3F389A8-682B-7843-B36F-52903D17E6BA}"/>
                    </a:ext>
                  </a:extLst>
                </p:cNvPr>
                <p:cNvSpPr txBox="1"/>
                <p:nvPr/>
              </p:nvSpPr>
              <p:spPr>
                <a:xfrm>
                  <a:off x="1662108" y="5272615"/>
                  <a:ext cx="6696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3F389A8-682B-7843-B36F-52903D17E6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2108" y="5272615"/>
                  <a:ext cx="66966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l="-1818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08B5E13-9794-6A40-ADF0-9AF4F3B6BF6A}"/>
                    </a:ext>
                  </a:extLst>
                </p:cNvPr>
                <p:cNvSpPr txBox="1"/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08B5E13-9794-6A40-ADF0-9AF4F3B6B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09771BE-BF23-5F4C-AB51-59388DDD275A}"/>
                </a:ext>
              </a:extLst>
            </p:cNvPr>
            <p:cNvCxnSpPr>
              <a:cxnSpLocks/>
              <a:stCxn id="30" idx="4"/>
              <a:endCxn id="31" idx="1"/>
            </p:cNvCxnSpPr>
            <p:nvPr/>
          </p:nvCxnSpPr>
          <p:spPr>
            <a:xfrm>
              <a:off x="1328916" y="5026263"/>
              <a:ext cx="431263" cy="3033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20E930F-209A-C34F-8B39-1B402C8BF256}"/>
                </a:ext>
              </a:extLst>
            </p:cNvPr>
            <p:cNvCxnSpPr>
              <a:cxnSpLocks/>
              <a:stCxn id="32" idx="4"/>
              <a:endCxn id="31" idx="7"/>
            </p:cNvCxnSpPr>
            <p:nvPr/>
          </p:nvCxnSpPr>
          <p:spPr>
            <a:xfrm flipH="1">
              <a:off x="2233705" y="5025159"/>
              <a:ext cx="360292" cy="3044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182600-1B5F-8E44-BD01-2A0A331EB917}"/>
              </a:ext>
            </a:extLst>
          </p:cNvPr>
          <p:cNvGrpSpPr/>
          <p:nvPr/>
        </p:nvGrpSpPr>
        <p:grpSpPr>
          <a:xfrm>
            <a:off x="377963" y="2561095"/>
            <a:ext cx="2086760" cy="1026482"/>
            <a:chOff x="835638" y="3999781"/>
            <a:chExt cx="2086760" cy="1026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BF4EA2E-0576-7D44-BB88-C7B85FE0AADF}"/>
                    </a:ext>
                  </a:extLst>
                </p:cNvPr>
                <p:cNvSpPr txBox="1"/>
                <p:nvPr/>
              </p:nvSpPr>
              <p:spPr>
                <a:xfrm>
                  <a:off x="835638" y="4636750"/>
                  <a:ext cx="98655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BF4EA2E-0576-7D44-BB88-C7B85FE0AA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8" y="4636750"/>
                  <a:ext cx="98655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1EFB6DB-E175-B64D-B040-197386AF40DD}"/>
                    </a:ext>
                  </a:extLst>
                </p:cNvPr>
                <p:cNvSpPr txBox="1"/>
                <p:nvPr/>
              </p:nvSpPr>
              <p:spPr>
                <a:xfrm>
                  <a:off x="1632023" y="3999781"/>
                  <a:ext cx="6696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1EFB6DB-E175-B64D-B040-197386AF40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023" y="3999781"/>
                  <a:ext cx="669668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2552954-EA70-AB47-BBE1-9C1632003A33}"/>
                    </a:ext>
                  </a:extLst>
                </p:cNvPr>
                <p:cNvSpPr txBox="1"/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2552954-EA70-AB47-BBE1-9C1632003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3176155-E78B-F743-8A5B-520E27A3410C}"/>
                </a:ext>
              </a:extLst>
            </p:cNvPr>
            <p:cNvCxnSpPr>
              <a:stCxn id="37" idx="3"/>
              <a:endCxn id="36" idx="0"/>
            </p:cNvCxnSpPr>
            <p:nvPr/>
          </p:nvCxnSpPr>
          <p:spPr>
            <a:xfrm flipH="1">
              <a:off x="1328916" y="4332251"/>
              <a:ext cx="401178" cy="3044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893DD06-6BBC-2648-B203-8FC1FDA229A1}"/>
                </a:ext>
              </a:extLst>
            </p:cNvPr>
            <p:cNvCxnSpPr>
              <a:cxnSpLocks/>
              <a:stCxn id="37" idx="5"/>
              <a:endCxn id="38" idx="0"/>
            </p:cNvCxnSpPr>
            <p:nvPr/>
          </p:nvCxnSpPr>
          <p:spPr>
            <a:xfrm>
              <a:off x="2203620" y="4332251"/>
              <a:ext cx="390377" cy="3033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F3E69C-464D-B64C-ABE9-2C7B0F0A9F2B}"/>
              </a:ext>
            </a:extLst>
          </p:cNvPr>
          <p:cNvGrpSpPr/>
          <p:nvPr/>
        </p:nvGrpSpPr>
        <p:grpSpPr>
          <a:xfrm flipH="1">
            <a:off x="4600531" y="1922143"/>
            <a:ext cx="2134031" cy="1659776"/>
            <a:chOff x="788367" y="3365383"/>
            <a:chExt cx="2134031" cy="1659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5EC0D2F-7FF2-FC47-BE31-A443139A5CDF}"/>
                    </a:ext>
                  </a:extLst>
                </p:cNvPr>
                <p:cNvSpPr txBox="1"/>
                <p:nvPr/>
              </p:nvSpPr>
              <p:spPr>
                <a:xfrm>
                  <a:off x="788367" y="3365383"/>
                  <a:ext cx="98655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5EC0D2F-7FF2-FC47-BE31-A443139A5C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67" y="3365383"/>
                  <a:ext cx="986555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68B8459-79BA-1542-95F3-7FD409DF57D4}"/>
                    </a:ext>
                  </a:extLst>
                </p:cNvPr>
                <p:cNvSpPr txBox="1"/>
                <p:nvPr/>
              </p:nvSpPr>
              <p:spPr>
                <a:xfrm>
                  <a:off x="1632023" y="3999781"/>
                  <a:ext cx="6696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68B8459-79BA-1542-95F3-7FD409DF5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023" y="3999781"/>
                  <a:ext cx="6696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l="-1818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A5FD23A-3523-5440-91AF-D069DF8CA936}"/>
                    </a:ext>
                  </a:extLst>
                </p:cNvPr>
                <p:cNvSpPr txBox="1"/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A5FD23A-3523-5440-91AF-D069DF8CA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F5C7215-B432-A942-9757-708906103E7F}"/>
                </a:ext>
              </a:extLst>
            </p:cNvPr>
            <p:cNvCxnSpPr>
              <a:cxnSpLocks/>
              <a:stCxn id="42" idx="4"/>
              <a:endCxn id="43" idx="1"/>
            </p:cNvCxnSpPr>
            <p:nvPr/>
          </p:nvCxnSpPr>
          <p:spPr>
            <a:xfrm>
              <a:off x="1281645" y="3754896"/>
              <a:ext cx="448449" cy="301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D3D772-2820-5042-B026-9541317C08CC}"/>
                </a:ext>
              </a:extLst>
            </p:cNvPr>
            <p:cNvCxnSpPr>
              <a:cxnSpLocks/>
              <a:stCxn id="43" idx="5"/>
              <a:endCxn id="44" idx="0"/>
            </p:cNvCxnSpPr>
            <p:nvPr/>
          </p:nvCxnSpPr>
          <p:spPr>
            <a:xfrm>
              <a:off x="2203620" y="4332251"/>
              <a:ext cx="390377" cy="3033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4621439-83C4-8F49-90DF-255F090F3A27}"/>
              </a:ext>
            </a:extLst>
          </p:cNvPr>
          <p:cNvSpPr txBox="1"/>
          <p:nvPr/>
        </p:nvSpPr>
        <p:spPr>
          <a:xfrm>
            <a:off x="7597054" y="4633798"/>
            <a:ext cx="424694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In der Regel geht man davon aus, dass man eine Struktur vorgeben kann und nur noch die Parameter (bei vollständigen oder nicht vollständigen Daten) bestimmen muss</a:t>
            </a:r>
          </a:p>
        </p:txBody>
      </p:sp>
    </p:spTree>
    <p:extLst>
      <p:ext uri="{BB962C8B-B14F-4D97-AF65-F5344CB8AC3E}">
        <p14:creationId xmlns:p14="http://schemas.microsoft.com/office/powerpoint/2010/main" val="310775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404430"/>
          </a:xfrm>
        </p:spPr>
        <p:txBody>
          <a:bodyPr numCol="2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Künstliche Intelligenz &amp; Agenten</a:t>
            </a:r>
          </a:p>
          <a:p>
            <a:pPr lvl="1"/>
            <a:r>
              <a:rPr lang="de-DE" dirty="0"/>
              <a:t>Agentenabstraktion, Rationalität</a:t>
            </a:r>
          </a:p>
          <a:p>
            <a:pPr lvl="1"/>
            <a:r>
              <a:rPr lang="de-DE" dirty="0"/>
              <a:t>Aufgabenumgebung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Episodische PGMs</a:t>
            </a:r>
          </a:p>
          <a:p>
            <a:pPr lvl="1"/>
            <a:r>
              <a:rPr lang="de-DE" dirty="0"/>
              <a:t>Gerichtetes Modell: </a:t>
            </a:r>
            <a:r>
              <a:rPr lang="de-DE" dirty="0" err="1"/>
              <a:t>Bayes</a:t>
            </a:r>
            <a:r>
              <a:rPr lang="de-DE" dirty="0"/>
              <a:t> Netze (BNs)</a:t>
            </a:r>
          </a:p>
          <a:p>
            <a:pPr lvl="1"/>
            <a:r>
              <a:rPr lang="de-DE" dirty="0"/>
              <a:t>Ungerichtete Modelle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Exakte Inferenz in episodischen PGMs</a:t>
            </a:r>
          </a:p>
          <a:p>
            <a:pPr lvl="1"/>
            <a:r>
              <a:rPr lang="de-DE" dirty="0"/>
              <a:t>Wahrscheinlichkeits- und Zustandsanfragen</a:t>
            </a:r>
          </a:p>
          <a:p>
            <a:pPr lvl="1"/>
            <a:r>
              <a:rPr lang="de-DE" dirty="0"/>
              <a:t>Direkt auf den Modellen, mittels Hilfsstrukturen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Approximative Inferenz in episodischen PGMs</a:t>
            </a:r>
          </a:p>
          <a:p>
            <a:pPr lvl="1"/>
            <a:r>
              <a:rPr lang="de-DE" dirty="0"/>
              <a:t>Wahrscheinlichkeitsanfragen</a:t>
            </a:r>
          </a:p>
          <a:p>
            <a:pPr lvl="1"/>
            <a:r>
              <a:rPr lang="de-DE" dirty="0"/>
              <a:t>Deterministische, stochastische Algorithmen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Lernalgorithmen für episodische PGMs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Bei (nicht) vollständigen Daten, (</a:t>
            </a:r>
            <a:r>
              <a:rPr lang="de-DE" dirty="0" err="1">
                <a:solidFill>
                  <a:schemeClr val="accent1"/>
                </a:solidFill>
              </a:rPr>
              <a:t>un</a:t>
            </a:r>
            <a:r>
              <a:rPr lang="de-DE" dirty="0">
                <a:solidFill>
                  <a:schemeClr val="accent1"/>
                </a:solidFill>
              </a:rPr>
              <a:t>)bekannter Struktur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Sequentielle PGMs und Inferenz</a:t>
            </a:r>
          </a:p>
          <a:p>
            <a:pPr lvl="1"/>
            <a:r>
              <a:rPr lang="de-DE" dirty="0"/>
              <a:t>Dynamische BNs, Hidden-</a:t>
            </a:r>
            <a:r>
              <a:rPr lang="de-DE" dirty="0" err="1"/>
              <a:t>Markov</a:t>
            </a:r>
            <a:r>
              <a:rPr lang="de-DE" dirty="0"/>
              <a:t>-Modelle</a:t>
            </a:r>
          </a:p>
          <a:p>
            <a:pPr lvl="1"/>
            <a:r>
              <a:rPr lang="de-DE" dirty="0" err="1"/>
              <a:t>filtering</a:t>
            </a:r>
            <a:r>
              <a:rPr lang="de-DE" dirty="0"/>
              <a:t> / </a:t>
            </a:r>
            <a:r>
              <a:rPr lang="de-DE" dirty="0" err="1"/>
              <a:t>prediction</a:t>
            </a:r>
            <a:r>
              <a:rPr lang="de-DE" dirty="0"/>
              <a:t> / </a:t>
            </a:r>
            <a:r>
              <a:rPr lang="de-DE" dirty="0" err="1"/>
              <a:t>hindsight</a:t>
            </a:r>
            <a:r>
              <a:rPr lang="de-DE" dirty="0"/>
              <a:t> Anfragen, wahrscheinlichste Zustandssequenz</a:t>
            </a:r>
          </a:p>
          <a:p>
            <a:pPr lvl="1"/>
            <a:r>
              <a:rPr lang="de-DE" dirty="0"/>
              <a:t>Exakter, approximativer Algorithmus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Entscheidungstheoretische PGMs</a:t>
            </a:r>
          </a:p>
          <a:p>
            <a:pPr lvl="1"/>
            <a:r>
              <a:rPr lang="de-DE" dirty="0"/>
              <a:t>Präferenzen, Nutzenprinzip</a:t>
            </a:r>
          </a:p>
          <a:p>
            <a:pPr lvl="1"/>
            <a:r>
              <a:rPr lang="de-DE" dirty="0"/>
              <a:t>PGMs mit Entscheidungs- und Nutzenknoten</a:t>
            </a:r>
          </a:p>
          <a:p>
            <a:pPr lvl="1"/>
            <a:r>
              <a:rPr lang="de-DE" dirty="0"/>
              <a:t>Berechnung der besten Aktion (Aktionssequenz)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Abschlussbetrachtungen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E413C-B1A2-7A4A-8833-87B081A71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C561C-5F99-A942-BE17-0C2B13E7F0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38009-CF98-FD4A-AE0B-5F13A063E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dirty="0">
                <a:latin typeface="+mn-lt"/>
              </a:rPr>
              <a:t>Lernen in PGMs: Lernansätze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E17D53F-374F-DA47-BEE6-24758F0D54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Im Unterschied zu vorher keine Datenvorhersage, sondern Daten im Vorhinein vorhanden</a:t>
                </a:r>
              </a:p>
              <a:p>
                <a:r>
                  <a:rPr lang="de-DE" dirty="0"/>
                  <a:t>Frage: Welche Modellausprägung ist die „richtige“?</a:t>
                </a:r>
              </a:p>
              <a:p>
                <a:pPr lvl="1"/>
                <a:r>
                  <a:rPr lang="de-DE" dirty="0"/>
                  <a:t>Ausprägung der Modellstruktur und Parameter, welche die Daten am besten modelliert</a:t>
                </a:r>
              </a:p>
              <a:p>
                <a:pPr lvl="2"/>
                <a:r>
                  <a:rPr lang="de-DE" dirty="0"/>
                  <a:t>Gegebene Daten am wahrscheinlichsten wieder reproduzieren kann (durch </a:t>
                </a:r>
                <a:r>
                  <a:rPr lang="de-DE" i="1" dirty="0"/>
                  <a:t>Sampling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 err="1"/>
                  <a:t>Full</a:t>
                </a:r>
                <a:r>
                  <a:rPr lang="de-DE" dirty="0"/>
                  <a:t> </a:t>
                </a:r>
                <a:r>
                  <a:rPr lang="de-DE" dirty="0" err="1"/>
                  <a:t>Bayesian</a:t>
                </a:r>
                <a:r>
                  <a:rPr lang="de-DE" dirty="0"/>
                  <a:t> Learning: alle Ausprägungen berücksichtigen</a:t>
                </a:r>
              </a:p>
              <a:p>
                <a:pPr lvl="2"/>
                <a:r>
                  <a:rPr lang="de-DE" dirty="0"/>
                  <a:t>Pro Verteilung kann der Parameter bei </a:t>
                </a:r>
                <a:r>
                  <a:rPr lang="de-DE" dirty="0" err="1"/>
                  <a:t>Boole‘schen</a:t>
                </a:r>
                <a:r>
                  <a:rPr lang="de-DE" dirty="0"/>
                  <a:t> Zufallsvariablen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de-DE" dirty="0"/>
                  <a:t> liegen ➝ kontinuierlich!</a:t>
                </a:r>
              </a:p>
              <a:p>
                <a:pPr lvl="2"/>
                <a:r>
                  <a:rPr lang="de-DE" dirty="0"/>
                  <a:t>Erschwert zudem die Anfragebeantwortung, da nicht eine Anfrage an ein Modell gestellt wird, sondern die gleiche Anfrage an alle möglichen Modelle, deren Antworten gemittelt werden</a:t>
                </a:r>
              </a:p>
              <a:p>
                <a:pPr lvl="1"/>
                <a:r>
                  <a:rPr lang="de-DE" dirty="0"/>
                  <a:t>MAP Learning: die MAP Ausprägung wählen</a:t>
                </a:r>
              </a:p>
              <a:p>
                <a:pPr lvl="1"/>
                <a:r>
                  <a:rPr lang="de-DE" dirty="0"/>
                  <a:t>ML Learning: ML Ausprägung wählen</a:t>
                </a:r>
              </a:p>
              <a:p>
                <a:pPr lvl="2"/>
                <a:r>
                  <a:rPr lang="de-DE" dirty="0"/>
                  <a:t>MAP + ML: ein Modell als Ausgabe ➝ Anfragebeantwortung wie bisher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E17D53F-374F-DA47-BEE6-24758F0D54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r="-8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780877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613A-DE98-0A4A-9647-B492755E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7043A1-7479-0540-99D9-724DB48205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Lernproblem: Parameter einer Verteilung lernen</a:t>
                </a:r>
              </a:p>
              <a:p>
                <a:pPr lvl="1"/>
                <a:r>
                  <a:rPr lang="de-DE" dirty="0"/>
                  <a:t>Parameter: Eintrag in CPD / Faktor</a:t>
                </a:r>
              </a:p>
              <a:p>
                <a:r>
                  <a:rPr lang="de-DE" dirty="0"/>
                  <a:t>Hypothesenraum</a:t>
                </a:r>
              </a:p>
              <a:p>
                <a:pPr lvl="1"/>
                <a:r>
                  <a:rPr lang="de-DE" dirty="0"/>
                  <a:t>Hypothese: für jeden Parameter eine mögliche Ausprägung</a:t>
                </a:r>
              </a:p>
              <a:p>
                <a:pPr lvl="1"/>
                <a:r>
                  <a:rPr lang="de-DE" dirty="0"/>
                  <a:t>Menge der Hypothesen: Menge der Kombinationen aller möglichen Ausprägungen</a:t>
                </a:r>
              </a:p>
              <a:p>
                <a:r>
                  <a:rPr lang="de-DE" dirty="0"/>
                  <a:t>Bestimmen der passenden Hypothese</a:t>
                </a:r>
              </a:p>
              <a:p>
                <a:pPr lvl="1"/>
                <a:r>
                  <a:rPr lang="de-DE" dirty="0"/>
                  <a:t>Hypothese, die Daten am wahrscheinlichsten macht</a:t>
                </a:r>
              </a:p>
              <a:p>
                <a:r>
                  <a:rPr lang="de-DE" dirty="0"/>
                  <a:t>Methoden</a:t>
                </a:r>
              </a:p>
              <a:p>
                <a:pPr lvl="1"/>
                <a:r>
                  <a:rPr lang="de-DE" dirty="0" err="1"/>
                  <a:t>Full</a:t>
                </a:r>
                <a:r>
                  <a:rPr lang="de-DE" dirty="0"/>
                  <a:t> </a:t>
                </a:r>
                <a:r>
                  <a:rPr lang="de-DE" dirty="0" err="1"/>
                  <a:t>Bayesian</a:t>
                </a:r>
                <a:r>
                  <a:rPr lang="de-DE" dirty="0"/>
                  <a:t> Learning: alle Hypothesen betrachten</a:t>
                </a:r>
              </a:p>
              <a:p>
                <a:pPr lvl="1"/>
                <a:r>
                  <a:rPr lang="de-DE" dirty="0"/>
                  <a:t>MAP Learning: maximiert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ML Learning: A priori Verteilung über Hypothesenraum uniform; maximiert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7043A1-7479-0540-99D9-724DB48205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5C46B-1732-384B-BD4C-B5632FCD7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2D92F-3E1D-4043-A723-5DFAF732F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881AE-4D11-A04B-B9A3-CDC71FFC6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6295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5. Lernalgorithmen für episodische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Bayesian</a:t>
            </a:r>
            <a:r>
              <a:rPr lang="de-DE" dirty="0"/>
              <a:t> Learning, MAP Learning, Maximum </a:t>
            </a:r>
            <a:r>
              <a:rPr lang="de-DE" dirty="0" err="1"/>
              <a:t>Likelihood</a:t>
            </a:r>
            <a:r>
              <a:rPr lang="de-DE" dirty="0"/>
              <a:t> (ML) Learning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ML-basiertes Parameter Lernen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In BNs: ML (vollständige Daten), </a:t>
            </a:r>
            <a:r>
              <a:rPr lang="de-DE" dirty="0" err="1">
                <a:solidFill>
                  <a:schemeClr val="accent1"/>
                </a:solidFill>
              </a:rPr>
              <a:t>Expectation-Maximisation</a:t>
            </a:r>
            <a:r>
              <a:rPr lang="de-DE" dirty="0">
                <a:solidFill>
                  <a:schemeClr val="accent1"/>
                </a:solidFill>
              </a:rPr>
              <a:t> (EM; nicht-vollständige Daten)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In Faktormodellen: Iterative Proportional Fitting (IPF), EM-IPF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Anwendung: LDA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Struktur Lernen</a:t>
            </a:r>
          </a:p>
          <a:p>
            <a:pPr lvl="1"/>
            <a:r>
              <a:rPr lang="de-DE" dirty="0"/>
              <a:t>Model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Structural</a:t>
            </a:r>
            <a:r>
              <a:rPr lang="de-DE" dirty="0"/>
              <a:t> EM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Abschlussbemerkungen</a:t>
            </a:r>
          </a:p>
          <a:p>
            <a:pPr lvl="1"/>
            <a:r>
              <a:rPr lang="de-DE" dirty="0"/>
              <a:t>Alternativen, generative vs. </a:t>
            </a:r>
            <a:r>
              <a:rPr lang="de-DE" dirty="0" err="1"/>
              <a:t>diskriminative</a:t>
            </a:r>
            <a:r>
              <a:rPr lang="de-DE" dirty="0"/>
              <a:t> Modelle, Korrelation vs. Kausalität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FDA84-EAD1-7D4E-89EF-95D20E50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668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46DD12-7DC9-1543-9C2E-D9C371D3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Gerichtete Modelle: BNs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7BAF82-0CF9-E646-92A6-DC58D6E25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ML-basiertes Parameter lernen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E8B5-8399-1F4D-85E0-5F02BDDA54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23DE-DEC8-6D4D-AB3C-4B04F7BE6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A873B-1781-1E45-92FF-5145EC2C3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8BF932-1EC5-0D4B-9210-7F7EFB09A089}"/>
              </a:ext>
            </a:extLst>
          </p:cNvPr>
          <p:cNvGrpSpPr/>
          <p:nvPr/>
        </p:nvGrpSpPr>
        <p:grpSpPr>
          <a:xfrm>
            <a:off x="10103387" y="3642422"/>
            <a:ext cx="1296000" cy="1259947"/>
            <a:chOff x="835637" y="3766316"/>
            <a:chExt cx="1296000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A42C75A-7AF0-C544-97AE-34E8F0D27DB2}"/>
                    </a:ext>
                  </a:extLst>
                </p:cNvPr>
                <p:cNvSpPr txBox="1"/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3285E0-A4B0-6842-84C8-B6F9D5B6E874}"/>
                    </a:ext>
                  </a:extLst>
                </p:cNvPr>
                <p:cNvSpPr txBox="1"/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7FDDBD4-4D41-AF4D-9FDD-6A1D977E7555}"/>
                </a:ext>
              </a:extLst>
            </p:cNvPr>
            <p:cNvCxnSpPr>
              <a:cxnSpLocks/>
              <a:stCxn id="11" idx="4"/>
              <a:endCxn id="10" idx="0"/>
            </p:cNvCxnSpPr>
            <p:nvPr/>
          </p:nvCxnSpPr>
          <p:spPr>
            <a:xfrm>
              <a:off x="1483637" y="4155829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D44D06A1-B574-3B43-8535-C152154B67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6273325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D44D06A1-B574-3B43-8535-C152154B67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6273325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89340FC-A781-E141-8162-610BE89C5D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55692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89340FC-A781-E141-8162-610BE89C5D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55692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67" r="-18833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982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67" t="-104167" r="-188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982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67" t="-196000" r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982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04202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C561C-5F99-A942-BE17-0C2B13E7F0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38009-CF98-FD4A-AE0B-5F13A063E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>
                <a:latin typeface="+mn-lt"/>
              </a:rPr>
              <a:t>Lernen in BNs: Data Science mit vollständigen Daten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17D53F-374F-DA47-BEE6-24758F0D5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Wir starten mit dem einfachsten Problem in BN Lernen:</a:t>
            </a:r>
          </a:p>
          <a:p>
            <a:pPr lvl="1"/>
            <a:r>
              <a:rPr lang="de-DE" dirty="0"/>
              <a:t>Bekannte Struktur</a:t>
            </a:r>
          </a:p>
          <a:p>
            <a:pPr lvl="1"/>
            <a:r>
              <a:rPr lang="de-DE" dirty="0"/>
              <a:t>Daten beinhalten Beobachtungen für alle Variablen</a:t>
            </a:r>
          </a:p>
          <a:p>
            <a:pPr lvl="2"/>
            <a:r>
              <a:rPr lang="de-DE" dirty="0"/>
              <a:t>Alle Variablen beobachtbar, keine fehlenden Daten</a:t>
            </a:r>
          </a:p>
          <a:p>
            <a:r>
              <a:rPr lang="de-DE" dirty="0"/>
              <a:t>Es müssen nur die BN Parameter in den CPDs gelernt werden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8D7C93D-6AFF-E044-A9FE-483D587595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133057"/>
                  </p:ext>
                </p:extLst>
              </p:nvPr>
            </p:nvGraphicFramePr>
            <p:xfrm>
              <a:off x="8057236" y="4374810"/>
              <a:ext cx="172853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8D7C93D-6AFF-E044-A9FE-483D587595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133057"/>
                  </p:ext>
                </p:extLst>
              </p:nvPr>
            </p:nvGraphicFramePr>
            <p:xfrm>
              <a:off x="8057236" y="4374810"/>
              <a:ext cx="172853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4167" r="-211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906" t="-4167" r="-7547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5000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104167" r="-211364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906" t="-104167" r="-75472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5000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196000" r="-211364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906" t="-196000" r="-75472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5000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308333" r="-211364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906" t="-308333" r="-75472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5000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408333" r="-21136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906" t="-408333" r="-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45000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37829A6-2043-FF49-96D8-E08B7E2B90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8551878"/>
                  </p:ext>
                </p:extLst>
              </p:nvPr>
            </p:nvGraphicFramePr>
            <p:xfrm>
              <a:off x="10095071" y="4374810"/>
              <a:ext cx="162045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37829A6-2043-FF49-96D8-E08B7E2B90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8551878"/>
                  </p:ext>
                </p:extLst>
              </p:nvPr>
            </p:nvGraphicFramePr>
            <p:xfrm>
              <a:off x="10095071" y="4374810"/>
              <a:ext cx="162045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6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167" r="-19318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4167" r="-8888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04167" r="-193182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104167" r="-8888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96000" r="-193182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196000" r="-88889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308333" r="-193182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308333" r="-88889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08333" r="-19318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408333" r="-88889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55F6B148-F586-AD4E-98C8-FCC375DBD2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7174416"/>
                  </p:ext>
                </p:extLst>
              </p:nvPr>
            </p:nvGraphicFramePr>
            <p:xfrm>
              <a:off x="6667952" y="4986810"/>
              <a:ext cx="96310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417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55F6B148-F586-AD4E-98C8-FCC375DBD2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7174416"/>
                  </p:ext>
                </p:extLst>
              </p:nvPr>
            </p:nvGraphicFramePr>
            <p:xfrm>
              <a:off x="6667952" y="4986810"/>
              <a:ext cx="96310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417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r="-7272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0625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96000" r="-72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0625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204167" r="-72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0625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F329F0ED-F9BA-FC4E-8419-0286B87EAD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1014937"/>
                  </p:ext>
                </p:extLst>
              </p:nvPr>
            </p:nvGraphicFramePr>
            <p:xfrm>
              <a:off x="7260422" y="4986810"/>
              <a:ext cx="612648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2648">
                      <a:extLst>
                        <a:ext uri="{9D8B030D-6E8A-4147-A177-3AD203B41FA5}">
                          <a16:colId xmlns:a16="http://schemas.microsoft.com/office/drawing/2014/main" val="373713965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34511769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092075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5381587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F329F0ED-F9BA-FC4E-8419-0286B87EAD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1014937"/>
                  </p:ext>
                </p:extLst>
              </p:nvPr>
            </p:nvGraphicFramePr>
            <p:xfrm>
              <a:off x="7260422" y="4986810"/>
              <a:ext cx="612648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2648">
                      <a:extLst>
                        <a:ext uri="{9D8B030D-6E8A-4147-A177-3AD203B41FA5}">
                          <a16:colId xmlns:a16="http://schemas.microsoft.com/office/drawing/2014/main" val="373713965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41" r="-2041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511769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41" t="-96000" r="-20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92075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41" t="-204167" r="-2041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81587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E0275A1-7799-5D4F-930F-D59A035DFB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570488"/>
                  </p:ext>
                </p:extLst>
              </p:nvPr>
            </p:nvGraphicFramePr>
            <p:xfrm>
              <a:off x="9296586" y="4374810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E0275A1-7799-5D4F-930F-D59A035DFB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570488"/>
                  </p:ext>
                </p:extLst>
              </p:nvPr>
            </p:nvGraphicFramePr>
            <p:xfrm>
              <a:off x="9296586" y="4374810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41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AFFFC7A4-6384-B24E-ADE1-86C6804AD6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0555"/>
                  </p:ext>
                </p:extLst>
              </p:nvPr>
            </p:nvGraphicFramePr>
            <p:xfrm>
              <a:off x="11226335" y="4374810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AFFFC7A4-6384-B24E-ADE1-86C6804AD6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0555"/>
                  </p:ext>
                </p:extLst>
              </p:nvPr>
            </p:nvGraphicFramePr>
            <p:xfrm>
              <a:off x="11226335" y="4374810"/>
              <a:ext cx="617665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176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7E6D97E-197F-C747-A1BC-99BB864F1A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4115214"/>
                  </p:ext>
                </p:extLst>
              </p:nvPr>
            </p:nvGraphicFramePr>
            <p:xfrm>
              <a:off x="3505161" y="4068810"/>
              <a:ext cx="1784858" cy="183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7E6D97E-197F-C747-A1BC-99BB864F1A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4115214"/>
                  </p:ext>
                </p:extLst>
              </p:nvPr>
            </p:nvGraphicFramePr>
            <p:xfrm>
              <a:off x="3505161" y="4068810"/>
              <a:ext cx="1784858" cy="183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4167" r="-167925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17778" t="-4167" r="-97778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104167" r="-16792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17778" t="-104167" r="-9777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10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196000" r="-167925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17778" t="-196000" r="-9777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1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308333" r="-16792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17778" t="-308333" r="-9777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3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408333" r="-16792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17778" t="-408333" r="-97778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4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508333" r="-16792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17778" t="-508333" r="-9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727" t="-5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FA2047D-B8CD-894C-8C13-7C794DA38A53}"/>
              </a:ext>
            </a:extLst>
          </p:cNvPr>
          <p:cNvGrpSpPr/>
          <p:nvPr/>
        </p:nvGrpSpPr>
        <p:grpSpPr>
          <a:xfrm>
            <a:off x="368870" y="4879432"/>
            <a:ext cx="2086760" cy="1026482"/>
            <a:chOff x="835638" y="3999781"/>
            <a:chExt cx="2086760" cy="1026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F542CEA-D41F-D743-B81A-82C61D6E8D39}"/>
                    </a:ext>
                  </a:extLst>
                </p:cNvPr>
                <p:cNvSpPr txBox="1"/>
                <p:nvPr/>
              </p:nvSpPr>
              <p:spPr>
                <a:xfrm>
                  <a:off x="835638" y="4636750"/>
                  <a:ext cx="98655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F542CEA-D41F-D743-B81A-82C61D6E8D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8" y="4636750"/>
                  <a:ext cx="986555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C78372D-60DB-C245-B5E6-D918DE391037}"/>
                    </a:ext>
                  </a:extLst>
                </p:cNvPr>
                <p:cNvSpPr txBox="1"/>
                <p:nvPr/>
              </p:nvSpPr>
              <p:spPr>
                <a:xfrm>
                  <a:off x="1632023" y="3999781"/>
                  <a:ext cx="6696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C78372D-60DB-C245-B5E6-D918DE391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2023" y="3999781"/>
                  <a:ext cx="669668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l="-1852"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B5CDBE-74CA-F144-A792-60C5AB4807A4}"/>
                    </a:ext>
                  </a:extLst>
                </p:cNvPr>
                <p:cNvSpPr txBox="1"/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B5CDBE-74CA-F144-A792-60C5AB480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5596" y="4635646"/>
                  <a:ext cx="656802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98886BA-97CB-AE40-BB3F-8BAA90967C81}"/>
                </a:ext>
              </a:extLst>
            </p:cNvPr>
            <p:cNvCxnSpPr>
              <a:stCxn id="18" idx="3"/>
              <a:endCxn id="17" idx="0"/>
            </p:cNvCxnSpPr>
            <p:nvPr/>
          </p:nvCxnSpPr>
          <p:spPr>
            <a:xfrm flipH="1">
              <a:off x="1328916" y="4332251"/>
              <a:ext cx="401178" cy="3044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68ACCD-6D6F-4F4F-B9B2-87DBE99AC7DA}"/>
                </a:ext>
              </a:extLst>
            </p:cNvPr>
            <p:cNvCxnSpPr>
              <a:cxnSpLocks/>
              <a:stCxn id="18" idx="5"/>
              <a:endCxn id="19" idx="0"/>
            </p:cNvCxnSpPr>
            <p:nvPr/>
          </p:nvCxnSpPr>
          <p:spPr>
            <a:xfrm>
              <a:off x="2203620" y="4332251"/>
              <a:ext cx="390377" cy="3033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62CA0FB-5829-3F4E-AFBE-DDFF587BC991}"/>
              </a:ext>
            </a:extLst>
          </p:cNvPr>
          <p:cNvSpPr txBox="1"/>
          <p:nvPr/>
        </p:nvSpPr>
        <p:spPr>
          <a:xfrm>
            <a:off x="1075345" y="360082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Modell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2D8E3-382E-444F-877F-D3501178B6E6}"/>
              </a:ext>
            </a:extLst>
          </p:cNvPr>
          <p:cNvSpPr txBox="1"/>
          <p:nvPr/>
        </p:nvSpPr>
        <p:spPr>
          <a:xfrm>
            <a:off x="4023834" y="3600824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Daten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C8A5BC-5B5C-0B47-9FFC-628394371F5A}"/>
                  </a:ext>
                </a:extLst>
              </p:cNvPr>
              <p:cNvSpPr txBox="1"/>
              <p:nvPr/>
            </p:nvSpPr>
            <p:spPr>
              <a:xfrm>
                <a:off x="6704520" y="3600824"/>
                <a:ext cx="44339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solidFill>
                      <a:schemeClr val="accent1"/>
                    </a:solidFill>
                  </a:rPr>
                  <a:t>➝ Wahrscheinlichkeitsverteilungen zu lernen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de-DE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C8A5BC-5B5C-0B47-9FFC-628394371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520" y="3600824"/>
                <a:ext cx="4433970" cy="584775"/>
              </a:xfrm>
              <a:prstGeom prst="rect">
                <a:avLst/>
              </a:prstGeom>
              <a:blipFill>
                <a:blip r:embed="rId13"/>
                <a:stretch>
                  <a:fillRect l="-860" t="-6383" r="-573" b="-42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87693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Maximum-Likelihood-Parameterschätzung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28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/>
                <a:r>
                  <a:rPr lang="de-DE" dirty="0"/>
                  <a:t>Nehme an, die Struktur eines BNs sei bekannt</a:t>
                </a:r>
              </a:p>
              <a:p>
                <a:pPr marL="342900" indent="-342900"/>
                <a:r>
                  <a:rPr lang="de-DE" dirty="0"/>
                  <a:t>Ziel: Schätze BN-Parameter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endParaRPr lang="de-DE" b="1" dirty="0"/>
              </a:p>
              <a:p>
                <a:pPr marL="742950" lvl="1" indent="-285750"/>
                <a:r>
                  <a:rPr lang="de-DE" dirty="0">
                    <a:ea typeface="Arial Unicode MS" charset="0"/>
                    <a:cs typeface="Arial Unicode MS" charset="0"/>
                  </a:rPr>
                  <a:t>Einträge in CPDs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Arial Unicode MS" charset="0"/>
                        <a:cs typeface="Arial Unicode MS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Arial Unicode MS" charset="0"/>
                            <a:cs typeface="Arial Unicode MS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Arial Unicode MS" charset="0"/>
                            <a:cs typeface="Arial Unicode MS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Arial Unicode MS" charset="0"/>
                            <a:cs typeface="Arial Unicode MS" charset="0"/>
                          </a:rPr>
                          <m:t> |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  <a:ea typeface="Arial Unicode MS" charset="0"/>
                            <a:cs typeface="Arial Unicode MS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Arial Unicode MS" charset="0"/>
                            <a:cs typeface="Arial Unicode MS" charset="0"/>
                          </a:rPr>
                          <m:t>Pa</m:t>
                        </m:r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Arial Unicode MS" charset="0"/>
                                <a:cs typeface="Arial Unicode MS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Arial Unicode MS" charset="0"/>
                                <a:cs typeface="Arial Unicode MS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Arial Unicode MS" charset="0"/>
                  <a:cs typeface="Arial Unicode MS" charset="0"/>
                </a:endParaRPr>
              </a:p>
              <a:p>
                <a:pPr marL="342900" indent="-342900"/>
                <a:r>
                  <a:rPr lang="de-DE" dirty="0"/>
                  <a:t>Parametrisierung mit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de-DE" dirty="0">
                    <a:sym typeface="Symbol" charset="0"/>
                  </a:rPr>
                  <a:t> ist gut, falls hierdurch die beobachteten Daten wahrscheinlich generiert werden: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sym typeface="Symbol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sym typeface="Symbol" charset="0"/>
                            </a:rPr>
                            <m:t>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  <m:t> | 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sym typeface="Symbol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  <m:t>𝑁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sym typeface="Symbol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  <m:t> |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  <m:t> 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>
                  <a:sym typeface="Symbol" charset="0"/>
                </a:endParaRPr>
              </a:p>
              <a:p>
                <a:endParaRPr lang="de-DE" dirty="0">
                  <a:sym typeface="Symbol" charset="0"/>
                </a:endParaRPr>
              </a:p>
              <a:p>
                <a:endParaRPr lang="de-DE" dirty="0">
                  <a:sym typeface="Symbol" charset="0"/>
                </a:endParaRPr>
              </a:p>
              <a:p>
                <a:r>
                  <a:rPr lang="de-DE" dirty="0">
                    <a:solidFill>
                      <a:schemeClr val="accent1"/>
                    </a:solidFill>
                    <a:sym typeface="Symbol" charset="0"/>
                  </a:rPr>
                  <a:t>Maximum </a:t>
                </a:r>
                <a:r>
                  <a:rPr lang="de-DE" dirty="0" err="1">
                    <a:solidFill>
                      <a:schemeClr val="accent1"/>
                    </a:solidFill>
                    <a:sym typeface="Symbol" charset="0"/>
                  </a:rPr>
                  <a:t>Likelihood</a:t>
                </a:r>
                <a:r>
                  <a:rPr lang="de-DE" dirty="0">
                    <a:solidFill>
                      <a:schemeClr val="accent1"/>
                    </a:solidFill>
                    <a:sym typeface="Symbol" charset="0"/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  <a:sym typeface="Symbol" charset="0"/>
                  </a:rPr>
                  <a:t>Estimation</a:t>
                </a:r>
                <a:r>
                  <a:rPr lang="de-DE" dirty="0">
                    <a:solidFill>
                      <a:schemeClr val="accent1"/>
                    </a:solidFill>
                    <a:sym typeface="Symbol" charset="0"/>
                  </a:rPr>
                  <a:t> </a:t>
                </a:r>
                <a:r>
                  <a:rPr lang="de-DE" dirty="0">
                    <a:sym typeface="Symbol" charset="0"/>
                  </a:rPr>
                  <a:t>(MLE) Prinzip: Wähle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de-DE" dirty="0">
                    <a:sym typeface="Symbol" charset="0"/>
                  </a:rPr>
                  <a:t> so,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sym typeface="Symbol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  <a:sym typeface="Symbol" charset="0"/>
                          </a:rPr>
                          <m:t>|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dirty="0">
                    <a:sym typeface="Symbol" charset="0"/>
                  </a:rPr>
                  <a:t>maximiert wird</a:t>
                </a:r>
              </a:p>
              <a:p>
                <a:pPr marL="342900" indent="-342900"/>
                <a:endParaRPr lang="de-DE" dirty="0">
                  <a:sym typeface="Symbol" charset="0"/>
                </a:endParaRPr>
              </a:p>
            </p:txBody>
          </p:sp>
        </mc:Choice>
        <mc:Fallback xmlns="">
          <p:sp>
            <p:nvSpPr>
              <p:cNvPr id="972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9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AD936-4EFA-634A-AAD6-456141553A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9EE73-F508-7D4F-81D5-FD4D788DE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D0238-8FCB-224A-A0C8-2E40F0B83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6D6E2-9541-7D4F-BD9A-DE2139049DFF}"/>
              </a:ext>
            </a:extLst>
          </p:cNvPr>
          <p:cNvSpPr txBox="1"/>
          <p:nvPr/>
        </p:nvSpPr>
        <p:spPr>
          <a:xfrm>
            <a:off x="4861425" y="4519588"/>
            <a:ext cx="185954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err="1"/>
              <a:t>i.i.d</a:t>
            </a:r>
            <a:r>
              <a:rPr lang="de-DE" dirty="0"/>
              <a:t>. Datenpunkte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D9237C-4416-0444-8787-E239F42375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791199" y="4053191"/>
            <a:ext cx="0" cy="466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523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B621EE4-F7AA-F142-9C5B-85D6AA789D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Bonbonfabrik:</a:t>
                </a:r>
              </a:p>
              <a:p>
                <a:pPr lvl="1"/>
                <a:r>
                  <a:rPr lang="de-DE" dirty="0"/>
                  <a:t>Farbe des Bonbonpapiers mit einer bestimmten Wahrscheinlichkeit je nach Geschmack, wobei die entsprechende Verteilung nicht bekannt sei</a:t>
                </a:r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𝐹𝑙𝑎𝑣𝑜𝑢𝑟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𝑐h𝑒𝑟𝑟𝑦</m:t>
                    </m:r>
                  </m:oMath>
                </a14:m>
                <a:r>
                  <a:rPr lang="de-DE" dirty="0"/>
                  <a:t>, wähle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𝑊𝑟𝑎𝑝𝑝𝑒𝑟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𝑟𝑒𝑑</m:t>
                    </m:r>
                  </m:oMath>
                </a14:m>
                <a:r>
                  <a:rPr lang="de-DE" dirty="0"/>
                  <a:t> mit Wahrscheinlichkeit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𝐹𝑙𝑎𝑣𝑜𝑢𝑟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𝑙𝑖𝑚𝑒</m:t>
                    </m:r>
                  </m:oMath>
                </a14:m>
                <a:r>
                  <a:rPr lang="de-DE" dirty="0"/>
                  <a:t>, wähle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𝑊𝑟𝑎𝑝𝑝𝑒𝑟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𝑟𝑒𝑑</m:t>
                    </m:r>
                  </m:oMath>
                </a14:m>
                <a:r>
                  <a:rPr lang="de-DE" dirty="0"/>
                  <a:t> mit Wahrscheinlichkeit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Entsprechendes BN dazu enthält drei zu lernenden Parameter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B621EE4-F7AA-F142-9C5B-85D6AA789D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507E2-D971-E143-A6C3-D50184D992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FFF32-AD13-2044-A2CB-63294BC0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26</a:t>
            </a:fld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748961-32CF-3F4C-98C8-300ACF868EB2}"/>
              </a:ext>
            </a:extLst>
          </p:cNvPr>
          <p:cNvGrpSpPr/>
          <p:nvPr/>
        </p:nvGrpSpPr>
        <p:grpSpPr>
          <a:xfrm>
            <a:off x="10103387" y="3642422"/>
            <a:ext cx="1296000" cy="1259947"/>
            <a:chOff x="835637" y="3766316"/>
            <a:chExt cx="1296000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94D4F0C-3B39-DA43-BA86-7CAD58D3D292}"/>
                    </a:ext>
                  </a:extLst>
                </p:cNvPr>
                <p:cNvSpPr txBox="1"/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27F91DD-C751-8542-8DD0-0D221753F191}"/>
                    </a:ext>
                  </a:extLst>
                </p:cNvPr>
                <p:cNvSpPr txBox="1"/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8516A2-68AC-964C-893F-160E90E58D1C}"/>
                </a:ext>
              </a:extLst>
            </p:cNvPr>
            <p:cNvCxnSpPr>
              <a:cxnSpLocks/>
              <a:stCxn id="16" idx="4"/>
              <a:endCxn id="15" idx="0"/>
            </p:cNvCxnSpPr>
            <p:nvPr/>
          </p:nvCxnSpPr>
          <p:spPr>
            <a:xfrm>
              <a:off x="1483637" y="4155829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7284D59-C463-A044-84FE-C077EEE432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7284D59-C463-A044-84FE-C077EEE432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25A2A4F-59E9-AA4B-956E-FDBC60E833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25A2A4F-59E9-AA4B-956E-FDBC60E833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r="-18833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t="-104167" r="-188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t="-196000" r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1215366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dirty="0"/>
              <a:t>Beispiel</a:t>
            </a:r>
            <a:endParaRPr lang="en-GB" b="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517923-2B33-3642-ACF2-BD6982368A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9196096" cy="42408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b="0" dirty="0">
                    <a:latin typeface="+mn-lt"/>
                  </a:rPr>
                  <a:t>Wahrscheinlichkeit für z.B.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𝑦𝑒𝑙𝑙𝑜𝑤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𝑐h𝑒𝑟𝑟𝑦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𝑦𝑒𝑙𝑙𝑜𝑤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𝑐h𝑒𝑟𝑟𝑦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𝑦𝑒𝑙𝑙𝑜𝑤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𝑐h𝑒𝑟𝑟𝑦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𝑐h𝑒𝑟𝑟𝑦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Wir packen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Bonbons aus</a:t>
                </a:r>
              </a:p>
              <a:p>
                <a:pPr lvl="1"/>
                <a:r>
                  <a:rPr lang="de-DE" dirty="0"/>
                  <a:t>Jeder Versuch liefert eine Kombination aus Papier und Geschmack wie oben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sind Kirsche,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 sind Zitrone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 sind Kirsche mit rotem Papier,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dirty="0"/>
                  <a:t> sind Kirsche mit gelbem Papier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 sind Zitrone mit rotem Papier,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dirty="0"/>
                  <a:t> sind Zitrone mit gelbem Papier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)</a:t>
                </a:r>
              </a:p>
              <a:p>
                <a:r>
                  <a:rPr lang="de-DE" dirty="0"/>
                  <a:t>Wahrscheinlichkeit der Daten: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p>
                      </m:sSubSup>
                      <m:sSup>
                        <m:sSupPr>
                          <m:ctrlP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p>
                      </m:sSub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517923-2B33-3642-ACF2-BD6982368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9196096" cy="4240848"/>
              </a:xfrm>
              <a:blipFill>
                <a:blip r:embed="rId3"/>
                <a:stretch>
                  <a:fillRect l="-1655" t="-3284" b="-358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D5434-8EE9-7941-BA34-C334EC4108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81892-2F86-644C-99FB-00BF3820A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C38424-03E4-A84B-ADCB-53A7EF32F581}"/>
              </a:ext>
            </a:extLst>
          </p:cNvPr>
          <p:cNvGrpSpPr/>
          <p:nvPr/>
        </p:nvGrpSpPr>
        <p:grpSpPr>
          <a:xfrm>
            <a:off x="10103387" y="3642422"/>
            <a:ext cx="1296000" cy="1259947"/>
            <a:chOff x="835637" y="3766316"/>
            <a:chExt cx="1296000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114361C-803B-3F4A-A3D3-3C9FDF1EF4B9}"/>
                    </a:ext>
                  </a:extLst>
                </p:cNvPr>
                <p:cNvSpPr txBox="1"/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3851B1B-5B3C-FB4B-8B1B-E8EF727E7CFC}"/>
                    </a:ext>
                  </a:extLst>
                </p:cNvPr>
                <p:cNvSpPr txBox="1"/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4A08E25-FFC1-4E46-8DFD-A2B217F3FDD1}"/>
                </a:ext>
              </a:extLst>
            </p:cNvPr>
            <p:cNvCxnSpPr>
              <a:cxnSpLocks/>
              <a:stCxn id="20" idx="4"/>
              <a:endCxn id="19" idx="0"/>
            </p:cNvCxnSpPr>
            <p:nvPr/>
          </p:nvCxnSpPr>
          <p:spPr>
            <a:xfrm>
              <a:off x="1483637" y="4155829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513FD9A5-2C07-814F-8E77-8150E9826C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513FD9A5-2C07-814F-8E77-8150E9826C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5C74E1AD-0F34-0B41-97E9-2FA3165785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5C74E1AD-0F34-0B41-97E9-2FA3165785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r="-18833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t="-104167" r="-188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t="-196000" r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BFAEAA99-EA41-D447-8DE4-3D457CC81C67}"/>
              </a:ext>
            </a:extLst>
          </p:cNvPr>
          <p:cNvSpPr/>
          <p:nvPr/>
        </p:nvSpPr>
        <p:spPr>
          <a:xfrm>
            <a:off x="10066063" y="3252908"/>
            <a:ext cx="1370648" cy="2970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D467E6-22C9-A74F-943F-99225EB3F0EC}"/>
              </a:ext>
            </a:extLst>
          </p:cNvPr>
          <p:cNvSpPr/>
          <p:nvPr/>
        </p:nvSpPr>
        <p:spPr>
          <a:xfrm>
            <a:off x="9658775" y="5298374"/>
            <a:ext cx="2185225" cy="29707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138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6B5A836-D2C3-E445-A295-7993BA75B2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ML-Hypothese: Werte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de-DE" dirty="0"/>
                  <a:t> maximal</a:t>
                </a:r>
              </a:p>
              <a:p>
                <a:r>
                  <a:rPr lang="de-DE" dirty="0"/>
                  <a:t>Erhält man auch durch Maximierung der </a:t>
                </a:r>
                <a:r>
                  <a:rPr lang="de-DE" dirty="0">
                    <a:solidFill>
                      <a:schemeClr val="accent1"/>
                    </a:solidFill>
                  </a:rPr>
                  <a:t>Log-Wahrscheinlichkeit</a:t>
                </a:r>
                <a:r>
                  <a:rPr lang="de-DE" dirty="0"/>
                  <a:t>: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|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Vorteil: Aus dem Produkt wird eine Summe </a:t>
                </a:r>
              </a:p>
              <a:p>
                <a:pPr lvl="2"/>
                <a:r>
                  <a:rPr lang="de-DE" dirty="0"/>
                  <a:t>In der Regel leichter zu maximieren</a:t>
                </a:r>
              </a:p>
              <a:p>
                <a:pPr lvl="1"/>
                <a:r>
                  <a:rPr lang="de-DE" dirty="0"/>
                  <a:t>Für das Beispiel heißt das: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6B5A836-D2C3-E445-A295-7993BA75B2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15224" r="-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99FD6-7212-8B47-A47E-76B4EDAB6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DF9D5-8F8C-F645-B1FE-6696DC0FA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28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698CF4-919A-5043-9FB2-7C779201084D}"/>
                  </a:ext>
                </a:extLst>
              </p:cNvPr>
              <p:cNvSpPr/>
              <p:nvPr/>
            </p:nvSpPr>
            <p:spPr>
              <a:xfrm>
                <a:off x="-77822" y="4418262"/>
                <a:ext cx="9711162" cy="1533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de-DE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de-DE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sup>
                          </m:sSubSup>
                          <m:sSup>
                            <m:sSupPr>
                              <m:ctrlPr>
                                <a:rPr lang="de-DE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p>
                          </m:sSup>
                          <m:sSubSup>
                            <m:sSub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sup>
                          </m:sSubSup>
                          <m:sSup>
                            <m:s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Sup>
                            <m:sSubSupPr>
                              <m:ctrlP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 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   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Sup>
                            <m:sSub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    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de-DE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p>
                          </m:sSup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Sup>
                            <m:sSub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+    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de-DE" sz="2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br>
                  <a:rPr lang="de-DE" sz="2000" dirty="0">
                    <a:ea typeface="Cambria Math" panose="02040503050406030204" pitchFamily="18" charset="0"/>
                  </a:rPr>
                </a:br>
                <a:endParaRPr lang="de-DE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698CF4-919A-5043-9FB2-7C7792010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822" y="4418262"/>
                <a:ext cx="9711162" cy="1533048"/>
              </a:xfrm>
              <a:prstGeom prst="rect">
                <a:avLst/>
              </a:prstGeom>
              <a:blipFill>
                <a:blip r:embed="rId8"/>
                <a:stretch>
                  <a:fillRect b="-16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73AB09C-ECF4-8344-B504-564162338E8C}"/>
              </a:ext>
            </a:extLst>
          </p:cNvPr>
          <p:cNvGrpSpPr/>
          <p:nvPr/>
        </p:nvGrpSpPr>
        <p:grpSpPr>
          <a:xfrm>
            <a:off x="10103387" y="3642422"/>
            <a:ext cx="1296000" cy="1259947"/>
            <a:chOff x="835637" y="3766316"/>
            <a:chExt cx="1296000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5D696B8-1034-1543-BFDD-6C1725BAAA4D}"/>
                    </a:ext>
                  </a:extLst>
                </p:cNvPr>
                <p:cNvSpPr txBox="1"/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2EF6D39-6067-FF4B-B979-30BD04A51968}"/>
                    </a:ext>
                  </a:extLst>
                </p:cNvPr>
                <p:cNvSpPr txBox="1"/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2DBF87-737D-554A-9CAF-FF41C54525D5}"/>
                </a:ext>
              </a:extLst>
            </p:cNvPr>
            <p:cNvCxnSpPr>
              <a:cxnSpLocks/>
              <a:stCxn id="24" idx="4"/>
              <a:endCxn id="23" idx="0"/>
            </p:cNvCxnSpPr>
            <p:nvPr/>
          </p:nvCxnSpPr>
          <p:spPr>
            <a:xfrm>
              <a:off x="1483637" y="4155829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1ADF59CD-42DC-9B4D-91AA-2CD4A1F459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1ADF59CD-42DC-9B4D-91AA-2CD4A1F459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7A8EF429-FFE4-1E43-B1EC-079EE25011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7A8EF429-FFE4-1E43-B1EC-079EE25011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667" r="-18833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3982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667" t="-104167" r="-188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3982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667" t="-196000" r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53982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FD0AC9F0-E1EF-D449-9FC4-2AA0DB9774B3}"/>
              </a:ext>
            </a:extLst>
          </p:cNvPr>
          <p:cNvSpPr/>
          <p:nvPr/>
        </p:nvSpPr>
        <p:spPr>
          <a:xfrm>
            <a:off x="10066063" y="3252908"/>
            <a:ext cx="1370648" cy="2970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6AFEE4-4809-BF46-8DDD-25272DE928F3}"/>
              </a:ext>
            </a:extLst>
          </p:cNvPr>
          <p:cNvSpPr/>
          <p:nvPr/>
        </p:nvSpPr>
        <p:spPr>
          <a:xfrm>
            <a:off x="9658775" y="5298374"/>
            <a:ext cx="2185225" cy="29707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777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6B5A836-D2C3-E445-A295-7993BA75B2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Bestimmung der Ableitungen bzgl.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de-DE" dirty="0"/>
                  <a:t> und Maximalwerte bei Ableitung gleich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finden</a:t>
                </a:r>
              </a:p>
              <a:p>
                <a:pPr lvl="1"/>
                <a:r>
                  <a:rPr lang="de-DE" dirty="0"/>
                  <a:t>Im Beispiel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pPr lvl="2"/>
                <a:r>
                  <a:rPr lang="de-DE" b="0" dirty="0">
                    <a:latin typeface="+mn-lt"/>
                    <a:ea typeface="Cambria Math" panose="02040503050406030204" pitchFamily="18" charset="0"/>
                  </a:rPr>
                  <a:t>Ableitung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b="0" dirty="0">
                  <a:latin typeface="+mn-lt"/>
                  <a:ea typeface="Cambria Math" panose="02040503050406030204" pitchFamily="18" charset="0"/>
                </a:endParaRP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⇒       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Ableitung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       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Ableitung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⇒       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6B5A836-D2C3-E445-A295-7993BA75B2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99FD6-7212-8B47-A47E-76B4EDAB6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DF9D5-8F8C-F645-B1FE-6696DC0FA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29</a:t>
            </a:fld>
            <a:endParaRPr lang="de-D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FCAE10-D923-184D-A02F-07B2E1001BC3}"/>
              </a:ext>
            </a:extLst>
          </p:cNvPr>
          <p:cNvGrpSpPr/>
          <p:nvPr/>
        </p:nvGrpSpPr>
        <p:grpSpPr>
          <a:xfrm>
            <a:off x="10103387" y="3642422"/>
            <a:ext cx="1296000" cy="1259947"/>
            <a:chOff x="835637" y="3766316"/>
            <a:chExt cx="1296000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A1B539-F3F6-5C47-86CD-EEC6E6DB939F}"/>
                    </a:ext>
                  </a:extLst>
                </p:cNvPr>
                <p:cNvSpPr txBox="1"/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0D2FEFB-B2F0-AA4B-9F7E-1204963A3BF6}"/>
                    </a:ext>
                  </a:extLst>
                </p:cNvPr>
                <p:cNvSpPr txBox="1"/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7B98D0D-F943-8445-9603-BA0D9D7FEB81}"/>
                </a:ext>
              </a:extLst>
            </p:cNvPr>
            <p:cNvCxnSpPr>
              <a:cxnSpLocks/>
              <a:stCxn id="18" idx="4"/>
              <a:endCxn id="17" idx="0"/>
            </p:cNvCxnSpPr>
            <p:nvPr/>
          </p:nvCxnSpPr>
          <p:spPr>
            <a:xfrm>
              <a:off x="1483637" y="4155829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A5AFB1CA-E8F8-684A-8922-BE963C0160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A5AFB1CA-E8F8-684A-8922-BE963C0160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4242064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D2127B32-BF85-6149-98AD-51F8711D13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D2127B32-BF85-6149-98AD-51F8711D13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361603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r="-18833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t="-104167" r="-188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67" t="-196000" r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3982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53BC2A3-BE15-6545-9E5D-73307A7CEE83}"/>
              </a:ext>
            </a:extLst>
          </p:cNvPr>
          <p:cNvSpPr/>
          <p:nvPr/>
        </p:nvSpPr>
        <p:spPr>
          <a:xfrm>
            <a:off x="10066063" y="3252908"/>
            <a:ext cx="1370648" cy="2970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223060-38AC-4B4D-A66F-DFB663C04709}"/>
              </a:ext>
            </a:extLst>
          </p:cNvPr>
          <p:cNvSpPr/>
          <p:nvPr/>
        </p:nvSpPr>
        <p:spPr>
          <a:xfrm>
            <a:off x="9658775" y="5298374"/>
            <a:ext cx="2185225" cy="29707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38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bg2"/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411217-3563-0347-8DFA-FF0FE2996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404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dirty="0"/>
              <a:t>Maximum-</a:t>
            </a:r>
            <a:r>
              <a:rPr lang="de-DE" dirty="0" err="1"/>
              <a:t>Likelihood</a:t>
            </a:r>
            <a:r>
              <a:rPr lang="de-DE" dirty="0"/>
              <a:t>-Parameterschätzung</a:t>
            </a:r>
            <a:endParaRPr lang="de-DE" b="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608DE-44DC-614C-880C-1D2FE33B8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8784000" cy="4240848"/>
          </a:xfrm>
        </p:spPr>
        <p:txBody>
          <a:bodyPr/>
          <a:lstStyle/>
          <a:p>
            <a:r>
              <a:rPr lang="de-DE" dirty="0"/>
              <a:t>Schätzung durch Bildung relativer Häufigkeiten</a:t>
            </a:r>
          </a:p>
          <a:p>
            <a:r>
              <a:rPr lang="de-DE" dirty="0"/>
              <a:t>Prozess auf jedes voll beobachtbare BN anwendbar</a:t>
            </a:r>
          </a:p>
          <a:p>
            <a:r>
              <a:rPr lang="de-DE" dirty="0"/>
              <a:t>Mit vollständigen Daten und MLE:</a:t>
            </a:r>
          </a:p>
          <a:p>
            <a:pPr lvl="1"/>
            <a:r>
              <a:rPr lang="de-DE" dirty="0"/>
              <a:t>Parameter lernen zerfällt in separate Lernprobleme für jeden Parameter (CPD) durch </a:t>
            </a:r>
            <a:r>
              <a:rPr lang="de-DE" dirty="0" err="1"/>
              <a:t>Logarithmierung</a:t>
            </a:r>
            <a:endParaRPr lang="de-DE" dirty="0"/>
          </a:p>
          <a:p>
            <a:pPr lvl="1"/>
            <a:r>
              <a:rPr lang="de-DE" dirty="0"/>
              <a:t>Jeder Parameter wird durch die relative Häufigkeit eines Knotenwertes bei gegebenen Werten der Elternknoten bestimmt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C25B0-0F74-6E44-9BC5-78F9AFA5DB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F0026-C081-9840-9A67-DF1BF953A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67E1AF-B939-B54D-891A-C4A453F57BAD}"/>
              </a:ext>
            </a:extLst>
          </p:cNvPr>
          <p:cNvGrpSpPr/>
          <p:nvPr/>
        </p:nvGrpSpPr>
        <p:grpSpPr>
          <a:xfrm>
            <a:off x="10103387" y="3642422"/>
            <a:ext cx="1296000" cy="1259947"/>
            <a:chOff x="835637" y="3766316"/>
            <a:chExt cx="1296000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/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FD02E39-E994-1E42-A736-8E8B8DF8C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4636750"/>
                  <a:ext cx="1296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/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C2BBCE-9A30-4E40-9186-61E822282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637" y="3766316"/>
                  <a:ext cx="129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3ADAE38-F498-1748-85A3-0463948A121B}"/>
                </a:ext>
              </a:extLst>
            </p:cNvPr>
            <p:cNvCxnSpPr>
              <a:cxnSpLocks/>
              <a:stCxn id="11" idx="4"/>
              <a:endCxn id="10" idx="0"/>
            </p:cNvCxnSpPr>
            <p:nvPr/>
          </p:nvCxnSpPr>
          <p:spPr>
            <a:xfrm>
              <a:off x="1483637" y="4155829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5F280A2-0CC1-7640-82C4-03EA67601D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1099398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65F280A2-0CC1-7640-82C4-03EA67601D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1099398"/>
                  </p:ext>
                </p:extLst>
              </p:nvPr>
            </p:nvGraphicFramePr>
            <p:xfrm>
              <a:off x="10066063" y="2937988"/>
              <a:ext cx="137064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7064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6F84E63-C9A1-F245-BD02-19879933B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9261857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6F84E63-C9A1-F245-BD02-19879933B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9261857"/>
                  </p:ext>
                </p:extLst>
              </p:nvPr>
            </p:nvGraphicFramePr>
            <p:xfrm>
              <a:off x="9658775" y="4987914"/>
              <a:ext cx="2185225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62190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423035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67" r="-18833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982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67" t="-104167" r="-188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982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67" t="-196000" r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982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1D14DC2-A085-044F-87E8-F5D21049437A}"/>
              </a:ext>
            </a:extLst>
          </p:cNvPr>
          <p:cNvSpPr/>
          <p:nvPr/>
        </p:nvSpPr>
        <p:spPr>
          <a:xfrm>
            <a:off x="10066063" y="3252908"/>
            <a:ext cx="1370648" cy="2970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FF84E4-7166-6745-BEB2-9B3ACCCF698D}"/>
              </a:ext>
            </a:extLst>
          </p:cNvPr>
          <p:cNvSpPr/>
          <p:nvPr/>
        </p:nvSpPr>
        <p:spPr>
          <a:xfrm>
            <a:off x="9658775" y="5298374"/>
            <a:ext cx="2185225" cy="29707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24363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85F8-75F6-B046-A7FA-7DA97F6B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Maximum-</a:t>
            </a:r>
            <a:r>
              <a:rPr lang="de-DE" dirty="0" err="1"/>
              <a:t>Likelihood</a:t>
            </a:r>
            <a:r>
              <a:rPr lang="de-DE" dirty="0"/>
              <a:t>-Parameterschätzung: Allgemeines Vorgehen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0CF03A41-F6AB-4044-81DA-ED7275B511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Viel mathematischer Aufwand, um das Offensichtliche zu entdecken</a:t>
                </a:r>
              </a:p>
              <a:p>
                <a:r>
                  <a:rPr lang="de-DE" dirty="0"/>
                  <a:t>Skizziert aber ein generelles Vorgehen für das ML-Parameterlernen:</a:t>
                </a:r>
              </a:p>
              <a:p>
                <a:pPr lvl="1"/>
                <a:r>
                  <a:rPr lang="de-DE" dirty="0"/>
                  <a:t>Aufgabe: Maximiere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</m:func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∏"/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| </m:t>
                                </m:r>
                                <m:r>
                                  <a:rPr lang="de-DE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Vorgehen</a:t>
                </a:r>
              </a:p>
              <a:p>
                <a:pPr marL="979487" lvl="2" indent="-457200">
                  <a:buFont typeface="+mj-lt"/>
                  <a:buAutoNum type="arabicPeriod"/>
                </a:pPr>
                <a:r>
                  <a:rPr lang="de-DE" dirty="0"/>
                  <a:t>Aufschreiben eines Ausdrucks für die Wahrscheinlichkeit der Daten als Funktion der Parameter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de-DE" dirty="0"/>
                  <a:t>)</a:t>
                </a:r>
              </a:p>
              <a:p>
                <a:pPr marL="979487" lvl="2" indent="-457200">
                  <a:buFont typeface="+mj-lt"/>
                  <a:buAutoNum type="arabicPeriod"/>
                </a:pPr>
                <a:r>
                  <a:rPr lang="de-DE" dirty="0"/>
                  <a:t>Ableitung der Log-Wahrscheinlichkeit für jeden Parameter</a:t>
                </a:r>
              </a:p>
              <a:p>
                <a:pPr marL="979487" lvl="2" indent="-457200">
                  <a:buFont typeface="+mj-lt"/>
                  <a:buAutoNum type="arabicPeriod"/>
                </a:pPr>
                <a:r>
                  <a:rPr lang="de-DE" dirty="0"/>
                  <a:t>Ermittlung von Parameterwerten, für die die Ableitungen null sind</a:t>
                </a:r>
                <a:endParaRPr lang="en-DE" dirty="0"/>
              </a:p>
              <a:p>
                <a:pPr lvl="2"/>
                <a:r>
                  <a:rPr lang="de-DE" dirty="0"/>
                  <a:t>Danach in den Daten die benötigten relativen Häufigkeiten bestimmen (i.e., zählen)</a:t>
                </a:r>
              </a:p>
              <a:p>
                <a:r>
                  <a:rPr lang="de-DE" dirty="0"/>
                  <a:t>Nebenbemerkung: Sampling lässt sich auf diese Art interpretieren</a:t>
                </a:r>
              </a:p>
              <a:p>
                <a:pPr lvl="1"/>
                <a:r>
                  <a:rPr lang="de-DE" dirty="0"/>
                  <a:t>Lernen der wahren Verteilung aus Samples mittels Bestimmen von relativen Häufigkeiten (ML)</a:t>
                </a:r>
                <a:endParaRPr lang="en-DE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0CF03A41-F6AB-4044-81DA-ED7275B511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5FAA4-BD27-4347-A895-76FB9AD50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7E58AE-6D6D-DC49-9B9B-2C0940CAF967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F05F5-AB45-DF48-92C9-036ACC72F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A05B8-F8E1-6844-886A-201C3B340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1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07BF-0173-4045-A2FF-DA0C3AFC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Erweiterung auf MAP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6435B-0CFB-E544-9C86-F1006AA385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596067-696E-3B48-B713-E62DFD6E6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34A40-4E50-3C43-BB11-5BFAC5BF9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D0F0E5D-EC62-504C-A774-E395AB4D3E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de-DE" dirty="0"/>
                  <a:t>Für die MAP-Hypothese erhalten wir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∏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func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Gleichungen identisch bis auf Einbindung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 err="1"/>
                  <a:t>Likelihood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de-DE" dirty="0"/>
                  <a:t> nun gewichtet mit der Apriori-Wahrscheinlichkeit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D0F0E5D-EC62-504C-A774-E395AB4D3E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25" t="-2687" b="-2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714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Anwendung: Naives </a:t>
            </a:r>
            <a:r>
              <a:rPr lang="de-DE" dirty="0" err="1"/>
              <a:t>Bayes</a:t>
            </a:r>
            <a:r>
              <a:rPr lang="de-DE" dirty="0"/>
              <a:t>-Klassifikator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40B5A6E-E1B7-264D-B87F-2565EBF513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Klassifikation:</a:t>
                </a:r>
              </a:p>
              <a:p>
                <a:pPr lvl="1"/>
                <a:r>
                  <a:rPr lang="de-DE" dirty="0"/>
                  <a:t>Menge von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Zuweisung eines Klassennamens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auf Basis der </a:t>
                </a:r>
                <a:r>
                  <a:rPr lang="de-DE" dirty="0" err="1"/>
                  <a:t>Featurewerte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Annahme: bedingte Unabhängigkeit gegeben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dirty="0"/>
              </a:p>
              <a:p>
                <a:r>
                  <a:rPr lang="de-DE" dirty="0"/>
                  <a:t>Vorteile: </a:t>
                </a:r>
                <a:r>
                  <a:rPr lang="de-DE" dirty="0">
                    <a:solidFill>
                      <a:schemeClr val="accent1"/>
                    </a:solidFill>
                  </a:rPr>
                  <a:t>Relativ wenige Parameter (Einträge in den CPDs) zu lernen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Parameter bei Booleschen Variablen benötigt (allgemein: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</m:oMath>
                </a14:m>
                <a:r>
                  <a:rPr lang="de-DE" b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Einträge in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je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Einträge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 (pro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Einträge lernen)</a:t>
                </a:r>
              </a:p>
              <a:p>
                <a:r>
                  <a:rPr lang="de-DE" dirty="0"/>
                  <a:t>Überwachtes Lernen (</a:t>
                </a:r>
                <a:r>
                  <a:rPr lang="de-DE" i="1" dirty="0" err="1">
                    <a:solidFill>
                      <a:schemeClr val="accent2"/>
                    </a:solidFill>
                  </a:rPr>
                  <a:t>supervised</a:t>
                </a:r>
                <a:r>
                  <a:rPr lang="de-DE" i="1" dirty="0">
                    <a:solidFill>
                      <a:schemeClr val="accent2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2"/>
                    </a:solidFill>
                  </a:rPr>
                  <a:t>learning</a:t>
                </a:r>
                <a:r>
                  <a:rPr lang="de-DE" dirty="0"/>
                  <a:t>; d.h., </a:t>
                </a:r>
                <a:r>
                  <a:rPr lang="de-DE" dirty="0" err="1"/>
                  <a:t>gelabelte</a:t>
                </a:r>
                <a:r>
                  <a:rPr lang="de-DE" dirty="0"/>
                  <a:t> Daten vorhanden):</a:t>
                </a:r>
              </a:p>
              <a:p>
                <a:pPr lvl="1"/>
                <a:r>
                  <a:rPr lang="de-DE" dirty="0"/>
                  <a:t>Menge von </a:t>
                </a:r>
                <a:r>
                  <a:rPr lang="de-DE" dirty="0" err="1"/>
                  <a:t>Featurewerten</a:t>
                </a:r>
                <a:r>
                  <a:rPr lang="de-DE" dirty="0"/>
                  <a:t> mit dazugehörigem Klassennamen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b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b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Zählen der relativen Häufigkeiten von jedem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, jedem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40B5A6E-E1B7-264D-B87F-2565EBF51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35" t="-2687" b="-17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847D6-D562-D340-9AB9-631A48C9B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24424-F4B2-B84D-9282-EA20466AF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en-US" sz="2400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71693" name="Object 6"/>
          <p:cNvGraphicFramePr>
            <a:graphicFrameLocks noChangeAspect="1"/>
          </p:cNvGraphicFramePr>
          <p:nvPr/>
        </p:nvGraphicFramePr>
        <p:xfrm>
          <a:off x="604520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Formel" r:id="rId5" imgW="114151" imgH="215619" progId="Equation.3">
                  <p:embed/>
                </p:oleObj>
              </mc:Choice>
              <mc:Fallback>
                <p:oleObj name="Formel" r:id="rId5" imgW="114151" imgH="215619" progId="Equation.3">
                  <p:embed/>
                  <p:pic>
                    <p:nvPicPr>
                      <p:cNvPr id="7169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CFBBA652-5CE1-0642-86F2-5FE8AC6E23DC}"/>
              </a:ext>
            </a:extLst>
          </p:cNvPr>
          <p:cNvGrpSpPr/>
          <p:nvPr/>
        </p:nvGrpSpPr>
        <p:grpSpPr>
          <a:xfrm>
            <a:off x="8214482" y="1930218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881B41-EC81-5144-B58A-5D9230DD9FCD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4172795-C03B-EF4D-B1D7-0DCAD241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70D17C8-2D1F-FC4C-A552-873C0C09E3E8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39084B-DBF3-F341-BCF4-F3829662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A7DBD36-88CB-9644-8CA2-3E83B47B4D1F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2756879-A165-3844-B8ED-6B28493A8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AB5F540-F45A-734A-A67D-C818712CBA37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685B42-07BD-FD4B-9C4C-48FD2F457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DCE1F64-2155-0D41-A64C-9A658BD1F2B0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92050E9-8003-C148-B709-8AA7CF790474}"/>
                </a:ext>
              </a:extLst>
            </p:cNvPr>
            <p:cNvCxnSpPr>
              <a:stCxn id="19" idx="3"/>
              <a:endCxn id="20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E645C20-D0F1-F741-9D1F-938818D8B079}"/>
                </a:ext>
              </a:extLst>
            </p:cNvPr>
            <p:cNvCxnSpPr>
              <a:cxnSpLocks/>
              <a:stCxn id="19" idx="3"/>
              <a:endCxn id="21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3A8D91-5E63-6F41-89EB-E5307F89BD5A}"/>
                </a:ext>
              </a:extLst>
            </p:cNvPr>
            <p:cNvCxnSpPr>
              <a:cxnSpLocks/>
              <a:stCxn id="19" idx="5"/>
              <a:endCxn id="22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6A0491-DA72-1F4E-AAD8-D45C0D73C1A4}"/>
                  </a:ext>
                </a:extLst>
              </p:cNvPr>
              <p:cNvSpPr/>
              <p:nvPr/>
            </p:nvSpPr>
            <p:spPr>
              <a:xfrm>
                <a:off x="10276762" y="1934428"/>
                <a:ext cx="725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6A0491-DA72-1F4E-AAD8-D45C0D73C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762" y="1934428"/>
                <a:ext cx="7254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64924C7-3A4A-D445-9650-92F9B997690D}"/>
                  </a:ext>
                </a:extLst>
              </p:cNvPr>
              <p:cNvSpPr/>
              <p:nvPr/>
            </p:nvSpPr>
            <p:spPr>
              <a:xfrm>
                <a:off x="8054403" y="2951718"/>
                <a:ext cx="10401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64924C7-3A4A-D445-9650-92F9B9976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403" y="2951718"/>
                <a:ext cx="1040157" cy="369332"/>
              </a:xfrm>
              <a:prstGeom prst="rect">
                <a:avLst/>
              </a:prstGeom>
              <a:blipFill>
                <a:blip r:embed="rId1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A4C2063-27CF-5848-80A4-B7EB601D94D4}"/>
                  </a:ext>
                </a:extLst>
              </p:cNvPr>
              <p:cNvSpPr/>
              <p:nvPr/>
            </p:nvSpPr>
            <p:spPr>
              <a:xfrm>
                <a:off x="8967158" y="2959063"/>
                <a:ext cx="10401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A4C2063-27CF-5848-80A4-B7EB601D9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158" y="2959063"/>
                <a:ext cx="1040157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5D5513-A146-EB41-B576-DC3DD6D3EEEE}"/>
                  </a:ext>
                </a:extLst>
              </p:cNvPr>
              <p:cNvSpPr/>
              <p:nvPr/>
            </p:nvSpPr>
            <p:spPr>
              <a:xfrm>
                <a:off x="10745201" y="2948424"/>
                <a:ext cx="10595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5D5513-A146-EB41-B576-DC3DD6D3E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5201" y="2948424"/>
                <a:ext cx="1059585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3428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Parameterlernen mit versteckten Variablen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31F0561-74F4-D346-9D2E-B9A8DFA2FE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680239" cy="4240848"/>
              </a:xfrm>
            </p:spPr>
            <p:txBody>
              <a:bodyPr/>
              <a:lstStyle/>
              <a:p>
                <a:r>
                  <a:rPr lang="de-DE" dirty="0"/>
                  <a:t>Bisherige Annahme: Daten für jede Variable des BNs vorhanden</a:t>
                </a:r>
              </a:p>
              <a:p>
                <a:r>
                  <a:rPr lang="de-DE" dirty="0"/>
                  <a:t>Nächst schwierigeres Problem</a:t>
                </a:r>
              </a:p>
              <a:p>
                <a:pPr lvl="1"/>
                <a:r>
                  <a:rPr lang="de-DE" dirty="0"/>
                  <a:t>Versteckte Variablen im Netz</a:t>
                </a:r>
              </a:p>
              <a:p>
                <a:pPr lvl="2"/>
                <a:r>
                  <a:rPr lang="de-DE" dirty="0"/>
                  <a:t>Keine Beobachtungen vorhanden</a:t>
                </a:r>
              </a:p>
              <a:p>
                <a:pPr lvl="1"/>
                <a:r>
                  <a:rPr lang="de-DE" dirty="0"/>
                  <a:t>Ansatz mit relativen Häufigkeiten so nicht übertragbar, da keine Zähler für diese Variablen vorhanden</a:t>
                </a:r>
              </a:p>
              <a:p>
                <a:pPr lvl="2"/>
                <a:r>
                  <a:rPr lang="de-DE" dirty="0"/>
                  <a:t>Beispiel: Kein Zähler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31F0561-74F4-D346-9D2E-B9A8DFA2FE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680239" cy="4240848"/>
              </a:xfrm>
              <a:blipFill>
                <a:blip r:embed="rId3"/>
                <a:stretch>
                  <a:fillRect l="-1898" t="-2687" r="-2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4C305-B568-F246-8C98-0EAFA7F414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D4373-4763-8246-91E7-60545FA8F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BB897B-44E9-F043-B5D8-646A9BD506AD}"/>
              </a:ext>
            </a:extLst>
          </p:cNvPr>
          <p:cNvGrpSpPr/>
          <p:nvPr/>
        </p:nvGrpSpPr>
        <p:grpSpPr>
          <a:xfrm>
            <a:off x="9773668" y="3562683"/>
            <a:ext cx="1894419" cy="2076476"/>
            <a:chOff x="9773668" y="3562683"/>
            <a:chExt cx="1894419" cy="2076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A8B4A5B-D69A-B64D-AC4C-FE5713E49A75}"/>
                    </a:ext>
                  </a:extLst>
                </p:cNvPr>
                <p:cNvSpPr txBox="1"/>
                <p:nvPr/>
              </p:nvSpPr>
              <p:spPr>
                <a:xfrm>
                  <a:off x="10421668" y="4433117"/>
                  <a:ext cx="54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de-DE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A8B4A5B-D69A-B64D-AC4C-FE5713E49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1668" y="4433117"/>
                  <a:ext cx="54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85889FF-5268-FC4B-A4E1-7CBB31CEE110}"/>
                    </a:ext>
                  </a:extLst>
                </p:cNvPr>
                <p:cNvSpPr txBox="1"/>
                <p:nvPr/>
              </p:nvSpPr>
              <p:spPr>
                <a:xfrm>
                  <a:off x="10421668" y="3562683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85889FF-5268-FC4B-A4E1-7CBB31CEE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1668" y="3562683"/>
                  <a:ext cx="54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E4DB758-7443-9F40-8D22-48695DDA29BF}"/>
                </a:ext>
              </a:extLst>
            </p:cNvPr>
            <p:cNvCxnSpPr>
              <a:cxnSpLocks/>
              <a:stCxn id="13" idx="4"/>
              <a:endCxn id="12" idx="0"/>
            </p:cNvCxnSpPr>
            <p:nvPr/>
          </p:nvCxnSpPr>
          <p:spPr>
            <a:xfrm>
              <a:off x="10691668" y="3952196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C38CFA4-D66C-0048-A61C-BBE97C4B14A9}"/>
                    </a:ext>
                  </a:extLst>
                </p:cNvPr>
                <p:cNvSpPr txBox="1"/>
                <p:nvPr/>
              </p:nvSpPr>
              <p:spPr>
                <a:xfrm>
                  <a:off x="9773668" y="5244074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C38CFA4-D66C-0048-A61C-BBE97C4B14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3668" y="5244074"/>
                  <a:ext cx="54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5EAD79E-4FE4-C143-A9BD-5F9CD5219F06}"/>
                    </a:ext>
                  </a:extLst>
                </p:cNvPr>
                <p:cNvSpPr txBox="1"/>
                <p:nvPr/>
              </p:nvSpPr>
              <p:spPr>
                <a:xfrm>
                  <a:off x="11128087" y="5249646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5EAD79E-4FE4-C143-A9BD-5F9CD5219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8087" y="5249646"/>
                  <a:ext cx="54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A2CF73-3599-734C-9840-5C0C8ABAA756}"/>
                </a:ext>
              </a:extLst>
            </p:cNvPr>
            <p:cNvCxnSpPr>
              <a:cxnSpLocks/>
              <a:stCxn id="12" idx="5"/>
              <a:endCxn id="16" idx="0"/>
            </p:cNvCxnSpPr>
            <p:nvPr/>
          </p:nvCxnSpPr>
          <p:spPr>
            <a:xfrm>
              <a:off x="10882587" y="4765587"/>
              <a:ext cx="515500" cy="4840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3C44FC-0558-3541-BE4D-89AD3B8834D9}"/>
                </a:ext>
              </a:extLst>
            </p:cNvPr>
            <p:cNvCxnSpPr>
              <a:cxnSpLocks/>
              <a:stCxn id="12" idx="3"/>
              <a:endCxn id="15" idx="0"/>
            </p:cNvCxnSpPr>
            <p:nvPr/>
          </p:nvCxnSpPr>
          <p:spPr>
            <a:xfrm flipH="1">
              <a:off x="10043668" y="4765587"/>
              <a:ext cx="457081" cy="478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E4D047B2-0206-D440-9B6C-1B26AEA192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6629692"/>
                  </p:ext>
                </p:extLst>
              </p:nvPr>
            </p:nvGraphicFramePr>
            <p:xfrm>
              <a:off x="9519235" y="1555750"/>
              <a:ext cx="2344866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687962397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5854741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13065603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7564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995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4685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504545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54021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E4D047B2-0206-D440-9B6C-1B26AEA192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6629692"/>
                  </p:ext>
                </p:extLst>
              </p:nvPr>
            </p:nvGraphicFramePr>
            <p:xfrm>
              <a:off x="9519235" y="1555750"/>
              <a:ext cx="2344866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687962397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5854741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13065603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3448" r="-2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3448" r="-1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3448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7564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100000" r="-200000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100000" r="-100000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100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995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206897" r="-2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206897" r="-1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20689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685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296667" r="-200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296667" r="-100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2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504545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38" t="-4103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54021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4046363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Vermeintliche Lösung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67643-5483-2646-A61F-94E8B06BBB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AD5E7-8C23-224F-9134-23C9BC974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35148B6-E677-864C-8997-0D058BDF9C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583242" cy="4240848"/>
              </a:xfrm>
            </p:spPr>
            <p:txBody>
              <a:bodyPr/>
              <a:lstStyle/>
              <a:p>
                <a:r>
                  <a:rPr lang="de-DE" dirty="0"/>
                  <a:t>Vermeide versteckte Variablen</a:t>
                </a:r>
              </a:p>
              <a:p>
                <a:r>
                  <a:rPr lang="de-DE" dirty="0"/>
                  <a:t>Könnte klappen bei kleinen Netzwerken</a:t>
                </a:r>
              </a:p>
              <a:p>
                <a:endParaRPr lang="de-DE" dirty="0"/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Jede Variable habe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 Werte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𝑙𝑜𝑤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𝑚𝑜𝑑𝑒𝑟𝑎𝑡𝑒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h𝑖𝑔h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Zahlen an den Knoten repräsentieren, wie  viele Parameter für die CPDs des jeweiligen Knotens bestimmt werden müssen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78</m:t>
                    </m:r>
                  </m:oMath>
                </a14:m>
                <a:r>
                  <a:rPr lang="de-DE" dirty="0"/>
                  <a:t> Wahrscheinlichkeitswerte insgesamt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35148B6-E677-864C-8997-0D058BDF9C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583242" cy="4240848"/>
              </a:xfrm>
              <a:blipFill>
                <a:blip r:embed="rId3"/>
                <a:stretch>
                  <a:fillRect l="-2500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95EF8CC-BFFB-B244-95D5-4741E0CE16C4}"/>
              </a:ext>
            </a:extLst>
          </p:cNvPr>
          <p:cNvGrpSpPr/>
          <p:nvPr/>
        </p:nvGrpSpPr>
        <p:grpSpPr>
          <a:xfrm>
            <a:off x="6444302" y="4319258"/>
            <a:ext cx="2952328" cy="483748"/>
            <a:chOff x="7542636" y="4866902"/>
            <a:chExt cx="2952328" cy="483748"/>
          </a:xfrm>
        </p:grpSpPr>
        <p:sp>
          <p:nvSpPr>
            <p:cNvPr id="2" name="Cloud Callout 1"/>
            <p:cNvSpPr/>
            <p:nvPr/>
          </p:nvSpPr>
          <p:spPr>
            <a:xfrm>
              <a:off x="7542636" y="4866902"/>
              <a:ext cx="2952328" cy="483748"/>
            </a:xfrm>
            <a:prstGeom prst="cloudCallout">
              <a:avLst>
                <a:gd name="adj1" fmla="val 14102"/>
                <a:gd name="adj2" fmla="val -122342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0DCBE9-8F64-124E-83D7-22F86FCCB627}"/>
                </a:ext>
              </a:extLst>
            </p:cNvPr>
            <p:cNvSpPr txBox="1"/>
            <p:nvPr/>
          </p:nvSpPr>
          <p:spPr>
            <a:xfrm>
              <a:off x="7884515" y="4924110"/>
              <a:ext cx="2268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Was machen wir hier?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D22A92-9831-C941-815A-D37F458C6345}"/>
              </a:ext>
            </a:extLst>
          </p:cNvPr>
          <p:cNvGrpSpPr/>
          <p:nvPr/>
        </p:nvGrpSpPr>
        <p:grpSpPr>
          <a:xfrm>
            <a:off x="6921154" y="1555750"/>
            <a:ext cx="4922846" cy="2082051"/>
            <a:chOff x="6882193" y="1675577"/>
            <a:chExt cx="4922846" cy="2082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B609826-EA87-1E46-8CC2-98C07B5BA815}"/>
                    </a:ext>
                  </a:extLst>
                </p:cNvPr>
                <p:cNvSpPr txBox="1"/>
                <p:nvPr/>
              </p:nvSpPr>
              <p:spPr>
                <a:xfrm>
                  <a:off x="8407616" y="2521847"/>
                  <a:ext cx="18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𝐻𝑒𝑎𝑟𝑡𝐷𝑖𝑠𝑒𝑎𝑠𝑒</m:t>
                        </m:r>
                      </m:oMath>
                    </m:oMathPara>
                  </a14:m>
                  <a:endParaRPr lang="de-DE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B609826-EA87-1E46-8CC2-98C07B5BA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7616" y="2521847"/>
                  <a:ext cx="1872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39CEBF2-8ABD-1F44-B250-02BDCCA7D0F5}"/>
                    </a:ext>
                  </a:extLst>
                </p:cNvPr>
                <p:cNvSpPr txBox="1"/>
                <p:nvPr/>
              </p:nvSpPr>
              <p:spPr>
                <a:xfrm>
                  <a:off x="8605616" y="1675579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𝐷𝑖𝑒𝑡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39CEBF2-8ABD-1F44-B250-02BDCCA7D0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616" y="1675579"/>
                  <a:ext cx="1476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74D588B-DD4A-884D-BCA4-54C18AD24B17}"/>
                </a:ext>
              </a:extLst>
            </p:cNvPr>
            <p:cNvCxnSpPr>
              <a:cxnSpLocks/>
              <a:stCxn id="17" idx="4"/>
              <a:endCxn id="16" idx="0"/>
            </p:cNvCxnSpPr>
            <p:nvPr/>
          </p:nvCxnSpPr>
          <p:spPr>
            <a:xfrm>
              <a:off x="9343616" y="2065092"/>
              <a:ext cx="0" cy="4567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42F65D1-F6D9-6A47-879F-7736BA7F6B83}"/>
                    </a:ext>
                  </a:extLst>
                </p:cNvPr>
                <p:cNvSpPr txBox="1"/>
                <p:nvPr/>
              </p:nvSpPr>
              <p:spPr>
                <a:xfrm>
                  <a:off x="6882194" y="3362543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𝑆𝑦𝑚𝑝𝑡𝑜𝑚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42F65D1-F6D9-6A47-879F-7736BA7F6B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94" y="3362543"/>
                  <a:ext cx="1476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B4C0437-E02B-CD48-A077-0657EAFFB2A9}"/>
                    </a:ext>
                  </a:extLst>
                </p:cNvPr>
                <p:cNvSpPr txBox="1"/>
                <p:nvPr/>
              </p:nvSpPr>
              <p:spPr>
                <a:xfrm>
                  <a:off x="10329039" y="3368115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𝑆𝑦𝑚𝑝𝑡𝑜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B4C0437-E02B-CD48-A077-0657EAFFB2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9039" y="3368115"/>
                  <a:ext cx="147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E501595-572B-1649-B213-34FC3DD92494}"/>
                </a:ext>
              </a:extLst>
            </p:cNvPr>
            <p:cNvCxnSpPr>
              <a:cxnSpLocks/>
              <a:stCxn id="16" idx="5"/>
              <a:endCxn id="20" idx="0"/>
            </p:cNvCxnSpPr>
            <p:nvPr/>
          </p:nvCxnSpPr>
          <p:spPr>
            <a:xfrm>
              <a:off x="10005468" y="2854317"/>
              <a:ext cx="1061571" cy="5137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774486E-5E3F-A442-B0D3-C447BD94680B}"/>
                </a:ext>
              </a:extLst>
            </p:cNvPr>
            <p:cNvCxnSpPr>
              <a:cxnSpLocks/>
              <a:stCxn id="16" idx="3"/>
              <a:endCxn id="19" idx="0"/>
            </p:cNvCxnSpPr>
            <p:nvPr/>
          </p:nvCxnSpPr>
          <p:spPr>
            <a:xfrm flipH="1">
              <a:off x="7620194" y="2854317"/>
              <a:ext cx="1061570" cy="508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C7980CA-FCEE-1346-8BCF-F26345130469}"/>
                    </a:ext>
                  </a:extLst>
                </p:cNvPr>
                <p:cNvSpPr txBox="1"/>
                <p:nvPr/>
              </p:nvSpPr>
              <p:spPr>
                <a:xfrm>
                  <a:off x="8605616" y="3362543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𝑆𝑦𝑚𝑝𝑡𝑜𝑛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C7980CA-FCEE-1346-8BCF-F263451304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616" y="3362543"/>
                  <a:ext cx="147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7AB5C01-0F42-DB4B-93B1-21F93360AD74}"/>
                    </a:ext>
                  </a:extLst>
                </p:cNvPr>
                <p:cNvSpPr txBox="1"/>
                <p:nvPr/>
              </p:nvSpPr>
              <p:spPr>
                <a:xfrm>
                  <a:off x="6882193" y="1675577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𝑆𝑚𝑜𝑘𝑖𝑛𝑔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7AB5C01-0F42-DB4B-93B1-21F93360A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93" y="1675577"/>
                  <a:ext cx="147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47906E6-9AB6-3546-86E7-DFB36D7439BD}"/>
                    </a:ext>
                  </a:extLst>
                </p:cNvPr>
                <p:cNvSpPr txBox="1"/>
                <p:nvPr/>
              </p:nvSpPr>
              <p:spPr>
                <a:xfrm>
                  <a:off x="10329039" y="1675578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𝐸𝑥𝑒𝑟𝑐𝑖𝑠𝑒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47906E6-9AB6-3546-86E7-DFB36D743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9039" y="1675578"/>
                  <a:ext cx="147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8EC1E1-DC5C-B44B-9786-B52959803FA2}"/>
                </a:ext>
              </a:extLst>
            </p:cNvPr>
            <p:cNvCxnSpPr>
              <a:cxnSpLocks/>
              <a:stCxn id="25" idx="4"/>
              <a:endCxn id="16" idx="7"/>
            </p:cNvCxnSpPr>
            <p:nvPr/>
          </p:nvCxnSpPr>
          <p:spPr>
            <a:xfrm flipH="1">
              <a:off x="10005468" y="2065091"/>
              <a:ext cx="1061571" cy="5137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19B17E0-DA50-AB4C-B77C-859E77825B51}"/>
                </a:ext>
              </a:extLst>
            </p:cNvPr>
            <p:cNvCxnSpPr>
              <a:cxnSpLocks/>
              <a:stCxn id="16" idx="4"/>
              <a:endCxn id="23" idx="0"/>
            </p:cNvCxnSpPr>
            <p:nvPr/>
          </p:nvCxnSpPr>
          <p:spPr>
            <a:xfrm>
              <a:off x="9343616" y="2911360"/>
              <a:ext cx="0" cy="4511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52D1017-122C-DD41-B5BB-5C29B09CE058}"/>
                </a:ext>
              </a:extLst>
            </p:cNvPr>
            <p:cNvCxnSpPr>
              <a:cxnSpLocks/>
              <a:stCxn id="24" idx="4"/>
              <a:endCxn id="16" idx="1"/>
            </p:cNvCxnSpPr>
            <p:nvPr/>
          </p:nvCxnSpPr>
          <p:spPr>
            <a:xfrm>
              <a:off x="7620193" y="2065090"/>
              <a:ext cx="1061571" cy="513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4A6D1A6-E9BD-0549-B478-82C92DFE214F}"/>
              </a:ext>
            </a:extLst>
          </p:cNvPr>
          <p:cNvSpPr txBox="1"/>
          <p:nvPr/>
        </p:nvSpPr>
        <p:spPr>
          <a:xfrm>
            <a:off x="6792399" y="13501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F02FF8-C949-BF4A-9BF1-3F7E6E2F71C9}"/>
              </a:ext>
            </a:extLst>
          </p:cNvPr>
          <p:cNvSpPr txBox="1"/>
          <p:nvPr/>
        </p:nvSpPr>
        <p:spPr>
          <a:xfrm>
            <a:off x="8547044" y="13475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9EF270-8D77-C245-B9EC-411FC4FFBF29}"/>
              </a:ext>
            </a:extLst>
          </p:cNvPr>
          <p:cNvSpPr txBox="1"/>
          <p:nvPr/>
        </p:nvSpPr>
        <p:spPr>
          <a:xfrm>
            <a:off x="10273528" y="13475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2655BA-5DB9-4D4D-B3F4-B15A93CED827}"/>
              </a:ext>
            </a:extLst>
          </p:cNvPr>
          <p:cNvSpPr txBox="1"/>
          <p:nvPr/>
        </p:nvSpPr>
        <p:spPr>
          <a:xfrm>
            <a:off x="6792399" y="30218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89E9EA-31E3-C24E-8072-05DC78290F9D}"/>
              </a:ext>
            </a:extLst>
          </p:cNvPr>
          <p:cNvSpPr txBox="1"/>
          <p:nvPr/>
        </p:nvSpPr>
        <p:spPr>
          <a:xfrm>
            <a:off x="8547044" y="30191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07322F-D54C-6B43-BBA3-BF4C6EFB9E83}"/>
              </a:ext>
            </a:extLst>
          </p:cNvPr>
          <p:cNvSpPr txBox="1"/>
          <p:nvPr/>
        </p:nvSpPr>
        <p:spPr>
          <a:xfrm>
            <a:off x="10273528" y="30191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0B59AB-267F-FF43-B053-A2AE69EFF4FA}"/>
              </a:ext>
            </a:extLst>
          </p:cNvPr>
          <p:cNvSpPr txBox="1"/>
          <p:nvPr/>
        </p:nvSpPr>
        <p:spPr>
          <a:xfrm>
            <a:off x="8027565" y="24165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26919454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dirty="0" err="1">
                <a:latin typeface="+mn-lt"/>
              </a:rPr>
              <a:t>HeartDisease</a:t>
            </a:r>
            <a:r>
              <a:rPr lang="de-DE" dirty="0">
                <a:latin typeface="+mn-lt"/>
              </a:rPr>
              <a:t> wegzulassen ist gar keine gute Lösung!</a:t>
            </a:r>
            <a:endParaRPr lang="de-DE" b="0" dirty="0">
              <a:latin typeface="+mn-lt"/>
            </a:endParaRP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687" y="1021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1EFF6-A690-9143-989B-80C88502C1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0A122-9475-EC4A-A11F-A424C7115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ADB4B-EF1A-C040-9EFD-A06209B4ED8F}"/>
              </a:ext>
            </a:extLst>
          </p:cNvPr>
          <p:cNvGrpSpPr/>
          <p:nvPr/>
        </p:nvGrpSpPr>
        <p:grpSpPr>
          <a:xfrm>
            <a:off x="6921154" y="1555750"/>
            <a:ext cx="4922846" cy="2082051"/>
            <a:chOff x="6882193" y="1675577"/>
            <a:chExt cx="4922846" cy="2082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02AB8CE-91FE-8E48-AB97-8F8BE168BBBC}"/>
                    </a:ext>
                  </a:extLst>
                </p:cNvPr>
                <p:cNvSpPr txBox="1"/>
                <p:nvPr/>
              </p:nvSpPr>
              <p:spPr>
                <a:xfrm>
                  <a:off x="8407616" y="2521847"/>
                  <a:ext cx="18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𝐻𝑒𝑎𝑟𝑡𝐷𝑖𝑠𝑒𝑎𝑠𝑒</m:t>
                        </m:r>
                      </m:oMath>
                    </m:oMathPara>
                  </a14:m>
                  <a:endParaRPr lang="de-DE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02AB8CE-91FE-8E48-AB97-8F8BE168BB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7616" y="2521847"/>
                  <a:ext cx="1872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B6C4F59-318C-104E-92D7-A2A51AF7B979}"/>
                    </a:ext>
                  </a:extLst>
                </p:cNvPr>
                <p:cNvSpPr txBox="1"/>
                <p:nvPr/>
              </p:nvSpPr>
              <p:spPr>
                <a:xfrm>
                  <a:off x="8605616" y="1675579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𝐷𝑖𝑒𝑡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B6C4F59-318C-104E-92D7-A2A51AF7B9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616" y="1675579"/>
                  <a:ext cx="1476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7965790-241C-344F-A3FD-7D2200BC59AF}"/>
                </a:ext>
              </a:extLst>
            </p:cNvPr>
            <p:cNvCxnSpPr>
              <a:cxnSpLocks/>
              <a:stCxn id="12" idx="4"/>
              <a:endCxn id="11" idx="0"/>
            </p:cNvCxnSpPr>
            <p:nvPr/>
          </p:nvCxnSpPr>
          <p:spPr>
            <a:xfrm>
              <a:off x="9343616" y="2065092"/>
              <a:ext cx="0" cy="4567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25E20A-3983-EB40-AA6C-BD3F146A0EE8}"/>
                    </a:ext>
                  </a:extLst>
                </p:cNvPr>
                <p:cNvSpPr txBox="1"/>
                <p:nvPr/>
              </p:nvSpPr>
              <p:spPr>
                <a:xfrm>
                  <a:off x="6882194" y="3362543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𝑆𝑦𝑚𝑝𝑡𝑜𝑚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25E20A-3983-EB40-AA6C-BD3F146A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94" y="3362543"/>
                  <a:ext cx="1476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E1DAAE-9B16-F94E-B0F5-1B5FFD71975B}"/>
                    </a:ext>
                  </a:extLst>
                </p:cNvPr>
                <p:cNvSpPr txBox="1"/>
                <p:nvPr/>
              </p:nvSpPr>
              <p:spPr>
                <a:xfrm>
                  <a:off x="10329039" y="3368115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𝑆𝑦𝑚𝑝𝑡𝑜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E1DAAE-9B16-F94E-B0F5-1B5FFD7197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9039" y="3368115"/>
                  <a:ext cx="1476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C77F58B-5E97-2841-B197-B7D825D3E032}"/>
                </a:ext>
              </a:extLst>
            </p:cNvPr>
            <p:cNvCxnSpPr>
              <a:cxnSpLocks/>
              <a:stCxn id="11" idx="5"/>
              <a:endCxn id="15" idx="0"/>
            </p:cNvCxnSpPr>
            <p:nvPr/>
          </p:nvCxnSpPr>
          <p:spPr>
            <a:xfrm>
              <a:off x="10005468" y="2854317"/>
              <a:ext cx="1061571" cy="5137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59B98E3-C5EF-BE43-9197-A81B61767327}"/>
                </a:ext>
              </a:extLst>
            </p:cNvPr>
            <p:cNvCxnSpPr>
              <a:cxnSpLocks/>
              <a:stCxn id="11" idx="3"/>
              <a:endCxn id="14" idx="0"/>
            </p:cNvCxnSpPr>
            <p:nvPr/>
          </p:nvCxnSpPr>
          <p:spPr>
            <a:xfrm flipH="1">
              <a:off x="7620194" y="2854317"/>
              <a:ext cx="1061570" cy="508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F16E507-92E3-1D4A-B475-81F4FCFFD493}"/>
                    </a:ext>
                  </a:extLst>
                </p:cNvPr>
                <p:cNvSpPr txBox="1"/>
                <p:nvPr/>
              </p:nvSpPr>
              <p:spPr>
                <a:xfrm>
                  <a:off x="8605616" y="3362543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𝑆𝑦𝑚𝑝𝑡𝑜𝑛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F16E507-92E3-1D4A-B475-81F4FCFFD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616" y="3362543"/>
                  <a:ext cx="147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EEF4E9A-4F12-774C-86CA-B3503CCBEFA8}"/>
                    </a:ext>
                  </a:extLst>
                </p:cNvPr>
                <p:cNvSpPr txBox="1"/>
                <p:nvPr/>
              </p:nvSpPr>
              <p:spPr>
                <a:xfrm>
                  <a:off x="6882193" y="1675577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𝑆𝑚𝑜𝑘𝑖𝑛𝑔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EEF4E9A-4F12-774C-86CA-B3503CCBEF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93" y="1675577"/>
                  <a:ext cx="147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1D03570-C34B-9F4F-84D4-113E3B64B3FC}"/>
                    </a:ext>
                  </a:extLst>
                </p:cNvPr>
                <p:cNvSpPr txBox="1"/>
                <p:nvPr/>
              </p:nvSpPr>
              <p:spPr>
                <a:xfrm>
                  <a:off x="10329039" y="1675578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𝐸𝑥𝑒𝑟𝑐𝑖𝑠𝑒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1D03570-C34B-9F4F-84D4-113E3B64B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9039" y="1675578"/>
                  <a:ext cx="147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E8F533D-392F-3340-956E-A023BA14407C}"/>
                </a:ext>
              </a:extLst>
            </p:cNvPr>
            <p:cNvCxnSpPr>
              <a:cxnSpLocks/>
              <a:stCxn id="20" idx="4"/>
              <a:endCxn id="11" idx="7"/>
            </p:cNvCxnSpPr>
            <p:nvPr/>
          </p:nvCxnSpPr>
          <p:spPr>
            <a:xfrm flipH="1">
              <a:off x="10005468" y="2065091"/>
              <a:ext cx="1061571" cy="5137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174C887-4523-4D40-B3CC-52FDFC938F5F}"/>
                </a:ext>
              </a:extLst>
            </p:cNvPr>
            <p:cNvCxnSpPr>
              <a:cxnSpLocks/>
              <a:stCxn id="11" idx="4"/>
              <a:endCxn id="18" idx="0"/>
            </p:cNvCxnSpPr>
            <p:nvPr/>
          </p:nvCxnSpPr>
          <p:spPr>
            <a:xfrm>
              <a:off x="9343616" y="2911360"/>
              <a:ext cx="0" cy="4511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1E8793B-6AF9-CD48-B62F-444076AB21DF}"/>
                </a:ext>
              </a:extLst>
            </p:cNvPr>
            <p:cNvCxnSpPr>
              <a:cxnSpLocks/>
              <a:stCxn id="19" idx="4"/>
              <a:endCxn id="11" idx="1"/>
            </p:cNvCxnSpPr>
            <p:nvPr/>
          </p:nvCxnSpPr>
          <p:spPr>
            <a:xfrm>
              <a:off x="7620193" y="2065090"/>
              <a:ext cx="1061571" cy="513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F7FC0C-5130-FC42-9C46-934D5B7AF7DC}"/>
              </a:ext>
            </a:extLst>
          </p:cNvPr>
          <p:cNvSpPr txBox="1"/>
          <p:nvPr/>
        </p:nvSpPr>
        <p:spPr>
          <a:xfrm>
            <a:off x="6792399" y="13501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A4C02E-E93A-8E48-BB73-87115B04C3F6}"/>
              </a:ext>
            </a:extLst>
          </p:cNvPr>
          <p:cNvSpPr txBox="1"/>
          <p:nvPr/>
        </p:nvSpPr>
        <p:spPr>
          <a:xfrm>
            <a:off x="8547044" y="13475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5AACE6-366E-164B-9804-96FB3A371A43}"/>
              </a:ext>
            </a:extLst>
          </p:cNvPr>
          <p:cNvSpPr txBox="1"/>
          <p:nvPr/>
        </p:nvSpPr>
        <p:spPr>
          <a:xfrm>
            <a:off x="10273528" y="13475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7A3C9-A424-7C43-870F-9C96F2FF1BA7}"/>
              </a:ext>
            </a:extLst>
          </p:cNvPr>
          <p:cNvSpPr txBox="1"/>
          <p:nvPr/>
        </p:nvSpPr>
        <p:spPr>
          <a:xfrm>
            <a:off x="6792399" y="30218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F1342B-4A5C-CE4D-B6C7-FDE9449F2A58}"/>
              </a:ext>
            </a:extLst>
          </p:cNvPr>
          <p:cNvSpPr txBox="1"/>
          <p:nvPr/>
        </p:nvSpPr>
        <p:spPr>
          <a:xfrm>
            <a:off x="8547044" y="30191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039DDF-430E-394C-BAAB-26C86E0E4884}"/>
              </a:ext>
            </a:extLst>
          </p:cNvPr>
          <p:cNvSpPr txBox="1"/>
          <p:nvPr/>
        </p:nvSpPr>
        <p:spPr>
          <a:xfrm>
            <a:off x="10273528" y="30191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4404A8-0EA8-AD4C-A603-23EBA36B818D}"/>
              </a:ext>
            </a:extLst>
          </p:cNvPr>
          <p:cNvSpPr txBox="1"/>
          <p:nvPr/>
        </p:nvSpPr>
        <p:spPr>
          <a:xfrm>
            <a:off x="8027565" y="24165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17D8C-297B-7C4B-92FF-035355783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6242768" cy="4240848"/>
          </a:xfrm>
        </p:spPr>
        <p:txBody>
          <a:bodyPr/>
          <a:lstStyle/>
          <a:p>
            <a:r>
              <a:rPr lang="de-DE" dirty="0"/>
              <a:t>Ohne versteckten Knoten müssen die indirekten Abhängigkeiten durch Kanten direkt abgebildet werden</a:t>
            </a:r>
          </a:p>
          <a:p>
            <a:pPr lvl="1"/>
            <a:r>
              <a:rPr lang="de-DE" dirty="0"/>
              <a:t>Symptome nicht länger bedingt unabhängig gegeben die Elternknotenwerte</a:t>
            </a:r>
          </a:p>
          <a:p>
            <a:pPr lvl="1"/>
            <a:r>
              <a:rPr lang="de-DE" dirty="0"/>
              <a:t>Sehr viel mehr Kanten, sehr viel mehr Wahrscheinlichkeiten zu spezifizieren: </a:t>
            </a:r>
            <a:br>
              <a:rPr lang="de-DE" dirty="0"/>
            </a:br>
            <a:r>
              <a:rPr lang="de-DE" dirty="0"/>
              <a:t>708 insgesamt</a:t>
            </a:r>
          </a:p>
          <a:p>
            <a:pPr lvl="1"/>
            <a:r>
              <a:rPr lang="de-DE" dirty="0"/>
              <a:t>Brauchen sehr viel mehr Daten, um diese ganzen Werte vernünftig zu lernen</a:t>
            </a:r>
          </a:p>
        </p:txBody>
      </p:sp>
      <p:grpSp>
        <p:nvGrpSpPr>
          <p:cNvPr id="89103" name="Group 89102">
            <a:extLst>
              <a:ext uri="{FF2B5EF4-FFF2-40B4-BE49-F238E27FC236}">
                <a16:creationId xmlns:a16="http://schemas.microsoft.com/office/drawing/2014/main" id="{FF28D40B-73B1-6148-81D2-80CA2BB38DA0}"/>
              </a:ext>
            </a:extLst>
          </p:cNvPr>
          <p:cNvGrpSpPr/>
          <p:nvPr/>
        </p:nvGrpSpPr>
        <p:grpSpPr>
          <a:xfrm>
            <a:off x="6675381" y="3686030"/>
            <a:ext cx="5168619" cy="1995781"/>
            <a:chOff x="6675381" y="3686030"/>
            <a:chExt cx="5168619" cy="19957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D043F3-BA1E-1647-A5A2-EF35FD5D1B32}"/>
                    </a:ext>
                  </a:extLst>
                </p:cNvPr>
                <p:cNvSpPr txBox="1"/>
                <p:nvPr/>
              </p:nvSpPr>
              <p:spPr>
                <a:xfrm>
                  <a:off x="8644577" y="3894229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𝐷𝑖𝑒𝑡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D043F3-BA1E-1647-A5A2-EF35FD5D1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577" y="3894229"/>
                  <a:ext cx="147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C1D967-312D-7C42-85A8-A07EF8DCD532}"/>
                </a:ext>
              </a:extLst>
            </p:cNvPr>
            <p:cNvCxnSpPr>
              <a:cxnSpLocks/>
              <a:stCxn id="35" idx="4"/>
              <a:endCxn id="41" idx="0"/>
            </p:cNvCxnSpPr>
            <p:nvPr/>
          </p:nvCxnSpPr>
          <p:spPr>
            <a:xfrm>
              <a:off x="9382577" y="4283742"/>
              <a:ext cx="0" cy="10029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C4DB6E8-089D-1E4D-BEB8-6A1AC2E7DBA3}"/>
                    </a:ext>
                  </a:extLst>
                </p:cNvPr>
                <p:cNvSpPr txBox="1"/>
                <p:nvPr/>
              </p:nvSpPr>
              <p:spPr>
                <a:xfrm>
                  <a:off x="6921155" y="5286726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𝑆𝑦𝑚𝑝𝑡𝑜𝑚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C4DB6E8-089D-1E4D-BEB8-6A1AC2E7DB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155" y="5286726"/>
                  <a:ext cx="1476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8A766D6-497C-A841-94F5-36FFCA12460A}"/>
                    </a:ext>
                  </a:extLst>
                </p:cNvPr>
                <p:cNvSpPr txBox="1"/>
                <p:nvPr/>
              </p:nvSpPr>
              <p:spPr>
                <a:xfrm>
                  <a:off x="10368000" y="5292298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𝑆𝑦𝑚𝑝𝑡𝑜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8A766D6-497C-A841-94F5-36FFCA124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8000" y="5292298"/>
                  <a:ext cx="1476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B1BD6B6-E8E4-7C45-A253-C7F370A4A863}"/>
                </a:ext>
              </a:extLst>
            </p:cNvPr>
            <p:cNvCxnSpPr>
              <a:cxnSpLocks/>
              <a:stCxn id="35" idx="4"/>
              <a:endCxn id="38" idx="0"/>
            </p:cNvCxnSpPr>
            <p:nvPr/>
          </p:nvCxnSpPr>
          <p:spPr>
            <a:xfrm>
              <a:off x="9382577" y="4283742"/>
              <a:ext cx="1723423" cy="10085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E3C5DF-A957-D54A-9A00-A458B9F07893}"/>
                </a:ext>
              </a:extLst>
            </p:cNvPr>
            <p:cNvCxnSpPr>
              <a:cxnSpLocks/>
              <a:stCxn id="43" idx="4"/>
              <a:endCxn id="37" idx="0"/>
            </p:cNvCxnSpPr>
            <p:nvPr/>
          </p:nvCxnSpPr>
          <p:spPr>
            <a:xfrm flipH="1">
              <a:off x="7659155" y="4283741"/>
              <a:ext cx="3446845" cy="10029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23A1C54-9E66-3542-8F1F-0EFB6A725C50}"/>
                    </a:ext>
                  </a:extLst>
                </p:cNvPr>
                <p:cNvSpPr txBox="1"/>
                <p:nvPr/>
              </p:nvSpPr>
              <p:spPr>
                <a:xfrm>
                  <a:off x="8644577" y="5286726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𝑆𝑦𝑚𝑝𝑡𝑜𝑛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23A1C54-9E66-3542-8F1F-0EFB6A725C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577" y="5286726"/>
                  <a:ext cx="1476000" cy="389513"/>
                </a:xfrm>
                <a:prstGeom prst="ellipse">
                  <a:avLst/>
                </a:prstGeom>
                <a:blipFill>
                  <a:blip r:embed="rId1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E84825-BC73-0B4E-8F86-3085C05416CC}"/>
                    </a:ext>
                  </a:extLst>
                </p:cNvPr>
                <p:cNvSpPr txBox="1"/>
                <p:nvPr/>
              </p:nvSpPr>
              <p:spPr>
                <a:xfrm>
                  <a:off x="6921154" y="3894227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𝑆𝑚𝑜𝑘𝑖𝑛𝑔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E84825-BC73-0B4E-8F86-3085C05416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154" y="3894227"/>
                  <a:ext cx="1476000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25DEC65-5118-8441-ADD6-CF64E67720B7}"/>
                    </a:ext>
                  </a:extLst>
                </p:cNvPr>
                <p:cNvSpPr txBox="1"/>
                <p:nvPr/>
              </p:nvSpPr>
              <p:spPr>
                <a:xfrm>
                  <a:off x="10368000" y="3894228"/>
                  <a:ext cx="147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𝐸𝑥𝑒𝑟𝑐𝑖𝑠𝑒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25DEC65-5118-8441-ADD6-CF64E67720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8000" y="3894228"/>
                  <a:ext cx="1476000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C5BDE7-7C1C-BC4D-8BA6-7D65C9783720}"/>
                </a:ext>
              </a:extLst>
            </p:cNvPr>
            <p:cNvCxnSpPr>
              <a:cxnSpLocks/>
              <a:stCxn id="43" idx="4"/>
              <a:endCxn id="38" idx="0"/>
            </p:cNvCxnSpPr>
            <p:nvPr/>
          </p:nvCxnSpPr>
          <p:spPr>
            <a:xfrm>
              <a:off x="11106000" y="4283741"/>
              <a:ext cx="0" cy="10085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ED4A8C-8A91-814E-BF12-5E2CEB075C92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H="1">
              <a:off x="9382577" y="4283740"/>
              <a:ext cx="1741423" cy="1002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E1F106F-E11C-B24E-90A8-B3EE58782EF0}"/>
                </a:ext>
              </a:extLst>
            </p:cNvPr>
            <p:cNvCxnSpPr>
              <a:cxnSpLocks/>
              <a:stCxn id="42" idx="4"/>
              <a:endCxn id="38" idx="0"/>
            </p:cNvCxnSpPr>
            <p:nvPr/>
          </p:nvCxnSpPr>
          <p:spPr>
            <a:xfrm>
              <a:off x="7659154" y="4283740"/>
              <a:ext cx="3446846" cy="10085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E574E9-6322-6B4D-BD07-D0E33CDAC2E1}"/>
                </a:ext>
              </a:extLst>
            </p:cNvPr>
            <p:cNvSpPr txBox="1"/>
            <p:nvPr/>
          </p:nvSpPr>
          <p:spPr>
            <a:xfrm>
              <a:off x="6792399" y="36886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E035C0-DBA2-6E48-BFF3-6116E73912E3}"/>
                </a:ext>
              </a:extLst>
            </p:cNvPr>
            <p:cNvSpPr txBox="1"/>
            <p:nvPr/>
          </p:nvSpPr>
          <p:spPr>
            <a:xfrm>
              <a:off x="8547044" y="36860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1E7036-FC86-2E46-BF27-7112924B6316}"/>
                </a:ext>
              </a:extLst>
            </p:cNvPr>
            <p:cNvSpPr txBox="1"/>
            <p:nvPr/>
          </p:nvSpPr>
          <p:spPr>
            <a:xfrm>
              <a:off x="10273528" y="36860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12A5092-7104-2E45-A4AE-46E86AD2E95F}"/>
                </a:ext>
              </a:extLst>
            </p:cNvPr>
            <p:cNvSpPr txBox="1"/>
            <p:nvPr/>
          </p:nvSpPr>
          <p:spPr>
            <a:xfrm>
              <a:off x="6675381" y="506581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/>
                <a:t>54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222B4AE-1569-2341-82B3-3E85DAF1FEA8}"/>
                </a:ext>
              </a:extLst>
            </p:cNvPr>
            <p:cNvSpPr txBox="1"/>
            <p:nvPr/>
          </p:nvSpPr>
          <p:spPr>
            <a:xfrm>
              <a:off x="8313006" y="506317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/>
                <a:t>162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AA544A-F7A9-8F49-8046-D2F469F03D6E}"/>
                </a:ext>
              </a:extLst>
            </p:cNvPr>
            <p:cNvSpPr txBox="1"/>
            <p:nvPr/>
          </p:nvSpPr>
          <p:spPr>
            <a:xfrm>
              <a:off x="10039490" y="506317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/>
                <a:t>486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98C6F6F-C0BC-D646-A113-84051FF532E4}"/>
                </a:ext>
              </a:extLst>
            </p:cNvPr>
            <p:cNvCxnSpPr>
              <a:cxnSpLocks/>
              <a:stCxn id="42" idx="4"/>
              <a:endCxn id="37" idx="0"/>
            </p:cNvCxnSpPr>
            <p:nvPr/>
          </p:nvCxnSpPr>
          <p:spPr>
            <a:xfrm>
              <a:off x="7659154" y="4283740"/>
              <a:ext cx="1" cy="1002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1EEF765-FA33-834B-8A59-87B651A612E3}"/>
                </a:ext>
              </a:extLst>
            </p:cNvPr>
            <p:cNvCxnSpPr>
              <a:cxnSpLocks/>
              <a:stCxn id="41" idx="6"/>
              <a:endCxn id="38" idx="2"/>
            </p:cNvCxnSpPr>
            <p:nvPr/>
          </p:nvCxnSpPr>
          <p:spPr>
            <a:xfrm>
              <a:off x="10120577" y="5481483"/>
              <a:ext cx="247423" cy="5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15A2EF2-033E-CA4D-9DA5-27DE776611AB}"/>
                </a:ext>
              </a:extLst>
            </p:cNvPr>
            <p:cNvCxnSpPr>
              <a:cxnSpLocks/>
              <a:stCxn id="35" idx="4"/>
              <a:endCxn id="37" idx="0"/>
            </p:cNvCxnSpPr>
            <p:nvPr/>
          </p:nvCxnSpPr>
          <p:spPr>
            <a:xfrm flipH="1">
              <a:off x="7659155" y="4283742"/>
              <a:ext cx="1723422" cy="10029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329CD63-5264-0140-A8FA-0C4445E8B8E6}"/>
                </a:ext>
              </a:extLst>
            </p:cNvPr>
            <p:cNvCxnSpPr>
              <a:cxnSpLocks/>
              <a:stCxn id="37" idx="6"/>
              <a:endCxn id="41" idx="2"/>
            </p:cNvCxnSpPr>
            <p:nvPr/>
          </p:nvCxnSpPr>
          <p:spPr>
            <a:xfrm>
              <a:off x="8397155" y="5481483"/>
              <a:ext cx="2474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EA83C80-5C66-664D-BBA9-DF3C5919D67F}"/>
                </a:ext>
              </a:extLst>
            </p:cNvPr>
            <p:cNvCxnSpPr>
              <a:cxnSpLocks/>
              <a:stCxn id="37" idx="5"/>
              <a:endCxn id="38" idx="3"/>
            </p:cNvCxnSpPr>
            <p:nvPr/>
          </p:nvCxnSpPr>
          <p:spPr>
            <a:xfrm rot="16200000" flipH="1">
              <a:off x="9379791" y="4420404"/>
              <a:ext cx="5572" cy="2403155"/>
            </a:xfrm>
            <a:prstGeom prst="curvedConnector3">
              <a:avLst>
                <a:gd name="adj1" fmla="val 4113765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71C5695-323C-1240-A646-7A783946888A}"/>
                </a:ext>
              </a:extLst>
            </p:cNvPr>
            <p:cNvCxnSpPr>
              <a:cxnSpLocks/>
              <a:stCxn id="42" idx="4"/>
              <a:endCxn id="41" idx="0"/>
            </p:cNvCxnSpPr>
            <p:nvPr/>
          </p:nvCxnSpPr>
          <p:spPr>
            <a:xfrm>
              <a:off x="7659154" y="4283740"/>
              <a:ext cx="1723423" cy="1002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956882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Expectation-Maximisation (EM)</a:t>
            </a:r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57F147-F889-7F41-AD71-CD216E2EC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Wenn wir versteckte Variablen beibehalten und die Parameter aus Daten lernen wollen, haben wir eine Form des </a:t>
            </a:r>
            <a:r>
              <a:rPr lang="de-DE" dirty="0" err="1">
                <a:solidFill>
                  <a:schemeClr val="accent2"/>
                </a:solidFill>
              </a:rPr>
              <a:t>unüberwachten</a:t>
            </a:r>
            <a:r>
              <a:rPr lang="de-DE" dirty="0">
                <a:solidFill>
                  <a:schemeClr val="accent2"/>
                </a:solidFill>
              </a:rPr>
              <a:t> Lernens </a:t>
            </a:r>
            <a:r>
              <a:rPr lang="de-DE" dirty="0"/>
              <a:t>(</a:t>
            </a:r>
            <a:r>
              <a:rPr lang="de-DE" i="1" dirty="0" err="1">
                <a:solidFill>
                  <a:schemeClr val="accent2"/>
                </a:solidFill>
              </a:rPr>
              <a:t>unsupervised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learning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Daten geben nicht über alle Aspekte von Datenpunkten Auskunft</a:t>
            </a:r>
          </a:p>
          <a:p>
            <a:endParaRPr lang="de-DE" dirty="0"/>
          </a:p>
          <a:p>
            <a:r>
              <a:rPr lang="de-DE" dirty="0" err="1">
                <a:solidFill>
                  <a:schemeClr val="accent1"/>
                </a:solidFill>
              </a:rPr>
              <a:t>Expectation-Maximisation</a:t>
            </a:r>
            <a:r>
              <a:rPr lang="de-DE" dirty="0"/>
              <a:t> (EM)</a:t>
            </a:r>
          </a:p>
          <a:p>
            <a:pPr lvl="1"/>
            <a:r>
              <a:rPr lang="de-DE" dirty="0"/>
              <a:t>Genereller Algorithmus zum Lernen von Parameters bei unvollständigen Daten</a:t>
            </a:r>
          </a:p>
          <a:p>
            <a:pPr lvl="1"/>
            <a:r>
              <a:rPr lang="de-DE" dirty="0"/>
              <a:t>Hier für diskrete Datenwerte im BN-Kontext gezeigt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89C88-8F4A-4A4A-8AF5-D7AB52F455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5C498-CD66-1245-B0E2-9E70FBB92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4929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EM: Generelle Idee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7C654FB2-A846-A147-B275-398E0670A8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889236" cy="4240848"/>
              </a:xfrm>
            </p:spPr>
            <p:txBody>
              <a:bodyPr/>
              <a:lstStyle/>
              <a:p>
                <a:r>
                  <a:rPr lang="de-DE" dirty="0"/>
                  <a:t>Falls wir Daten für alle Variablen im BN hätten, könnten wir die Parameter mit ML- (oder MAP-) Ansätzen lernen</a:t>
                </a:r>
              </a:p>
              <a:p>
                <a:pPr lvl="1"/>
                <a:r>
                  <a:rPr lang="de-DE" dirty="0"/>
                  <a:t>Relative Häufigkeiten bestimmen, wie vorher besprochen</a:t>
                </a:r>
              </a:p>
              <a:p>
                <a:endParaRPr lang="de-DE" dirty="0"/>
              </a:p>
              <a:p>
                <a:r>
                  <a:rPr lang="de-DE" dirty="0"/>
                  <a:t>Falls wir die Parameter hätten, könnten wir die Wahrscheinlichkeiten jedes Ereignisses schätzen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Könnten also Werte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de-DE" dirty="0"/>
                  <a:t> schätzen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7C654FB2-A846-A147-B275-398E0670A8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889236" cy="4240848"/>
              </a:xfrm>
              <a:blipFill>
                <a:blip r:embed="rId3"/>
                <a:stretch>
                  <a:fillRect l="-1854" t="-2687" r="-14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086A4-F22C-1A4F-AF0A-E94FD80BB6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78D2-2D12-B140-A417-75334CC6D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3068" y="6269813"/>
            <a:ext cx="8279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Dempster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A.P., Laird. N.M., Rubin, D.B.: Maximum-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Likelihood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Incomplete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Data via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Algorithm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Royal Statistical Society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52F4C8-7621-644A-A02A-4857A91A0BE0}"/>
              </a:ext>
            </a:extLst>
          </p:cNvPr>
          <p:cNvGrpSpPr/>
          <p:nvPr/>
        </p:nvGrpSpPr>
        <p:grpSpPr>
          <a:xfrm>
            <a:off x="9773668" y="3562683"/>
            <a:ext cx="1894419" cy="2076476"/>
            <a:chOff x="9773668" y="3562683"/>
            <a:chExt cx="1894419" cy="2076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85A166-B487-F34B-9EC2-C0537257E4C0}"/>
                    </a:ext>
                  </a:extLst>
                </p:cNvPr>
                <p:cNvSpPr txBox="1"/>
                <p:nvPr/>
              </p:nvSpPr>
              <p:spPr>
                <a:xfrm>
                  <a:off x="10421668" y="4433117"/>
                  <a:ext cx="54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de-DE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85A166-B487-F34B-9EC2-C0537257E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1668" y="4433117"/>
                  <a:ext cx="54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232FD75-F53C-FC45-9BD4-CA03FDAD5677}"/>
                    </a:ext>
                  </a:extLst>
                </p:cNvPr>
                <p:cNvSpPr txBox="1"/>
                <p:nvPr/>
              </p:nvSpPr>
              <p:spPr>
                <a:xfrm>
                  <a:off x="10421668" y="3562683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232FD75-F53C-FC45-9BD4-CA03FDAD56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1668" y="3562683"/>
                  <a:ext cx="54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DCE3EC-2F03-C742-8C81-53B7C6F1E5CC}"/>
                </a:ext>
              </a:extLst>
            </p:cNvPr>
            <p:cNvCxnSpPr>
              <a:cxnSpLocks/>
              <a:stCxn id="14" idx="4"/>
              <a:endCxn id="13" idx="0"/>
            </p:cNvCxnSpPr>
            <p:nvPr/>
          </p:nvCxnSpPr>
          <p:spPr>
            <a:xfrm>
              <a:off x="10691668" y="3952196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4EC3D4-D365-4744-892D-2905AB939733}"/>
                    </a:ext>
                  </a:extLst>
                </p:cNvPr>
                <p:cNvSpPr txBox="1"/>
                <p:nvPr/>
              </p:nvSpPr>
              <p:spPr>
                <a:xfrm>
                  <a:off x="9773668" y="5244074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4EC3D4-D365-4744-892D-2905AB939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3668" y="5244074"/>
                  <a:ext cx="54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6E06FBE-90EF-AF4B-BEB7-B9E385DDEC98}"/>
                    </a:ext>
                  </a:extLst>
                </p:cNvPr>
                <p:cNvSpPr txBox="1"/>
                <p:nvPr/>
              </p:nvSpPr>
              <p:spPr>
                <a:xfrm>
                  <a:off x="11128087" y="5249646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6E06FBE-90EF-AF4B-BEB7-B9E385DDE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8087" y="5249646"/>
                  <a:ext cx="54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B48D8C5-3AF1-F343-BC75-AA730F381C03}"/>
                </a:ext>
              </a:extLst>
            </p:cNvPr>
            <p:cNvCxnSpPr>
              <a:cxnSpLocks/>
              <a:stCxn id="13" idx="5"/>
              <a:endCxn id="17" idx="0"/>
            </p:cNvCxnSpPr>
            <p:nvPr/>
          </p:nvCxnSpPr>
          <p:spPr>
            <a:xfrm>
              <a:off x="10882587" y="4765587"/>
              <a:ext cx="515500" cy="4840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97F82B9-6500-A241-BBBA-E417B97485CA}"/>
                </a:ext>
              </a:extLst>
            </p:cNvPr>
            <p:cNvCxnSpPr>
              <a:cxnSpLocks/>
              <a:stCxn id="13" idx="3"/>
              <a:endCxn id="16" idx="0"/>
            </p:cNvCxnSpPr>
            <p:nvPr/>
          </p:nvCxnSpPr>
          <p:spPr>
            <a:xfrm flipH="1">
              <a:off x="10043668" y="4765587"/>
              <a:ext cx="457081" cy="478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E1524B60-608E-2E47-A680-A657356B8A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707033"/>
                  </p:ext>
                </p:extLst>
              </p:nvPr>
            </p:nvGraphicFramePr>
            <p:xfrm>
              <a:off x="9519235" y="1555750"/>
              <a:ext cx="2344866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687962397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5854741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13065603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7564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995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4685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504545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54021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E1524B60-608E-2E47-A680-A657356B8A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707033"/>
                  </p:ext>
                </p:extLst>
              </p:nvPr>
            </p:nvGraphicFramePr>
            <p:xfrm>
              <a:off x="9519235" y="1555750"/>
              <a:ext cx="2344866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687962397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5854741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13065603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3448" r="-2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3448" r="-1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3448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7564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100000" r="-200000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100000" r="-100000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100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995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206897" r="-2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206897" r="-1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20689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6853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613" t="-296667" r="-200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1613" t="-296667" r="-100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1613" t="-2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504545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38" t="-4103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54021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2412923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41E8B-4DC7-BF49-B43F-916AD61FF6FB}"/>
              </a:ext>
            </a:extLst>
          </p:cNvPr>
          <p:cNvSpPr/>
          <p:nvPr/>
        </p:nvSpPr>
        <p:spPr>
          <a:xfrm>
            <a:off x="569626" y="3417757"/>
            <a:ext cx="10554374" cy="839450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EM: Generelle Idee</a:t>
            </a:r>
            <a:endParaRPr lang="de-D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133442-DB08-6B43-B3D6-DDA44CE0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Algorithmus startet mit „erfundenen“ (zufällig generierten) Informationen, um das Lernproblem zu lösen</a:t>
            </a:r>
          </a:p>
          <a:p>
            <a:pPr lvl="1"/>
            <a:r>
              <a:rPr lang="de-DE" dirty="0"/>
              <a:t>Erfundene Parameterwerte (virtuell notiert in den CPDs)</a:t>
            </a:r>
          </a:p>
          <a:p>
            <a:pPr lvl="1"/>
            <a:endParaRPr lang="de-DE" dirty="0"/>
          </a:p>
          <a:p>
            <a:r>
              <a:rPr lang="de-DE" dirty="0"/>
              <a:t>Dann werden die Initialwerte in zwei Schritten verfeinert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Expectation</a:t>
            </a:r>
            <a:r>
              <a:rPr lang="de-DE" dirty="0">
                <a:solidFill>
                  <a:schemeClr val="accent1"/>
                </a:solidFill>
              </a:rPr>
              <a:t> (E)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Aktualisiere die Daten (virtuell) mit aus dem aktuellen Modell hergeleiteten Erwartungen</a:t>
            </a:r>
          </a:p>
          <a:p>
            <a:pPr lvl="1"/>
            <a:endParaRPr lang="de-DE" dirty="0"/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Maximisation</a:t>
            </a:r>
            <a:r>
              <a:rPr lang="de-DE" dirty="0">
                <a:solidFill>
                  <a:schemeClr val="accent1"/>
                </a:solidFill>
              </a:rPr>
              <a:t> (M)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Gegeben die aktualisierten Daten, aktualisiere die Parameter mittels ML Ansatz</a:t>
            </a:r>
          </a:p>
          <a:p>
            <a:pPr lvl="2"/>
            <a:r>
              <a:rPr lang="de-DE" dirty="0"/>
              <a:t>Der gleiche Schritt wie im voll beobachtbaren Fall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3EA50-9101-4A41-86B4-1614BA06C6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730442-2F6B-BC47-9266-EDCCA1677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28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8FF3-CCA9-3844-BC76-189C70DB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Literaturhinweise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D471-0A2E-B14A-BF94-A9EBC8C2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173299" cy="424084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Inhalte dieses Themenblocks werden in den folgenden </a:t>
            </a:r>
            <a:br>
              <a:rPr lang="de-DE" dirty="0"/>
            </a:br>
            <a:r>
              <a:rPr lang="de-DE" dirty="0"/>
              <a:t>Kapiteln der Vorlesungsbücher behandelt</a:t>
            </a:r>
          </a:p>
          <a:p>
            <a:r>
              <a:rPr lang="de-DE" dirty="0"/>
              <a:t>AIMA(de)</a:t>
            </a:r>
          </a:p>
          <a:p>
            <a:pPr lvl="1"/>
            <a:r>
              <a:rPr lang="de-DE" dirty="0"/>
              <a:t>Kap. 20: Lernen </a:t>
            </a:r>
            <a:br>
              <a:rPr lang="de-DE" dirty="0"/>
            </a:br>
            <a:r>
              <a:rPr lang="de-DE" dirty="0"/>
              <a:t>probabilistischer Modelle</a:t>
            </a:r>
          </a:p>
          <a:p>
            <a:r>
              <a:rPr lang="de-DE" dirty="0"/>
              <a:t>PGM</a:t>
            </a:r>
          </a:p>
          <a:p>
            <a:pPr lvl="1"/>
            <a:r>
              <a:rPr lang="de-DE" i="1" dirty="0"/>
              <a:t>Teil III: Lernen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Wer gerne ein anderes Buch ausprobieren möchte (Fokus auf BNs):</a:t>
            </a:r>
          </a:p>
          <a:p>
            <a:pPr lvl="1"/>
            <a:r>
              <a:rPr lang="de-DE" dirty="0"/>
              <a:t>Adnan </a:t>
            </a:r>
            <a:r>
              <a:rPr lang="de-DE" dirty="0" err="1"/>
              <a:t>Darwiche</a:t>
            </a:r>
            <a:r>
              <a:rPr lang="de-DE" dirty="0"/>
              <a:t>, </a:t>
            </a:r>
            <a:r>
              <a:rPr lang="de-DE" i="1" dirty="0" err="1"/>
              <a:t>Modelling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Reasoning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Bayesian</a:t>
            </a:r>
            <a:r>
              <a:rPr lang="de-DE" i="1" dirty="0"/>
              <a:t> Networks</a:t>
            </a:r>
            <a:r>
              <a:rPr lang="de-DE" dirty="0"/>
              <a:t>, 2009.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E699-E129-6545-AF1A-549900B9D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8A65-D850-9E46-9E4D-77275185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Bild 3" descr="ShowCover.asp.jpeg">
            <a:extLst>
              <a:ext uri="{FF2B5EF4-FFF2-40B4-BE49-F238E27FC236}">
                <a16:creationId xmlns:a16="http://schemas.microsoft.com/office/drawing/2014/main" id="{A6A45E2A-48FC-E341-A41C-B30D3ADF9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84" y="215850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page1image66537296">
            <a:extLst>
              <a:ext uri="{FF2B5EF4-FFF2-40B4-BE49-F238E27FC236}">
                <a16:creationId xmlns:a16="http://schemas.microsoft.com/office/drawing/2014/main" id="{9CCBDB45-E1E3-0F42-90BC-6B33670C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82" y="1480197"/>
            <a:ext cx="192594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5ACB3-4F98-BB44-B133-222F13EC4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2896" y="3914315"/>
            <a:ext cx="1209369" cy="199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C8C27A-C8FA-2C4F-A4A8-AEC82E910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55B7D-777D-2240-B6DB-888189198768}"/>
              </a:ext>
            </a:extLst>
          </p:cNvPr>
          <p:cNvSpPr txBox="1"/>
          <p:nvPr/>
        </p:nvSpPr>
        <p:spPr>
          <a:xfrm>
            <a:off x="3979974" y="2492828"/>
            <a:ext cx="2963337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Dieser Thementeil basiert auf AIMA(de), Kap. 20, sowie den Papieren zu LDA und IFP wie auf den Folien zitiert, mit einigen Hinweisen rechts und links über den Tellerrand.</a:t>
            </a:r>
          </a:p>
          <a:p>
            <a:pPr algn="ctr"/>
            <a:r>
              <a:rPr lang="de-DE" i="1" dirty="0">
                <a:solidFill>
                  <a:srgbClr val="FFC000"/>
                </a:solidFill>
              </a:rPr>
              <a:t>Hinweis: Das PGM Buch deckt sehr viel mehr ab, als die hier besprochenen Inhalte.</a:t>
            </a:r>
          </a:p>
        </p:txBody>
      </p:sp>
    </p:spTree>
    <p:extLst>
      <p:ext uri="{BB962C8B-B14F-4D97-AF65-F5344CB8AC3E}">
        <p14:creationId xmlns:p14="http://schemas.microsoft.com/office/powerpoint/2010/main" val="3582518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EM: Naive </a:t>
            </a:r>
            <a:r>
              <a:rPr lang="de-DE" dirty="0" err="1"/>
              <a:t>Bayes</a:t>
            </a:r>
            <a:r>
              <a:rPr lang="de-DE" dirty="0"/>
              <a:t>-Modelle als Anwendung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405B322-7687-144D-9FC6-98DB12C816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9381581" cy="4240848"/>
              </a:xfrm>
            </p:spPr>
            <p:txBody>
              <a:bodyPr/>
              <a:lstStyle/>
              <a:p>
                <a:r>
                  <a:rPr lang="de-DE" dirty="0"/>
                  <a:t>Betrachte die folgenden Daten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Beispiele mit Booleschen Attributen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... die wir kategorisieren wollen mit möglichen Werten einer Klasse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1,2,3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Naive </a:t>
                </a:r>
                <a:r>
                  <a:rPr lang="de-DE" dirty="0" err="1"/>
                  <a:t>Bayes</a:t>
                </a:r>
                <a:r>
                  <a:rPr lang="de-DE" dirty="0"/>
                  <a:t> Klassifikator mit versteckter 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405B322-7687-144D-9FC6-98DB12C81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9381581" cy="4240848"/>
              </a:xfrm>
              <a:blipFill>
                <a:blip r:embed="rId3"/>
                <a:stretch>
                  <a:fillRect l="-1757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368-1151-CF42-AE21-41B3AAC144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Lernalgorithmen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AA7F7-532D-E84F-BE05-BC6D4817E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102402" name="Rectangle 3"/>
          <p:cNvSpPr>
            <a:spLocks noChangeArrowheads="1"/>
          </p:cNvSpPr>
          <p:nvPr/>
        </p:nvSpPr>
        <p:spPr bwMode="auto">
          <a:xfrm>
            <a:off x="1530351" y="1055265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6571859" y="4342695"/>
            <a:ext cx="306494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14AFF730-8E8D-A047-AAA2-2372444DC7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787620"/>
                  </p:ext>
                </p:extLst>
              </p:nvPr>
            </p:nvGraphicFramePr>
            <p:xfrm>
              <a:off x="8776188" y="1794496"/>
              <a:ext cx="2655951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01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65874755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trike="noStrike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trike="noStrike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strike="noStrike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trike="noStrike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trike="noStrike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strike="noStrike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14AFF730-8E8D-A047-AAA2-2372444DC7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787620"/>
                  </p:ext>
                </p:extLst>
              </p:nvPr>
            </p:nvGraphicFramePr>
            <p:xfrm>
              <a:off x="8776188" y="1794496"/>
              <a:ext cx="2655951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01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65874755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28888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3448" r="-18363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34043" t="-3448" r="-11489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0741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28888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103448" r="-18363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34043" t="-103448" r="-11489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0741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28888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203448" r="-18363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34043" t="-203448" r="-11489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0741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2888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0000" t="-303448" r="-183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34043" t="-303448" r="-11489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0741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76" t="-403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A0A67D4-4C57-554D-B679-A07CFDCD5D87}"/>
              </a:ext>
            </a:extLst>
          </p:cNvPr>
          <p:cNvSpPr txBox="1"/>
          <p:nvPr/>
        </p:nvSpPr>
        <p:spPr>
          <a:xfrm>
            <a:off x="9730407" y="1421830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Daten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DD7A1AA-C569-0D44-9FD9-C5E0AF41C76C}"/>
                  </a:ext>
                </a:extLst>
              </p:cNvPr>
              <p:cNvSpPr txBox="1"/>
              <p:nvPr/>
            </p:nvSpPr>
            <p:spPr>
              <a:xfrm>
                <a:off x="3855195" y="4000933"/>
                <a:ext cx="443397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solidFill>
                      <a:schemeClr val="accent1"/>
                    </a:solidFill>
                  </a:rPr>
                  <a:t>➝ Wahrscheinlichkeitsverteilungen zu lernen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DD7A1AA-C569-0D44-9FD9-C5E0AF41C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195" y="4000933"/>
                <a:ext cx="4433970" cy="1754326"/>
              </a:xfrm>
              <a:prstGeom prst="rect">
                <a:avLst/>
              </a:prstGeom>
              <a:blipFill>
                <a:blip r:embed="rId5"/>
                <a:stretch>
                  <a:fillRect l="-857" t="-1439" r="-571" b="-2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D5D39D32-457E-1842-BBF3-6DDFB924C7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6845021"/>
                  </p:ext>
                </p:extLst>
              </p:nvPr>
            </p:nvGraphicFramePr>
            <p:xfrm>
              <a:off x="8364327" y="3963696"/>
              <a:ext cx="3479673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658747550"/>
                        </a:ext>
                      </a:extLst>
                    </a:gridCol>
                    <a:gridCol w="725297">
                      <a:extLst>
                        <a:ext uri="{9D8B030D-6E8A-4147-A177-3AD203B41FA5}">
                          <a16:colId xmlns:a16="http://schemas.microsoft.com/office/drawing/2014/main" val="92024768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noProof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noProof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strike="noStrike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8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strike="noStrike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b="0" strike="noStrike" noProof="0">
                              <a:solidFill>
                                <a:schemeClr val="bg1"/>
                              </a:solidFill>
                            </a:rPr>
                            <a:t>Zähler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8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13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8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8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D5D39D32-457E-1842-BBF3-6DDFB924C7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6845021"/>
                  </p:ext>
                </p:extLst>
              </p:nvPr>
            </p:nvGraphicFramePr>
            <p:xfrm>
              <a:off x="8364327" y="3963696"/>
              <a:ext cx="3479673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658747550"/>
                        </a:ext>
                      </a:extLst>
                    </a:gridCol>
                    <a:gridCol w="725297">
                      <a:extLst>
                        <a:ext uri="{9D8B030D-6E8A-4147-A177-3AD203B41FA5}">
                          <a16:colId xmlns:a16="http://schemas.microsoft.com/office/drawing/2014/main" val="92024768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6897" r="-40925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98182" t="-6897" r="-30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1852" t="-6897" r="-20740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96364" t="-6897" r="-10363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b="0" strike="noStrike" noProof="0">
                              <a:solidFill>
                                <a:schemeClr val="bg1"/>
                              </a:solidFill>
                            </a:rPr>
                            <a:t>Zähler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6897" r="-40925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98182" t="-106897" r="-30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1852" t="-106897" r="-20740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96364" t="-106897" r="-10363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382456" t="-106897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6897" r="-40925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98182" t="-206897" r="-30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1852" t="-206897" r="-20740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96364" t="-206897" r="-10363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382456" t="-20689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6897" r="-40925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98182" t="-306897" r="-30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1852" t="-306897" r="-2074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96364" t="-306897" r="-103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382456" t="-30689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6897" r="-2614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8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5988010-ABE8-374E-90F6-4CAD50FBF062}"/>
              </a:ext>
            </a:extLst>
          </p:cNvPr>
          <p:cNvCxnSpPr>
            <a:cxnSpLocks/>
            <a:stCxn id="24" idx="2"/>
            <a:endCxn id="47" idx="0"/>
          </p:cNvCxnSpPr>
          <p:nvPr/>
        </p:nvCxnSpPr>
        <p:spPr>
          <a:xfrm>
            <a:off x="10104163" y="3623296"/>
            <a:ext cx="0" cy="340400"/>
          </a:xfrm>
          <a:prstGeom prst="straightConnector1">
            <a:avLst/>
          </a:prstGeom>
          <a:ln w="63500" cmpd="dbl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B2790EF-1F21-6E48-8F3A-46E25D5E5E4B}"/>
              </a:ext>
            </a:extLst>
          </p:cNvPr>
          <p:cNvSpPr txBox="1"/>
          <p:nvPr/>
        </p:nvSpPr>
        <p:spPr>
          <a:xfrm>
            <a:off x="2105065" y="399842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Modell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0FBE185-B6FE-3147-8330-EE94C43DF263}"/>
              </a:ext>
            </a:extLst>
          </p:cNvPr>
          <p:cNvGrpSpPr/>
          <p:nvPr/>
        </p:nvGrpSpPr>
        <p:grpSpPr>
          <a:xfrm>
            <a:off x="975237" y="4491099"/>
            <a:ext cx="2965385" cy="1108153"/>
            <a:chOff x="368870" y="4797761"/>
            <a:chExt cx="2965385" cy="1108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B51CB4E-1447-384D-BA4C-76EA5E779432}"/>
                    </a:ext>
                  </a:extLst>
                </p:cNvPr>
                <p:cNvSpPr txBox="1"/>
                <p:nvPr/>
              </p:nvSpPr>
              <p:spPr>
                <a:xfrm>
                  <a:off x="368870" y="5516401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B51CB4E-1447-384D-BA4C-76EA5E779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70" y="5516401"/>
                  <a:ext cx="54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382B290-2BA9-F24E-8C91-0BB64FC13810}"/>
                    </a:ext>
                  </a:extLst>
                </p:cNvPr>
                <p:cNvSpPr txBox="1"/>
                <p:nvPr/>
              </p:nvSpPr>
              <p:spPr>
                <a:xfrm>
                  <a:off x="1652052" y="4797761"/>
                  <a:ext cx="54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382B290-2BA9-F24E-8C91-0BB64FC13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052" y="4797761"/>
                  <a:ext cx="540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1D656CA-2FE0-1348-9566-15564C257164}"/>
                    </a:ext>
                  </a:extLst>
                </p:cNvPr>
                <p:cNvSpPr txBox="1"/>
                <p:nvPr/>
              </p:nvSpPr>
              <p:spPr>
                <a:xfrm>
                  <a:off x="1985794" y="5515297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1D656CA-2FE0-1348-9566-15564C2571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794" y="5515297"/>
                  <a:ext cx="540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E59BC78-BCEA-F84C-A0C0-2061D376E593}"/>
                </a:ext>
              </a:extLst>
            </p:cNvPr>
            <p:cNvCxnSpPr>
              <a:stCxn id="55" idx="3"/>
              <a:endCxn id="54" idx="0"/>
            </p:cNvCxnSpPr>
            <p:nvPr/>
          </p:nvCxnSpPr>
          <p:spPr>
            <a:xfrm flipH="1">
              <a:off x="638870" y="5130231"/>
              <a:ext cx="1092263" cy="3861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CB67843-1281-3D44-8783-C86812238AA1}"/>
                </a:ext>
              </a:extLst>
            </p:cNvPr>
            <p:cNvCxnSpPr>
              <a:cxnSpLocks/>
              <a:stCxn id="55" idx="4"/>
              <a:endCxn id="56" idx="0"/>
            </p:cNvCxnSpPr>
            <p:nvPr/>
          </p:nvCxnSpPr>
          <p:spPr>
            <a:xfrm>
              <a:off x="1922052" y="5187274"/>
              <a:ext cx="333742" cy="3280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E2255A2-DBA4-2242-B764-9B7806A1D12B}"/>
                    </a:ext>
                  </a:extLst>
                </p:cNvPr>
                <p:cNvSpPr txBox="1"/>
                <p:nvPr/>
              </p:nvSpPr>
              <p:spPr>
                <a:xfrm>
                  <a:off x="1177332" y="5516401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E2255A2-DBA4-2242-B764-9B7806A1D1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332" y="5516401"/>
                  <a:ext cx="54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AC49BA7-1E1B-F14B-B61D-7A31AB221057}"/>
                    </a:ext>
                  </a:extLst>
                </p:cNvPr>
                <p:cNvSpPr txBox="1"/>
                <p:nvPr/>
              </p:nvSpPr>
              <p:spPr>
                <a:xfrm>
                  <a:off x="2794255" y="5515297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AC49BA7-1E1B-F14B-B61D-7A31AB2210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4255" y="5515297"/>
                  <a:ext cx="540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D4B6E8E-9A87-E440-B26E-F5B8E87CF5C7}"/>
                </a:ext>
              </a:extLst>
            </p:cNvPr>
            <p:cNvCxnSpPr>
              <a:cxnSpLocks/>
              <a:stCxn id="55" idx="4"/>
              <a:endCxn id="59" idx="0"/>
            </p:cNvCxnSpPr>
            <p:nvPr/>
          </p:nvCxnSpPr>
          <p:spPr>
            <a:xfrm flipH="1">
              <a:off x="1447332" y="5187274"/>
              <a:ext cx="474720" cy="3291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BCAE0BD-6657-E845-99A3-66F96204758A}"/>
                </a:ext>
              </a:extLst>
            </p:cNvPr>
            <p:cNvCxnSpPr>
              <a:cxnSpLocks/>
              <a:stCxn id="55" idx="5"/>
              <a:endCxn id="60" idx="0"/>
            </p:cNvCxnSpPr>
            <p:nvPr/>
          </p:nvCxnSpPr>
          <p:spPr>
            <a:xfrm>
              <a:off x="2112971" y="5130231"/>
              <a:ext cx="951284" cy="3850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586750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EM: Initialisierung</a:t>
            </a:r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41AFD29-6B4B-EF4E-BB10-B26A7EBA5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Algorithmus startet mit „erfundenen“ (zufällig generierten) Informationen, um das Lernproblem zu lösen</a:t>
            </a:r>
          </a:p>
          <a:p>
            <a:pPr lvl="1"/>
            <a:r>
              <a:rPr lang="de-DE" dirty="0"/>
              <a:t>Erfundene Parameterwerte (virtuell notiert in den CPDs)</a:t>
            </a:r>
          </a:p>
          <a:p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3AF3A-5068-7640-8C72-13C7C43F41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04DBF-2EC4-6342-AD41-488D813D9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2481185-67CE-C44A-8D1C-26048D8CBD52}"/>
                  </a:ext>
                </a:extLst>
              </p:cNvPr>
              <p:cNvSpPr txBox="1"/>
              <p:nvPr/>
            </p:nvSpPr>
            <p:spPr>
              <a:xfrm>
                <a:off x="3855195" y="4000933"/>
                <a:ext cx="443397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solidFill>
                      <a:schemeClr val="accent1"/>
                    </a:solidFill>
                  </a:rPr>
                  <a:t>➝ Wahrscheinlichkeitsverteilungen zu lernen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2481185-67CE-C44A-8D1C-26048D8CB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195" y="4000933"/>
                <a:ext cx="4433970" cy="1754326"/>
              </a:xfrm>
              <a:prstGeom prst="rect">
                <a:avLst/>
              </a:prstGeom>
              <a:blipFill>
                <a:blip r:embed="rId3"/>
                <a:stretch>
                  <a:fillRect l="-857" t="-1439" r="-571" b="-2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6991866" y="4628181"/>
            <a:ext cx="1183786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800" b="1" dirty="0">
                <a:solidFill>
                  <a:srgbClr val="FFC000"/>
                </a:solidFill>
                <a:latin typeface="+mn-lt"/>
              </a:rPr>
              <a:t>Definiere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800" b="1" dirty="0">
                <a:solidFill>
                  <a:srgbClr val="FFC000"/>
                </a:solidFill>
                <a:latin typeface="+mn-lt"/>
              </a:rPr>
              <a:t>zufällige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800" b="1" dirty="0">
                <a:solidFill>
                  <a:srgbClr val="FFC000"/>
                </a:solidFill>
                <a:latin typeface="+mn-lt"/>
              </a:rPr>
              <a:t>Parameter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A0D2DB11-DC65-2740-AFC9-23445FBD1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1859" y="4342695"/>
            <a:ext cx="306494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rgbClr val="FFC000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rgbClr val="FFC000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rgbClr val="FFC000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rgbClr val="FFC000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rgbClr val="FFC000"/>
                </a:solidFill>
                <a:latin typeface="+mn-lt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BA0357-8903-CF47-A23A-C113E3AF5BBC}"/>
              </a:ext>
            </a:extLst>
          </p:cNvPr>
          <p:cNvSpPr txBox="1"/>
          <p:nvPr/>
        </p:nvSpPr>
        <p:spPr>
          <a:xfrm>
            <a:off x="2105065" y="399842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Modell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50DC65-F04B-8243-B01D-C2F5066A4C2A}"/>
              </a:ext>
            </a:extLst>
          </p:cNvPr>
          <p:cNvGrpSpPr/>
          <p:nvPr/>
        </p:nvGrpSpPr>
        <p:grpSpPr>
          <a:xfrm>
            <a:off x="975237" y="4491099"/>
            <a:ext cx="2965385" cy="1108153"/>
            <a:chOff x="368870" y="4797761"/>
            <a:chExt cx="2965385" cy="1108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81106B2-A465-4941-BC12-45B862B82546}"/>
                    </a:ext>
                  </a:extLst>
                </p:cNvPr>
                <p:cNvSpPr txBox="1"/>
                <p:nvPr/>
              </p:nvSpPr>
              <p:spPr>
                <a:xfrm>
                  <a:off x="368870" y="5516401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81106B2-A465-4941-BC12-45B862B825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70" y="5516401"/>
                  <a:ext cx="54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9A83F08-FF84-964C-8312-D5C839EB7177}"/>
                    </a:ext>
                  </a:extLst>
                </p:cNvPr>
                <p:cNvSpPr txBox="1"/>
                <p:nvPr/>
              </p:nvSpPr>
              <p:spPr>
                <a:xfrm>
                  <a:off x="1652052" y="4797761"/>
                  <a:ext cx="54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9A83F08-FF84-964C-8312-D5C839EB7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052" y="4797761"/>
                  <a:ext cx="54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7CFC514-51C3-5D4F-B426-B39A915E9939}"/>
                    </a:ext>
                  </a:extLst>
                </p:cNvPr>
                <p:cNvSpPr txBox="1"/>
                <p:nvPr/>
              </p:nvSpPr>
              <p:spPr>
                <a:xfrm>
                  <a:off x="1985794" y="5515297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7CFC514-51C3-5D4F-B426-B39A915E99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794" y="5515297"/>
                  <a:ext cx="54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CB1B3AB-F13B-5548-A28D-A0F4B69FAAC1}"/>
                </a:ext>
              </a:extLst>
            </p:cNvPr>
            <p:cNvCxnSpPr>
              <a:stCxn id="38" idx="3"/>
              <a:endCxn id="37" idx="0"/>
            </p:cNvCxnSpPr>
            <p:nvPr/>
          </p:nvCxnSpPr>
          <p:spPr>
            <a:xfrm flipH="1">
              <a:off x="638870" y="5130231"/>
              <a:ext cx="1092263" cy="3861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C73BE2-ED8F-204F-AA59-74554A95CF3D}"/>
                </a:ext>
              </a:extLst>
            </p:cNvPr>
            <p:cNvCxnSpPr>
              <a:cxnSpLocks/>
              <a:stCxn id="38" idx="4"/>
              <a:endCxn id="39" idx="0"/>
            </p:cNvCxnSpPr>
            <p:nvPr/>
          </p:nvCxnSpPr>
          <p:spPr>
            <a:xfrm>
              <a:off x="1922052" y="5187274"/>
              <a:ext cx="333742" cy="3280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6469C93-3040-C740-B46C-0920973500F1}"/>
                    </a:ext>
                  </a:extLst>
                </p:cNvPr>
                <p:cNvSpPr txBox="1"/>
                <p:nvPr/>
              </p:nvSpPr>
              <p:spPr>
                <a:xfrm>
                  <a:off x="1177332" y="5516401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6469C93-3040-C740-B46C-0920973500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332" y="5516401"/>
                  <a:ext cx="54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F434AF0-67E9-4746-90C6-B9E43BD95D7C}"/>
                    </a:ext>
                  </a:extLst>
                </p:cNvPr>
                <p:cNvSpPr txBox="1"/>
                <p:nvPr/>
              </p:nvSpPr>
              <p:spPr>
                <a:xfrm>
                  <a:off x="2794255" y="5515297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F434AF0-67E9-4746-90C6-B9E43BD95D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4255" y="5515297"/>
                  <a:ext cx="540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5043422-4D92-F140-A1D9-37419C2B95CE}"/>
                </a:ext>
              </a:extLst>
            </p:cNvPr>
            <p:cNvCxnSpPr>
              <a:cxnSpLocks/>
              <a:stCxn id="38" idx="4"/>
              <a:endCxn id="42" idx="0"/>
            </p:cNvCxnSpPr>
            <p:nvPr/>
          </p:nvCxnSpPr>
          <p:spPr>
            <a:xfrm flipH="1">
              <a:off x="1447332" y="5187274"/>
              <a:ext cx="474720" cy="3291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D09EA4-3FAC-D440-A40F-3297B83A1185}"/>
                </a:ext>
              </a:extLst>
            </p:cNvPr>
            <p:cNvCxnSpPr>
              <a:cxnSpLocks/>
              <a:stCxn id="38" idx="5"/>
              <a:endCxn id="43" idx="0"/>
            </p:cNvCxnSpPr>
            <p:nvPr/>
          </p:nvCxnSpPr>
          <p:spPr>
            <a:xfrm>
              <a:off x="2112971" y="5130231"/>
              <a:ext cx="951284" cy="3850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735536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EM: </a:t>
            </a:r>
            <a:r>
              <a:rPr lang="de-DE" dirty="0" err="1"/>
              <a:t>Expectation</a:t>
            </a:r>
            <a:r>
              <a:rPr lang="de-DE" dirty="0"/>
              <a:t>-Schritt (Bestimmung der erwarteter Zahlen)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6B32F2B-EB52-BF47-BCBB-4481BCCA11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320434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/>
                  <a:t>Was benötigen wir, um die Netzwerkparameter mit dem ML-Ansatz zu lernen?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𝐴𝑛𝑧𝑎h𝑙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𝐷𝑎𝑡𝑒𝑛𝑝𝑢𝑛𝑘𝑡𝑒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𝑚𝑖𝑡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𝐴𝑛𝑧𝑎h𝑙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𝑎𝑙𝑙𝑒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𝐷𝑎𝑡𝑒𝑛𝑝𝑢𝑛𝑘𝑡𝑒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de-DE" b="0" dirty="0">
                    <a:latin typeface="+mn-lt"/>
                  </a:rPr>
                  <a:t>  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=1,2,3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𝐴𝑛𝑧𝑎h𝑙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𝐷𝑎𝑡𝑒𝑛𝑝𝑢𝑛𝑘𝑡𝑒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𝑚𝑖𝑡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𝑢𝑛𝑑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𝐴𝑛𝑧𝑎h𝑙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𝐷𝑎𝑡𝑒𝑛𝑝𝑢𝑛𝑘𝑡𝑒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𝑚𝑖𝑡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de-DE" dirty="0"/>
                  <a:t> 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=1,…,4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=1,2,3</m:t>
                    </m:r>
                  </m:oMath>
                </a14:m>
                <a:endParaRPr lang="de-DE" dirty="0"/>
              </a:p>
              <a:p>
                <a:r>
                  <a:rPr lang="de-DE" dirty="0"/>
                  <a:t>Bislang haben wir nur: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𝐴𝑛𝑧𝑎h𝑙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𝑎𝑙𝑙𝑒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𝐷𝑎𝑡𝑒𝑛𝑝𝑢𝑛𝑘𝑡𝑒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Wir </a:t>
                </a:r>
                <a:r>
                  <a:rPr lang="de-DE" dirty="0">
                    <a:solidFill>
                      <a:schemeClr val="accent1"/>
                    </a:solidFill>
                  </a:rPr>
                  <a:t>approximieren alle weiteren Zähler mit erwarteten Zählerwerten</a:t>
                </a:r>
                <a:r>
                  <a:rPr lang="de-DE" dirty="0"/>
                  <a:t>, </a:t>
                </a:r>
                <a:r>
                  <a:rPr lang="de-DE" dirty="0">
                    <a:solidFill>
                      <a:srgbClr val="FFC000"/>
                    </a:solidFill>
                  </a:rPr>
                  <a:t>die aus dem Modell mit den „erfundenen“ Parametern abgeleitet werden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6B32F2B-EB52-BF47-BCBB-4481BCCA11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320434"/>
              </a:xfrm>
              <a:blipFill>
                <a:blip r:embed="rId3"/>
                <a:stretch>
                  <a:fillRect l="-1325" t="-4891" b="-43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F73D8-B219-D449-8BA2-0BD01558C3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1CC23-D513-D24E-9019-D52856638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106498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3BA7A23-1EF4-454A-8175-AB10DDB94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8264" y="4341137"/>
            <a:ext cx="306494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1A8A6-702F-7C46-9A6B-F470514F28D0}"/>
              </a:ext>
            </a:extLst>
          </p:cNvPr>
          <p:cNvSpPr txBox="1"/>
          <p:nvPr/>
        </p:nvSpPr>
        <p:spPr>
          <a:xfrm>
            <a:off x="2105065" y="399842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Modell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3D1CF-0261-BB42-B2BE-87FC3F67F4DF}"/>
              </a:ext>
            </a:extLst>
          </p:cNvPr>
          <p:cNvSpPr txBox="1"/>
          <p:nvPr/>
        </p:nvSpPr>
        <p:spPr>
          <a:xfrm>
            <a:off x="5431229" y="3996041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Daten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8F32FB-9A6A-4B4B-A943-0DC6F372C160}"/>
                  </a:ext>
                </a:extLst>
              </p:cNvPr>
              <p:cNvSpPr txBox="1"/>
              <p:nvPr/>
            </p:nvSpPr>
            <p:spPr>
              <a:xfrm>
                <a:off x="7251600" y="3999375"/>
                <a:ext cx="443397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solidFill>
                      <a:schemeClr val="accent1"/>
                    </a:solidFill>
                  </a:rPr>
                  <a:t>➝ Wahrscheinlichkeitsverteilungen zu lernen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8F32FB-9A6A-4B4B-A943-0DC6F372C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600" y="3999375"/>
                <a:ext cx="4433970" cy="1754326"/>
              </a:xfrm>
              <a:prstGeom prst="rect">
                <a:avLst/>
              </a:prstGeom>
              <a:blipFill>
                <a:blip r:embed="rId4"/>
                <a:stretch>
                  <a:fillRect l="-571" t="-1439" r="-571" b="-21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39027315-BB28-B34A-8C8A-DB81CE494AE0}"/>
              </a:ext>
            </a:extLst>
          </p:cNvPr>
          <p:cNvGrpSpPr/>
          <p:nvPr/>
        </p:nvGrpSpPr>
        <p:grpSpPr>
          <a:xfrm>
            <a:off x="975237" y="4491099"/>
            <a:ext cx="2965385" cy="1108153"/>
            <a:chOff x="368870" y="4797761"/>
            <a:chExt cx="2965385" cy="1108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9A22708-0542-1A44-889A-418619DDEB12}"/>
                    </a:ext>
                  </a:extLst>
                </p:cNvPr>
                <p:cNvSpPr txBox="1"/>
                <p:nvPr/>
              </p:nvSpPr>
              <p:spPr>
                <a:xfrm>
                  <a:off x="368870" y="5516401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9A22708-0542-1A44-889A-418619DDE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70" y="5516401"/>
                  <a:ext cx="54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59A4EB3-DC95-7A4C-8BE4-DB0DB4C729A7}"/>
                    </a:ext>
                  </a:extLst>
                </p:cNvPr>
                <p:cNvSpPr txBox="1"/>
                <p:nvPr/>
              </p:nvSpPr>
              <p:spPr>
                <a:xfrm>
                  <a:off x="1652052" y="4797761"/>
                  <a:ext cx="54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59A4EB3-DC95-7A4C-8BE4-DB0DB4C72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052" y="4797761"/>
                  <a:ext cx="54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E195117-CA78-6A4E-8DC4-00469DC254F7}"/>
                    </a:ext>
                  </a:extLst>
                </p:cNvPr>
                <p:cNvSpPr txBox="1"/>
                <p:nvPr/>
              </p:nvSpPr>
              <p:spPr>
                <a:xfrm>
                  <a:off x="1985794" y="5515297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E195117-CA78-6A4E-8DC4-00469DC254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794" y="5515297"/>
                  <a:ext cx="54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831B8AF-A818-7B46-9D12-77E944340920}"/>
                </a:ext>
              </a:extLst>
            </p:cNvPr>
            <p:cNvCxnSpPr>
              <a:stCxn id="23" idx="3"/>
              <a:endCxn id="22" idx="0"/>
            </p:cNvCxnSpPr>
            <p:nvPr/>
          </p:nvCxnSpPr>
          <p:spPr>
            <a:xfrm flipH="1">
              <a:off x="638870" y="5130231"/>
              <a:ext cx="1092263" cy="3861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F4F155B-18B1-B543-8A0F-F04D203BAE8D}"/>
                </a:ext>
              </a:extLst>
            </p:cNvPr>
            <p:cNvCxnSpPr>
              <a:cxnSpLocks/>
              <a:stCxn id="23" idx="4"/>
              <a:endCxn id="24" idx="0"/>
            </p:cNvCxnSpPr>
            <p:nvPr/>
          </p:nvCxnSpPr>
          <p:spPr>
            <a:xfrm>
              <a:off x="1922052" y="5187274"/>
              <a:ext cx="333742" cy="3280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99D62CD-9B1B-7B4B-8C6E-AB8F12AAF516}"/>
                    </a:ext>
                  </a:extLst>
                </p:cNvPr>
                <p:cNvSpPr txBox="1"/>
                <p:nvPr/>
              </p:nvSpPr>
              <p:spPr>
                <a:xfrm>
                  <a:off x="1177332" y="5516401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99D62CD-9B1B-7B4B-8C6E-AB8F12AAF5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332" y="5516401"/>
                  <a:ext cx="540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F926403-996C-8546-87C0-C6795E064823}"/>
                    </a:ext>
                  </a:extLst>
                </p:cNvPr>
                <p:cNvSpPr txBox="1"/>
                <p:nvPr/>
              </p:nvSpPr>
              <p:spPr>
                <a:xfrm>
                  <a:off x="2794255" y="5515297"/>
                  <a:ext cx="54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F926403-996C-8546-87C0-C6795E0648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4255" y="5515297"/>
                  <a:ext cx="540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4AB308B-F1E8-FB4B-AA93-A27331691E2D}"/>
                </a:ext>
              </a:extLst>
            </p:cNvPr>
            <p:cNvCxnSpPr>
              <a:cxnSpLocks/>
              <a:stCxn id="23" idx="4"/>
              <a:endCxn id="27" idx="0"/>
            </p:cNvCxnSpPr>
            <p:nvPr/>
          </p:nvCxnSpPr>
          <p:spPr>
            <a:xfrm flipH="1">
              <a:off x="1447332" y="5187274"/>
              <a:ext cx="474720" cy="3291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CC0B046-AE5A-DC45-96ED-4D75F2FD8F71}"/>
                </a:ext>
              </a:extLst>
            </p:cNvPr>
            <p:cNvCxnSpPr>
              <a:cxnSpLocks/>
              <a:stCxn id="23" idx="5"/>
              <a:endCxn id="28" idx="0"/>
            </p:cNvCxnSpPr>
            <p:nvPr/>
          </p:nvCxnSpPr>
          <p:spPr>
            <a:xfrm>
              <a:off x="2112971" y="5130231"/>
              <a:ext cx="951284" cy="3850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09548A41-76E8-7648-9E27-6CAB46134E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1805407"/>
                  </p:ext>
                </p:extLst>
              </p:nvPr>
            </p:nvGraphicFramePr>
            <p:xfrm>
              <a:off x="4394999" y="4313973"/>
              <a:ext cx="2819971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658747550"/>
                        </a:ext>
                      </a:extLst>
                    </a:gridCol>
                    <a:gridCol w="584263">
                      <a:extLst>
                        <a:ext uri="{9D8B030D-6E8A-4147-A177-3AD203B41FA5}">
                          <a16:colId xmlns:a16="http://schemas.microsoft.com/office/drawing/2014/main" val="92024768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noProof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noProof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strike="noStrike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sz="1400" b="0" i="1" strike="noStrike" noProof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strike="noStrike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strike="noStrike" noProof="0">
                              <a:solidFill>
                                <a:schemeClr val="bg1"/>
                              </a:solidFill>
                            </a:rPr>
                            <a:t>Zähler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13</m:t>
                                </m:r>
                              </m:oMath>
                            </m:oMathPara>
                          </a14:m>
                          <a:endParaRPr lang="de-DE" sz="1400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 gridSpan="5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4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09548A41-76E8-7648-9E27-6CAB46134E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1805407"/>
                  </p:ext>
                </p:extLst>
              </p:nvPr>
            </p:nvGraphicFramePr>
            <p:xfrm>
              <a:off x="4394999" y="4313973"/>
              <a:ext cx="2819971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658747550"/>
                        </a:ext>
                      </a:extLst>
                    </a:gridCol>
                    <a:gridCol w="584263">
                      <a:extLst>
                        <a:ext uri="{9D8B030D-6E8A-4147-A177-3AD203B41FA5}">
                          <a16:colId xmlns:a16="http://schemas.microsoft.com/office/drawing/2014/main" val="92024768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4167" r="-40681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02273" t="-4167" r="-30681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97778" t="-4167" r="-20000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04545" t="-4167" r="-10454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strike="noStrike" noProof="0">
                              <a:solidFill>
                                <a:schemeClr val="bg1"/>
                              </a:solidFill>
                            </a:rPr>
                            <a:t>Zähler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100000" r="-40681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02273" t="-100000" r="-30681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97778" t="-100000" r="-20000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04545" t="-100000" r="-104545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86957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208333" r="-40681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02273" t="-208333" r="-30681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97778" t="-208333" r="-20000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04545" t="-208333" r="-10454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86957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296000" r="-40681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02273" t="-296000" r="-30681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97778" t="-296000" r="-20000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04545" t="-296000" r="-104545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86957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 gridSpan="5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448" t="-4125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400" i="1" noProof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69559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11B34-3EE2-5445-8A1B-5875B105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EM: </a:t>
            </a:r>
            <a:r>
              <a:rPr lang="de-DE" dirty="0" err="1"/>
              <a:t>Expectation</a:t>
            </a:r>
            <a:r>
              <a:rPr lang="de-DE" dirty="0"/>
              <a:t>-Schritt (Bestimmung der erwarteter Zahlen)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8DDDED-DCB6-8248-8E8C-61021BE24D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Der erwartete Zähler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de-DE" dirty="0"/>
                  <a:t> ist die Summe, über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Beispieldaten, der Wahrscheinlichkeiten, dass jedes Beispiel in Kategorie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fällt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>
                    <a:latin typeface="+mn-lt"/>
                  </a:rPr>
                  <a:t>Schätzung dann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𝑒𝑟𝑤𝑎𝑟𝑡𝑒𝑡𝑒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𝐴𝑛𝑧𝑎h𝑙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𝐷𝑎𝑡𝑒𝑛𝑝𝑢𝑛𝑘𝑡𝑒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𝑚𝑖𝑡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𝐴𝑛𝑧𝑎h𝑙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𝑎𝑙𝑙𝑒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𝐷𝑎𝑡𝑒𝑛𝑝𝑢𝑛𝑘𝑡𝑒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de-DE" dirty="0">
                  <a:latin typeface="+mn-lt"/>
                </a:endParaRPr>
              </a:p>
              <a:p>
                <a:r>
                  <a:rPr lang="de-DE" dirty="0"/>
                  <a:t>Wie erhalten wir die Werte? </a:t>
                </a:r>
              </a:p>
              <a:p>
                <a:pPr lvl="1"/>
                <a:r>
                  <a:rPr lang="de-DE" dirty="0"/>
                  <a:t>Im Naive </a:t>
                </a:r>
                <a:r>
                  <a:rPr lang="de-DE" dirty="0" err="1"/>
                  <a:t>Bayes</a:t>
                </a:r>
                <a:r>
                  <a:rPr lang="de-DE" dirty="0"/>
                  <a:t> Modell einfach berechnen: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8DDDED-DCB6-8248-8E8C-61021BE24D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14328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6B514-386D-854C-9F63-C9427123CA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err="1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DA210-CD23-EE4C-9DD3-9AE6C17F9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63205D-2E6B-5446-AE1B-DD060BA293A8}"/>
                  </a:ext>
                </a:extLst>
              </p:cNvPr>
              <p:cNvSpPr txBox="1"/>
              <p:nvPr/>
            </p:nvSpPr>
            <p:spPr>
              <a:xfrm>
                <a:off x="6118003" y="3257900"/>
                <a:ext cx="3207994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Featurewerte</a:t>
                </a:r>
                <a:r>
                  <a:rPr lang="de-DE" dirty="0"/>
                  <a:t> des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dirty="0"/>
                  <a:t>‘</a:t>
                </a:r>
                <a:r>
                  <a:rPr lang="de-DE" dirty="0" err="1"/>
                  <a:t>ten</a:t>
                </a:r>
                <a:r>
                  <a:rPr lang="de-DE" dirty="0"/>
                  <a:t> Beispiels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63205D-2E6B-5446-AE1B-DD060BA29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003" y="3257900"/>
                <a:ext cx="32079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9">
            <a:extLst>
              <a:ext uri="{FF2B5EF4-FFF2-40B4-BE49-F238E27FC236}">
                <a16:creationId xmlns:a16="http://schemas.microsoft.com/office/drawing/2014/main" id="{BE3C291C-844B-9149-B71C-3E34FE585C38}"/>
              </a:ext>
            </a:extLst>
          </p:cNvPr>
          <p:cNvSpPr/>
          <p:nvPr/>
        </p:nvSpPr>
        <p:spPr>
          <a:xfrm rot="5400000">
            <a:off x="7602079" y="2218591"/>
            <a:ext cx="239842" cy="16489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10015-F4C6-6B45-87FF-0E033ABDF298}"/>
              </a:ext>
            </a:extLst>
          </p:cNvPr>
          <p:cNvCxnSpPr>
            <a:cxnSpLocks/>
            <a:stCxn id="10" idx="1"/>
            <a:endCxn id="5" idx="0"/>
          </p:cNvCxnSpPr>
          <p:nvPr/>
        </p:nvCxnSpPr>
        <p:spPr>
          <a:xfrm>
            <a:off x="7722000" y="3162971"/>
            <a:ext cx="0" cy="9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1BCE069-BC38-3048-9015-4AC62307DD8E}"/>
              </a:ext>
            </a:extLst>
          </p:cNvPr>
          <p:cNvSpPr txBox="1"/>
          <p:nvPr/>
        </p:nvSpPr>
        <p:spPr>
          <a:xfrm>
            <a:off x="6927620" y="4576057"/>
            <a:ext cx="45397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Erfundene Parameter für das Netzwerk nutzen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FEDF9CA6-7937-E747-A2DE-DB53969C5A6B}"/>
              </a:ext>
            </a:extLst>
          </p:cNvPr>
          <p:cNvSpPr/>
          <p:nvPr/>
        </p:nvSpPr>
        <p:spPr>
          <a:xfrm rot="16200000" flipV="1">
            <a:off x="9087629" y="2699114"/>
            <a:ext cx="219686" cy="47797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A6869D-4B5D-FF43-936A-96A69C718601}"/>
              </a:ext>
            </a:extLst>
          </p:cNvPr>
          <p:cNvCxnSpPr>
            <a:cxnSpLocks/>
            <a:stCxn id="16" idx="2"/>
            <a:endCxn id="24" idx="1"/>
          </p:cNvCxnSpPr>
          <p:nvPr/>
        </p:nvCxnSpPr>
        <p:spPr>
          <a:xfrm>
            <a:off x="9197472" y="4945389"/>
            <a:ext cx="0" cy="33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1681B66-C9AC-6C47-B437-85920DB8D415}"/>
              </a:ext>
            </a:extLst>
          </p:cNvPr>
          <p:cNvSpPr txBox="1"/>
          <p:nvPr/>
        </p:nvSpPr>
        <p:spPr>
          <a:xfrm>
            <a:off x="6846772" y="6212538"/>
            <a:ext cx="467429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Auch über erfundene Parametern errechenbar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820A64D8-CAB5-CB4D-BDEB-E99FC5C2FC45}"/>
              </a:ext>
            </a:extLst>
          </p:cNvPr>
          <p:cNvSpPr/>
          <p:nvPr/>
        </p:nvSpPr>
        <p:spPr>
          <a:xfrm rot="5400000">
            <a:off x="9106592" y="5089106"/>
            <a:ext cx="154655" cy="18991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3AAA5F-D610-5940-8E61-290F622CE4F3}"/>
              </a:ext>
            </a:extLst>
          </p:cNvPr>
          <p:cNvCxnSpPr>
            <a:cxnSpLocks/>
            <a:stCxn id="30" idx="1"/>
            <a:endCxn id="29" idx="0"/>
          </p:cNvCxnSpPr>
          <p:nvPr/>
        </p:nvCxnSpPr>
        <p:spPr>
          <a:xfrm>
            <a:off x="9183919" y="6116027"/>
            <a:ext cx="0" cy="96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71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24" grpId="1" animBg="1"/>
      <p:bldP spid="29" grpId="0" animBg="1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1530351" y="1196752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568A"/>
                </a:solidFill>
              </a:rPr>
              <a:t>EM: </a:t>
            </a:r>
            <a:r>
              <a:rPr lang="de-DE" dirty="0" err="1">
                <a:solidFill>
                  <a:srgbClr val="00568A"/>
                </a:solidFill>
              </a:rPr>
              <a:t>Expectation</a:t>
            </a:r>
            <a:r>
              <a:rPr lang="de-DE" dirty="0">
                <a:solidFill>
                  <a:srgbClr val="00568A"/>
                </a:solidFill>
              </a:rPr>
              <a:t>-Schritt (Bestimmung der erwarteter Zahlen)</a:t>
            </a:r>
            <a:endParaRPr lang="de-DE" sz="26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704215D-0FBD-554F-9CBC-FFF8E7EFD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Durch einen ähnlichen Schritt erhalten wir die erwarteten Zähler für Beispiele mit </a:t>
                </a:r>
                <a:r>
                  <a:rPr lang="de-DE" dirty="0" err="1"/>
                  <a:t>Featurewert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und Kategorie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Zum Beispiel:</a:t>
                </a:r>
              </a:p>
              <a:p>
                <a:pPr marL="26987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𝑒𝑟𝑤𝑎𝑟𝑡𝑒𝑡𝑒𝐴𝑛𝑧𝑎h𝑙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𝐷𝑎𝑡𝑒𝑛𝑝𝑢𝑛𝑘𝑡𝑒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𝑚𝑖𝑡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𝑒𝑟𝑤𝑎𝑟𝑡𝑒𝑡𝑒𝐴𝑛𝑧𝑎h𝑙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𝐷𝑎𝑡𝑒𝑛𝑝𝑢𝑛𝑘𝑡𝑒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𝑚𝑖𝑡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=1,…,4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=1,2,3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704215D-0FBD-554F-9CBC-FFF8E7EFD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11940" r="-110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72845-F03A-EA4E-9302-60B761B8A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1A073-E7BA-CC45-A4BC-645C36C34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FB056-FE42-8843-B177-F2F1747AB6EE}"/>
              </a:ext>
            </a:extLst>
          </p:cNvPr>
          <p:cNvSpPr txBox="1"/>
          <p:nvPr/>
        </p:nvSpPr>
        <p:spPr>
          <a:xfrm>
            <a:off x="6817046" y="2024404"/>
            <a:ext cx="502695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Auch alles über erfundene Parametern errechenbar</a:t>
            </a:r>
          </a:p>
        </p:txBody>
      </p:sp>
    </p:spTree>
    <p:extLst>
      <p:ext uri="{BB962C8B-B14F-4D97-AF65-F5344CB8AC3E}">
        <p14:creationId xmlns:p14="http://schemas.microsoft.com/office/powerpoint/2010/main" val="2072264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41E8B-4DC7-BF49-B43F-916AD61FF6FB}"/>
              </a:ext>
            </a:extLst>
          </p:cNvPr>
          <p:cNvSpPr/>
          <p:nvPr/>
        </p:nvSpPr>
        <p:spPr>
          <a:xfrm>
            <a:off x="569626" y="4527026"/>
            <a:ext cx="10554374" cy="1004344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EM: Generelle Idee</a:t>
            </a:r>
            <a:endParaRPr lang="de-D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133442-DB08-6B43-B3D6-DDA44CE0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Algorithmus startet mit „erfundenen“ (zufällig generierten) Informationen, um das Lernproblem zu lösen</a:t>
            </a:r>
          </a:p>
          <a:p>
            <a:pPr lvl="1"/>
            <a:r>
              <a:rPr lang="de-DE" dirty="0"/>
              <a:t>Erfundene Parameterwerte (virtuell notiert in den CPDs)</a:t>
            </a:r>
          </a:p>
          <a:p>
            <a:pPr lvl="1"/>
            <a:endParaRPr lang="de-DE" dirty="0"/>
          </a:p>
          <a:p>
            <a:r>
              <a:rPr lang="de-DE" dirty="0"/>
              <a:t>Dann werden die Initialwerte in zwei Schritten verfeinert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Expectation</a:t>
            </a:r>
            <a:r>
              <a:rPr lang="de-DE" dirty="0">
                <a:solidFill>
                  <a:schemeClr val="accent1"/>
                </a:solidFill>
              </a:rPr>
              <a:t> (E)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Aktualisiere die Daten (virtuell) mit aus dem aktuellen Modell hergeleiteten Erwartungen</a:t>
            </a:r>
          </a:p>
          <a:p>
            <a:pPr lvl="1"/>
            <a:endParaRPr lang="de-DE" dirty="0"/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Maximisation</a:t>
            </a:r>
            <a:r>
              <a:rPr lang="de-DE" dirty="0">
                <a:solidFill>
                  <a:schemeClr val="accent1"/>
                </a:solidFill>
              </a:rPr>
              <a:t> (M)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Gegeben die aktualisierten Daten, aktualisiere die Parameter mittels ML Ansatz</a:t>
            </a:r>
          </a:p>
          <a:p>
            <a:pPr lvl="2"/>
            <a:r>
              <a:rPr lang="de-DE" dirty="0"/>
              <a:t>Der gleiche Schritt wie im voll beobachtbaren Fall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3EA50-9101-4A41-86B4-1614BA06C6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730442-2F6B-BC47-9266-EDCCA1677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2326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Maximisation-Schritt: (Verfeinerung der Parameter)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29E26A8-00E8-6149-BCAE-09B41C0F61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Nun verfeinern wir die Parameter mittels ML-Lernen auf den erwarteten Zählern</a:t>
                </a:r>
              </a:p>
              <a:p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endParaRPr lang="de-DE" dirty="0"/>
              </a:p>
              <a:p>
                <a:pPr lvl="2"/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=1,…,4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=1,2,3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29E26A8-00E8-6149-BCAE-09B41C0F6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9308D-E006-8949-95D7-2C914324DA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1511-1958-A143-883E-1BEAEE390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1530351" y="928688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6294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EM-Zyklus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272CAF-9233-A242-B4E0-99EC976E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Nun kann der E-Schritt wiederholt werden</a:t>
            </a:r>
          </a:p>
          <a:p>
            <a:pPr lvl="1"/>
            <a:r>
              <a:rPr lang="de-DE" dirty="0"/>
              <a:t>Neue erwartete Zähler berechnen gegeben der gerade aktualisierten Parameter</a:t>
            </a:r>
          </a:p>
          <a:p>
            <a:r>
              <a:rPr lang="de-DE" dirty="0"/>
              <a:t>Dann kann der M-Schritt wiederholt werden</a:t>
            </a:r>
          </a:p>
          <a:p>
            <a:pPr lvl="1"/>
            <a:r>
              <a:rPr lang="de-DE" dirty="0"/>
              <a:t>Parameter aktualisieren gegebene der gerade neu berechneten erwarteten Zähler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4711A-4947-DB4A-941C-72D7BD7C8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06095-7A09-8345-83E8-41176162F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118786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18790" name="Text Box 14"/>
          <p:cNvSpPr txBox="1">
            <a:spLocks noChangeArrowheads="1"/>
          </p:cNvSpPr>
          <p:nvPr/>
        </p:nvSpPr>
        <p:spPr bwMode="auto">
          <a:xfrm>
            <a:off x="1852052" y="3301693"/>
            <a:ext cx="3495893" cy="3416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800" dirty="0">
                <a:solidFill>
                  <a:schemeClr val="accent1"/>
                </a:solidFill>
                <a:latin typeface="+mn-lt"/>
              </a:rPr>
              <a:t>Erwartete Zähler (</a:t>
            </a:r>
            <a:r>
              <a:rPr lang="de-DE" sz="1800" i="1" dirty="0" err="1">
                <a:solidFill>
                  <a:schemeClr val="accent1"/>
                </a:solidFill>
                <a:latin typeface="+mn-lt"/>
              </a:rPr>
              <a:t>augmented</a:t>
            </a:r>
            <a:r>
              <a:rPr lang="de-DE" sz="1800" i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i="1" dirty="0" err="1">
                <a:solidFill>
                  <a:schemeClr val="accent1"/>
                </a:solidFill>
                <a:latin typeface="+mn-lt"/>
              </a:rPr>
              <a:t>data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  <p:sp>
        <p:nvSpPr>
          <p:cNvPr id="118791" name="Text Box 15"/>
          <p:cNvSpPr txBox="1">
            <a:spLocks noChangeArrowheads="1"/>
          </p:cNvSpPr>
          <p:nvPr/>
        </p:nvSpPr>
        <p:spPr bwMode="auto">
          <a:xfrm>
            <a:off x="7085881" y="3315543"/>
            <a:ext cx="1963807" cy="3139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sz="1600" dirty="0">
                <a:solidFill>
                  <a:schemeClr val="accent1"/>
                </a:solidFill>
                <a:latin typeface="+mn-lt"/>
              </a:rPr>
              <a:t>Wahrscheinlichkeiten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4236E8F-5AFC-7846-AC0B-05E66CA43E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4475354"/>
                  </p:ext>
                </p:extLst>
              </p:nvPr>
            </p:nvGraphicFramePr>
            <p:xfrm>
              <a:off x="1585113" y="3643325"/>
              <a:ext cx="4029773" cy="2225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3196">
                      <a:extLst>
                        <a:ext uri="{9D8B030D-6E8A-4147-A177-3AD203B41FA5}">
                          <a16:colId xmlns:a16="http://schemas.microsoft.com/office/drawing/2014/main" val="1561705200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3412805710"/>
                        </a:ext>
                      </a:extLst>
                    </a:gridCol>
                    <a:gridCol w="683196">
                      <a:extLst>
                        <a:ext uri="{9D8B030D-6E8A-4147-A177-3AD203B41FA5}">
                          <a16:colId xmlns:a16="http://schemas.microsoft.com/office/drawing/2014/main" val="3911891868"/>
                        </a:ext>
                      </a:extLst>
                    </a:gridCol>
                    <a:gridCol w="683196">
                      <a:extLst>
                        <a:ext uri="{9D8B030D-6E8A-4147-A177-3AD203B41FA5}">
                          <a16:colId xmlns:a16="http://schemas.microsoft.com/office/drawing/2014/main" val="603052244"/>
                        </a:ext>
                      </a:extLst>
                    </a:gridCol>
                    <a:gridCol w="381826">
                      <a:extLst>
                        <a:ext uri="{9D8B030D-6E8A-4147-A177-3AD203B41FA5}">
                          <a16:colId xmlns:a16="http://schemas.microsoft.com/office/drawing/2014/main" val="3449352506"/>
                        </a:ext>
                      </a:extLst>
                    </a:gridCol>
                    <a:gridCol w="816737">
                      <a:extLst>
                        <a:ext uri="{9D8B030D-6E8A-4147-A177-3AD203B41FA5}">
                          <a16:colId xmlns:a16="http://schemas.microsoft.com/office/drawing/2014/main" val="3400706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/>
                            <a:t>Zähler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68822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5131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73257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948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0975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41318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4236E8F-5AFC-7846-AC0B-05E66CA43E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4475354"/>
                  </p:ext>
                </p:extLst>
              </p:nvPr>
            </p:nvGraphicFramePr>
            <p:xfrm>
              <a:off x="1585113" y="3643325"/>
              <a:ext cx="4029773" cy="2225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3196">
                      <a:extLst>
                        <a:ext uri="{9D8B030D-6E8A-4147-A177-3AD203B41FA5}">
                          <a16:colId xmlns:a16="http://schemas.microsoft.com/office/drawing/2014/main" val="1561705200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3412805710"/>
                        </a:ext>
                      </a:extLst>
                    </a:gridCol>
                    <a:gridCol w="683196">
                      <a:extLst>
                        <a:ext uri="{9D8B030D-6E8A-4147-A177-3AD203B41FA5}">
                          <a16:colId xmlns:a16="http://schemas.microsoft.com/office/drawing/2014/main" val="3911891868"/>
                        </a:ext>
                      </a:extLst>
                    </a:gridCol>
                    <a:gridCol w="683196">
                      <a:extLst>
                        <a:ext uri="{9D8B030D-6E8A-4147-A177-3AD203B41FA5}">
                          <a16:colId xmlns:a16="http://schemas.microsoft.com/office/drawing/2014/main" val="603052244"/>
                        </a:ext>
                      </a:extLst>
                    </a:gridCol>
                    <a:gridCol w="381826">
                      <a:extLst>
                        <a:ext uri="{9D8B030D-6E8A-4147-A177-3AD203B41FA5}">
                          <a16:colId xmlns:a16="http://schemas.microsoft.com/office/drawing/2014/main" val="3449352506"/>
                        </a:ext>
                      </a:extLst>
                    </a:gridCol>
                    <a:gridCol w="816737">
                      <a:extLst>
                        <a:ext uri="{9D8B030D-6E8A-4147-A177-3AD203B41FA5}">
                          <a16:colId xmlns:a16="http://schemas.microsoft.com/office/drawing/2014/main" val="3400706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6667" r="-490741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8710" t="-6667" r="-32741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6667" t="-6667" r="-275926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6667" t="-6667" r="-175926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50000" t="-6667" r="-216667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/>
                            <a:t>Zähler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68822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10345" r="-49074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8710" t="-110345" r="-32741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6667" t="-110345" r="-27592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6667" t="-110345" r="-17592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50000" t="-110345" r="-216667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2308" t="-110345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131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203333" r="-490741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8710" t="-203333" r="-327419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6667" t="-203333" r="-275926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6667" t="-203333" r="-175926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50000" t="-203333" r="-216667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2308" t="-203333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73257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313793" r="-49074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8710" t="-313793" r="-32741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6667" t="-313793" r="-27592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6667" t="-313793" r="-17592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50000" t="-313793" r="-216667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2308" t="-313793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1948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400000" r="-490741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8710" t="-400000" r="-32741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6667" t="-400000" r="-275926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6667" t="-400000" r="-175926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50000" t="-400000" r="-216667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2308" t="-400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0975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517241" r="-49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8710" t="-517241" r="-327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6667" t="-517241" r="-2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6667" t="-517241" r="-1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50000" t="-517241" r="-2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2308" t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1318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E7A90A-7A48-E945-83C6-D866247EE655}"/>
                  </a:ext>
                </a:extLst>
              </p:cNvPr>
              <p:cNvSpPr/>
              <p:nvPr/>
            </p:nvSpPr>
            <p:spPr>
              <a:xfrm>
                <a:off x="6893229" y="3973358"/>
                <a:ext cx="2349113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E7A90A-7A48-E945-83C6-D866247EE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229" y="3973358"/>
                <a:ext cx="2349113" cy="1477328"/>
              </a:xfrm>
              <a:prstGeom prst="rect">
                <a:avLst/>
              </a:prstGeom>
              <a:blipFill>
                <a:blip r:embed="rId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c 16">
            <a:extLst>
              <a:ext uri="{FF2B5EF4-FFF2-40B4-BE49-F238E27FC236}">
                <a16:creationId xmlns:a16="http://schemas.microsoft.com/office/drawing/2014/main" id="{AC7B5551-2D4D-8145-9E7E-3BC34A07EF8C}"/>
              </a:ext>
            </a:extLst>
          </p:cNvPr>
          <p:cNvSpPr/>
          <p:nvPr/>
        </p:nvSpPr>
        <p:spPr>
          <a:xfrm rot="18900000">
            <a:off x="5105320" y="3527947"/>
            <a:ext cx="3441690" cy="3441690"/>
          </a:xfrm>
          <a:prstGeom prst="arc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295F067-4C22-1440-9FA4-94EF8D1A4F9C}"/>
              </a:ext>
            </a:extLst>
          </p:cNvPr>
          <p:cNvSpPr/>
          <p:nvPr/>
        </p:nvSpPr>
        <p:spPr>
          <a:xfrm rot="8100000">
            <a:off x="5105319" y="2533877"/>
            <a:ext cx="3441690" cy="3441690"/>
          </a:xfrm>
          <a:prstGeom prst="arc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DB6AB6-BD1F-3143-A052-989AE16A417A}"/>
              </a:ext>
            </a:extLst>
          </p:cNvPr>
          <p:cNvSpPr txBox="1"/>
          <p:nvPr/>
        </p:nvSpPr>
        <p:spPr>
          <a:xfrm>
            <a:off x="6826164" y="3711342"/>
            <a:ext cx="106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accent1"/>
                </a:solidFill>
              </a:rPr>
              <a:t>M-Schritt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4FBB3-DC52-3F4A-8F3B-D8C1841E1687}"/>
              </a:ext>
            </a:extLst>
          </p:cNvPr>
          <p:cNvSpPr txBox="1"/>
          <p:nvPr/>
        </p:nvSpPr>
        <p:spPr>
          <a:xfrm>
            <a:off x="5681951" y="5306080"/>
            <a:ext cx="96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accent1"/>
                </a:solidFill>
              </a:rPr>
              <a:t>E-Schritt</a:t>
            </a:r>
          </a:p>
        </p:txBody>
      </p:sp>
    </p:spTree>
    <p:extLst>
      <p:ext uri="{BB962C8B-B14F-4D97-AF65-F5344CB8AC3E}">
        <p14:creationId xmlns:p14="http://schemas.microsoft.com/office/powerpoint/2010/main" val="184823331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Bonbonfabrik wieder einmal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6035A28C-5BD0-584A-B881-198AC167C7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596313" cy="4240848"/>
              </a:xfrm>
            </p:spPr>
            <p:txBody>
              <a:bodyPr/>
              <a:lstStyle/>
              <a:p>
                <a:r>
                  <a:rPr lang="de-DE" dirty="0"/>
                  <a:t>Zwei Bonbontüten (1 und 2) wurden vermischt</a:t>
                </a:r>
              </a:p>
              <a:p>
                <a:r>
                  <a:rPr lang="de-DE" dirty="0"/>
                  <a:t>Bonbons werden durch Eigenschaften beschrieben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𝐹𝑙𝑎𝑣𝑜𝑢𝑟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𝑊𝑟𝑎𝑝𝑝𝑒𝑟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𝐻𝑜𝑙𝑒</m:t>
                    </m:r>
                  </m:oMath>
                </a14:m>
                <a:r>
                  <a:rPr lang="de-DE" dirty="0"/>
                  <a:t> (ob ein Loch in der Mitte ist)</a:t>
                </a:r>
              </a:p>
              <a:p>
                <a:pPr lvl="1"/>
                <a:r>
                  <a:rPr lang="de-DE" dirty="0"/>
                  <a:t>Merkmale von Bonbon hängen mit bestimmten Wahrscheinlichkeiten von der Tüte ab, aus der sie kommen</a:t>
                </a:r>
              </a:p>
              <a:p>
                <a:r>
                  <a:rPr lang="de-DE" dirty="0"/>
                  <a:t>Wir wollen für jedes Bonbon vorhersagen, aus welcher Tüte es kam, je nach vorgefundenen Eigenschaft: Naive </a:t>
                </a:r>
                <a:r>
                  <a:rPr lang="de-DE" dirty="0" err="1"/>
                  <a:t>Bayes</a:t>
                </a:r>
                <a:r>
                  <a:rPr lang="de-DE" dirty="0"/>
                  <a:t> Klassifikator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6035A28C-5BD0-584A-B881-198AC167C7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596313" cy="4240848"/>
              </a:xfrm>
              <a:blipFill>
                <a:blip r:embed="rId3"/>
                <a:stretch>
                  <a:fillRect l="-2495" t="-2687" r="-17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3DCD0-5F40-854C-9137-381B88E885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517F1-3A26-6B4B-A295-15C93D60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1E8771B4-E196-DB4C-AFA8-A0A6A8FAFA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3298130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1E8771B4-E196-DB4C-AFA8-A0A6A8FAFA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3298130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969616DD-346A-9E41-95DB-AB0D56D8E2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7460922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969616DD-346A-9E41-95DB-AB0D56D8E2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7460922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C4280BE-8E9D-954B-88E7-D14A0E40A360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3A264D7-84C7-AB44-B8B9-316083DDBBEB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3A264D7-84C7-AB44-B8B9-316083DDBB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3FBB7BA-E686-5D4A-BB33-C6544EDC2F1F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3FBB7BA-E686-5D4A-BB33-C6544EDC2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964612E-CEB3-3C4C-8EE1-3BF382AA10CC}"/>
                </a:ext>
              </a:extLst>
            </p:cNvPr>
            <p:cNvCxnSpPr>
              <a:cxnSpLocks/>
              <a:stCxn id="19" idx="4"/>
              <a:endCxn id="18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14272B8-5192-8443-A318-E8D6D411CD99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14272B8-5192-8443-A318-E8D6D411C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F890BB3-89E7-314C-9237-B7F0D9C89237}"/>
                </a:ext>
              </a:extLst>
            </p:cNvPr>
            <p:cNvCxnSpPr>
              <a:cxnSpLocks/>
              <a:stCxn id="19" idx="5"/>
              <a:endCxn id="25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1D2B39-7FD4-174A-8E27-60A4E8A45CB3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1D2B39-7FD4-174A-8E27-60A4E8A45C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773D19C-B5D0-FF4A-AB50-021303AE788F}"/>
                </a:ext>
              </a:extLst>
            </p:cNvPr>
            <p:cNvCxnSpPr>
              <a:cxnSpLocks/>
              <a:stCxn id="19" idx="3"/>
              <a:endCxn id="27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9E17B003-5611-2043-BC28-0B22BD14EF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7492626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9E17B003-5611-2043-BC28-0B22BD14EF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7492626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AB5DB307-3A64-6140-A85B-D25C6E5924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0940622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AB5DB307-3A64-6140-A85B-D25C6E5924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0940622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5388237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Daten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869AFA8-696E-064A-98A2-D8C17833C7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703549" cy="4240848"/>
              </a:xfrm>
            </p:spPr>
            <p:txBody>
              <a:bodyPr/>
              <a:lstStyle/>
              <a:p>
                <a:r>
                  <a:rPr lang="de-DE" dirty="0"/>
                  <a:t>Nehmen wir an, die wahren Parameter seien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=0.8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Annahme: Die folgenden Zähler werden „gesampelt“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=1000</m:t>
                    </m:r>
                  </m:oMath>
                </a14:m>
                <a:endParaRPr lang="de-DE" b="0" dirty="0"/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Wir wollen nun die wahren Parameter aus diesen Daten mittels EM rekonstruieren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869AFA8-696E-064A-98A2-D8C17833C7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703549" cy="4240848"/>
              </a:xfrm>
              <a:blipFill>
                <a:blip r:embed="rId3"/>
                <a:stretch>
                  <a:fillRect l="-2457" t="-2687" b="-80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D84EE-78BC-E548-92EC-5871C92C26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FAD96-570D-E942-9534-D38F00B1F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1B60744-2444-5F45-918B-98D48660C4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8501335"/>
                  </p:ext>
                </p:extLst>
              </p:nvPr>
            </p:nvGraphicFramePr>
            <p:xfrm>
              <a:off x="1501085" y="4020855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𝑦𝑒𝑙𝑙𝑜𝑤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273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1B60744-2444-5F45-918B-98D48660C4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8501335"/>
                  </p:ext>
                </p:extLst>
              </p:nvPr>
            </p:nvGraphicFramePr>
            <p:xfrm>
              <a:off x="1501085" y="4020855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462" t="-4167" r="-100769" b="-308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7176" t="-4167" b="-308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00000" r="-283824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00000" r="-21129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00000" r="-8985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00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208333" r="-296591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208333" r="-283824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208333" r="-21129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208333" r="-8985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2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308333" r="-29659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308333" r="-28382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308333" r="-21129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308333" r="-8985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3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E850367D-C7B8-6D4C-BD71-6C70E0A65A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6341412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E850367D-C7B8-6D4C-BD71-6C70E0A65A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6341412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D184DC00-655E-054D-B49D-4829DF6871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8597586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D184DC00-655E-054D-B49D-4829DF6871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8597586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F2F28-3048-9C47-A67D-40DE427ED9F9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4D59D2B-B649-224F-959E-E9A95B154F13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4D59D2B-B649-224F-959E-E9A95B154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C574038-54A9-4041-BBE7-56160F5DFD3A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C574038-54A9-4041-BBE7-56160F5DF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77CE904-4E19-6C41-81DF-62448039C711}"/>
                </a:ext>
              </a:extLst>
            </p:cNvPr>
            <p:cNvCxnSpPr>
              <a:cxnSpLocks/>
              <a:stCxn id="33" idx="4"/>
              <a:endCxn id="32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98F1CCB-0FED-A149-B758-2C894ED48F02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98F1CCB-0FED-A149-B758-2C894ED48F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F3A5B47-01A2-694B-8B4F-113FDB2C2231}"/>
                </a:ext>
              </a:extLst>
            </p:cNvPr>
            <p:cNvCxnSpPr>
              <a:cxnSpLocks/>
              <a:stCxn id="33" idx="5"/>
              <a:endCxn id="35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73727A9-E191-6B4A-83AC-1127E376A67C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73727A9-E191-6B4A-83AC-1127E376A6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3CCA2F8-DF43-344A-98AB-973663CF8B45}"/>
                </a:ext>
              </a:extLst>
            </p:cNvPr>
            <p:cNvCxnSpPr>
              <a:cxnSpLocks/>
              <a:stCxn id="33" idx="3"/>
              <a:endCxn id="37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B1A8B29C-1308-5742-8A17-60C6577C7E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0216406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B1A8B29C-1308-5742-8A17-60C6577C7E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0216406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29CFDC9A-DEDD-7641-B938-69CA45B75E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515653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29CFDC9A-DEDD-7641-B938-69CA45B75E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515653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829440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E925-11FE-0D48-8BB3-117A9572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Inferenzaufgaben rund um Topic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00B6C2-81AE-1649-AC74-A33D294243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071517" cy="4240848"/>
              </a:xfrm>
            </p:spPr>
            <p:txBody>
              <a:bodyPr/>
              <a:lstStyle/>
              <a:p>
                <a:r>
                  <a:rPr lang="de-DE" dirty="0"/>
                  <a:t>Gegeben ein Topic Modell für ein Korpus</a:t>
                </a:r>
              </a:p>
              <a:p>
                <a:pPr lvl="1"/>
                <a:r>
                  <a:rPr lang="de-DE" dirty="0"/>
                  <a:t>Anfrage: Gegeben ein unbekanntes Dokument, </a:t>
                </a:r>
                <a:br>
                  <a:rPr lang="de-DE" dirty="0"/>
                </a:br>
                <a:r>
                  <a:rPr lang="de-DE" dirty="0"/>
                  <a:t>welches Topic / welche Topic-Verteilung hat es?</a:t>
                </a:r>
              </a:p>
              <a:p>
                <a:pPr lvl="2"/>
                <a:r>
                  <a:rPr lang="de-DE" dirty="0"/>
                  <a:t>Exakte + approximative Anfragenbeantwortung in PGMs: </a:t>
                </a:r>
                <a:r>
                  <a:rPr lang="de-DE" dirty="0">
                    <a:solidFill>
                      <a:schemeClr val="accent2"/>
                    </a:solidFill>
                  </a:rPr>
                  <a:t>Thema 3 + 4</a:t>
                </a:r>
              </a:p>
              <a:p>
                <a:pPr lvl="1"/>
                <a:r>
                  <a:rPr lang="de-DE" dirty="0"/>
                  <a:t>Generierung eines neuen Dokuments: Gegeben ein gewähltes Topic, generiere die Worte eines neuen Dokuments</a:t>
                </a:r>
              </a:p>
              <a:p>
                <a:pPr lvl="2"/>
                <a:r>
                  <a:rPr lang="de-DE" dirty="0"/>
                  <a:t>Sampling aus PGMs: </a:t>
                </a:r>
                <a:r>
                  <a:rPr lang="de-DE" dirty="0">
                    <a:solidFill>
                      <a:schemeClr val="accent2"/>
                    </a:solidFill>
                  </a:rPr>
                  <a:t>Thema 4</a:t>
                </a:r>
              </a:p>
              <a:p>
                <a:r>
                  <a:rPr lang="de-DE" dirty="0"/>
                  <a:t>Gegeben ein Korpus</a:t>
                </a:r>
              </a:p>
              <a:p>
                <a:pPr lvl="1"/>
                <a:r>
                  <a:rPr lang="de-DE" dirty="0"/>
                  <a:t>Lerne ein Topic Modell: </a:t>
                </a:r>
                <a:r>
                  <a:rPr lang="de-DE" dirty="0">
                    <a:solidFill>
                      <a:schemeClr val="accent2"/>
                    </a:solidFill>
                  </a:rPr>
                  <a:t>Thema 5</a:t>
                </a:r>
              </a:p>
              <a:p>
                <a:pPr lvl="2"/>
                <a:r>
                  <a:rPr lang="de-DE" dirty="0"/>
                  <a:t>Gegeben: Worte in den Dokumenten (nach Vorverarbeitung), </a:t>
                </a:r>
                <a:br>
                  <a:rPr lang="de-DE" dirty="0"/>
                </a:br>
                <a:r>
                  <a:rPr lang="de-DE" dirty="0"/>
                  <a:t>Anzahl Topics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, Hyperparameter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Lerne: </a:t>
                </a:r>
                <a:r>
                  <a:rPr lang="de-DE" dirty="0" err="1"/>
                  <a:t>Topicverteilungen</a:t>
                </a:r>
                <a:r>
                  <a:rPr lang="de-DE" dirty="0"/>
                  <a:t> pro Dokument, Wortverteilungen </a:t>
                </a:r>
                <a:br>
                  <a:rPr lang="de-DE" dirty="0"/>
                </a:br>
                <a:r>
                  <a:rPr lang="de-DE" dirty="0"/>
                  <a:t>pro Topic (Basis-Verfahren: </a:t>
                </a:r>
                <a:r>
                  <a:rPr lang="de-DE" i="1" dirty="0">
                    <a:solidFill>
                      <a:schemeClr val="accent2"/>
                    </a:solidFill>
                  </a:rPr>
                  <a:t>Latent </a:t>
                </a:r>
                <a:r>
                  <a:rPr lang="de-DE" i="1" dirty="0" err="1">
                    <a:solidFill>
                      <a:schemeClr val="accent2"/>
                    </a:solidFill>
                  </a:rPr>
                  <a:t>Dirichlet</a:t>
                </a:r>
                <a:r>
                  <a:rPr lang="de-DE" i="1" dirty="0">
                    <a:solidFill>
                      <a:schemeClr val="accent2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2"/>
                    </a:solidFill>
                  </a:rPr>
                  <a:t>Allocation</a:t>
                </a:r>
                <a:r>
                  <a:rPr lang="de-DE" i="1" dirty="0">
                    <a:solidFill>
                      <a:schemeClr val="accent2"/>
                    </a:solidFill>
                  </a:rPr>
                  <a:t>, LDA</a:t>
                </a:r>
                <a:r>
                  <a:rPr lang="de-DE" dirty="0"/>
                  <a:t>)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00B6C2-81AE-1649-AC74-A33D294243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071517" cy="4240848"/>
              </a:xfrm>
              <a:blipFill>
                <a:blip r:embed="rId2"/>
                <a:stretch>
                  <a:fillRect l="-2041" t="-2687" r="-628" b="-5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A326-0F02-AD46-8FB3-7D167D0B56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E6BF-FBDD-094B-BEEB-D6F0EE9B0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43AC011-D297-D24A-B1A6-4733842667AE}"/>
              </a:ext>
            </a:extLst>
          </p:cNvPr>
          <p:cNvGrpSpPr/>
          <p:nvPr/>
        </p:nvGrpSpPr>
        <p:grpSpPr>
          <a:xfrm>
            <a:off x="9127237" y="1655888"/>
            <a:ext cx="2538487" cy="2454558"/>
            <a:chOff x="7950129" y="4109675"/>
            <a:chExt cx="2538487" cy="24545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725A021-595C-6243-BD3A-D28B59121759}"/>
                    </a:ext>
                  </a:extLst>
                </p:cNvPr>
                <p:cNvSpPr/>
                <p:nvPr/>
              </p:nvSpPr>
              <p:spPr>
                <a:xfrm>
                  <a:off x="7950129" y="4109675"/>
                  <a:ext cx="1724809" cy="245455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r"/>
                  <a:r>
                    <a:rPr lang="de-DE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81A0F11-6A0C-EA42-9224-398B44294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0129" y="4109675"/>
                  <a:ext cx="1724809" cy="245455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7CF7D5D-30E8-2A47-844B-884AF75D1FAD}"/>
                    </a:ext>
                  </a:extLst>
                </p:cNvPr>
                <p:cNvSpPr txBox="1"/>
                <p:nvPr/>
              </p:nvSpPr>
              <p:spPr>
                <a:xfrm>
                  <a:off x="8403807" y="5001118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10DF324-0D22-334A-8B94-2288D80C72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807" y="5001118"/>
                  <a:ext cx="720000" cy="40664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859C26A-4C1E-DB4F-9A04-0A508BC24C8F}"/>
                    </a:ext>
                  </a:extLst>
                </p:cNvPr>
                <p:cNvSpPr txBox="1"/>
                <p:nvPr/>
              </p:nvSpPr>
              <p:spPr>
                <a:xfrm>
                  <a:off x="8403807" y="5698024"/>
                  <a:ext cx="720000" cy="406644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859C26A-4C1E-DB4F-9A04-0A508BC24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807" y="5698024"/>
                  <a:ext cx="720000" cy="40664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089A67A-1F19-D24D-8E32-232C9FE8C295}"/>
                </a:ext>
              </a:extLst>
            </p:cNvPr>
            <p:cNvCxnSpPr>
              <a:cxnSpLocks/>
              <a:stCxn id="40" idx="4"/>
              <a:endCxn id="41" idx="0"/>
            </p:cNvCxnSpPr>
            <p:nvPr/>
          </p:nvCxnSpPr>
          <p:spPr>
            <a:xfrm>
              <a:off x="8763807" y="5407762"/>
              <a:ext cx="0" cy="2902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829D9E0-DFBC-934D-AD79-56AC8A4041E6}"/>
                    </a:ext>
                  </a:extLst>
                </p:cNvPr>
                <p:cNvSpPr/>
                <p:nvPr/>
              </p:nvSpPr>
              <p:spPr>
                <a:xfrm>
                  <a:off x="8165538" y="4815541"/>
                  <a:ext cx="1284514" cy="142167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r"/>
                  <a:r>
                    <a:rPr lang="de-DE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A4EB313-3CFF-9B4A-986E-FB98C4CBF8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5538" y="4815541"/>
                  <a:ext cx="1284514" cy="14216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6CDCB7E-B021-9D4A-8149-6837F9F97728}"/>
                    </a:ext>
                  </a:extLst>
                </p:cNvPr>
                <p:cNvSpPr txBox="1"/>
                <p:nvPr/>
              </p:nvSpPr>
              <p:spPr>
                <a:xfrm>
                  <a:off x="8403807" y="4311906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430C7B0-02A7-CD43-B521-437D59F2D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807" y="4311906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7B0FA1A-7BE1-134D-9D53-0B4DC80ED1A0}"/>
                </a:ext>
              </a:extLst>
            </p:cNvPr>
            <p:cNvCxnSpPr>
              <a:cxnSpLocks/>
              <a:stCxn id="44" idx="4"/>
              <a:endCxn id="40" idx="0"/>
            </p:cNvCxnSpPr>
            <p:nvPr/>
          </p:nvCxnSpPr>
          <p:spPr>
            <a:xfrm>
              <a:off x="8763807" y="4701419"/>
              <a:ext cx="0" cy="2996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770D199-5162-4043-A0B6-175FB4CB27DA}"/>
                    </a:ext>
                  </a:extLst>
                </p:cNvPr>
                <p:cNvSpPr txBox="1"/>
                <p:nvPr/>
              </p:nvSpPr>
              <p:spPr>
                <a:xfrm>
                  <a:off x="9768616" y="50011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oMath>
                    </m:oMathPara>
                  </a14:m>
                  <a:endParaRPr lang="de-DE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6E4E8F4-D7AA-D74E-AB19-E9932F3B3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8616" y="5001117"/>
                  <a:ext cx="720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62655DA-47EA-1842-AE38-F01A7B9AC2B0}"/>
                </a:ext>
              </a:extLst>
            </p:cNvPr>
            <p:cNvCxnSpPr>
              <a:cxnSpLocks/>
              <a:stCxn id="46" idx="3"/>
              <a:endCxn id="41" idx="7"/>
            </p:cNvCxnSpPr>
            <p:nvPr/>
          </p:nvCxnSpPr>
          <p:spPr>
            <a:xfrm flipH="1">
              <a:off x="9018365" y="5333587"/>
              <a:ext cx="855693" cy="4239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2DD179-B2E4-B64A-A8F9-7496A71E706C}"/>
                  </a:ext>
                </a:extLst>
              </p:cNvPr>
              <p:cNvSpPr txBox="1"/>
              <p:nvPr/>
            </p:nvSpPr>
            <p:spPr>
              <a:xfrm>
                <a:off x="9580915" y="1162917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de-DE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2DD179-B2E4-B64A-A8F9-7496A71E7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915" y="1162917"/>
                <a:ext cx="720000" cy="3895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33B4D44-6D6B-0542-86A3-68EE995AEDBA}"/>
              </a:ext>
            </a:extLst>
          </p:cNvPr>
          <p:cNvCxnSpPr>
            <a:cxnSpLocks/>
            <a:stCxn id="48" idx="4"/>
            <a:endCxn id="44" idx="0"/>
          </p:cNvCxnSpPr>
          <p:nvPr/>
        </p:nvCxnSpPr>
        <p:spPr>
          <a:xfrm>
            <a:off x="9940915" y="1552430"/>
            <a:ext cx="0" cy="305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BD40C8-02C2-914B-8BAF-33A210CD396F}"/>
              </a:ext>
            </a:extLst>
          </p:cNvPr>
          <p:cNvGrpSpPr/>
          <p:nvPr/>
        </p:nvGrpSpPr>
        <p:grpSpPr>
          <a:xfrm>
            <a:off x="8214482" y="4424144"/>
            <a:ext cx="3425246" cy="1587720"/>
            <a:chOff x="8214482" y="4354472"/>
            <a:chExt cx="3425246" cy="15877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9659427-1708-E249-967D-3EDE16603163}"/>
                    </a:ext>
                  </a:extLst>
                </p:cNvPr>
                <p:cNvSpPr txBox="1"/>
                <p:nvPr/>
              </p:nvSpPr>
              <p:spPr>
                <a:xfrm>
                  <a:off x="9612210" y="4354472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9659427-1708-E249-967D-3EDE16603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2210" y="4354472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9218E96-8B4B-F44B-90CE-923D1D8811D6}"/>
                    </a:ext>
                  </a:extLst>
                </p:cNvPr>
                <p:cNvSpPr txBox="1"/>
                <p:nvPr/>
              </p:nvSpPr>
              <p:spPr>
                <a:xfrm>
                  <a:off x="8214482" y="5517068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9218E96-8B4B-F44B-90CE-923D1D881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482" y="5517068"/>
                  <a:ext cx="720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3005D27-B7AF-3843-AB82-02B1A48F8D41}"/>
                    </a:ext>
                  </a:extLst>
                </p:cNvPr>
                <p:cNvSpPr txBox="1"/>
                <p:nvPr/>
              </p:nvSpPr>
              <p:spPr>
                <a:xfrm>
                  <a:off x="9127237" y="5515980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3005D27-B7AF-3843-AB82-02B1A48F8D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7237" y="5515980"/>
                  <a:ext cx="720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E563D38-4489-9A42-B854-1552242EB711}"/>
                    </a:ext>
                  </a:extLst>
                </p:cNvPr>
                <p:cNvSpPr txBox="1"/>
                <p:nvPr/>
              </p:nvSpPr>
              <p:spPr>
                <a:xfrm>
                  <a:off x="10914994" y="5515981"/>
                  <a:ext cx="720000" cy="42621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E563D38-4489-9A42-B854-1552242EB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4994" y="5515981"/>
                  <a:ext cx="720000" cy="42621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04A4457-6F25-F344-902F-1CD5FF18260A}"/>
                    </a:ext>
                  </a:extLst>
                </p:cNvPr>
                <p:cNvSpPr/>
                <p:nvPr/>
              </p:nvSpPr>
              <p:spPr>
                <a:xfrm>
                  <a:off x="10175770" y="5526071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04A4457-6F25-F344-902F-1CD5FF1826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5770" y="5526071"/>
                  <a:ext cx="41069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12A683-7456-BF43-A75A-922AC9999883}"/>
                </a:ext>
              </a:extLst>
            </p:cNvPr>
            <p:cNvCxnSpPr>
              <a:cxnSpLocks/>
              <a:stCxn id="51" idx="3"/>
              <a:endCxn id="59" idx="0"/>
            </p:cNvCxnSpPr>
            <p:nvPr/>
          </p:nvCxnSpPr>
          <p:spPr>
            <a:xfrm flipH="1">
              <a:off x="8577472" y="4686942"/>
              <a:ext cx="1140180" cy="242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5EC2939-886B-414F-997E-F679672D35E8}"/>
                </a:ext>
              </a:extLst>
            </p:cNvPr>
            <p:cNvCxnSpPr>
              <a:cxnSpLocks/>
              <a:stCxn id="51" idx="3"/>
              <a:endCxn id="60" idx="0"/>
            </p:cNvCxnSpPr>
            <p:nvPr/>
          </p:nvCxnSpPr>
          <p:spPr>
            <a:xfrm flipH="1">
              <a:off x="9487237" y="4686942"/>
              <a:ext cx="230415" cy="2432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AC9A486-5819-8940-BAD3-B2BF261B966B}"/>
                </a:ext>
              </a:extLst>
            </p:cNvPr>
            <p:cNvCxnSpPr>
              <a:cxnSpLocks/>
              <a:stCxn id="51" idx="5"/>
              <a:endCxn id="61" idx="0"/>
            </p:cNvCxnSpPr>
            <p:nvPr/>
          </p:nvCxnSpPr>
          <p:spPr>
            <a:xfrm>
              <a:off x="10226768" y="4686942"/>
              <a:ext cx="1052960" cy="230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DFC9D48-13CF-6947-8879-77C042F1554C}"/>
                    </a:ext>
                  </a:extLst>
                </p:cNvPr>
                <p:cNvSpPr txBox="1"/>
                <p:nvPr/>
              </p:nvSpPr>
              <p:spPr>
                <a:xfrm>
                  <a:off x="8217472" y="4928981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DFC9D48-13CF-6947-8879-77C042F155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7472" y="4928981"/>
                  <a:ext cx="720000" cy="406644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576D74A-E8C6-6F4F-A13F-CC37173C82C3}"/>
                    </a:ext>
                  </a:extLst>
                </p:cNvPr>
                <p:cNvSpPr txBox="1"/>
                <p:nvPr/>
              </p:nvSpPr>
              <p:spPr>
                <a:xfrm>
                  <a:off x="9127237" y="4930218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576D74A-E8C6-6F4F-A13F-CC37173C8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7237" y="4930218"/>
                  <a:ext cx="720000" cy="406644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C4C97BF-028D-0E4C-8688-E7554BF4576F}"/>
                    </a:ext>
                  </a:extLst>
                </p:cNvPr>
                <p:cNvSpPr txBox="1"/>
                <p:nvPr/>
              </p:nvSpPr>
              <p:spPr>
                <a:xfrm>
                  <a:off x="10919728" y="4917420"/>
                  <a:ext cx="720000" cy="42621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C4C97BF-028D-0E4C-8688-E7554BF457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9728" y="4917420"/>
                  <a:ext cx="720000" cy="426211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0F4FBF7-AA27-F14A-9968-2A915732CB80}"/>
                    </a:ext>
                  </a:extLst>
                </p:cNvPr>
                <p:cNvSpPr/>
                <p:nvPr/>
              </p:nvSpPr>
              <p:spPr>
                <a:xfrm>
                  <a:off x="10175770" y="4945316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0F4FBF7-AA27-F14A-9968-2A915732CB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5770" y="4945316"/>
                  <a:ext cx="410690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4901B8E-E8A1-FE4B-A3A9-B895964E25E9}"/>
                </a:ext>
              </a:extLst>
            </p:cNvPr>
            <p:cNvCxnSpPr>
              <a:cxnSpLocks/>
              <a:stCxn id="59" idx="4"/>
              <a:endCxn id="52" idx="0"/>
            </p:cNvCxnSpPr>
            <p:nvPr/>
          </p:nvCxnSpPr>
          <p:spPr>
            <a:xfrm flipH="1">
              <a:off x="8574482" y="5335625"/>
              <a:ext cx="2990" cy="1814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19CCEAF-8EE3-C445-8177-A7C83BC805B1}"/>
                </a:ext>
              </a:extLst>
            </p:cNvPr>
            <p:cNvCxnSpPr>
              <a:cxnSpLocks/>
              <a:stCxn id="60" idx="4"/>
              <a:endCxn id="53" idx="0"/>
            </p:cNvCxnSpPr>
            <p:nvPr/>
          </p:nvCxnSpPr>
          <p:spPr>
            <a:xfrm>
              <a:off x="9487237" y="5336862"/>
              <a:ext cx="0" cy="1791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363F8BD-F297-D14F-9CAB-933B95757BA1}"/>
                </a:ext>
              </a:extLst>
            </p:cNvPr>
            <p:cNvCxnSpPr>
              <a:cxnSpLocks/>
              <a:stCxn id="61" idx="4"/>
              <a:endCxn id="54" idx="0"/>
            </p:cNvCxnSpPr>
            <p:nvPr/>
          </p:nvCxnSpPr>
          <p:spPr>
            <a:xfrm flipH="1">
              <a:off x="11274994" y="5343631"/>
              <a:ext cx="4734" cy="172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C1A7D33-A6D6-224D-AEEA-19AF82ED8219}"/>
                  </a:ext>
                </a:extLst>
              </p:cNvPr>
              <p:cNvSpPr txBox="1"/>
              <p:nvPr/>
            </p:nvSpPr>
            <p:spPr>
              <a:xfrm>
                <a:off x="8072725" y="4111357"/>
                <a:ext cx="3166251" cy="372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Pro Dokument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dirty="0"/>
                  <a:t>: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C1A7D33-A6D6-224D-AEEA-19AF82ED8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725" y="4111357"/>
                <a:ext cx="3166251" cy="372538"/>
              </a:xfrm>
              <a:prstGeom prst="rect">
                <a:avLst/>
              </a:prstGeom>
              <a:blipFill>
                <a:blip r:embed="rId19"/>
                <a:stretch>
                  <a:fillRect l="-2008" t="-10345" b="-241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4CCD5A2-13D6-3B48-A258-26043F91D89F}"/>
              </a:ext>
            </a:extLst>
          </p:cNvPr>
          <p:cNvCxnSpPr>
            <a:cxnSpLocks/>
          </p:cNvCxnSpPr>
          <p:nvPr/>
        </p:nvCxnSpPr>
        <p:spPr>
          <a:xfrm>
            <a:off x="8148526" y="4166318"/>
            <a:ext cx="3584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23530E7-E076-5C41-8E8D-E1283CE942F2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109DB-2903-2B4C-AC00-44B96F3068E6}"/>
              </a:ext>
            </a:extLst>
          </p:cNvPr>
          <p:cNvSpPr/>
          <p:nvPr/>
        </p:nvSpPr>
        <p:spPr>
          <a:xfrm>
            <a:off x="359999" y="4424144"/>
            <a:ext cx="7286505" cy="1587720"/>
          </a:xfrm>
          <a:prstGeom prst="rect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2ECE3-0BEE-9243-B19B-2E6A178D0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81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EM: Initialisierung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F33573A-4A41-B448-AD86-12AB13BC5F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757100" cy="4240848"/>
              </a:xfrm>
            </p:spPr>
            <p:txBody>
              <a:bodyPr/>
              <a:lstStyle/>
              <a:p>
                <a:r>
                  <a:rPr lang="de-DE" dirty="0"/>
                  <a:t>Weise Parametern zufällige Initialwerte zu</a:t>
                </a:r>
              </a:p>
              <a:p>
                <a:pPr lvl="1"/>
                <a:r>
                  <a:rPr lang="de-DE" dirty="0"/>
                  <a:t>Zur Vereinfachung der Darstellung verwenden wir: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de-DE" dirty="0"/>
              </a:p>
              <a:p>
                <a:r>
                  <a:rPr lang="de-DE" dirty="0"/>
                  <a:t>Nun durchlaufen wir einen EM-Zyklus zur Berechnung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Beispielhaft werden wir hier uns zuerst E- und M-Schritt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de-DE" dirty="0"/>
                  <a:t> anschauen, dann für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Konzeptionell würde man aber eher erst E für alle und dann M für alle machen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6F33573A-4A41-B448-AD86-12AB13BC5F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757100" cy="4240848"/>
              </a:xfrm>
              <a:blipFill>
                <a:blip r:embed="rId3"/>
                <a:stretch>
                  <a:fillRect l="-2439" t="-2687" r="-1876" b="-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E4A3F-AFA4-CA40-A0C2-D247868C31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FA5DD-3AE2-4F4F-85B5-1BDF2C722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125954" name="Rectangle 3"/>
          <p:cNvSpPr>
            <a:spLocks noChangeArrowheads="1"/>
          </p:cNvSpPr>
          <p:nvPr/>
        </p:nvSpPr>
        <p:spPr bwMode="auto">
          <a:xfrm>
            <a:off x="1530351" y="1125066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2254D553-6CAF-AC47-9AC4-9C137B1F54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161209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𝑦𝑒𝑙𝑙𝑜𝑤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273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2254D553-6CAF-AC47-9AC4-9C137B1F54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161209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462" r="-101538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7176" r="-763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04167" r="-28529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04167" r="-21290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04167" r="-913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04167" r="-161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196000" r="-297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96000" r="-28529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96000" r="-21290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96000" r="-9130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96000" r="-1613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308333" r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308333" r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308333" r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308333" r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308333" r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C187409C-A914-EF4A-94C4-D8550B73E9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6341412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C187409C-A914-EF4A-94C4-D8550B73E9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6341412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AE905386-6210-8943-BC5F-7AB193D228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8597586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AE905386-6210-8943-BC5F-7AB193D228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8597586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D5050677-5D3E-6F4C-B1A0-F296EF1574E5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DF3F3EE-98F0-4A46-AA8D-A0803EBFA3BA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DF3F3EE-98F0-4A46-AA8D-A0803EBFA3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E258533-FCD0-3F40-9628-A2F09ACCB4B3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E258533-FCD0-3F40-9628-A2F09ACCB4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8062321-1765-0441-AAE4-AFE848A68C5E}"/>
                </a:ext>
              </a:extLst>
            </p:cNvPr>
            <p:cNvCxnSpPr>
              <a:cxnSpLocks/>
              <a:stCxn id="33" idx="4"/>
              <a:endCxn id="32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DC235D5-3AD3-7940-805F-7FB9B2041638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DC235D5-3AD3-7940-805F-7FB9B2041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B3C06F4-2065-0745-B7DF-89551F0186A7}"/>
                </a:ext>
              </a:extLst>
            </p:cNvPr>
            <p:cNvCxnSpPr>
              <a:cxnSpLocks/>
              <a:stCxn id="33" idx="5"/>
              <a:endCxn id="35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633B957-EB5E-6F4C-BBFC-9C97BF919DB4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633B957-EB5E-6F4C-BBFC-9C97BF919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BE693B1-938A-DA48-B28C-589BCDD9E36F}"/>
                </a:ext>
              </a:extLst>
            </p:cNvPr>
            <p:cNvCxnSpPr>
              <a:cxnSpLocks/>
              <a:stCxn id="33" idx="3"/>
              <a:endCxn id="37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C91C8720-4F70-8B46-89CC-DF50EBCBEB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0216406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C91C8720-4F70-8B46-89CC-DF50EBCBEB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0216406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18FE18C6-4485-864F-BF04-4C0C33CD8B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515653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18FE18C6-4485-864F-BF04-4C0C33CD8B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515653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6040939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E-Schritt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4E32D-2EEF-2B4C-9557-A1A90623B4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F8965-2DAF-4744-9CA0-43E7DFC39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1530351" y="1276945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0C86BAB0-B4A7-1542-8A4D-4347FC787E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/>
              <a:lstStyle/>
              <a:p>
                <a:r>
                  <a:rPr lang="de-DE" dirty="0"/>
                  <a:t>Zuerst bauen wir die erwarteten Zähler für Bonbons von Tüte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Addiere die Wahrscheinlichkeiten, dass jeder der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Datenpunkte aus Tüte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kommt</a:t>
                </a:r>
              </a:p>
              <a:p>
                <a:pPr lvl="1"/>
                <a:r>
                  <a:rPr lang="de-DE" dirty="0"/>
                  <a:t>Seien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die Werte der entsprechenden Variablen für den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dirty="0"/>
                  <a:t>‘</a:t>
                </a:r>
                <a:r>
                  <a:rPr lang="de-DE" dirty="0" err="1"/>
                  <a:t>ten</a:t>
                </a:r>
                <a:r>
                  <a:rPr lang="de-DE" dirty="0"/>
                  <a:t> Datenpunkt</a:t>
                </a:r>
              </a:p>
              <a:p>
                <a:pPr marL="7938" lvl="1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0C86BAB0-B4A7-1542-8A4D-4347FC787E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C03052-5AFC-454C-B241-849AADFBD120}"/>
                  </a:ext>
                </a:extLst>
              </p:cNvPr>
              <p:cNvSpPr/>
              <p:nvPr/>
            </p:nvSpPr>
            <p:spPr>
              <a:xfrm>
                <a:off x="113211" y="2728183"/>
                <a:ext cx="10166057" cy="3062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𝐵𝑎𝑔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m:rPr>
                          <m:aln/>
                        </m:rPr>
                        <a:rPr lang="de-DE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𝐵𝑎𝑔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sSub>
                                <m:sSub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sz="2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2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C03052-5AFC-454C-B241-849AADFBD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1" y="2728183"/>
                <a:ext cx="10166057" cy="3062954"/>
              </a:xfrm>
              <a:prstGeom prst="rect">
                <a:avLst/>
              </a:prstGeom>
              <a:blipFill>
                <a:blip r:embed="rId4"/>
                <a:stretch>
                  <a:fillRect t="-33884" r="-7491" b="-5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A70BB72-012E-B745-AD2F-C1AF87FFCAD8}"/>
              </a:ext>
            </a:extLst>
          </p:cNvPr>
          <p:cNvGrpSpPr/>
          <p:nvPr/>
        </p:nvGrpSpPr>
        <p:grpSpPr>
          <a:xfrm>
            <a:off x="9207282" y="882665"/>
            <a:ext cx="2786358" cy="1097978"/>
            <a:chOff x="9207282" y="882665"/>
            <a:chExt cx="2786358" cy="109797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1E48967-A2E6-324B-AE74-3DB0396CE2EE}"/>
                </a:ext>
              </a:extLst>
            </p:cNvPr>
            <p:cNvGrpSpPr/>
            <p:nvPr/>
          </p:nvGrpSpPr>
          <p:grpSpPr>
            <a:xfrm>
              <a:off x="9346568" y="904869"/>
              <a:ext cx="2497432" cy="765984"/>
              <a:chOff x="8007546" y="3366820"/>
              <a:chExt cx="5540070" cy="16991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774E8A2-F2EF-504B-8086-02F3AD41E6D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9580" y="4506994"/>
                    <a:ext cx="1295999" cy="559013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774E8A2-F2EF-504B-8086-02F3AD41E6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9580" y="4506994"/>
                    <a:ext cx="1295999" cy="5590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29B08A9-1624-5848-AB08-14CC0F7EA659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9580" y="3366820"/>
                    <a:ext cx="1295999" cy="5590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29B08A9-1624-5848-AB08-14CC0F7EA6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9580" y="3366820"/>
                    <a:ext cx="1295999" cy="5590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946A9F0-C78B-E64E-8752-1BD8CD2EA3BD}"/>
                  </a:ext>
                </a:extLst>
              </p:cNvPr>
              <p:cNvCxnSpPr>
                <a:cxnSpLocks/>
                <a:stCxn id="33" idx="4"/>
                <a:endCxn id="32" idx="0"/>
              </p:cNvCxnSpPr>
              <p:nvPr/>
            </p:nvCxnSpPr>
            <p:spPr>
              <a:xfrm>
                <a:off x="10777581" y="3925833"/>
                <a:ext cx="0" cy="5811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DD743BF-921C-BB4C-A725-AE5FA5D94698}"/>
                      </a:ext>
                    </a:extLst>
                  </p:cNvPr>
                  <p:cNvSpPr txBox="1"/>
                  <p:nvPr/>
                </p:nvSpPr>
                <p:spPr>
                  <a:xfrm>
                    <a:off x="12251617" y="4506994"/>
                    <a:ext cx="1295999" cy="559013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EDD743BF-921C-BB4C-A725-AE5FA5D946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51617" y="4506994"/>
                    <a:ext cx="1295999" cy="559013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3F91F01-CBAD-3F4E-9549-24BBBD2E545D}"/>
                  </a:ext>
                </a:extLst>
              </p:cNvPr>
              <p:cNvCxnSpPr>
                <a:cxnSpLocks/>
                <a:stCxn id="33" idx="5"/>
                <a:endCxn id="35" idx="0"/>
              </p:cNvCxnSpPr>
              <p:nvPr/>
            </p:nvCxnSpPr>
            <p:spPr>
              <a:xfrm>
                <a:off x="11235786" y="3843967"/>
                <a:ext cx="1663832" cy="663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D1B0805-1176-E64A-A902-58E67BCDE156}"/>
                      </a:ext>
                    </a:extLst>
                  </p:cNvPr>
                  <p:cNvSpPr txBox="1"/>
                  <p:nvPr/>
                </p:nvSpPr>
                <p:spPr>
                  <a:xfrm>
                    <a:off x="8007546" y="4506994"/>
                    <a:ext cx="1295999" cy="559013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D1B0805-1176-E64A-A902-58E67BCDE1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7546" y="4506994"/>
                    <a:ext cx="1295999" cy="5590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232E1B3-25DA-9142-8CE3-DF1C426CEDAB}"/>
                  </a:ext>
                </a:extLst>
              </p:cNvPr>
              <p:cNvCxnSpPr>
                <a:cxnSpLocks/>
                <a:stCxn id="33" idx="3"/>
                <a:endCxn id="37" idx="0"/>
              </p:cNvCxnSpPr>
              <p:nvPr/>
            </p:nvCxnSpPr>
            <p:spPr>
              <a:xfrm flipH="1">
                <a:off x="8655547" y="3843967"/>
                <a:ext cx="1663828" cy="663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F2B476B-5F39-4044-9699-4C1B54C3561D}"/>
                    </a:ext>
                  </a:extLst>
                </p:cNvPr>
                <p:cNvSpPr txBox="1"/>
                <p:nvPr/>
              </p:nvSpPr>
              <p:spPr>
                <a:xfrm>
                  <a:off x="10818724" y="882665"/>
                  <a:ext cx="6105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F2B476B-5F39-4044-9699-4C1B54C35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8724" y="882665"/>
                  <a:ext cx="610552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028D9A7-D078-0541-82D2-74FAF993255E}"/>
                    </a:ext>
                  </a:extLst>
                </p:cNvPr>
                <p:cNvSpPr txBox="1"/>
                <p:nvPr/>
              </p:nvSpPr>
              <p:spPr>
                <a:xfrm>
                  <a:off x="9207282" y="1665066"/>
                  <a:ext cx="8628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028D9A7-D078-0541-82D2-74FAF9932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7282" y="1665066"/>
                  <a:ext cx="862800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3CA189-61F8-654B-8B4B-D515643602CE}"/>
                    </a:ext>
                  </a:extLst>
                </p:cNvPr>
                <p:cNvSpPr txBox="1"/>
                <p:nvPr/>
              </p:nvSpPr>
              <p:spPr>
                <a:xfrm>
                  <a:off x="10133426" y="1670826"/>
                  <a:ext cx="9237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3CA189-61F8-654B-8B4B-D51564360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3426" y="1670826"/>
                  <a:ext cx="92371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FF71254-F2EF-B049-B254-4FDA1AACA07E}"/>
                    </a:ext>
                  </a:extLst>
                </p:cNvPr>
                <p:cNvSpPr txBox="1"/>
                <p:nvPr/>
              </p:nvSpPr>
              <p:spPr>
                <a:xfrm>
                  <a:off x="11110129" y="1672866"/>
                  <a:ext cx="8835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FF71254-F2EF-B049-B254-4FDA1AACA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0129" y="1672866"/>
                  <a:ext cx="883511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2680172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E-Schritt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3026F-9AFE-9C45-A9BE-393A2665C4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876D-A682-5E4D-844B-0667444D2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1530351" y="908050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2A47FB1-7F17-544E-AE69-F3A8FE18B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664847" cy="424084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𝐵𝑎𝑔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m:rPr>
                          <m:aln/>
                        </m:rP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Die Summation kann in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de-DE" dirty="0"/>
                  <a:t> Bonbongruppen aus der Tabelle aufgebrochen werden</a:t>
                </a:r>
              </a:p>
              <a:p>
                <a:pPr lvl="1"/>
                <a:r>
                  <a:rPr lang="de-DE" dirty="0"/>
                  <a:t>Zum Beispiel ergibt die Summe über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273</m:t>
                    </m:r>
                  </m:oMath>
                </a14:m>
                <a:r>
                  <a:rPr lang="de-DE" dirty="0"/>
                  <a:t> Kirsch-Bonbons mit rotem Papier und einem Loch (erster Eintrag in der Tabelle)</a:t>
                </a:r>
              </a:p>
              <a:p>
                <a:pPr marL="533400" lvl="2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273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:br>
                  <a:rPr lang="de-DE" sz="8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273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0.6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0.6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273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0.1296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0.1552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=227.97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2A47FB1-7F17-544E-AE69-F3A8FE18B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664847" cy="4240848"/>
              </a:xfrm>
              <a:blipFill>
                <a:blip r:embed="rId3"/>
                <a:stretch>
                  <a:fillRect l="-5133" t="-149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074A9F6D-871B-4048-9803-6C9C7A6170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7759910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𝑦𝑒𝑙𝑙𝑜𝑤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273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074A9F6D-871B-4048-9803-6C9C7A6170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7759910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462" r="-101538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7176" r="-763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04167" r="-28529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04167" r="-21290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04167" r="-913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04167" r="-161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196000" r="-297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96000" r="-28529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96000" r="-21290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96000" r="-9130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96000" r="-1613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308333" r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308333" r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308333" r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308333" r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308333" r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4BB575D7-B6EC-6C44-AF9A-51D647F890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2827487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4BB575D7-B6EC-6C44-AF9A-51D647F890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2827487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287C7F84-3C90-5D44-A7D1-3C48FB585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264520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287C7F84-3C90-5D44-A7D1-3C48FB585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264520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60EEB458-02D8-2847-BB12-DC32BCF1665D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D41D6E2-C1F7-4F44-8105-B60C4387BA3C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D41D6E2-C1F7-4F44-8105-B60C4387BA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2A5E151-D0A1-DE47-8230-EC2842DBA7B1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2A5E151-D0A1-DE47-8230-EC2842DBA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4F5245C-3E73-874D-9462-66C75CBACF3C}"/>
                </a:ext>
              </a:extLst>
            </p:cNvPr>
            <p:cNvCxnSpPr>
              <a:cxnSpLocks/>
              <a:stCxn id="49" idx="4"/>
              <a:endCxn id="48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0772877-14C8-7248-A757-222B8FABBAE6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0772877-14C8-7248-A757-222B8FABBA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6A1DECC-3A3C-7740-9957-4189FFA6E223}"/>
                </a:ext>
              </a:extLst>
            </p:cNvPr>
            <p:cNvCxnSpPr>
              <a:cxnSpLocks/>
              <a:stCxn id="49" idx="5"/>
              <a:endCxn id="51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D16601F-5E89-534E-BB80-78D2F3D1985F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D16601F-5E89-534E-BB80-78D2F3D198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43552E-B145-5147-BC8A-860028352A3D}"/>
                </a:ext>
              </a:extLst>
            </p:cNvPr>
            <p:cNvCxnSpPr>
              <a:cxnSpLocks/>
              <a:stCxn id="49" idx="3"/>
              <a:endCxn id="53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1A793A11-24A3-1648-93E0-A98AE65AAB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9744501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1A793A11-24A3-1648-93E0-A98AE65AAB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9744501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able 55">
                <a:extLst>
                  <a:ext uri="{FF2B5EF4-FFF2-40B4-BE49-F238E27FC236}">
                    <a16:creationId xmlns:a16="http://schemas.microsoft.com/office/drawing/2014/main" id="{06B9E782-55AC-0E41-A8F4-BF0805ECA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7313305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able 55">
                <a:extLst>
                  <a:ext uri="{FF2B5EF4-FFF2-40B4-BE49-F238E27FC236}">
                    <a16:creationId xmlns:a16="http://schemas.microsoft.com/office/drawing/2014/main" id="{06B9E782-55AC-0E41-A8F4-BF0805ECA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7313305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191DBA5F-AB02-ED41-A62F-BC8A966D498D}"/>
              </a:ext>
            </a:extLst>
          </p:cNvPr>
          <p:cNvSpPr/>
          <p:nvPr/>
        </p:nvSpPr>
        <p:spPr>
          <a:xfrm>
            <a:off x="8421835" y="2273793"/>
            <a:ext cx="888274" cy="291355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500444D-1625-C144-A741-D4E09179D35A}"/>
                  </a:ext>
                </a:extLst>
              </p:cNvPr>
              <p:cNvSpPr/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=0.6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de-DE" dirty="0"/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500444D-1625-C144-A741-D4E09179D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25009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M-Schritt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99EBE-F4EC-B743-B448-86B89E835F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F663F-04CF-3A4E-834B-9A84292BA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0337A293-1E8D-DB42-9562-A44BC94750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188847" cy="4240848"/>
              </a:xfrm>
            </p:spPr>
            <p:txBody>
              <a:bodyPr/>
              <a:lstStyle/>
              <a:p>
                <a:r>
                  <a:rPr lang="de-DE" dirty="0"/>
                  <a:t>Mit der Berechnung der anderen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de-DE" dirty="0"/>
                  <a:t> Bonbongruppen erhalten wir</a:t>
                </a:r>
              </a:p>
              <a:p>
                <a:pPr lvl="2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𝐵𝑎𝑔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=612.4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endParaRPr lang="de-DE" dirty="0"/>
              </a:p>
              <a:p>
                <a:r>
                  <a:rPr lang="de-DE" dirty="0"/>
                  <a:t>Nun führen wir den M-Schritt aus, um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dirty="0"/>
                  <a:t> zu verfeinern</a:t>
                </a:r>
              </a:p>
              <a:p>
                <a:r>
                  <a:rPr lang="de-DE" dirty="0"/>
                  <a:t>Hierzu nehmen wir den erwarteten Zähler der Datenpunkte aus Tüte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und teilen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𝐵𝑎𝑔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612.4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=0.6124</m:t>
                      </m:r>
                    </m:oMath>
                  </m:oMathPara>
                </a14:m>
                <a:endParaRPr lang="de-DE" b="0" dirty="0"/>
              </a:p>
              <a:p>
                <a:endParaRPr lang="de-DE" b="0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0337A293-1E8D-DB42-9562-A44BC94750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188847" cy="4240848"/>
              </a:xfrm>
              <a:blipFill>
                <a:blip r:embed="rId3"/>
                <a:stretch>
                  <a:fillRect l="-2658" t="-2687" r="-2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4EDD6BC7-A728-4E4C-A5E1-EF428188ED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2661787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𝑦𝑒𝑙𝑙𝑜𝑤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273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4EDD6BC7-A728-4E4C-A5E1-EF428188ED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2661787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462" r="-101538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7176" r="-763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04167" r="-28529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04167" r="-21290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04167" r="-913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04167" r="-161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196000" r="-297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96000" r="-28529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96000" r="-21290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96000" r="-9130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96000" r="-1613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308333" r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308333" r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308333" r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308333" r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308333" r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F9F387C0-30AE-0B48-BFDB-4BF1B1690A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9752339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F9F387C0-30AE-0B48-BFDB-4BF1B1690A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9752339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0D124B4-1553-8D40-955C-12EB685D46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3157826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0D124B4-1553-8D40-955C-12EB685D46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3157826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FC2DE086-5C68-CD4F-8430-B71D08552768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7216D39-EA49-1941-9CBD-E6D46D947A3E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7216D39-EA49-1941-9CBD-E6D46D947A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3D91A02-E7B2-614D-A282-27B18F2AF88F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3D91A02-E7B2-614D-A282-27B18F2AF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478AE59-1CED-8C4E-BEC0-D8977B7475DE}"/>
                </a:ext>
              </a:extLst>
            </p:cNvPr>
            <p:cNvCxnSpPr>
              <a:cxnSpLocks/>
              <a:stCxn id="24" idx="4"/>
              <a:endCxn id="23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E183A75-2C21-3044-8377-9CFECE9D6CA8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E183A75-2C21-3044-8377-9CFECE9D6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6C29226-26BA-0345-A3B8-8552CFEA43BE}"/>
                </a:ext>
              </a:extLst>
            </p:cNvPr>
            <p:cNvCxnSpPr>
              <a:cxnSpLocks/>
              <a:stCxn id="24" idx="5"/>
              <a:endCxn id="26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A0ABAAE-9848-1543-AAEA-6B0DE751BA52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A0ABAAE-9848-1543-AAEA-6B0DE751BA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A737E2B-CA3D-F441-AA38-FD754B0393BD}"/>
                </a:ext>
              </a:extLst>
            </p:cNvPr>
            <p:cNvCxnSpPr>
              <a:cxnSpLocks/>
              <a:stCxn id="24" idx="3"/>
              <a:endCxn id="28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173359EE-EEC5-124B-A241-4D1C300626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9170068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173359EE-EEC5-124B-A241-4D1C300626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9170068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593183C9-1E60-044F-B9AC-B52E4AC099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5273608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593183C9-1E60-044F-B9AC-B52E4AC099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5273608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D8D8B08-2619-6845-A242-BD9E1897679F}"/>
                  </a:ext>
                </a:extLst>
              </p:cNvPr>
              <p:cNvSpPr/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=0.6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de-DE" dirty="0"/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D8D8B08-2619-6845-A242-BD9E18976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19262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4145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Noch ein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34145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1724E-2683-6A42-91A2-A636EF2FD7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D99FE-4B5D-B247-A88D-B04F59F84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427B411-8067-104B-AFC7-762D0063BA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169389" cy="4240848"/>
              </a:xfrm>
            </p:spPr>
            <p:txBody>
              <a:bodyPr/>
              <a:lstStyle/>
              <a:p>
                <a:r>
                  <a:rPr lang="de-DE" dirty="0"/>
                  <a:t>E-Schritt: Bestimme erwarteten Zählerwert von Kirsch-Bonbons aus Tüte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basierend auf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Bestimmbar wie vorher besprochen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M-Schritt: Verfeinere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durch Bestimmung der relativen Häufigkeiten</a:t>
                </a:r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427B411-8067-104B-AFC7-762D0063B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169389" cy="4240848"/>
              </a:xfrm>
              <a:blipFill>
                <a:blip r:embed="rId4"/>
                <a:stretch>
                  <a:fillRect l="-2669" t="-2687" r="-30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AC77B14-D333-1E4C-A065-8C071D36D59E}"/>
                  </a:ext>
                </a:extLst>
              </p:cNvPr>
              <p:cNvSpPr/>
              <p:nvPr/>
            </p:nvSpPr>
            <p:spPr>
              <a:xfrm>
                <a:off x="178410" y="3436022"/>
                <a:ext cx="7926752" cy="1186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𝐵𝑎𝑔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=1,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𝑐h𝑒𝑟𝑟𝑦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𝑐h𝑒𝑟𝑟𝑦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𝐵𝑎𝑔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𝑐h𝑒𝑟𝑟𝑦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𝐵𝑎𝑔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AC77B14-D333-1E4C-A065-8C071D36D5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10" y="3436022"/>
                <a:ext cx="7926752" cy="1186992"/>
              </a:xfrm>
              <a:prstGeom prst="rect">
                <a:avLst/>
              </a:prstGeom>
              <a:blipFill>
                <a:blip r:embed="rId5"/>
                <a:stretch>
                  <a:fillRect l="-5760" t="-45745" b="-1074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53C4582-EAAA-F847-8CE4-D2F8BB453A64}"/>
                  </a:ext>
                </a:extLst>
              </p:cNvPr>
              <p:cNvSpPr/>
              <p:nvPr/>
            </p:nvSpPr>
            <p:spPr>
              <a:xfrm>
                <a:off x="612312" y="2343356"/>
                <a:ext cx="6210931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=1,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𝑐h𝑒𝑟𝑟𝑦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𝑐h𝑒𝑟𝑟𝑦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𝑐h𝑒𝑟𝑟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53C4582-EAAA-F847-8CE4-D2F8BB453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12" y="2343356"/>
                <a:ext cx="6210931" cy="795859"/>
              </a:xfrm>
              <a:prstGeom prst="rect">
                <a:avLst/>
              </a:prstGeom>
              <a:blipFill>
                <a:blip r:embed="rId6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03A6FA-F5CE-6540-8D6C-6DCDCB50D3D8}"/>
                  </a:ext>
                </a:extLst>
              </p:cNvPr>
              <p:cNvSpPr/>
              <p:nvPr/>
            </p:nvSpPr>
            <p:spPr>
              <a:xfrm>
                <a:off x="1886189" y="5200646"/>
                <a:ext cx="3117007" cy="711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𝑐h𝑒𝑟𝑟𝑦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03A6FA-F5CE-6540-8D6C-6DCDCB50D3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189" y="5200646"/>
                <a:ext cx="3117007" cy="7114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0D1A289-A01B-BE46-8060-642249552337}"/>
                  </a:ext>
                </a:extLst>
              </p:cNvPr>
              <p:cNvSpPr/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=0.6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de-DE" dirty="0"/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0D1A289-A01B-BE46-8060-642249552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9C22088F-A88F-1949-B44E-A827A5A2AB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4890438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𝑦𝑒𝑙𝑙𝑜𝑤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273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9C22088F-A88F-1949-B44E-A827A5A2AB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4890438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8462" r="-101538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67176" r="-763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0882" t="-104167" r="-28529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53226" t="-104167" r="-21290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17391" t="-104167" r="-913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4516" t="-104167" r="-161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196000" r="-297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0882" t="-196000" r="-28529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53226" t="-196000" r="-21290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17391" t="-196000" r="-9130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4516" t="-196000" r="-1613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308333" r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0882" t="-308333" r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53226" t="-308333" r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17391" t="-308333" r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4516" t="-308333" r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BB8B87DF-F536-8443-86F3-AAA3743588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4360259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BB8B87DF-F536-8443-86F3-AAA3743588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4360259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B63F4A1D-F7B8-BD4B-A728-F66BB2A7D6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65167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B63F4A1D-F7B8-BD4B-A728-F66BB2A7D6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65167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94EDD7B-98F4-DE4A-828F-EAE1D27A3D74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F51B4AB-E1D9-D44E-B579-B9C0209211CB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F51B4AB-E1D9-D44E-B579-B9C020921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7D14896-1CA2-414F-ACDB-E015E451AF91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7D14896-1CA2-414F-ACDB-E015E451AF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13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C7E8CD-C103-0D40-AE15-17DDA02ECD82}"/>
                </a:ext>
              </a:extLst>
            </p:cNvPr>
            <p:cNvCxnSpPr>
              <a:cxnSpLocks/>
              <a:stCxn id="29" idx="4"/>
              <a:endCxn id="28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9BC7E95-8DA4-D047-A48F-516CF1244725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9BC7E95-8DA4-D047-A48F-516CF12447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267E0FB-8F2B-4A42-BEAD-846682E64489}"/>
                </a:ext>
              </a:extLst>
            </p:cNvPr>
            <p:cNvCxnSpPr>
              <a:cxnSpLocks/>
              <a:stCxn id="29" idx="5"/>
              <a:endCxn id="31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AA38B3-ACBB-5740-9445-C4F9E135782D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AA38B3-ACBB-5740-9445-C4F9E1357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9328A2C-2B19-3C4C-BB38-5D24D0600523}"/>
                </a:ext>
              </a:extLst>
            </p:cNvPr>
            <p:cNvCxnSpPr>
              <a:cxnSpLocks/>
              <a:stCxn id="29" idx="3"/>
              <a:endCxn id="33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3ECC736E-4F74-EE47-9919-31C3F71C07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3491947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3ECC736E-4F74-EE47-9919-31C3F71C07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3491947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B38DFFC5-4527-FE46-9DDB-B11B9262BF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9801492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B38DFFC5-4527-FE46-9DDB-B11B9262BF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9801492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79134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Lernergebnis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2C21E-09A3-9D41-8B7F-7735F83F23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D4D27-2BE4-0F4A-98B6-0164E0C9D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50E26B16-1432-304A-938D-E00B86480D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757100" cy="4240848"/>
              </a:xfrm>
            </p:spPr>
            <p:txBody>
              <a:bodyPr/>
              <a:lstStyle/>
              <a:p>
                <a:r>
                  <a:rPr lang="de-DE" dirty="0"/>
                  <a:t>Nach einem vollen Zyklus über alle Parameter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d>
                          <m:dPr>
                            <m:ctrlPr>
                              <a:rPr lang="de-DE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124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0.6684, 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0.6483, 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58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0.3887,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0.3817,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.3827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Für jeden Satz von Parametern Log-Wahrscheinlichkeiten bestimmbar, wie vorher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50E26B16-1432-304A-938D-E00B86480D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757100" cy="4240848"/>
              </a:xfrm>
              <a:blipFill>
                <a:blip r:embed="rId3"/>
                <a:stretch>
                  <a:fillRect l="-2439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E072329-46B8-7242-A799-96649078F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0630565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𝑦𝑒𝑙𝑙𝑜𝑤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𝑦𝑒𝑠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𝑛𝑜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𝑐h𝑒𝑟𝑟𝑦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273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𝑙𝑖𝑚𝑒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94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E072329-46B8-7242-A799-96649078F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0630565"/>
                  </p:ext>
                </p:extLst>
              </p:nvPr>
            </p:nvGraphicFramePr>
            <p:xfrm>
              <a:off x="7337622" y="1659638"/>
              <a:ext cx="4421378" cy="12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09218">
                      <a:extLst>
                        <a:ext uri="{9D8B030D-6E8A-4147-A177-3AD203B41FA5}">
                          <a16:colId xmlns:a16="http://schemas.microsoft.com/office/drawing/2014/main" val="563986268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4209704794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95741854"/>
                        </a:ext>
                      </a:extLst>
                    </a:gridCol>
                    <a:gridCol w="865188">
                      <a:extLst>
                        <a:ext uri="{9D8B030D-6E8A-4147-A177-3AD203B41FA5}">
                          <a16:colId xmlns:a16="http://schemas.microsoft.com/office/drawing/2014/main" val="727764260"/>
                        </a:ext>
                      </a:extLst>
                    </a:gridCol>
                    <a:gridCol w="790892">
                      <a:extLst>
                        <a:ext uri="{9D8B030D-6E8A-4147-A177-3AD203B41FA5}">
                          <a16:colId xmlns:a16="http://schemas.microsoft.com/office/drawing/2014/main" val="412493885"/>
                        </a:ext>
                      </a:extLst>
                    </a:gridCol>
                  </a:tblGrid>
                  <a:tr h="3060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Datensatz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462" r="-101538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7176" r="-763" b="-292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248550"/>
                      </a:ext>
                    </a:extLst>
                  </a:tr>
                  <a:tr h="306000">
                    <a:tc vMerge="1"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04167" r="-28529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04167" r="-21290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04167" r="-913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04167" r="-161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378428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196000" r="-297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196000" r="-28529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196000" r="-21290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196000" r="-9130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196000" r="-1613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97599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308333" r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0882" t="-308333" r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3226" t="-308333" r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17391" t="-308333" r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4516" t="-308333" r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28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C85236AB-A3E7-724A-870B-0F9B55476D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9690050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C85236AB-A3E7-724A-870B-0F9B55476D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9690050"/>
                  </p:ext>
                </p:extLst>
              </p:nvPr>
            </p:nvGraphicFramePr>
            <p:xfrm>
              <a:off x="10446593" y="3520098"/>
              <a:ext cx="935228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3522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4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333" t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AA8213B6-2634-6640-BCB0-CA00733AF3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6879539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𝑐h𝑒𝑟𝑟𝑦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AA8213B6-2634-6640-BCB0-CA00733AF3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6879539"/>
                  </p:ext>
                </p:extLst>
              </p:nvPr>
            </p:nvGraphicFramePr>
            <p:xfrm>
              <a:off x="7117099" y="4983038"/>
              <a:ext cx="1622426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279208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4167" r="-37777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100000" r="-37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208333" r="-3777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7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A771724A-132C-D749-B3CF-5084CE1D96DF}"/>
              </a:ext>
            </a:extLst>
          </p:cNvPr>
          <p:cNvGrpSpPr/>
          <p:nvPr/>
        </p:nvGrpSpPr>
        <p:grpSpPr>
          <a:xfrm>
            <a:off x="7280312" y="3631342"/>
            <a:ext cx="4532746" cy="1259947"/>
            <a:chOff x="8509581" y="3636559"/>
            <a:chExt cx="4532746" cy="1259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2E5F112-F731-9A45-8D14-C129B20635C4}"/>
                    </a:ext>
                  </a:extLst>
                </p:cNvPr>
                <p:cNvSpPr txBox="1"/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𝑊𝑟𝑎𝑝𝑝𝑒𝑟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2E5F112-F731-9A45-8D14-C129B20635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4506993"/>
                  <a:ext cx="1296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2D744CC-1C67-CD48-9092-210EB6CD1DB9}"/>
                    </a:ext>
                  </a:extLst>
                </p:cNvPr>
                <p:cNvSpPr txBox="1"/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𝐵𝑎𝑔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2D744CC-1C67-CD48-9092-210EB6CD1D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9581" y="3636559"/>
                  <a:ext cx="1296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588653-433D-A642-909C-D6F3C405BB31}"/>
                </a:ext>
              </a:extLst>
            </p:cNvPr>
            <p:cNvCxnSpPr>
              <a:cxnSpLocks/>
              <a:stCxn id="24" idx="4"/>
              <a:endCxn id="23" idx="0"/>
            </p:cNvCxnSpPr>
            <p:nvPr/>
          </p:nvCxnSpPr>
          <p:spPr>
            <a:xfrm>
              <a:off x="10777581" y="4026072"/>
              <a:ext cx="0" cy="4809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698B3DF-7167-8A49-979B-9891E3472260}"/>
                    </a:ext>
                  </a:extLst>
                </p:cNvPr>
                <p:cNvSpPr txBox="1"/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𝐻𝑜𝑙𝑒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698B3DF-7167-8A49-979B-9891E3472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6327" y="4506992"/>
                  <a:ext cx="1296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4B60767-A4A2-1A40-9FA7-74EFD4FA4172}"/>
                </a:ext>
              </a:extLst>
            </p:cNvPr>
            <p:cNvCxnSpPr>
              <a:cxnSpLocks/>
              <a:stCxn id="24" idx="5"/>
              <a:endCxn id="26" idx="0"/>
            </p:cNvCxnSpPr>
            <p:nvPr/>
          </p:nvCxnSpPr>
          <p:spPr>
            <a:xfrm>
              <a:off x="11235786" y="3969029"/>
              <a:ext cx="1158541" cy="537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012174A-013C-C546-8611-501088BD5493}"/>
                    </a:ext>
                  </a:extLst>
                </p:cNvPr>
                <p:cNvSpPr txBox="1"/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𝐹𝑙𝑎𝑣𝑜𝑢𝑟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012174A-013C-C546-8611-501088BD5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581" y="4506993"/>
                  <a:ext cx="1296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FFA242F-C6A9-9E47-AD7F-A493DA862DEA}"/>
                </a:ext>
              </a:extLst>
            </p:cNvPr>
            <p:cNvCxnSpPr>
              <a:cxnSpLocks/>
              <a:stCxn id="24" idx="3"/>
              <a:endCxn id="28" idx="0"/>
            </p:cNvCxnSpPr>
            <p:nvPr/>
          </p:nvCxnSpPr>
          <p:spPr>
            <a:xfrm flipH="1">
              <a:off x="9157581" y="3969029"/>
              <a:ext cx="1161795" cy="5379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C98E6122-FEC9-824A-9BDF-2892DDA58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787390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𝑟𝑒𝑑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C98E6122-FEC9-824A-9BDF-2892DDA58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787390"/>
                  </p:ext>
                </p:extLst>
              </p:nvPr>
            </p:nvGraphicFramePr>
            <p:xfrm>
              <a:off x="8865972" y="4983038"/>
              <a:ext cx="13646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21461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4167" r="-3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100000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704" t="-208333" r="-3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568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525BE072-932E-F64C-80D5-F411401768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0511279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𝑦𝑒𝑠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 |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525BE072-932E-F64C-80D5-F411401768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0511279"/>
                  </p:ext>
                </p:extLst>
              </p:nvPr>
            </p:nvGraphicFramePr>
            <p:xfrm>
              <a:off x="10486116" y="4987914"/>
              <a:ext cx="135788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43218">
                      <a:extLst>
                        <a:ext uri="{9D8B030D-6E8A-4147-A177-3AD203B41FA5}">
                          <a16:colId xmlns:a16="http://schemas.microsoft.com/office/drawing/2014/main" val="796263953"/>
                        </a:ext>
                      </a:extLst>
                    </a:gridCol>
                    <a:gridCol w="1014666">
                      <a:extLst>
                        <a:ext uri="{9D8B030D-6E8A-4147-A177-3AD203B41FA5}">
                          <a16:colId xmlns:a16="http://schemas.microsoft.com/office/drawing/2014/main" val="994587755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r="-30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451528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04167" r="-30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122981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t="-196000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3333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98951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200C184-4EC5-E346-A039-847D962FA658}"/>
                  </a:ext>
                </a:extLst>
              </p:cNvPr>
              <p:cNvSpPr/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=0.6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de-DE" dirty="0"/>
              </a:p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200C184-4EC5-E346-A039-847D962FA6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184" y="528128"/>
                <a:ext cx="3480254" cy="1073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84545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Lernergebnis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71965575-A66D-174D-8379-B172390776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425224" cy="4240848"/>
              </a:xfrm>
            </p:spPr>
            <p:txBody>
              <a:bodyPr/>
              <a:lstStyle/>
              <a:p>
                <a:r>
                  <a:rPr lang="de-DE" dirty="0"/>
                  <a:t>Log-Wahrscheinlichkeiten der Parameter: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sSubSup>
                                <m:sSubSup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</m:sub>
                          </m:sSub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sz="1800" b="0" i="1" dirty="0"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sSubSup>
                                            <m:sSub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  <m:r>
                                                <a:rPr lang="de-DE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de-DE" sz="1800" dirty="0"/>
              </a:p>
              <a:p>
                <a:pPr lvl="1"/>
                <a:r>
                  <a:rPr lang="de-DE" dirty="0"/>
                  <a:t>Man kann zeigen, dass dieser Wert mit jeder EM-Iteration steigt (</a:t>
                </a:r>
                <a:r>
                  <a:rPr lang="de-DE" dirty="0">
                    <a:solidFill>
                      <a:schemeClr val="accent1"/>
                    </a:solidFill>
                  </a:rPr>
                  <a:t>Konvergenz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Beispiel Bonbonfabrik: Log-Wahrscheinlichkeit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de-DE" dirty="0"/>
                  <a:t> steigt in jeder Iteration an [Abbildung rechts]</a:t>
                </a:r>
              </a:p>
              <a:p>
                <a:pPr lvl="1"/>
                <a:r>
                  <a:rPr lang="de-DE" dirty="0"/>
                  <a:t>EM mit ML bleibt aber bei </a:t>
                </a:r>
                <a:r>
                  <a:rPr lang="de-DE" dirty="0">
                    <a:solidFill>
                      <a:srgbClr val="FFC000"/>
                    </a:solidFill>
                  </a:rPr>
                  <a:t>lokalen Maxima </a:t>
                </a:r>
                <a:r>
                  <a:rPr lang="de-DE" dirty="0"/>
                  <a:t>hängen</a:t>
                </a:r>
              </a:p>
              <a:p>
                <a:pPr lvl="2"/>
                <a:r>
                  <a:rPr lang="de-DE" dirty="0"/>
                  <a:t>Mögliche Abhilfen: mit unterschiedlichen Startwerten anfangen, MAP Lernen nehmen</a:t>
                </a:r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71965575-A66D-174D-8379-B172390776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425224" cy="4240848"/>
              </a:xfrm>
              <a:blipFill>
                <a:blip r:embed="rId3"/>
                <a:stretch>
                  <a:fillRect l="-1955" t="-14030" r="-3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D609E-6EE8-7D46-BA23-A0B6CB7021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4526-3DF9-8E4E-B0BF-EA4524AC9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136196" name="Rectangle 6"/>
          <p:cNvSpPr>
            <a:spLocks noChangeArrowheads="1"/>
          </p:cNvSpPr>
          <p:nvPr/>
        </p:nvSpPr>
        <p:spPr bwMode="auto">
          <a:xfrm>
            <a:off x="1530351" y="1340395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1" name="Bild 8" descr="candy-progress6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383" y="2910669"/>
            <a:ext cx="30480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DB08EA-6427-0C42-AACF-5E23CB218653}"/>
              </a:ext>
            </a:extLst>
          </p:cNvPr>
          <p:cNvSpPr txBox="1"/>
          <p:nvPr/>
        </p:nvSpPr>
        <p:spPr>
          <a:xfrm>
            <a:off x="-2148114" y="4746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D5269D-B169-244C-AE81-94329FA6C60A}"/>
                  </a:ext>
                </a:extLst>
              </p:cNvPr>
              <p:cNvSpPr txBox="1"/>
              <p:nvPr/>
            </p:nvSpPr>
            <p:spPr>
              <a:xfrm>
                <a:off x="8951181" y="1823389"/>
                <a:ext cx="2892819" cy="67512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 im iterierten Modell (über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D5269D-B169-244C-AE81-94329FA6C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181" y="1823389"/>
                <a:ext cx="2892819" cy="6751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A76139D-FAC2-D940-924B-CAF047E7F6CF}"/>
                  </a:ext>
                </a:extLst>
              </p:cNvPr>
              <p:cNvSpPr txBox="1"/>
              <p:nvPr/>
            </p:nvSpPr>
            <p:spPr>
              <a:xfrm>
                <a:off x="9209657" y="5259791"/>
                <a:ext cx="2634343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de-DE" dirty="0"/>
                  <a:t> im wahren Modell (über 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)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A76139D-FAC2-D940-924B-CAF047E7F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657" y="5259791"/>
                <a:ext cx="2634343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80DB2C-53D7-A747-A173-7DC7BB7DBFC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10526829" y="3160851"/>
            <a:ext cx="221590" cy="2098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ABCFFA-48E0-E245-8D71-4CACD746794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986963" y="2498510"/>
            <a:ext cx="410628" cy="572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329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EM: Diskussion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D156D9-2EB7-954F-9239-8C8BDCDC9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3D593-AE16-0248-B634-65368F3CD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140290" name="Rectangle 3"/>
          <p:cNvSpPr>
            <a:spLocks noChangeArrowheads="1"/>
          </p:cNvSpPr>
          <p:nvPr/>
        </p:nvSpPr>
        <p:spPr bwMode="auto">
          <a:xfrm>
            <a:off x="1530351" y="1051669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>
              <a:spcBef>
                <a:spcPts val="1800"/>
              </a:spcBef>
              <a:buClr>
                <a:srgbClr val="000000"/>
              </a:buClr>
              <a:buSzPct val="100000"/>
              <a:buFont typeface="Wingdings" charset="0"/>
              <a:buChar char=""/>
            </a:pPr>
            <a:endParaRPr lang="de-DE" sz="2400" dirty="0">
              <a:solidFill>
                <a:srgbClr val="000000"/>
              </a:solidFill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3E384D2-5C62-DD48-B90D-BAD7786642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Für komplexere BNs ist der Algorithmus der gleich</a:t>
                </a:r>
              </a:p>
              <a:p>
                <a:pPr lvl="1"/>
                <a:r>
                  <a:rPr lang="de-DE" dirty="0"/>
                  <a:t>Im Allgemeinen müssen wir die CPD-Einträge für jede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gegeben die Elternknotenwerte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berechnen</a:t>
                </a:r>
              </a:p>
              <a:p>
                <a:pPr marL="258762" lvl="1" indent="0">
                  <a:buNone/>
                </a:pPr>
                <a:endParaRPr lang="de-DE" sz="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 dirty="0" err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m:rPr>
                              <m:sty m:val="p"/>
                            </m:rPr>
                            <a:rPr lang="de-DE" dirty="0" err="1">
                              <a:latin typeface="Cambria Math" panose="02040503050406030204" pitchFamily="18" charset="0"/>
                            </a:rPr>
                            <m:t>Pa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:br>
                  <a:rPr lang="de-DE" sz="11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</a:rPr>
                                    <m:t>pa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</a:rPr>
                                    <m:t>pa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  <a:p>
                <a:pPr marL="258762" lvl="1" indent="0">
                  <a:buNone/>
                </a:pPr>
                <a:endParaRPr lang="de-DE" sz="600" dirty="0"/>
              </a:p>
              <a:p>
                <a:pPr lvl="1"/>
                <a:r>
                  <a:rPr lang="de-DE" dirty="0"/>
                  <a:t>Die erwarteten Zählerwerte werden durch Summierung über die Beispiele berechnet, nachdem alle notwendigen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i="0" dirty="0" err="1">
                            <a:latin typeface="Cambria Math" panose="02040503050406030204" pitchFamily="18" charset="0"/>
                          </a:rPr>
                          <m:t>Pa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pa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mittels BN-Algorithmen bestimmt sind</a:t>
                </a:r>
              </a:p>
              <a:p>
                <a:r>
                  <a:rPr lang="de-DE" dirty="0"/>
                  <a:t>Das Verfahren kann in eine </a:t>
                </a:r>
                <a:r>
                  <a:rPr lang="de-DE" dirty="0">
                    <a:solidFill>
                      <a:srgbClr val="FFC000"/>
                    </a:solidFill>
                  </a:rPr>
                  <a:t>kombinatorische Explosion </a:t>
                </a:r>
                <a:r>
                  <a:rPr lang="de-DE" dirty="0"/>
                  <a:t>laufen </a:t>
                </a:r>
              </a:p>
              <a:p>
                <a:pPr lvl="1"/>
                <a:r>
                  <a:rPr lang="de-DE" dirty="0"/>
                  <a:t>Ggf. Approximationstechniken anwenden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3E384D2-5C62-DD48-B90D-BAD7786642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r="-5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81004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48E7-C360-7B46-8837-8B9FDA3B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CA479-6F07-DE40-9E72-8EC67249B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ML-basierte Parameterschätzung in BNs bei vollständigen Daten</a:t>
            </a:r>
          </a:p>
          <a:p>
            <a:pPr lvl="1"/>
            <a:r>
              <a:rPr lang="de-DE" dirty="0"/>
              <a:t>Maximierung der Log-Wahrscheinlichkeit der Daten</a:t>
            </a:r>
          </a:p>
          <a:p>
            <a:pPr lvl="1"/>
            <a:r>
              <a:rPr lang="de-DE" dirty="0"/>
              <a:t>Zerfällt in Abschätzung der einzelnen Parameter</a:t>
            </a:r>
          </a:p>
          <a:p>
            <a:pPr lvl="1"/>
            <a:r>
              <a:rPr lang="de-DE" dirty="0"/>
              <a:t>Vorkommen der Belegungen in den Daten zählen</a:t>
            </a:r>
          </a:p>
          <a:p>
            <a:r>
              <a:rPr lang="de-DE" dirty="0"/>
              <a:t>ML-basierte Parameterschätzung in BNs bei nicht vollständigen Daten: EM</a:t>
            </a:r>
          </a:p>
          <a:p>
            <a:pPr lvl="1"/>
            <a:r>
              <a:rPr lang="de-DE" dirty="0"/>
              <a:t>Maximierung der Log-Wahrscheinlichkeit der Daten</a:t>
            </a:r>
          </a:p>
          <a:p>
            <a:pPr lvl="1"/>
            <a:r>
              <a:rPr lang="de-DE" dirty="0"/>
              <a:t>Iterativer Algorithmus</a:t>
            </a:r>
          </a:p>
          <a:p>
            <a:pPr lvl="2"/>
            <a:r>
              <a:rPr lang="de-DE" dirty="0"/>
              <a:t>Erwartete Zähler berechnen</a:t>
            </a:r>
          </a:p>
          <a:p>
            <a:pPr lvl="2"/>
            <a:r>
              <a:rPr lang="de-DE" dirty="0"/>
              <a:t>Parameter optimieren</a:t>
            </a:r>
          </a:p>
          <a:p>
            <a:pPr lvl="1"/>
            <a:r>
              <a:rPr lang="de-DE" dirty="0"/>
              <a:t>Läuft auf Fixpunkt (lokales Optimum)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05451-76C2-2C4F-9531-3FCAD878D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24C18-44D8-9F4A-8362-D3DF1C143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CB090-D58E-D648-8355-3BADA0D94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58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80132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46DD12-7DC9-1543-9C2E-D9C371D3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Ungerichtete Modelle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7BAF82-0CF9-E646-92A6-DC58D6E25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ML-basiertes Parameter lernen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E8B5-8399-1F4D-85E0-5F02BDDA54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23DE-DEC8-6D4D-AB3C-4B04F7BE6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A873B-1781-1E45-92FF-5145EC2C3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C11F47-D12E-C342-8F6C-9A1E2E209105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EBC9B9-CBD7-8E41-A891-9C747E1316A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8EC2D84-7B44-C445-8456-4B16862DC6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B666A54-3030-D544-A401-EA4F03736AE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F482CC1-5327-B649-961E-F1351463C71E}"/>
                  </a:ext>
                </a:extLst>
              </p:cNvPr>
              <p:cNvCxnSpPr>
                <a:cxnSpLocks/>
                <a:stCxn id="13" idx="5"/>
                <a:endCxn id="3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AC8432E-5268-D547-9570-527C7D71AE56}"/>
                  </a:ext>
                </a:extLst>
              </p:cNvPr>
              <p:cNvCxnSpPr>
                <a:cxnSpLocks/>
                <a:stCxn id="35" idx="0"/>
                <a:endCxn id="2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A4BB369-AF85-134B-9D51-4D8D9562722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3450242-FC1C-6E4F-BD05-065F88A4076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35201394-4DF3-7F4E-8060-A5FF8E48B8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BEE9B80-B94B-E144-980F-A181461F2651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17D99A5-5C47-9946-A113-DFCF42627DD8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B7557E7-67EE-A64F-AF7F-307D714400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DAFA4D-08C6-5540-ACA4-2F95AC45429D}"/>
                  </a:ext>
                </a:extLst>
              </p:cNvPr>
              <p:cNvCxnSpPr>
                <a:cxnSpLocks/>
                <a:stCxn id="28" idx="0"/>
                <a:endCxn id="3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E560213-19A4-DE4F-9BC0-44E38228E912}"/>
                  </a:ext>
                </a:extLst>
              </p:cNvPr>
              <p:cNvCxnSpPr>
                <a:cxnSpLocks/>
                <a:stCxn id="33" idx="1"/>
                <a:endCxn id="12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124A7A9-DC4F-BB4D-8BA5-849CEE8BDEBD}"/>
                  </a:ext>
                </a:extLst>
              </p:cNvPr>
              <p:cNvCxnSpPr>
                <a:cxnSpLocks/>
                <a:stCxn id="26" idx="3"/>
                <a:endCxn id="3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C4D726E-CE82-0A4E-970A-C2F29B5A6C2A}"/>
                  </a:ext>
                </a:extLst>
              </p:cNvPr>
              <p:cNvCxnSpPr>
                <a:cxnSpLocks/>
                <a:stCxn id="28" idx="4"/>
                <a:endCxn id="3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6E98035-2F93-4B47-8FC8-54FB5D6230FF}"/>
                  </a:ext>
                </a:extLst>
              </p:cNvPr>
              <p:cNvCxnSpPr>
                <a:cxnSpLocks/>
                <a:stCxn id="29" idx="0"/>
                <a:endCxn id="3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7EB8269-D1D3-7641-9FD8-CE86CD690830}"/>
                  </a:ext>
                </a:extLst>
              </p:cNvPr>
              <p:cNvCxnSpPr>
                <a:cxnSpLocks/>
                <a:stCxn id="31" idx="3"/>
                <a:endCxn id="2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EF89838-7C39-E244-8518-7EE309D54BF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354EE8D-65A7-B247-8244-EF05E6EBD689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FD8A8A14-ADB1-4841-9BB2-39AAC3F473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EA31F0F-F948-0B46-ADE6-B2F52484DA7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55A62E9-A88E-9340-BFAF-3E081CF0E867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5A786FD4-ED70-E648-97BB-27725C2CBD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C2B18AA-D647-264E-9626-00B0AA75B248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7C47614-B65C-884D-9077-2EE6DEECEBB6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B4A07B6-69F9-3840-AF2B-11EC0982D08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464DCBE-0025-FE41-8BE6-119DF8C8F0D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0BEFE8B-ED85-E14B-AA24-A26F6001D26A}"/>
                  </a:ext>
                </a:extLst>
              </p:cNvPr>
              <p:cNvCxnSpPr>
                <a:cxnSpLocks/>
                <a:stCxn id="35" idx="2"/>
                <a:endCxn id="2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EBF51-4867-2442-86B4-3C40AF677A5E}"/>
                </a:ext>
              </a:extLst>
            </p:cNvPr>
            <p:cNvCxnSpPr>
              <a:cxnSpLocks/>
              <a:stCxn id="28" idx="6"/>
              <a:endCxn id="3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18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5. Lernalgorithmen für episodische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Überblick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Full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Bayesian</a:t>
            </a:r>
            <a:r>
              <a:rPr lang="de-DE" dirty="0">
                <a:solidFill>
                  <a:schemeClr val="accent1"/>
                </a:solidFill>
              </a:rPr>
              <a:t> Learning, MAP Learning, Maximum </a:t>
            </a:r>
            <a:r>
              <a:rPr lang="de-DE" dirty="0" err="1">
                <a:solidFill>
                  <a:schemeClr val="accent1"/>
                </a:solidFill>
              </a:rPr>
              <a:t>Likelihood</a:t>
            </a:r>
            <a:r>
              <a:rPr lang="de-DE" dirty="0">
                <a:solidFill>
                  <a:schemeClr val="accent1"/>
                </a:solidFill>
              </a:rPr>
              <a:t> (ML) Learning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Parameter Lernen</a:t>
            </a:r>
          </a:p>
          <a:p>
            <a:pPr lvl="1"/>
            <a:r>
              <a:rPr lang="de-DE" dirty="0"/>
              <a:t>In BNs: ML (vollständige Daten), </a:t>
            </a:r>
            <a:r>
              <a:rPr lang="de-DE" dirty="0" err="1"/>
              <a:t>Expectation-Maximisation</a:t>
            </a:r>
            <a:r>
              <a:rPr lang="de-DE" dirty="0"/>
              <a:t> (EM; nicht-vollständige Daten)</a:t>
            </a:r>
          </a:p>
          <a:p>
            <a:pPr lvl="1"/>
            <a:r>
              <a:rPr lang="de-DE" dirty="0"/>
              <a:t>In Faktormodellen: Iterative Proportional Fitting (IPF), EM-IPF</a:t>
            </a:r>
          </a:p>
          <a:p>
            <a:pPr lvl="1"/>
            <a:r>
              <a:rPr lang="de-DE" dirty="0"/>
              <a:t>Anwendung: LDA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Struktur Lernen</a:t>
            </a:r>
          </a:p>
          <a:p>
            <a:pPr lvl="1"/>
            <a:r>
              <a:rPr lang="de-DE" dirty="0"/>
              <a:t>Model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Structural</a:t>
            </a:r>
            <a:r>
              <a:rPr lang="de-DE" dirty="0"/>
              <a:t> EM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Abschlussbemerkungen</a:t>
            </a:r>
          </a:p>
          <a:p>
            <a:pPr lvl="1"/>
            <a:r>
              <a:rPr lang="de-DE" dirty="0"/>
              <a:t>Alternativen, generative vs. </a:t>
            </a:r>
            <a:r>
              <a:rPr lang="de-DE" dirty="0" err="1"/>
              <a:t>diskriminative</a:t>
            </a:r>
            <a:r>
              <a:rPr lang="de-DE" dirty="0"/>
              <a:t> Modelle, Korrelation vs. Kausalität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4AF4C-683A-054F-882A-72F1A56B4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218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777C-1D13-BA44-A3A8-E5838A72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Ungerichtete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BNs haben den Vorteil einer Normalisierungskonstante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zu haben</a:t>
                </a:r>
              </a:p>
              <a:p>
                <a:pPr lvl="1"/>
                <a:r>
                  <a:rPr lang="de-DE" dirty="0"/>
                  <a:t>Parameter lernen reduziert sich auf Schätzung der Parameter der lokalen CPTs</a:t>
                </a:r>
              </a:p>
              <a:p>
                <a:pPr lvl="1"/>
                <a:r>
                  <a:rPr lang="de-DE" dirty="0"/>
                  <a:t>Ungerichtete Modelle haben diesen Vorteil im Allgemeinen nicht: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Val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de-DE" dirty="0"/>
                  <a:t> verbindet alle Variablen im Modell in einer Funktion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in den meisten Fällen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985" b="-50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75802-7015-454E-AC4F-49C7163A0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60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11920-6634-4B46-AEBA-A2AAF6E976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38E6A-DE62-8049-9C2D-D934AA161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751309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A64C-6C6D-3946-BD8A-C0F3C80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ML Vorgehen für ungerichtete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C3964-7879-8244-97C9-AFA9E52874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Gegeben ein Faktormodel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de-DE" dirty="0"/>
                  <a:t> über Zufallsvariablen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>
                    <a:ea typeface="Cambria Math" panose="02040503050406030204" pitchFamily="18" charset="0"/>
                  </a:rPr>
                  <a:t>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die Projektion von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auf die Zufallsvariablen einer Entität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bezeichnen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Beispiel: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: wählt aus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die Werte aus, die sich auf die Zufallsvariablen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beziehen</a:t>
                </a:r>
              </a:p>
              <a:p>
                <a:r>
                  <a:rPr lang="de-DE" dirty="0"/>
                  <a:t>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de-DE" dirty="0"/>
                  <a:t> sich auf die Potentialfunktion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beziehen</a:t>
                </a:r>
              </a:p>
              <a:p>
                <a:endParaRPr lang="de-DE" dirty="0"/>
              </a:p>
              <a:p>
                <a:r>
                  <a:rPr lang="de-DE" dirty="0"/>
                  <a:t>Gegeben ein Datensatz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zusammengesetzten Ereignissen für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I.e., vollständige Daten</a:t>
                </a:r>
              </a:p>
              <a:p>
                <a:pPr lvl="1"/>
                <a:r>
                  <a:rPr lang="de-DE" b="0" dirty="0"/>
                  <a:t>Lass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#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 bezeichnen, wie häufig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de-DE" dirty="0"/>
                  <a:t> vorkommt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de-DE" dirty="0"/>
                  <a:t> als Multi-Menge: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,#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e>
                    </m:nary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C3964-7879-8244-97C9-AFA9E52874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173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E2634-A6F2-BB4C-93CB-09BAC357CF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80FFD-8CB6-D942-B313-DF9066AA5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2761593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A64C-6C6D-3946-BD8A-C0F3C80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ML Vorgehen für ungerichtete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C3964-7879-8244-97C9-AFA9E52874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Drücke die Wahrscheinlichkeit (</a:t>
                </a:r>
                <a:r>
                  <a:rPr lang="de-DE" dirty="0" err="1"/>
                  <a:t>Likelihood</a:t>
                </a:r>
                <a:r>
                  <a:rPr lang="de-DE" dirty="0"/>
                  <a:t>)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de-DE" dirty="0"/>
                  <a:t> der Daten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de-DE" dirty="0"/>
                  <a:t> als Funktion der Parameter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de-DE" dirty="0"/>
                  <a:t> aus, die zu lernen sind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de-DE" dirty="0"/>
                  <a:t> bezieht sich hier auf die Potentiale in den Faktoren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,#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sub>
                    </m:sSub>
                  </m:oMath>
                </a14:m>
                <a:endParaRPr lang="de-DE" dirty="0"/>
              </a:p>
              <a:p>
                <a:pPr marL="2651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In der Zählerdarstellung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#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) kann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de-DE" dirty="0"/>
                  <a:t> null werden, wenn ein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nicht beobachtet wurde</a:t>
                </a:r>
              </a:p>
              <a:p>
                <a:pPr lvl="3"/>
                <a:r>
                  <a:rPr lang="de-DE" dirty="0"/>
                  <a:t>Abhilfe: initialisiere alle Zähler mit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/>
              </a:p>
              <a:p>
                <a:pPr marL="498475" indent="0">
                  <a:buNone/>
                </a:pPr>
                <a:r>
                  <a:rPr lang="de-DE" dirty="0"/>
                  <a:t>und nehme den Logarithmus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C3964-7879-8244-97C9-AFA9E52874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985" r="-1104" b="-4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C1688-E65F-1349-9D58-A17C0C097C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FEEB7-41CE-E44C-B3A2-39CA08E7D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1332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09BB2-D023-7246-995E-0A08E30C47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E3C01-C4D4-D842-920E-904E63B03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</p:spPr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63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F9A3776-EA36-0C47-A9CD-230AF455B4B1}"/>
                  </a:ext>
                </a:extLst>
              </p:cNvPr>
              <p:cNvSpPr/>
              <p:nvPr/>
            </p:nvSpPr>
            <p:spPr>
              <a:xfrm>
                <a:off x="1965413" y="748800"/>
                <a:ext cx="3865543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F9A3776-EA36-0C47-A9CD-230AF455B4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13" y="748800"/>
                <a:ext cx="3865543" cy="794320"/>
              </a:xfrm>
              <a:prstGeom prst="rect">
                <a:avLst/>
              </a:prstGeom>
              <a:blipFill>
                <a:blip r:embed="rId2"/>
                <a:stretch>
                  <a:fillRect t="-114063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F45F655-3D23-CC43-AA0A-A03AD693393A}"/>
                  </a:ext>
                </a:extLst>
              </p:cNvPr>
              <p:cNvSpPr/>
              <p:nvPr/>
            </p:nvSpPr>
            <p:spPr>
              <a:xfrm>
                <a:off x="2929803" y="1478486"/>
                <a:ext cx="6572006" cy="795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den>
                                  </m:f>
                                  <m:nary>
                                    <m:naryPr>
                                      <m:chr m:val="∏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F45F655-3D23-CC43-AA0A-A03AD6933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803" y="1478486"/>
                <a:ext cx="6572006" cy="795795"/>
              </a:xfrm>
              <a:prstGeom prst="rect">
                <a:avLst/>
              </a:prstGeom>
              <a:blipFill>
                <a:blip r:embed="rId3"/>
                <a:stretch>
                  <a:fillRect l="-965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741C01-73D0-A344-A9E2-500CC7FCA3C4}"/>
                  </a:ext>
                </a:extLst>
              </p:cNvPr>
              <p:cNvSpPr/>
              <p:nvPr/>
            </p:nvSpPr>
            <p:spPr>
              <a:xfrm>
                <a:off x="3078480" y="2173481"/>
                <a:ext cx="4501763" cy="795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nary>
                                    <m:naryPr>
                                      <m:chr m:val="∏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2741C01-73D0-A344-A9E2-500CC7FCA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480" y="2173481"/>
                <a:ext cx="4501763" cy="795795"/>
              </a:xfrm>
              <a:prstGeom prst="rect">
                <a:avLst/>
              </a:prstGeom>
              <a:blipFill>
                <a:blip r:embed="rId4"/>
                <a:stretch>
                  <a:fillRect l="-5056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4ED8F-6901-994E-97E5-686889176E6C}"/>
                  </a:ext>
                </a:extLst>
              </p:cNvPr>
              <p:cNvSpPr/>
              <p:nvPr/>
            </p:nvSpPr>
            <p:spPr>
              <a:xfrm>
                <a:off x="3193624" y="2928656"/>
                <a:ext cx="5025731" cy="795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4ED8F-6901-994E-97E5-686889176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624" y="2928656"/>
                <a:ext cx="5025731" cy="795859"/>
              </a:xfrm>
              <a:prstGeom prst="rect">
                <a:avLst/>
              </a:prstGeom>
              <a:blipFill>
                <a:blip r:embed="rId5"/>
                <a:stretch>
                  <a:fillRect l="-6549"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26DD74-DA0A-3241-BC9F-1FE393A983C8}"/>
                  </a:ext>
                </a:extLst>
              </p:cNvPr>
              <p:cNvSpPr/>
              <p:nvPr/>
            </p:nvSpPr>
            <p:spPr>
              <a:xfrm>
                <a:off x="3193624" y="3623651"/>
                <a:ext cx="6023044" cy="795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26DD74-DA0A-3241-BC9F-1FE393A98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624" y="3623651"/>
                <a:ext cx="6023044" cy="795795"/>
              </a:xfrm>
              <a:prstGeom prst="rect">
                <a:avLst/>
              </a:prstGeom>
              <a:blipFill>
                <a:blip r:embed="rId6"/>
                <a:stretch>
                  <a:fillRect l="-3151"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99B35B-4C0F-9D4E-A27A-D347085E6485}"/>
                  </a:ext>
                </a:extLst>
              </p:cNvPr>
              <p:cNvSpPr/>
              <p:nvPr/>
            </p:nvSpPr>
            <p:spPr>
              <a:xfrm>
                <a:off x="3193624" y="4315630"/>
                <a:ext cx="4817533" cy="795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99B35B-4C0F-9D4E-A27A-D347085E64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624" y="4315630"/>
                <a:ext cx="4817533" cy="795859"/>
              </a:xfrm>
              <a:prstGeom prst="rect">
                <a:avLst/>
              </a:prstGeom>
              <a:blipFill>
                <a:blip r:embed="rId7"/>
                <a:stretch>
                  <a:fillRect l="-3937" t="-119048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FF8A01-3FE3-8C49-8488-0C76C83111CF}"/>
                  </a:ext>
                </a:extLst>
              </p:cNvPr>
              <p:cNvSpPr/>
              <p:nvPr/>
            </p:nvSpPr>
            <p:spPr>
              <a:xfrm>
                <a:off x="3193624" y="5010625"/>
                <a:ext cx="5477933" cy="853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rv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FF8A01-3FE3-8C49-8488-0C76C8311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624" y="5010625"/>
                <a:ext cx="5477933" cy="853311"/>
              </a:xfrm>
              <a:prstGeom prst="rect">
                <a:avLst/>
              </a:prstGeom>
              <a:blipFill>
                <a:blip r:embed="rId8"/>
                <a:stretch>
                  <a:fillRect l="-6928" t="-110294" b="-1411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AEE359-5265-7548-8313-BFC147A85928}"/>
                  </a:ext>
                </a:extLst>
              </p:cNvPr>
              <p:cNvSpPr txBox="1"/>
              <p:nvPr/>
            </p:nvSpPr>
            <p:spPr>
              <a:xfrm>
                <a:off x="7094169" y="913841"/>
                <a:ext cx="2920671" cy="411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ist ein Parameter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AEE359-5265-7548-8313-BFC147A85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169" y="913841"/>
                <a:ext cx="2920671" cy="411331"/>
              </a:xfrm>
              <a:prstGeom prst="rect">
                <a:avLst/>
              </a:prstGeom>
              <a:blipFill>
                <a:blip r:embed="rId9"/>
                <a:stretch>
                  <a:fillRect l="-433" b="-187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9FF919-8B6B-E741-AC8B-D75A288AA747}"/>
              </a:ext>
            </a:extLst>
          </p:cNvPr>
          <p:cNvCxnSpPr>
            <a:stCxn id="15" idx="2"/>
          </p:cNvCxnSpPr>
          <p:nvPr/>
        </p:nvCxnSpPr>
        <p:spPr>
          <a:xfrm flipH="1">
            <a:off x="8099228" y="1325172"/>
            <a:ext cx="455277" cy="34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7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A64C-6C6D-3946-BD8A-C0F3C80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ML Vorgehen für ungerichtete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de-DE" dirty="0"/>
                  <a:t>Leite die Log-Wahrscheinlichkeiten nach jedem Parameter ab,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r>
                  <a:rPr lang="de-DE" dirty="0"/>
                  <a:t>Ableitung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64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B887EE-FB15-C844-834D-71B52AA2BBC0}"/>
                  </a:ext>
                </a:extLst>
              </p:cNvPr>
              <p:cNvSpPr/>
              <p:nvPr/>
            </p:nvSpPr>
            <p:spPr>
              <a:xfrm>
                <a:off x="2698751" y="1988098"/>
                <a:ext cx="6151877" cy="853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rv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B887EE-FB15-C844-834D-71B52AA2B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751" y="1988098"/>
                <a:ext cx="6151877" cy="853375"/>
              </a:xfrm>
              <a:prstGeom prst="rect">
                <a:avLst/>
              </a:prstGeom>
              <a:blipFill>
                <a:blip r:embed="rId3"/>
                <a:stretch>
                  <a:fillRect l="-206" t="-108824" b="-1411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1ADF27-2416-2241-898B-17D264057201}"/>
                  </a:ext>
                </a:extLst>
              </p:cNvPr>
              <p:cNvSpPr/>
              <p:nvPr/>
            </p:nvSpPr>
            <p:spPr>
              <a:xfrm>
                <a:off x="2918884" y="3672654"/>
                <a:ext cx="6151877" cy="718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1ADF27-2416-2241-898B-17D264057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84" y="3672654"/>
                <a:ext cx="6151877" cy="718915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7C19D9-194C-C44D-80AB-056CE85139FB}"/>
                  </a:ext>
                </a:extLst>
              </p:cNvPr>
              <p:cNvSpPr txBox="1"/>
              <p:nvPr/>
            </p:nvSpPr>
            <p:spPr>
              <a:xfrm>
                <a:off x="6370735" y="2722606"/>
                <a:ext cx="411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7C19D9-194C-C44D-80AB-056CE8513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735" y="2722606"/>
                <a:ext cx="4117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5472EFD1-F690-7E43-8271-210D6E4634C5}"/>
              </a:ext>
            </a:extLst>
          </p:cNvPr>
          <p:cNvSpPr/>
          <p:nvPr/>
        </p:nvSpPr>
        <p:spPr>
          <a:xfrm rot="5400000">
            <a:off x="6437952" y="1741474"/>
            <a:ext cx="277283" cy="16955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EAE824-0BC7-FE4A-A459-5801EC29DD0E}"/>
                  </a:ext>
                </a:extLst>
              </p:cNvPr>
              <p:cNvSpPr txBox="1"/>
              <p:nvPr/>
            </p:nvSpPr>
            <p:spPr>
              <a:xfrm>
                <a:off x="7994283" y="2722606"/>
                <a:ext cx="417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EAE824-0BC7-FE4A-A459-5801EC29D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283" y="2722606"/>
                <a:ext cx="41703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9EB361E5-9376-C540-9118-82CE37B42A2D}"/>
              </a:ext>
            </a:extLst>
          </p:cNvPr>
          <p:cNvSpPr/>
          <p:nvPr/>
        </p:nvSpPr>
        <p:spPr>
          <a:xfrm rot="5400000">
            <a:off x="8064161" y="2172451"/>
            <a:ext cx="277283" cy="833584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F5A900-8135-5D48-9F64-CA1E64BB4BD5}"/>
                  </a:ext>
                </a:extLst>
              </p:cNvPr>
              <p:cNvSpPr txBox="1"/>
              <p:nvPr/>
            </p:nvSpPr>
            <p:spPr>
              <a:xfrm>
                <a:off x="2774951" y="5355886"/>
                <a:ext cx="2221890" cy="411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konstant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F5A900-8135-5D48-9F64-CA1E64BB4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951" y="5355886"/>
                <a:ext cx="2221890" cy="411331"/>
              </a:xfrm>
              <a:prstGeom prst="rect">
                <a:avLst/>
              </a:prstGeom>
              <a:blipFill>
                <a:blip r:embed="rId7"/>
                <a:stretch>
                  <a:fillRect l="-2286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74C50AB-A19B-5849-A648-7A05F10123DD}"/>
                  </a:ext>
                </a:extLst>
              </p:cNvPr>
              <p:cNvSpPr/>
              <p:nvPr/>
            </p:nvSpPr>
            <p:spPr>
              <a:xfrm>
                <a:off x="6941683" y="4212181"/>
                <a:ext cx="3138103" cy="1759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>
                    <a:ea typeface="Cambria Math" panose="02040503050406030204" pitchFamily="18" charset="0"/>
                  </a:rPr>
                  <a:t>Ableiten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</m:oMath>
                </a14:m>
                <a:r>
                  <a:rPr lang="de-DE"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de-DE">
                  <a:ea typeface="Cambria Math" panose="02040503050406030204" pitchFamily="18" charset="0"/>
                </a:endParaRPr>
              </a:p>
              <a:p>
                <a:pPr/>
                <a:r>
                  <a:rPr lang="de-DE">
                    <a:ea typeface="Cambria Math" panose="02040503050406030204" pitchFamily="18" charset="0"/>
                  </a:rPr>
                  <a:t>Z.B., wenn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>
                    <a:ea typeface="Cambria Math" panose="02040503050406030204" pitchFamily="18" charset="0"/>
                  </a:rPr>
                  <a:t>:</a:t>
                </a:r>
                <a:br>
                  <a:rPr lang="de-DE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74C50AB-A19B-5849-A648-7A05F1012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683" y="4212181"/>
                <a:ext cx="3138103" cy="1759136"/>
              </a:xfrm>
              <a:prstGeom prst="rect">
                <a:avLst/>
              </a:prstGeom>
              <a:blipFill>
                <a:blip r:embed="rId8"/>
                <a:stretch>
                  <a:fillRect l="-1613" t="-1439" b="-7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B7E2ED-3960-3F47-A2F2-13112E8DFF2E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609078" y="4212181"/>
            <a:ext cx="1332605" cy="8795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660C0F-92DE-364F-8C1F-1301CA58FAF1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885896" y="4212182"/>
            <a:ext cx="466188" cy="11437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8D96B-68E8-614D-A1A2-121A39E49D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70A66-F0F7-2147-AE90-C75E61D7D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2756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AFCC6-D8E5-AC44-97AB-2713D65EA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8CF47-C310-1C4C-B5A9-01C5D9EDF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65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928187"/>
                <a:ext cx="11483975" cy="4240212"/>
              </a:xfrm>
            </p:spPr>
            <p:txBody>
              <a:bodyPr/>
              <a:lstStyle/>
              <a:p>
                <a:pPr lvl="1"/>
                <a:r>
                  <a:rPr lang="de-DE" dirty="0"/>
                  <a:t>Ableitung von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928187"/>
                <a:ext cx="11483975" cy="4240212"/>
              </a:xfrm>
              <a:blipFill>
                <a:blip r:embed="rId2"/>
                <a:stretch>
                  <a:fillRect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0E3BDA-DD03-1645-8B25-53782BE7823C}"/>
                  </a:ext>
                </a:extLst>
              </p:cNvPr>
              <p:cNvSpPr/>
              <p:nvPr/>
            </p:nvSpPr>
            <p:spPr>
              <a:xfrm>
                <a:off x="2483455" y="928187"/>
                <a:ext cx="7577667" cy="841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br>
                  <a:rPr lang="de-DE" dirty="0"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0E3BDA-DD03-1645-8B25-53782BE78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455" y="928187"/>
                <a:ext cx="7577667" cy="841897"/>
              </a:xfrm>
              <a:prstGeom prst="rect">
                <a:avLst/>
              </a:prstGeom>
              <a:blipFill>
                <a:blip r:embed="rId3"/>
                <a:stretch>
                  <a:fillRect t="-108955" b="-146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5B6769-E6AB-AC42-A5A7-89BA5FE219C5}"/>
                  </a:ext>
                </a:extLst>
              </p:cNvPr>
              <p:cNvSpPr txBox="1"/>
              <p:nvPr/>
            </p:nvSpPr>
            <p:spPr>
              <a:xfrm>
                <a:off x="3839776" y="1844736"/>
                <a:ext cx="5995920" cy="1306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Nur Summanden, 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/>
                  <a:t> enthalten, bleiben; Ableitung der anderen ergibt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/>
                  <a:t>; Indikatorfunktion stellt das dar: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de-DE">
                                        <a:ea typeface="Cambria Math" panose="02040503050406030204" pitchFamily="18" charset="0"/>
                                      </a:rPr>
                                      <m:t>if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de-DE"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mr>
                              </m: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de-DE"/>
                                      <m:t>otherwise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5B6769-E6AB-AC42-A5A7-89BA5FE21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776" y="1844736"/>
                <a:ext cx="5995920" cy="1306191"/>
              </a:xfrm>
              <a:prstGeom prst="rect">
                <a:avLst/>
              </a:prstGeom>
              <a:blipFill>
                <a:blip r:embed="rId4"/>
                <a:stretch>
                  <a:fillRect l="-634" t="-59615" b="-1509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4EA1F3-472C-1543-BB87-7D52AC7C97C0}"/>
                  </a:ext>
                </a:extLst>
              </p:cNvPr>
              <p:cNvSpPr/>
              <p:nvPr/>
            </p:nvSpPr>
            <p:spPr>
              <a:xfrm>
                <a:off x="3370431" y="3154953"/>
                <a:ext cx="5156412" cy="84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4EA1F3-472C-1543-BB87-7D52AC7C9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31" y="3154953"/>
                <a:ext cx="5156412" cy="841834"/>
              </a:xfrm>
              <a:prstGeom prst="rect">
                <a:avLst/>
              </a:prstGeom>
              <a:blipFill>
                <a:blip r:embed="rId5"/>
                <a:stretch>
                  <a:fillRect t="-108824" b="-1426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Brace 18">
            <a:extLst>
              <a:ext uri="{FF2B5EF4-FFF2-40B4-BE49-F238E27FC236}">
                <a16:creationId xmlns:a16="http://schemas.microsoft.com/office/drawing/2014/main" id="{0DFB0CFD-D2D9-BE4D-AED1-66941AEE2AF4}"/>
              </a:ext>
            </a:extLst>
          </p:cNvPr>
          <p:cNvSpPr/>
          <p:nvPr/>
        </p:nvSpPr>
        <p:spPr>
          <a:xfrm rot="5400000">
            <a:off x="7493051" y="117436"/>
            <a:ext cx="277283" cy="3220555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9ADD45-C5DD-CE41-ADFC-0D9A600BEEDC}"/>
                  </a:ext>
                </a:extLst>
              </p:cNvPr>
              <p:cNvSpPr txBox="1"/>
              <p:nvPr/>
            </p:nvSpPr>
            <p:spPr>
              <a:xfrm>
                <a:off x="3683442" y="4196899"/>
                <a:ext cx="2283273" cy="128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Eins der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/>
                  <a:t>’s ist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/>
                  <a:t> für ein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/>
                  <a:t>; der Rest ist konstant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9ADD45-C5DD-CE41-ADFC-0D9A600BE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442" y="4196899"/>
                <a:ext cx="2283273" cy="1284326"/>
              </a:xfrm>
              <a:prstGeom prst="rect">
                <a:avLst/>
              </a:prstGeom>
              <a:blipFill>
                <a:blip r:embed="rId6"/>
                <a:stretch>
                  <a:fillRect l="-1657" t="-971" b="-48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F93DB9D-30E0-E349-A2C2-A03882EFEB23}"/>
                  </a:ext>
                </a:extLst>
              </p:cNvPr>
              <p:cNvSpPr/>
              <p:nvPr/>
            </p:nvSpPr>
            <p:spPr>
              <a:xfrm>
                <a:off x="5966714" y="4098845"/>
                <a:ext cx="4762077" cy="947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F93DB9D-30E0-E349-A2C2-A03882EFE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714" y="4098845"/>
                <a:ext cx="4762077" cy="947824"/>
              </a:xfrm>
              <a:prstGeom prst="rect">
                <a:avLst/>
              </a:prstGeom>
              <a:blipFill>
                <a:blip r:embed="rId7"/>
                <a:stretch>
                  <a:fillRect t="-98667" b="-118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Brace 19">
            <a:extLst>
              <a:ext uri="{FF2B5EF4-FFF2-40B4-BE49-F238E27FC236}">
                <a16:creationId xmlns:a16="http://schemas.microsoft.com/office/drawing/2014/main" id="{12ECDCBE-DFE7-EB43-8519-A113A04018E2}"/>
              </a:ext>
            </a:extLst>
          </p:cNvPr>
          <p:cNvSpPr/>
          <p:nvPr/>
        </p:nvSpPr>
        <p:spPr>
          <a:xfrm rot="5400000">
            <a:off x="7151495" y="2901128"/>
            <a:ext cx="277283" cy="2087567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F4F79E-E25F-A040-86D5-84657A09C3EF}"/>
                  </a:ext>
                </a:extLst>
              </p:cNvPr>
              <p:cNvSpPr/>
              <p:nvPr/>
            </p:nvSpPr>
            <p:spPr>
              <a:xfrm>
                <a:off x="5940562" y="4984679"/>
                <a:ext cx="4610429" cy="993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F4F79E-E25F-A040-86D5-84657A09C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562" y="4984679"/>
                <a:ext cx="4610429" cy="993092"/>
              </a:xfrm>
              <a:prstGeom prst="rect">
                <a:avLst/>
              </a:prstGeom>
              <a:blipFill>
                <a:blip r:embed="rId8"/>
                <a:stretch>
                  <a:fillRect t="-86250" b="-111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9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16" grpId="0"/>
      <p:bldP spid="17" grpId="0"/>
      <p:bldP spid="20" grpId="0" animBg="1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AFCC6-D8E5-AC44-97AB-2713D65EA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8CF47-C310-1C4C-B5A9-01C5D9EDF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66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928187"/>
                <a:ext cx="11483975" cy="4240212"/>
              </a:xfrm>
            </p:spPr>
            <p:txBody>
              <a:bodyPr/>
              <a:lstStyle/>
              <a:p>
                <a:pPr lvl="1"/>
                <a:r>
                  <a:rPr lang="de-DE" dirty="0"/>
                  <a:t>Ableitung von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unc>
                      <m:func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928187"/>
                <a:ext cx="11483975" cy="4240212"/>
              </a:xfrm>
              <a:blipFill>
                <a:blip r:embed="rId2"/>
                <a:stretch>
                  <a:fillRect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0E3BDA-DD03-1645-8B25-53782BE7823C}"/>
                  </a:ext>
                </a:extLst>
              </p:cNvPr>
              <p:cNvSpPr/>
              <p:nvPr/>
            </p:nvSpPr>
            <p:spPr>
              <a:xfrm>
                <a:off x="2483455" y="928187"/>
                <a:ext cx="7577667" cy="841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br>
                  <a:rPr lang="de-DE" dirty="0"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0E3BDA-DD03-1645-8B25-53782BE78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455" y="928187"/>
                <a:ext cx="7577667" cy="841897"/>
              </a:xfrm>
              <a:prstGeom prst="rect">
                <a:avLst/>
              </a:prstGeom>
              <a:blipFill>
                <a:blip r:embed="rId3"/>
                <a:stretch>
                  <a:fillRect t="-108955" b="-146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4EA1F3-472C-1543-BB87-7D52AC7C97C0}"/>
                  </a:ext>
                </a:extLst>
              </p:cNvPr>
              <p:cNvSpPr/>
              <p:nvPr/>
            </p:nvSpPr>
            <p:spPr>
              <a:xfrm>
                <a:off x="3370431" y="1728925"/>
                <a:ext cx="5156412" cy="84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4EA1F3-472C-1543-BB87-7D52AC7C9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31" y="1728925"/>
                <a:ext cx="5156412" cy="841834"/>
              </a:xfrm>
              <a:prstGeom prst="rect">
                <a:avLst/>
              </a:prstGeom>
              <a:blipFill>
                <a:blip r:embed="rId4"/>
                <a:stretch>
                  <a:fillRect t="-110448" b="-146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CD6F4E-E641-464D-9B56-A4465AAE34CA}"/>
                  </a:ext>
                </a:extLst>
              </p:cNvPr>
              <p:cNvSpPr/>
              <p:nvPr/>
            </p:nvSpPr>
            <p:spPr>
              <a:xfrm>
                <a:off x="3370431" y="2528206"/>
                <a:ext cx="5414793" cy="841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de-DE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eqAr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CD6F4E-E641-464D-9B56-A4465AAE3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31" y="2528206"/>
                <a:ext cx="5414793" cy="841834"/>
              </a:xfrm>
              <a:prstGeom prst="rect">
                <a:avLst/>
              </a:prstGeom>
              <a:blipFill>
                <a:blip r:embed="rId5"/>
                <a:stretch>
                  <a:fillRect t="-110448" b="-14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8E7A18-3797-894E-8CD1-B751879196B9}"/>
                  </a:ext>
                </a:extLst>
              </p:cNvPr>
              <p:cNvSpPr/>
              <p:nvPr/>
            </p:nvSpPr>
            <p:spPr>
              <a:xfrm>
                <a:off x="3370431" y="3327487"/>
                <a:ext cx="5104826" cy="841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eqAr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8E7A18-3797-894E-8CD1-B75187919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31" y="3327487"/>
                <a:ext cx="5104826" cy="841834"/>
              </a:xfrm>
              <a:prstGeom prst="rect">
                <a:avLst/>
              </a:prstGeom>
              <a:blipFill>
                <a:blip r:embed="rId6"/>
                <a:stretch>
                  <a:fillRect t="-110448" b="-14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769CD47-37CE-9D4B-87BB-7475B0FBC16F}"/>
                  </a:ext>
                </a:extLst>
              </p:cNvPr>
              <p:cNvSpPr/>
              <p:nvPr/>
            </p:nvSpPr>
            <p:spPr>
              <a:xfrm>
                <a:off x="3370431" y="4131826"/>
                <a:ext cx="4241351" cy="841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rv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769CD47-37CE-9D4B-87BB-7475B0FB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31" y="4131826"/>
                <a:ext cx="4241351" cy="841834"/>
              </a:xfrm>
              <a:prstGeom prst="rect">
                <a:avLst/>
              </a:prstGeom>
              <a:blipFill>
                <a:blip r:embed="rId7"/>
                <a:stretch>
                  <a:fillRect t="-108824" b="-1426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A7D802-F8C4-D14F-9FCE-2F24F05737F4}"/>
                  </a:ext>
                </a:extLst>
              </p:cNvPr>
              <p:cNvSpPr/>
              <p:nvPr/>
            </p:nvSpPr>
            <p:spPr>
              <a:xfrm>
                <a:off x="3370431" y="4931485"/>
                <a:ext cx="4378933" cy="712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A7D802-F8C4-D14F-9FCE-2F24F05737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31" y="4931485"/>
                <a:ext cx="4378933" cy="712631"/>
              </a:xfrm>
              <a:prstGeom prst="rect">
                <a:avLst/>
              </a:prstGeom>
              <a:blipFill>
                <a:blip r:embed="rId8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7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A64C-6C6D-3946-BD8A-C0F3C80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ML Vorgehen für ungerichtete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de-DE" dirty="0"/>
                  <a:t>Leite die Log-Wahrscheinlichkeiten nach jedem Parameter ab,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r>
                  <a:rPr lang="de-DE" dirty="0"/>
                  <a:t>Ableitung für jeden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9F856EB9-6F20-C04F-BDE2-E2E209ADD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67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0E3BDA-DD03-1645-8B25-53782BE7823C}"/>
                  </a:ext>
                </a:extLst>
              </p:cNvPr>
              <p:cNvSpPr/>
              <p:nvPr/>
            </p:nvSpPr>
            <p:spPr>
              <a:xfrm>
                <a:off x="2886227" y="3358471"/>
                <a:ext cx="7577667" cy="770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0E3BDA-DD03-1645-8B25-53782BE78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227" y="3358471"/>
                <a:ext cx="7577667" cy="770147"/>
              </a:xfrm>
              <a:prstGeom prst="rect">
                <a:avLst/>
              </a:prstGeom>
              <a:blipFill>
                <a:blip r:embed="rId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6E584C-59D3-6845-B71D-2EA1F8A5B94D}"/>
                  </a:ext>
                </a:extLst>
              </p:cNvPr>
              <p:cNvSpPr/>
              <p:nvPr/>
            </p:nvSpPr>
            <p:spPr>
              <a:xfrm>
                <a:off x="2886227" y="4256774"/>
                <a:ext cx="6151877" cy="770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6E584C-59D3-6845-B71D-2EA1F8A5B9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227" y="4256774"/>
                <a:ext cx="6151877" cy="770147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7DF37B-3A87-8541-99EC-7972893527D6}"/>
                  </a:ext>
                </a:extLst>
              </p:cNvPr>
              <p:cNvSpPr/>
              <p:nvPr/>
            </p:nvSpPr>
            <p:spPr>
              <a:xfrm>
                <a:off x="2886226" y="5155077"/>
                <a:ext cx="6151877" cy="770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7DF37B-3A87-8541-99EC-797289352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226" y="5155077"/>
                <a:ext cx="6151877" cy="770147"/>
              </a:xfrm>
              <a:prstGeom prst="rect">
                <a:avLst/>
              </a:prstGeom>
              <a:blipFill>
                <a:blip r:embed="rId5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A773D-3EE9-EC47-AC24-2680BE57EA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68823-742C-2447-A8ED-428C17F81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311E729-5A57-A44E-AB9A-68585E9E8D2B}"/>
                  </a:ext>
                </a:extLst>
              </p:cNvPr>
              <p:cNvSpPr/>
              <p:nvPr/>
            </p:nvSpPr>
            <p:spPr>
              <a:xfrm>
                <a:off x="2698751" y="1988098"/>
                <a:ext cx="6151877" cy="853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rv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311E729-5A57-A44E-AB9A-68585E9E8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751" y="1988098"/>
                <a:ext cx="6151877" cy="853375"/>
              </a:xfrm>
              <a:prstGeom prst="rect">
                <a:avLst/>
              </a:prstGeom>
              <a:blipFill>
                <a:blip r:embed="rId6"/>
                <a:stretch>
                  <a:fillRect l="-206" t="-108824" b="-1411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150C02-B2DE-FF4F-A010-BB09AB0408F8}"/>
                  </a:ext>
                </a:extLst>
              </p:cNvPr>
              <p:cNvSpPr txBox="1"/>
              <p:nvPr/>
            </p:nvSpPr>
            <p:spPr>
              <a:xfrm>
                <a:off x="6370735" y="2722606"/>
                <a:ext cx="411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150C02-B2DE-FF4F-A010-BB09AB040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735" y="2722606"/>
                <a:ext cx="41171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C0496C21-F05D-BB4B-BE27-26F415531CD1}"/>
              </a:ext>
            </a:extLst>
          </p:cNvPr>
          <p:cNvSpPr/>
          <p:nvPr/>
        </p:nvSpPr>
        <p:spPr>
          <a:xfrm rot="5400000">
            <a:off x="6437952" y="1741474"/>
            <a:ext cx="277283" cy="16955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5F51C0-044F-3F46-89D1-48BCE6D62763}"/>
                  </a:ext>
                </a:extLst>
              </p:cNvPr>
              <p:cNvSpPr txBox="1"/>
              <p:nvPr/>
            </p:nvSpPr>
            <p:spPr>
              <a:xfrm>
                <a:off x="7994283" y="2722606"/>
                <a:ext cx="417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5F51C0-044F-3F46-89D1-48BCE6D62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283" y="2722606"/>
                <a:ext cx="4170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:a16="http://schemas.microsoft.com/office/drawing/2014/main" id="{4C5E6D81-7CE9-864B-B11D-09F076642BB4}"/>
              </a:ext>
            </a:extLst>
          </p:cNvPr>
          <p:cNvSpPr/>
          <p:nvPr/>
        </p:nvSpPr>
        <p:spPr>
          <a:xfrm rot="5400000">
            <a:off x="8064161" y="2172451"/>
            <a:ext cx="277283" cy="833584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9207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A64C-6C6D-3946-BD8A-C0F3C80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ML Vorgehen für ungerichtete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C3964-7879-8244-97C9-AFA9E52874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 startAt="3"/>
                </a:pPr>
                <a:r>
                  <a:rPr lang="de-DE" dirty="0"/>
                  <a:t>Ermittle die Parameterwerte, für die die Ableitungen null ist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Gibt an, dass die ML Schätzungen so sein sollten, dass die Modellmarginalverteilungen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gleich den normalisierten empirischen Zählern sind:</a:t>
                </a: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Gibt nicht an, wie man die Schätzungen erhält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C3964-7879-8244-97C9-AFA9E52874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985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39661-3992-7142-AAF1-BAD98FA3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7D8FA40-E5B4-FE48-8B8E-C751203D022E}"/>
                  </a:ext>
                </a:extLst>
              </p:cNvPr>
              <p:cNvSpPr/>
              <p:nvPr/>
            </p:nvSpPr>
            <p:spPr>
              <a:xfrm>
                <a:off x="2676339" y="2020707"/>
                <a:ext cx="4281237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7D8FA40-E5B4-FE48-8B8E-C751203D0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339" y="2020707"/>
                <a:ext cx="4281237" cy="770147"/>
              </a:xfrm>
              <a:prstGeom prst="rect">
                <a:avLst/>
              </a:prstGeom>
              <a:blipFill>
                <a:blip r:embed="rId3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593DE98-79F4-C345-9D18-727EDD563628}"/>
                  </a:ext>
                </a:extLst>
              </p:cNvPr>
              <p:cNvSpPr/>
              <p:nvPr/>
            </p:nvSpPr>
            <p:spPr>
              <a:xfrm>
                <a:off x="6689188" y="2019055"/>
                <a:ext cx="2796470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593DE98-79F4-C345-9D18-727EDD5636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188" y="2019055"/>
                <a:ext cx="2796470" cy="770147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80CB35-E107-4441-9A1E-FB01F09D94C0}"/>
                  </a:ext>
                </a:extLst>
              </p:cNvPr>
              <p:cNvSpPr/>
              <p:nvPr/>
            </p:nvSpPr>
            <p:spPr>
              <a:xfrm>
                <a:off x="7310519" y="2844219"/>
                <a:ext cx="2036007" cy="411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#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80CB35-E107-4441-9A1E-FB01F09D9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519" y="2844219"/>
                <a:ext cx="2036007" cy="411331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22985-B463-8B40-BEA1-E81AC4D3DC87}"/>
                  </a:ext>
                </a:extLst>
              </p:cNvPr>
              <p:cNvSpPr/>
              <p:nvPr/>
            </p:nvSpPr>
            <p:spPr>
              <a:xfrm>
                <a:off x="7310520" y="3306466"/>
                <a:ext cx="1693733" cy="670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22985-B463-8B40-BEA1-E81AC4D3DC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520" y="3306466"/>
                <a:ext cx="1693733" cy="670248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81DDB2-AD85-794E-BB11-6EFE9142575D}"/>
                  </a:ext>
                </a:extLst>
              </p:cNvPr>
              <p:cNvSpPr txBox="1"/>
              <p:nvPr/>
            </p:nvSpPr>
            <p:spPr>
              <a:xfrm>
                <a:off x="6500239" y="4939938"/>
                <a:ext cx="2760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de-DE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81DDB2-AD85-794E-BB11-6EFE9142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239" y="4939938"/>
                <a:ext cx="27603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D3A525C-078C-8F48-90C1-DE02BFD1FF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11EB55-3F2B-7846-965A-D4E6EE22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6531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2F78-911C-0D48-9B6C-952E330A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Lernen von Faktoren über maximale Cliquen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2924B7-EA97-6B43-86D6-BA6B5D9DB4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279069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Gegeben ein Faktormodell mit Faktoren über maximale Cliquen</a:t>
                </a:r>
              </a:p>
              <a:p>
                <a:pPr lvl="1"/>
                <a:r>
                  <a:rPr lang="de-DE" dirty="0"/>
                  <a:t>Im entsprechenden Jtree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haben die lokalen Modelle einen 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Vollständige gemeinsame 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de-DE" dirty="0"/>
                  <a:t>:</a:t>
                </a:r>
              </a:p>
              <a:p>
                <a:pPr lvl="3"/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de-DE" dirty="0"/>
                  <a:t>Für eine Welt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,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2924B7-EA97-6B43-86D6-BA6B5D9DB4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279069" cy="4240848"/>
              </a:xfrm>
              <a:blipFill>
                <a:blip r:embed="rId33"/>
                <a:stretch>
                  <a:fillRect l="-2621" t="-2687" r="-2218" b="-140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23368-B9A3-BE46-96CC-5FBA4312B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B90614-E6C1-8E48-8DD1-7F2696DE5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76E0EF-3424-924C-9B0B-4E3247692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B7E32D-35CC-AF4E-AA77-9F0F68A334D9}"/>
              </a:ext>
            </a:extLst>
          </p:cNvPr>
          <p:cNvGrpSpPr/>
          <p:nvPr/>
        </p:nvGrpSpPr>
        <p:grpSpPr>
          <a:xfrm>
            <a:off x="8785224" y="1480197"/>
            <a:ext cx="2580308" cy="2591084"/>
            <a:chOff x="5901425" y="2314993"/>
            <a:chExt cx="2580308" cy="25910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B899FA5-A0EE-E849-9515-1F691AF8DD03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C5E414D9-D991-774A-9869-46C8F07B91C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BF3FC1F-9273-5E47-824D-4E348B06740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1883C31-3E5C-5E41-B5F3-FC595667F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CF42ADD-8B76-A449-9287-CC4C4969C585}"/>
                  </a:ext>
                </a:extLst>
              </p:cNvPr>
              <p:cNvCxnSpPr>
                <a:cxnSpLocks/>
                <a:stCxn id="60" idx="5"/>
                <a:endCxn id="82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2551819-A142-EE41-B392-5CAABB85C6EC}"/>
                  </a:ext>
                </a:extLst>
              </p:cNvPr>
              <p:cNvCxnSpPr>
                <a:cxnSpLocks/>
                <a:stCxn id="82" idx="0"/>
                <a:endCxn id="7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DE00FB52-6B63-0A43-952E-1725C85C3B86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F700720-7A06-F04D-9F7B-C53999BE5EC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957BD57B-BA78-B34C-9623-C5225DCF47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74C43AC-3461-CB47-8F1E-6CB870A25D9B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9B798A7E-D2D0-9346-9FBB-88DB833C1F7E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21BC736E-FE86-E84D-A4E3-ACAC673A5D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3AD0789-1A45-C84F-B410-DA7AE1BAE80E}"/>
                  </a:ext>
                </a:extLst>
              </p:cNvPr>
              <p:cNvCxnSpPr>
                <a:cxnSpLocks/>
                <a:stCxn id="75" idx="0"/>
                <a:endCxn id="80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E6E54D3-3F01-BD4B-BB1B-23177A6FD194}"/>
                  </a:ext>
                </a:extLst>
              </p:cNvPr>
              <p:cNvCxnSpPr>
                <a:cxnSpLocks/>
                <a:stCxn id="80" idx="1"/>
                <a:endCxn id="59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632DE47-A65C-F14B-90A0-285B0897BE23}"/>
                  </a:ext>
                </a:extLst>
              </p:cNvPr>
              <p:cNvCxnSpPr>
                <a:cxnSpLocks/>
                <a:stCxn id="73" idx="3"/>
                <a:endCxn id="80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28271F0-1B37-C040-BA08-03168E8A057A}"/>
                  </a:ext>
                </a:extLst>
              </p:cNvPr>
              <p:cNvCxnSpPr>
                <a:cxnSpLocks/>
                <a:stCxn id="75" idx="4"/>
                <a:endCxn id="78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9AD674-15FE-D04E-9C60-576F02BBDE28}"/>
                  </a:ext>
                </a:extLst>
              </p:cNvPr>
              <p:cNvCxnSpPr>
                <a:cxnSpLocks/>
                <a:stCxn id="76" idx="0"/>
                <a:endCxn id="78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20FFA0E-2AB9-0345-AC5E-D998EB5DA1C8}"/>
                  </a:ext>
                </a:extLst>
              </p:cNvPr>
              <p:cNvCxnSpPr>
                <a:cxnSpLocks/>
                <a:stCxn id="78" idx="3"/>
                <a:endCxn id="74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110FAA4-EE04-D34A-B528-8265AC8E14D3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3510D06-BE20-A04C-9241-F37EFF7F9DB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D140C46D-5C29-5748-8CDF-CD1C4772B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5170AD2-98F7-1643-87E5-75EDD60730A9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D4394EC-D6DF-4D45-941B-4DFF8CD3E1D1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C88E3367-599B-F94E-ABDB-8E4ED30033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AE2A2D0D-AED7-3247-A2C8-3191B570172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A4785C35-4F3C-1842-8E46-2F3CD5F31879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D5BABAB0-5CB5-7B4C-BB4C-8D6C2469A29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8E42BD91-D23C-814C-A72B-2764FE919BC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6DAD73B-290D-E949-9A9B-5A6EEA900151}"/>
                  </a:ext>
                </a:extLst>
              </p:cNvPr>
              <p:cNvCxnSpPr>
                <a:cxnSpLocks/>
                <a:stCxn id="82" idx="2"/>
                <a:endCxn id="76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6ADBCEA-E78E-E142-92A2-0242F4EC5339}"/>
                </a:ext>
              </a:extLst>
            </p:cNvPr>
            <p:cNvCxnSpPr>
              <a:cxnSpLocks/>
              <a:stCxn id="75" idx="6"/>
              <a:endCxn id="84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5D00953-D6EA-C044-8BEB-CE9C1ED0806F}"/>
                  </a:ext>
                </a:extLst>
              </p:cNvPr>
              <p:cNvSpPr/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5D00953-D6EA-C044-8BEB-CE9C1ED080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3751445"/>
                <a:ext cx="1152000" cy="504000"/>
              </a:xfrm>
              <a:prstGeom prst="ellipse">
                <a:avLst/>
              </a:prstGeom>
              <a:blipFill>
                <a:blip r:embed="rId24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3177E8E-652D-E041-AFA5-D50037F84C7E}"/>
                  </a:ext>
                </a:extLst>
              </p:cNvPr>
              <p:cNvSpPr/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3177E8E-652D-E041-AFA5-D50037F84C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2618304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C18A03E-02A2-464D-A7EB-F0AC9703C187}"/>
                  </a:ext>
                </a:extLst>
              </p:cNvPr>
              <p:cNvSpPr/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C18A03E-02A2-464D-A7EB-F0AC9703C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614" y="1485164"/>
                <a:ext cx="1152000" cy="504000"/>
              </a:xfrm>
              <a:prstGeom prst="ellipse">
                <a:avLst/>
              </a:prstGeom>
              <a:blipFill>
                <a:blip r:embed="rId26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16147AA-A3DA-A448-9807-CDEC21D8723E}"/>
              </a:ext>
            </a:extLst>
          </p:cNvPr>
          <p:cNvCxnSpPr>
            <a:cxnSpLocks/>
            <a:stCxn id="87" idx="4"/>
            <a:endCxn id="86" idx="0"/>
          </p:cNvCxnSpPr>
          <p:nvPr/>
        </p:nvCxnSpPr>
        <p:spPr>
          <a:xfrm>
            <a:off x="7572614" y="3122304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77FA51-40BA-8948-90F1-77EC8CFBC997}"/>
              </a:ext>
            </a:extLst>
          </p:cNvPr>
          <p:cNvCxnSpPr>
            <a:cxnSpLocks/>
            <a:stCxn id="88" idx="4"/>
            <a:endCxn id="87" idx="0"/>
          </p:cNvCxnSpPr>
          <p:nvPr/>
        </p:nvCxnSpPr>
        <p:spPr>
          <a:xfrm>
            <a:off x="7572614" y="1989164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58B7A40-3130-2145-AB50-F26C04987A03}"/>
                  </a:ext>
                </a:extLst>
              </p:cNvPr>
              <p:cNvSpPr/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58B7A40-3130-2145-AB50-F26C04987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239" y="1923567"/>
                <a:ext cx="595676" cy="307777"/>
              </a:xfrm>
              <a:prstGeom prst="rect">
                <a:avLst/>
              </a:prstGeom>
              <a:blipFill>
                <a:blip r:embed="rId2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0CFEAA3-8F3A-2C41-BB63-590E4E144044}"/>
                  </a:ext>
                </a:extLst>
              </p:cNvPr>
              <p:cNvSpPr/>
              <p:nvPr/>
            </p:nvSpPr>
            <p:spPr>
              <a:xfrm>
                <a:off x="7818873" y="3020034"/>
                <a:ext cx="3788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0CFEAA3-8F3A-2C41-BB63-590E4E144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3" y="3020034"/>
                <a:ext cx="378886" cy="307777"/>
              </a:xfrm>
              <a:prstGeom prst="rect">
                <a:avLst/>
              </a:prstGeom>
              <a:blipFill>
                <a:blip r:embed="rId2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72DEEA4-C671-6D48-BB02-9F69849B93B0}"/>
                  </a:ext>
                </a:extLst>
              </p:cNvPr>
              <p:cNvSpPr/>
              <p:nvPr/>
            </p:nvSpPr>
            <p:spPr>
              <a:xfrm>
                <a:off x="7818872" y="4170031"/>
                <a:ext cx="3788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72DEEA4-C671-6D48-BB02-9F69849B9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72" y="4170031"/>
                <a:ext cx="378886" cy="307777"/>
              </a:xfrm>
              <a:prstGeom prst="rect">
                <a:avLst/>
              </a:prstGeom>
              <a:blipFill>
                <a:blip r:embed="rId29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6918280-B91F-974A-B532-B589D2786175}"/>
                  </a:ext>
                </a:extLst>
              </p:cNvPr>
              <p:cNvSpPr txBox="1"/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6918280-B91F-974A-B532-B589D2786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1534499"/>
                <a:ext cx="483850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0DF43A6-85C7-DF40-B756-0802EACBF43E}"/>
                  </a:ext>
                </a:extLst>
              </p:cNvPr>
              <p:cNvSpPr txBox="1"/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0DF43A6-85C7-DF40-B756-0802EACBF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4" y="2675002"/>
                <a:ext cx="489173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B04F24C-F32D-344A-9A5E-C1A0F66DED9F}"/>
                  </a:ext>
                </a:extLst>
              </p:cNvPr>
              <p:cNvSpPr txBox="1"/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B04F24C-F32D-344A-9A5E-C1A0F66DE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17" y="3815506"/>
                <a:ext cx="489173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CD2B2B-D229-AB4E-ABAB-BF0FA5C7C2ED}"/>
                  </a:ext>
                </a:extLst>
              </p:cNvPr>
              <p:cNvSpPr txBox="1"/>
              <p:nvPr/>
            </p:nvSpPr>
            <p:spPr>
              <a:xfrm>
                <a:off x="7381224" y="4689903"/>
                <a:ext cx="3780000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Wenn das Modell Faktoren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über nicht-maximale Cliquen vorsieht, dann werden diese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pro maximale Clique in einen 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de-DE" dirty="0"/>
                  <a:t> zusammengefasst.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CD2B2B-D229-AB4E-ABAB-BF0FA5C7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224" y="4689903"/>
                <a:ext cx="3780000" cy="12003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F9B0872-D839-8E48-8289-BAB187EE2EB7}"/>
                  </a:ext>
                </a:extLst>
              </p:cNvPr>
              <p:cNvSpPr/>
              <p:nvPr/>
            </p:nvSpPr>
            <p:spPr>
              <a:xfrm>
                <a:off x="8197758" y="1923566"/>
                <a:ext cx="56855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4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1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F9B0872-D839-8E48-8289-BAB187EE2E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758" y="1923566"/>
                <a:ext cx="568554" cy="307777"/>
              </a:xfrm>
              <a:prstGeom prst="rect">
                <a:avLst/>
              </a:prstGeom>
              <a:blipFill>
                <a:blip r:embed="rId35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DD53F5-57EF-1F45-8114-696E0A1F5C11}"/>
              </a:ext>
            </a:extLst>
          </p:cNvPr>
          <p:cNvCxnSpPr>
            <a:cxnSpLocks/>
          </p:cNvCxnSpPr>
          <p:nvPr/>
        </p:nvCxnSpPr>
        <p:spPr>
          <a:xfrm>
            <a:off x="10571582" y="2487572"/>
            <a:ext cx="639545" cy="2267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B1A2CA-9A00-0E45-95D1-20EC6ECC995F}"/>
              </a:ext>
            </a:extLst>
          </p:cNvPr>
          <p:cNvCxnSpPr>
            <a:cxnSpLocks/>
          </p:cNvCxnSpPr>
          <p:nvPr/>
        </p:nvCxnSpPr>
        <p:spPr>
          <a:xfrm flipV="1">
            <a:off x="10571581" y="2487572"/>
            <a:ext cx="639545" cy="2267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A72124-05CF-D140-A410-8E3D71751CE0}"/>
                  </a:ext>
                </a:extLst>
              </p:cNvPr>
              <p:cNvSpPr/>
              <p:nvPr/>
            </p:nvSpPr>
            <p:spPr>
              <a:xfrm>
                <a:off x="9893743" y="1731035"/>
                <a:ext cx="3890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A72124-05CF-D140-A410-8E3D71751C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743" y="1731035"/>
                <a:ext cx="389017" cy="307777"/>
              </a:xfrm>
              <a:prstGeom prst="rect">
                <a:avLst/>
              </a:prstGeom>
              <a:blipFill>
                <a:blip r:embed="rId3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7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6D83-A856-7144-9CD7-47146DCC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59B8F-C018-F244-9720-63CACEFC8F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Aufgabe: Lernen einer Verteilung</a:t>
            </a:r>
          </a:p>
          <a:p>
            <a:pPr lvl="1"/>
            <a:r>
              <a:rPr lang="de-DE" dirty="0"/>
              <a:t>Gegeben Daten (als Evidenz)</a:t>
            </a:r>
          </a:p>
          <a:p>
            <a:pPr lvl="2"/>
            <a:r>
              <a:rPr lang="de-DE" dirty="0"/>
              <a:t>Menge von zusammengesetzten Ereignissen</a:t>
            </a:r>
          </a:p>
          <a:p>
            <a:pPr lvl="2"/>
            <a:r>
              <a:rPr lang="de-DE" dirty="0"/>
              <a:t>Annahme: aus Verteilung erzeugt</a:t>
            </a:r>
          </a:p>
          <a:p>
            <a:pPr lvl="1"/>
            <a:r>
              <a:rPr lang="de-DE" dirty="0"/>
              <a:t>Parameter (Einträge in Verteilung) bestimmen, so dass die Daten am wahrscheinlichsten werden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Hypothese</a:t>
            </a:r>
            <a:r>
              <a:rPr lang="de-DE" dirty="0"/>
              <a:t>: Mögliche Parameterausprägung</a:t>
            </a:r>
          </a:p>
          <a:p>
            <a:pPr lvl="3"/>
            <a:r>
              <a:rPr lang="de-DE" dirty="0"/>
              <a:t>Theorie darüber, wie Umgebung funktioniert</a:t>
            </a:r>
          </a:p>
          <a:p>
            <a:pPr lvl="3"/>
            <a:r>
              <a:rPr lang="de-DE" dirty="0"/>
              <a:t>Hypothesenraum: alle möglichen Ausprägungen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2AEA5F00-5521-0E4A-973C-F703410058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Lernproblem anhand Vorhersage eines nächsten Datums anschauen</a:t>
            </a:r>
          </a:p>
          <a:p>
            <a:pPr lvl="1"/>
            <a:r>
              <a:rPr lang="de-DE" dirty="0"/>
              <a:t>Welche Verteilung generiert das Datum?</a:t>
            </a:r>
          </a:p>
          <a:p>
            <a:r>
              <a:rPr lang="de-DE" dirty="0"/>
              <a:t>Lernansätze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Full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Bayesian</a:t>
            </a:r>
            <a:r>
              <a:rPr lang="de-DE" dirty="0">
                <a:solidFill>
                  <a:schemeClr val="accent1"/>
                </a:solidFill>
              </a:rPr>
              <a:t> Learning</a:t>
            </a:r>
          </a:p>
          <a:p>
            <a:pPr lvl="2"/>
            <a:r>
              <a:rPr lang="de-DE" dirty="0"/>
              <a:t>Unter Berücksichtigung aller möglichen Hypothesen nächstes Datum vorhersagen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Maximum A Posteriori (MAP) Learning</a:t>
            </a:r>
          </a:p>
          <a:p>
            <a:pPr lvl="2"/>
            <a:r>
              <a:rPr lang="de-DE" dirty="0"/>
              <a:t>Unter Berücksichtigung der MAP Hypothese nächstes Datum vorhersagen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Maximum </a:t>
            </a:r>
            <a:r>
              <a:rPr lang="de-DE" dirty="0" err="1">
                <a:solidFill>
                  <a:schemeClr val="accent1"/>
                </a:solidFill>
              </a:rPr>
              <a:t>Likelihood</a:t>
            </a:r>
            <a:r>
              <a:rPr lang="de-DE" dirty="0">
                <a:solidFill>
                  <a:schemeClr val="accent1"/>
                </a:solidFill>
              </a:rPr>
              <a:t> (ML) Learning</a:t>
            </a:r>
          </a:p>
          <a:p>
            <a:pPr lvl="2"/>
            <a:r>
              <a:rPr lang="de-DE" dirty="0"/>
              <a:t>Unter Berücksichtigung der ML Hypothese nächstes Datum vorhersagen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10194-40A9-A743-B810-8A735244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843F5-1729-174C-96F6-B8994A48B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021ED-83B4-274B-82ED-11D796733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20867B-5AA2-A742-8101-64023B29AF92}"/>
              </a:ext>
            </a:extLst>
          </p:cNvPr>
          <p:cNvSpPr txBox="1"/>
          <p:nvPr/>
        </p:nvSpPr>
        <p:spPr>
          <a:xfrm>
            <a:off x="700498" y="4982582"/>
            <a:ext cx="489967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Quasi Sampling rückwärts: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Sampling: Gegeben Verteilung, Daten erzeugen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Lernen: Gegeben Daten, Verteilung erzeugen</a:t>
            </a:r>
          </a:p>
        </p:txBody>
      </p:sp>
    </p:spTree>
    <p:extLst>
      <p:ext uri="{BB962C8B-B14F-4D97-AF65-F5344CB8AC3E}">
        <p14:creationId xmlns:p14="http://schemas.microsoft.com/office/powerpoint/2010/main" val="3905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2F78-911C-0D48-9B6C-952E330A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Lernen von Faktoren über maximale Cliquen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2924B7-EA97-6B43-86D6-BA6B5D9DB4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∏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num>
                          <m:den>
                            <m:nary>
                              <m:naryPr>
                                <m:chr m:val="∏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</a:rPr>
                                              <m:t>𝑺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den>
                        </m:f>
                      </m:e>
                    </m:box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∏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  <m:sup/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num>
                          <m:den>
                            <m:nary>
                              <m:naryPr>
                                <m:chr m:val="∏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de-DE" b="0" i="1" smtClean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1" i="1" smtClean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𝑺</m:t>
                                            </m:r>
                                          </m:e>
                                          <m:sub>
                                            <m:r>
                                              <a:rPr lang="de-DE" b="0" i="1" smtClean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den>
                        </m:f>
                      </m:e>
                    </m:box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, setze die Faktoren auf die normalisierten empirischen Zähler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und, für jeden Separator, wähle einen Nachbar und teile den Faktor durch den normalisierten empirischen Zähler des Separators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de-DE" dirty="0"/>
                  <a:t>, i.e.,</a:t>
                </a:r>
              </a:p>
              <a:p>
                <a:pPr lvl="1"/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,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Setze</a:t>
                </a:r>
                <a:r>
                  <a:rPr lang="de-DE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Für jedes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i.e., </a:t>
                </a:r>
                <a:r>
                  <a:rPr lang="de-DE" dirty="0"/>
                  <a:t>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</a:t>
                </a:r>
              </a:p>
              <a:p>
                <a:pPr lvl="2"/>
                <a:r>
                  <a:rPr lang="de-DE" dirty="0">
                    <a:solidFill>
                      <a:schemeClr val="tx1"/>
                    </a:solidFill>
                  </a:rPr>
                  <a:t>Wähle ein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zufällig</a:t>
                </a:r>
              </a:p>
              <a:p>
                <a:pPr lvl="2"/>
                <a:r>
                  <a:rPr lang="de-DE" dirty="0">
                    <a:solidFill>
                      <a:schemeClr val="tx1"/>
                    </a:solidFill>
                  </a:rPr>
                  <a:t>Setze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/>
                  <a:t>Sorgt für (bedingte) Wahrscheinlichkeitsverteilungen in den Faktoren ➝ Erzwingt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/>
                <a:r>
                  <a:rPr lang="de-DE" dirty="0"/>
                  <a:t>Vergleich: </a:t>
                </a:r>
                <a:r>
                  <a:rPr lang="de-DE" dirty="0" err="1"/>
                  <a:t>Importance</a:t>
                </a:r>
                <a:r>
                  <a:rPr lang="de-DE" dirty="0"/>
                  <a:t> Sampling für Faktormodelle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2924B7-EA97-6B43-86D6-BA6B5D9DB4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5"/>
                <a:stretch>
                  <a:fillRect l="-1435" t="-8060" b="-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23368-B9A3-BE46-96CC-5FBA4312B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70</a:t>
            </a:fld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72AD20-8623-E149-9E66-ED982427B9E2}"/>
              </a:ext>
            </a:extLst>
          </p:cNvPr>
          <p:cNvGrpSpPr/>
          <p:nvPr/>
        </p:nvGrpSpPr>
        <p:grpSpPr>
          <a:xfrm>
            <a:off x="9125756" y="857408"/>
            <a:ext cx="2718244" cy="670248"/>
            <a:chOff x="5505393" y="5338354"/>
            <a:chExt cx="2718244" cy="6702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D6BC0F29-A475-E14D-959C-91A46DA4F891}"/>
                    </a:ext>
                  </a:extLst>
                </p:cNvPr>
                <p:cNvSpPr/>
                <p:nvPr/>
              </p:nvSpPr>
              <p:spPr>
                <a:xfrm>
                  <a:off x="5505393" y="5338354"/>
                  <a:ext cx="2718244" cy="670248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 marL="7938"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≝</m:t>
                        </m:r>
                        <m:f>
                          <m:f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D6BC0F29-A475-E14D-959C-91A46DA4F8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5393" y="5338354"/>
                  <a:ext cx="2718244" cy="6702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CF7960-7EDF-B246-9AC7-3E86BABD08DF}"/>
                    </a:ext>
                  </a:extLst>
                </p:cNvPr>
                <p:cNvSpPr txBox="1"/>
                <p:nvPr/>
              </p:nvSpPr>
              <p:spPr>
                <a:xfrm>
                  <a:off x="7219404" y="5442857"/>
                  <a:ext cx="27603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oMath>
                    </m:oMathPara>
                  </a14:m>
                  <a:endParaRPr lang="de-DE" sz="20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CF7960-7EDF-B246-9AC7-3E86BABD0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9404" y="5442857"/>
                  <a:ext cx="276037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C96CB52-7887-B040-85E0-EF4B5A86F968}"/>
              </a:ext>
            </a:extLst>
          </p:cNvPr>
          <p:cNvSpPr/>
          <p:nvPr/>
        </p:nvSpPr>
        <p:spPr>
          <a:xfrm>
            <a:off x="592002" y="3243950"/>
            <a:ext cx="11251998" cy="2059987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1C1788-359B-8C4E-BC41-71AFEE2EBA1F}"/>
              </a:ext>
            </a:extLst>
          </p:cNvPr>
          <p:cNvSpPr/>
          <p:nvPr/>
        </p:nvSpPr>
        <p:spPr>
          <a:xfrm>
            <a:off x="9048206" y="5023751"/>
            <a:ext cx="2795794" cy="2801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/>
              <a:t>ML-Lernen mit Max Cliquen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848724-0A98-2942-9F0F-53EF962102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E46F046-47AC-814E-946E-EE2CD4031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0608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2F78-911C-0D48-9B6C-952E330A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Lernen von Faktoren über maximale Cliquen: Beispiel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924B7-EA97-6B43-86D6-BA6B5D9DB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7471480" cy="4240848"/>
          </a:xfrm>
        </p:spPr>
        <p:txBody>
          <a:bodyPr>
            <a:noAutofit/>
          </a:bodyPr>
          <a:lstStyle/>
          <a:p>
            <a:r>
              <a:rPr lang="de-DE" dirty="0"/>
              <a:t>Max-Cliquen-Faktoren auf normalisierte Zähler setzen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Für jede Kante zwischen zwei maximalen Cliquen, einen der beiden Faktoren durch normalisierten Zähler des Separators teilen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23368-B9A3-BE46-96CC-5FBA4312B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71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B90614-E6C1-8E48-8DD1-7F2696DE5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76E0EF-3424-924C-9B0B-4E3247692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C0E4BAC-5D79-CE44-A665-CB85F54519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5894557"/>
                  </p:ext>
                </p:extLst>
              </p:nvPr>
            </p:nvGraphicFramePr>
            <p:xfrm>
              <a:off x="8866043" y="3149558"/>
              <a:ext cx="2370519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1626417407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606971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660991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685643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4612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C0E4BAC-5D79-CE44-A665-CB85F54519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5894557"/>
                  </p:ext>
                </p:extLst>
              </p:nvPr>
            </p:nvGraphicFramePr>
            <p:xfrm>
              <a:off x="8866043" y="3149558"/>
              <a:ext cx="2370519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1626417407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r="-268627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r="-163462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r="-66667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100000" r="-268627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00000" r="-163462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100000" r="-66667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100000" r="-3030" b="-7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192000" r="-268627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92000" r="-163462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192000" r="-66667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192000" r="-3030" b="-5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304167" r="-268627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304167" r="-163462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304167" r="-66667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304167" r="-3030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404167" r="-268627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404167" r="-16346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404167" r="-66667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404167" r="-303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504167" r="-268627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504167" r="-163462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504167" r="-66667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504167" r="-3030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06971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580000" r="-268627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580000" r="-163462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580000" r="-66667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580000" r="-303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660991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708333" r="-268627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708333" r="-163462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708333" r="-66667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708333" r="-3030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685643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808333" r="-2686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808333" r="-16346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3922" t="-808333" r="-6666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69697" t="-808333" r="-3030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46122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6361A3E-14F1-0F4E-B1FC-D26BDC0BE4AE}"/>
              </a:ext>
            </a:extLst>
          </p:cNvPr>
          <p:cNvGrpSpPr/>
          <p:nvPr/>
        </p:nvGrpSpPr>
        <p:grpSpPr>
          <a:xfrm>
            <a:off x="10043906" y="1773942"/>
            <a:ext cx="1792697" cy="661388"/>
            <a:chOff x="4566260" y="1717898"/>
            <a:chExt cx="1792697" cy="661388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BF3A8AC-D8E6-A74A-8815-DD773113D439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9BBE989-9879-1D42-A4B4-9F7585AE146A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35355BD-E77A-284B-80B2-FCBB59314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22117DA-E876-D847-9C17-91C22A7CC143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8C89A8-11C8-3947-AD76-A34ED55D6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blipFill>
                  <a:blip r:embed="rId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CEBDA6E-6210-1543-910F-9CF30A242F47}"/>
                    </a:ext>
                  </a:extLst>
                </p:cNvPr>
                <p:cNvSpPr txBox="1"/>
                <p:nvPr/>
              </p:nvSpPr>
              <p:spPr>
                <a:xfrm>
                  <a:off x="5749880" y="2071509"/>
                  <a:ext cx="5998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A1C53FE-BD09-A443-BC0F-D6BF327C3D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880" y="2071509"/>
                  <a:ext cx="599844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4B9C467-B725-0F43-922E-CB33B9546B0D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1319A1B-309B-384B-8D6B-1E2EE6B62657}"/>
              </a:ext>
            </a:extLst>
          </p:cNvPr>
          <p:cNvGrpSpPr/>
          <p:nvPr/>
        </p:nvGrpSpPr>
        <p:grpSpPr>
          <a:xfrm>
            <a:off x="7880917" y="1493076"/>
            <a:ext cx="2060302" cy="723339"/>
            <a:chOff x="928007" y="1424867"/>
            <a:chExt cx="2060302" cy="723339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D38D015-BB3A-FF48-B34B-8B5255E5F151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F4BC736-19DC-5F40-B3FB-489A3D7F4047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9503F17-F61E-8C4D-AC32-696BEB3F7EB0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909D7D5-48D0-F949-AF68-8B6D28C4D8BD}"/>
                </a:ext>
              </a:extLst>
            </p:cNvPr>
            <p:cNvCxnSpPr>
              <a:stCxn id="135" idx="6"/>
              <a:endCxn id="136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7B893C2-4FBE-0B49-B62F-82B9E04A2357}"/>
                </a:ext>
              </a:extLst>
            </p:cNvPr>
            <p:cNvCxnSpPr>
              <a:cxnSpLocks/>
              <a:stCxn id="136" idx="6"/>
              <a:endCxn id="137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BF90A4A-234C-FD47-8F17-F93E913D0D71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7C0A277-C780-0A4B-99A6-5F474C617518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6EE3784-EF9E-2342-B4EA-1FA6F7378688}"/>
                </a:ext>
              </a:extLst>
            </p:cNvPr>
            <p:cNvCxnSpPr>
              <a:cxnSpLocks/>
              <a:stCxn id="143" idx="2"/>
              <a:endCxn id="136" idx="0"/>
            </p:cNvCxnSpPr>
            <p:nvPr/>
          </p:nvCxnSpPr>
          <p:spPr>
            <a:xfrm>
              <a:off x="1958158" y="1652859"/>
              <a:ext cx="0" cy="132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E180E8E-CE6B-FB4D-A1B4-E0C50622B4EC}"/>
                </a:ext>
              </a:extLst>
            </p:cNvPr>
            <p:cNvSpPr/>
            <p:nvPr/>
          </p:nvSpPr>
          <p:spPr>
            <a:xfrm>
              <a:off x="1904158" y="1544859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05CF1E75-FDCB-C742-86D1-F30DD006059D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AB7638E-910E-E84B-B341-48EA0F2A9E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2D93E339-5C0E-F842-B4A8-1085BE18AA65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93793C8F-006B-0841-8139-2E1934DF8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8C3DD886-06BD-7148-89DC-DC73E5F4B9DC}"/>
                    </a:ext>
                  </a:extLst>
                </p:cNvPr>
                <p:cNvSpPr txBox="1"/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85A0F3F-38A8-D249-AA71-FFCFF9D6B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48D5BB6-BE67-7641-B2D4-5895135F4E74}"/>
              </a:ext>
            </a:extLst>
          </p:cNvPr>
          <p:cNvGrpSpPr/>
          <p:nvPr/>
        </p:nvGrpSpPr>
        <p:grpSpPr>
          <a:xfrm>
            <a:off x="7880112" y="2402710"/>
            <a:ext cx="2060302" cy="507532"/>
            <a:chOff x="928007" y="1640674"/>
            <a:chExt cx="2060302" cy="507532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E827FB4-33CB-D44F-B3D9-FC683E2E304B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6B4DBF7-5C7B-B340-8942-D882C2FA22C5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EECD796-305B-AC45-8007-F2FC012265E3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3C6267B-005C-4342-BE9E-EFF84DCDECD5}"/>
                </a:ext>
              </a:extLst>
            </p:cNvPr>
            <p:cNvCxnSpPr>
              <a:stCxn id="148" idx="6"/>
              <a:endCxn id="149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09D5AC3-994A-A04A-93A7-0B7837FC753A}"/>
                </a:ext>
              </a:extLst>
            </p:cNvPr>
            <p:cNvCxnSpPr>
              <a:cxnSpLocks/>
              <a:stCxn id="149" idx="6"/>
              <a:endCxn id="150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CED739E-5661-A04A-BC56-889332B4D895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DBF288B-30E0-1F4A-93EA-558A5449062C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5C5C4D2B-D43D-2244-B7B5-11AADB431C4A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CA94525-CABC-4F46-9044-65B191A51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34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91DCEE7D-DFC0-5240-A481-71D97D2492C4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4542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C6C64CB-9D84-214F-9CB1-BAE16D6C32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454227" cy="307777"/>
                </a:xfrm>
                <a:prstGeom prst="rect">
                  <a:avLst/>
                </a:prstGeom>
                <a:blipFill>
                  <a:blip r:embed="rId3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7A3FBA6-8DF9-2642-8F20-DCF3B88EC8BB}"/>
              </a:ext>
            </a:extLst>
          </p:cNvPr>
          <p:cNvGrpSpPr/>
          <p:nvPr/>
        </p:nvGrpSpPr>
        <p:grpSpPr>
          <a:xfrm>
            <a:off x="10051303" y="2475290"/>
            <a:ext cx="1792697" cy="661388"/>
            <a:chOff x="4566260" y="1717898"/>
            <a:chExt cx="1792697" cy="661388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5A56287-39F4-2247-AB04-FEE4B22E3208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951C4CB6-DCDD-1F4D-8A00-3F1CABF31568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689BB1A-BAC0-7045-BA29-B4803AFE0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0DAF2320-103F-D74A-BB28-7F996DCDDF07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EF7AC92-1980-B64F-8020-6CFA197BE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blipFill>
                  <a:blip r:embed="rId3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88096B2F-EFA8-3C4D-AA69-E20C99330C28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4542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5252116C-F875-3F46-83E5-C59F6CDA6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454227" cy="307777"/>
                </a:xfrm>
                <a:prstGeom prst="rect">
                  <a:avLst/>
                </a:prstGeom>
                <a:blipFill>
                  <a:blip r:embed="rId3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B56B2C0-05C8-CE4B-9A72-C7CB1020995E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4" name="Table 163">
                <a:extLst>
                  <a:ext uri="{FF2B5EF4-FFF2-40B4-BE49-F238E27FC236}">
                    <a16:creationId xmlns:a16="http://schemas.microsoft.com/office/drawing/2014/main" id="{33DB3E52-D744-9549-9E9E-6DCEA8F125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943672"/>
                  </p:ext>
                </p:extLst>
              </p:nvPr>
            </p:nvGraphicFramePr>
            <p:xfrm>
              <a:off x="659950" y="2021182"/>
              <a:ext cx="3097213" cy="15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  <a:gridCol w="1377061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sz="1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=0.14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=0.14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=0.43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=0.29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4" name="Table 163">
                <a:extLst>
                  <a:ext uri="{FF2B5EF4-FFF2-40B4-BE49-F238E27FC236}">
                    <a16:creationId xmlns:a16="http://schemas.microsoft.com/office/drawing/2014/main" id="{33DB3E52-D744-9549-9E9E-6DCEA8F125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943672"/>
                  </p:ext>
                </p:extLst>
              </p:nvPr>
            </p:nvGraphicFramePr>
            <p:xfrm>
              <a:off x="659950" y="2021182"/>
              <a:ext cx="3097213" cy="15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  <a:gridCol w="1377061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86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t="-8333" r="-382353" b="-5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98077" t="-8333" r="-275000" b="-5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124771" t="-8333" r="-917" b="-5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t="-104000" r="-382353" b="-4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98077" t="-104000" r="-275000" b="-4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312121" t="-104000" r="-333333" b="-4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124771" t="-104000" r="-917" b="-45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t="-212500" r="-382353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98077" t="-212500" r="-275000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312121" t="-212500" r="-333333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124771" t="-212500" r="-917" b="-3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t="-312500" r="-382353" b="-2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98077" t="-312500" r="-275000" b="-2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312121" t="-312500" r="-333333" b="-2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124771" t="-312500" r="-917" b="-2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t="-412500" r="-382353" b="-1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98077" t="-412500" r="-275000" b="-1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312121" t="-412500" r="-333333" b="-1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8"/>
                          <a:stretch>
                            <a:fillRect l="-124771" t="-412500" r="-917" b="-1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5" name="Table 164">
                <a:extLst>
                  <a:ext uri="{FF2B5EF4-FFF2-40B4-BE49-F238E27FC236}">
                    <a16:creationId xmlns:a16="http://schemas.microsoft.com/office/drawing/2014/main" id="{F875B7EA-C392-F640-9F89-0EA32345AF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4961592"/>
                  </p:ext>
                </p:extLst>
              </p:nvPr>
            </p:nvGraphicFramePr>
            <p:xfrm>
              <a:off x="3898342" y="2021182"/>
              <a:ext cx="2998788" cy="15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  <a:gridCol w="1278636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sz="1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=0.34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=0.23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=0.34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=0.09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5" name="Table 164">
                <a:extLst>
                  <a:ext uri="{FF2B5EF4-FFF2-40B4-BE49-F238E27FC236}">
                    <a16:creationId xmlns:a16="http://schemas.microsoft.com/office/drawing/2014/main" id="{F875B7EA-C392-F640-9F89-0EA32345AF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4961592"/>
                  </p:ext>
                </p:extLst>
              </p:nvPr>
            </p:nvGraphicFramePr>
            <p:xfrm>
              <a:off x="3898342" y="2021182"/>
              <a:ext cx="2998788" cy="15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  <a:gridCol w="1278636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86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t="-8333" r="-357692" b="-5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01961" t="-8333" r="-264706" b="-5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35644" t="-8333" b="-5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t="-104000" r="-357692" b="-4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01961" t="-104000" r="-264706" b="-4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302941" t="-104000" r="-297059" b="-45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35644" t="-104000" b="-45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t="-212500" r="-357692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01961" t="-212500" r="-264706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302941" t="-212500" r="-297059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35644" t="-212500" b="-3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t="-312500" r="-357692" b="-2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01961" t="-312500" r="-264706" b="-2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302941" t="-312500" r="-297059" b="-2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35644" t="-312500" b="-2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t="-412500" r="-357692" b="-1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01961" t="-412500" r="-264706" b="-1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302941" t="-412500" r="-297059" b="-1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9"/>
                          <a:stretch>
                            <a:fillRect l="-135644" t="-412500" b="-1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6" name="Table 165">
                <a:extLst>
                  <a:ext uri="{FF2B5EF4-FFF2-40B4-BE49-F238E27FC236}">
                    <a16:creationId xmlns:a16="http://schemas.microsoft.com/office/drawing/2014/main" id="{464DFF4C-776F-8047-BFAD-B9FAD39B67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6793879"/>
                  </p:ext>
                </p:extLst>
              </p:nvPr>
            </p:nvGraphicFramePr>
            <p:xfrm>
              <a:off x="3694825" y="4367259"/>
              <a:ext cx="3202305" cy="15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1901571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de-DE" sz="1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p>
                                        <m:r>
                                          <a:rPr lang="de-DE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#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de-DE" sz="14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  <m: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de-DE" sz="1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p>
                                        <m:r>
                                          <a:rPr lang="de-DE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#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de-DE" sz="14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0.34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0.57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=0.60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0.23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0.57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=0.40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0.34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0.43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=0.79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0.09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0.43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=0.21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6" name="Table 165">
                <a:extLst>
                  <a:ext uri="{FF2B5EF4-FFF2-40B4-BE49-F238E27FC236}">
                    <a16:creationId xmlns:a16="http://schemas.microsoft.com/office/drawing/2014/main" id="{464DFF4C-776F-8047-BFAD-B9FAD39B67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6793879"/>
                  </p:ext>
                </p:extLst>
              </p:nvPr>
            </p:nvGraphicFramePr>
            <p:xfrm>
              <a:off x="3694825" y="4367259"/>
              <a:ext cx="3202305" cy="1532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4253910001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1901571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86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t="-100000" r="-388462" b="-5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101961" t="-100000" r="-296078" b="-5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68212" t="-100000" b="-54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t="-208333" r="-388462" b="-4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101961" t="-208333" r="-296078" b="-4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68212" t="-208333" b="-4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t="-308333" r="-388462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101961" t="-308333" r="-296078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68212" t="-308333" b="-3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t="-392000" r="-388462" b="-2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101961" t="-392000" r="-296078" b="-2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68212" t="-392000" b="-25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832267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t="-512500" r="-388462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101961" t="-512500" r="-296078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0"/>
                          <a:stretch>
                            <a:fillRect l="-68212" t="-512500" b="-1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574391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C0824A60-6607-1944-B992-6CB168BF2B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0798430"/>
                  </p:ext>
                </p:extLst>
              </p:nvPr>
            </p:nvGraphicFramePr>
            <p:xfrm>
              <a:off x="659950" y="4978873"/>
              <a:ext cx="2348421" cy="920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  <a:gridCol w="1278636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sz="1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=0.57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=0.43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C0824A60-6607-1944-B992-6CB168BF2B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0798430"/>
                  </p:ext>
                </p:extLst>
              </p:nvPr>
            </p:nvGraphicFramePr>
            <p:xfrm>
              <a:off x="659950" y="4978873"/>
              <a:ext cx="2348421" cy="9206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1907808195"/>
                        </a:ext>
                      </a:extLst>
                    </a:gridCol>
                    <a:gridCol w="419418">
                      <a:extLst>
                        <a:ext uri="{9D8B030D-6E8A-4147-A177-3AD203B41FA5}">
                          <a16:colId xmlns:a16="http://schemas.microsoft.com/office/drawing/2014/main" val="2328780440"/>
                        </a:ext>
                      </a:extLst>
                    </a:gridCol>
                    <a:gridCol w="1278636">
                      <a:extLst>
                        <a:ext uri="{9D8B030D-6E8A-4147-A177-3AD203B41FA5}">
                          <a16:colId xmlns:a16="http://schemas.microsoft.com/office/drawing/2014/main" val="1460602416"/>
                        </a:ext>
                      </a:extLst>
                    </a:gridCol>
                  </a:tblGrid>
                  <a:tr h="3086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t="-8333" r="-259615" b="-37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84158" t="-8333" r="-990" b="-3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96909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t="-104000" r="-259615" b="-2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157576" t="-104000" r="-309091" b="-2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84158" t="-104000" r="-990" b="-25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341583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t="-212500" r="-259615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157576" t="-212500" r="-309091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1"/>
                          <a:stretch>
                            <a:fillRect l="-84158" t="-212500" r="-990" b="-1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9673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72705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777C-1D13-BA44-A3A8-E5838A72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Lernen mit allgemeinen Faktoren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/>
                  <a:t>Mit Faktoren über nicht-maximale Cliquen, geschlossene Lösung nicht möglich</a:t>
                </a:r>
              </a:p>
              <a:p>
                <a:pPr lvl="3"/>
                <a:endParaRPr lang="de-DE"/>
              </a:p>
              <a:p>
                <a:r>
                  <a:rPr lang="de-DE"/>
                  <a:t>Fixpunkt-Iteration:</a:t>
                </a:r>
              </a:p>
              <a:p>
                <a:pPr lvl="1"/>
                <a:endParaRPr lang="de-DE"/>
              </a:p>
              <a:p>
                <a:pPr lvl="1"/>
                <a:endParaRPr lang="de-DE"/>
              </a:p>
              <a:p>
                <a:pPr lvl="1"/>
                <a:r>
                  <a:rPr lang="de-DE"/>
                  <a:t>Update-Regel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de-DE">
                    <a:solidFill>
                      <a:schemeClr val="accent1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d>
                      <m:d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>
                    <a:ea typeface="Cambria Math" panose="02040503050406030204" pitchFamily="18" charset="0"/>
                  </a:rPr>
                  <a:t> momentane Potentiale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/>
                  <a:t> fest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/>
                  <a:t> Anfrage zu berechnen auf Basis des</a:t>
                </a:r>
                <a:br>
                  <a:rPr lang="de-DE"/>
                </a:br>
                <a:r>
                  <a:rPr lang="de-DE"/>
                  <a:t>momentanen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/>
              </a:p>
              <a:p>
                <a:pPr lvl="2"/>
                <a:endParaRPr lang="de-DE"/>
              </a:p>
              <a:p>
                <a:endParaRPr lang="de-DE"/>
              </a:p>
              <a:p>
                <a:endParaRPr lang="de-DE"/>
              </a:p>
              <a:p>
                <a:endParaRPr lang="de-DE"/>
              </a:p>
              <a:p>
                <a:endParaRPr lang="de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75802-7015-454E-AC4F-49C7163A0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B743A5-CD3A-8742-91A8-1E0FE98B1449}"/>
                  </a:ext>
                </a:extLst>
              </p:cNvPr>
              <p:cNvSpPr/>
              <p:nvPr/>
            </p:nvSpPr>
            <p:spPr>
              <a:xfrm>
                <a:off x="3174362" y="2061365"/>
                <a:ext cx="4162358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B743A5-CD3A-8742-91A8-1E0FE98B14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362" y="2061365"/>
                <a:ext cx="4162358" cy="770147"/>
              </a:xfrm>
              <a:prstGeom prst="rect">
                <a:avLst/>
              </a:prstGeom>
              <a:blipFill>
                <a:blip r:embed="rId3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6A08A2-A04F-9A42-A2E7-59368A5A80B4}"/>
                  </a:ext>
                </a:extLst>
              </p:cNvPr>
              <p:cNvSpPr/>
              <p:nvPr/>
            </p:nvSpPr>
            <p:spPr>
              <a:xfrm>
                <a:off x="7276413" y="2055179"/>
                <a:ext cx="2785763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6A08A2-A04F-9A42-A2E7-59368A5A80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413" y="2055179"/>
                <a:ext cx="2785763" cy="770147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5A643BC-C11D-8C44-ABA8-D59998CA363B}"/>
                  </a:ext>
                </a:extLst>
              </p:cNvPr>
              <p:cNvSpPr/>
              <p:nvPr/>
            </p:nvSpPr>
            <p:spPr>
              <a:xfrm>
                <a:off x="7470475" y="2825326"/>
                <a:ext cx="2271199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5A643BC-C11D-8C44-ABA8-D59998CA3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475" y="2825326"/>
                <a:ext cx="2271199" cy="770147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78FB45-ED60-614C-ACB3-5DEA7483E7C7}"/>
                  </a:ext>
                </a:extLst>
              </p:cNvPr>
              <p:cNvSpPr/>
              <p:nvPr/>
            </p:nvSpPr>
            <p:spPr>
              <a:xfrm>
                <a:off x="7812749" y="3595473"/>
                <a:ext cx="1928925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78FB45-ED60-614C-ACB3-5DEA7483E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749" y="3595473"/>
                <a:ext cx="1928925" cy="770147"/>
              </a:xfrm>
              <a:prstGeom prst="rect">
                <a:avLst/>
              </a:prstGeom>
              <a:blipFill>
                <a:blip r:embed="rId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B3AE3F-C1AB-7143-9DF8-B16AA8CE023B}"/>
                  </a:ext>
                </a:extLst>
              </p:cNvPr>
              <p:cNvSpPr/>
              <p:nvPr/>
            </p:nvSpPr>
            <p:spPr>
              <a:xfrm>
                <a:off x="7812748" y="5135767"/>
                <a:ext cx="2661370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B3AE3F-C1AB-7143-9DF8-B16AA8CE0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748" y="5135767"/>
                <a:ext cx="2661370" cy="770147"/>
              </a:xfrm>
              <a:prstGeom prst="rect">
                <a:avLst/>
              </a:prstGeom>
              <a:blipFill>
                <a:blip r:embed="rId7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1FB201D-AB53-3C43-BB05-747274A5CC4C}"/>
                  </a:ext>
                </a:extLst>
              </p:cNvPr>
              <p:cNvSpPr/>
              <p:nvPr/>
            </p:nvSpPr>
            <p:spPr>
              <a:xfrm>
                <a:off x="7812748" y="4365620"/>
                <a:ext cx="1928926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1FB201D-AB53-3C43-BB05-747274A5C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748" y="4365620"/>
                <a:ext cx="1928926" cy="770147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E6720-F986-E74D-9578-C37994C574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A7E5B45-66EC-8045-A47F-368DFA5EE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5782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777C-1D13-BA44-A3A8-E5838A72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Iterative Proportional Fitting: Iteratives Proportionales Anpassen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dirty="0"/>
                  <a:t>Iterative proportional </a:t>
                </a:r>
                <a:r>
                  <a:rPr lang="de-DE" dirty="0" err="1"/>
                  <a:t>fitting</a:t>
                </a:r>
                <a:r>
                  <a:rPr lang="de-DE" dirty="0"/>
                  <a:t> (</a:t>
                </a:r>
                <a:r>
                  <a:rPr lang="de-DE" dirty="0">
                    <a:solidFill>
                      <a:schemeClr val="accent1"/>
                    </a:solidFill>
                  </a:rPr>
                  <a:t>IPF</a:t>
                </a:r>
                <a:r>
                  <a:rPr lang="de-DE" dirty="0"/>
                  <a:t>) Prozedur</a:t>
                </a:r>
              </a:p>
              <a:p>
                <a:pPr lvl="1"/>
                <a:r>
                  <a:rPr lang="de-DE" dirty="0"/>
                  <a:t>Initialisiere alle Faktoren mit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uniform, z.B., alle Potentiale auf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/>
              </a:p>
              <a:p>
                <a:pPr lvl="1"/>
                <a:r>
                  <a:rPr lang="de-DE" b="1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=1,2, …</m:t>
                    </m:r>
                  </m:oMath>
                </a14:m>
                <a:r>
                  <a:rPr lang="de-DE" b="1" dirty="0"/>
                  <a:t> do</a:t>
                </a:r>
              </a:p>
              <a:p>
                <a:pPr lvl="2"/>
                <a:r>
                  <a:rPr lang="de-DE" b="1" dirty="0" err="1"/>
                  <a:t>if</a:t>
                </a:r>
                <a:r>
                  <a:rPr lang="de-DE" dirty="0"/>
                  <a:t> Konvergenzkriterium gilt nicht </a:t>
                </a:r>
                <a:r>
                  <a:rPr lang="de-DE" b="1" dirty="0" err="1"/>
                  <a:t>then</a:t>
                </a:r>
                <a:endParaRPr lang="de-DE" b="1" dirty="0"/>
              </a:p>
              <a:p>
                <a:pPr lvl="3"/>
                <a:r>
                  <a:rPr lang="de-DE" b="1" dirty="0" err="1"/>
                  <a:t>for</a:t>
                </a:r>
                <a:r>
                  <a:rPr lang="de-DE" dirty="0"/>
                  <a:t> alle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de-DE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800100" lvl="4" indent="0">
                  <a:buNone/>
                  <a:tabLst>
                    <a:tab pos="1371600" algn="l"/>
                  </a:tabLst>
                </a:pPr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/>
                <a:r>
                  <a:rPr lang="de-DE" b="1" dirty="0" err="1"/>
                  <a:t>else</a:t>
                </a:r>
                <a:r>
                  <a:rPr lang="de-DE" b="1" dirty="0"/>
                  <a:t> break</a:t>
                </a:r>
                <a:endParaRPr lang="de-DE" b="1" dirty="0">
                  <a:solidFill>
                    <a:schemeClr val="tx1"/>
                  </a:solidFill>
                </a:endParaRPr>
              </a:p>
              <a:p>
                <a:r>
                  <a:rPr lang="de-DE" dirty="0"/>
                  <a:t>Konvergenzkriterium, z.B., Fehlergrenze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Viele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Anfragen zu berechnen für </a:t>
                </a:r>
                <a:r>
                  <a:rPr lang="de-DE" dirty="0"/>
                  <a:t>alle Faktoren!</a:t>
                </a:r>
              </a:p>
              <a:p>
                <a:pPr lvl="1"/>
                <a:r>
                  <a:rPr lang="de-DE" dirty="0"/>
                  <a:t>Effizientere Ausführung mittels Jtree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75802-7015-454E-AC4F-49C7163A0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73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59BA2-AAAE-D74A-9F43-7518E48DECD5}"/>
              </a:ext>
            </a:extLst>
          </p:cNvPr>
          <p:cNvSpPr/>
          <p:nvPr/>
        </p:nvSpPr>
        <p:spPr>
          <a:xfrm>
            <a:off x="359999" y="1624956"/>
            <a:ext cx="11484001" cy="2428436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AB20C-951A-924D-A7DE-390294317478}"/>
              </a:ext>
            </a:extLst>
          </p:cNvPr>
          <p:cNvSpPr/>
          <p:nvPr/>
        </p:nvSpPr>
        <p:spPr>
          <a:xfrm>
            <a:off x="11316360" y="3763895"/>
            <a:ext cx="527640" cy="2801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IPF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B4EE40-1ADE-274B-8EF8-018166333972}"/>
              </a:ext>
            </a:extLst>
          </p:cNvPr>
          <p:cNvSpPr/>
          <p:nvPr/>
        </p:nvSpPr>
        <p:spPr>
          <a:xfrm>
            <a:off x="1551770" y="6172447"/>
            <a:ext cx="9100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Radim Jiroušek: Solution of the Marginal Problem and Decomposable Distributions. In: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Kybernetika 27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1991.</a:t>
            </a:r>
          </a:p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Radim Jiroušek and Stanislav Přeučil: On the Effective Implementation of the Iterative Proportional Fitting Procedure. In: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Computational Statistics &amp; Data Analysis 19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1995.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C9A0D0D-EF5C-094B-9B33-669317297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3D6405-BAB8-674F-8153-979770273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0443159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777C-1D13-BA44-A3A8-E5838A72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IPF mit Jtrees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75802-7015-454E-AC4F-49C7163A0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74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59BA2-AAAE-D74A-9F43-7518E48DECD5}"/>
              </a:ext>
            </a:extLst>
          </p:cNvPr>
          <p:cNvSpPr/>
          <p:nvPr/>
        </p:nvSpPr>
        <p:spPr>
          <a:xfrm>
            <a:off x="359999" y="2314438"/>
            <a:ext cx="11484001" cy="358471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AB20C-951A-924D-A7DE-390294317478}"/>
              </a:ext>
            </a:extLst>
          </p:cNvPr>
          <p:cNvSpPr/>
          <p:nvPr/>
        </p:nvSpPr>
        <p:spPr>
          <a:xfrm>
            <a:off x="11112661" y="5618968"/>
            <a:ext cx="731339" cy="2801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IPF-JT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Jtree nutzen 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effizient zu berechnen</a:t>
                </a:r>
              </a:p>
              <a:p>
                <a:pPr lvl="1"/>
                <a:r>
                  <a:rPr lang="de-DE" dirty="0"/>
                  <a:t>Jtree-Konstruktion unabhängig von Parametern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IPF-JT</a:t>
                </a:r>
                <a:r>
                  <a:rPr lang="de-DE" dirty="0"/>
                  <a:t>: IPF mit Jtrees</a:t>
                </a:r>
              </a:p>
              <a:p>
                <a:pPr lvl="1"/>
                <a:r>
                  <a:rPr lang="de-DE" dirty="0"/>
                  <a:t>Baue einen Jtree</a:t>
                </a:r>
              </a:p>
              <a:p>
                <a:pPr lvl="1"/>
                <a:r>
                  <a:rPr lang="de-DE" dirty="0"/>
                  <a:t>Initialisiere alle Faktoren und Nachrichten uniform für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Wähle zufällig ein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als momentanes Cluster</a:t>
                </a:r>
              </a:p>
              <a:p>
                <a:pPr lvl="1"/>
                <a:r>
                  <a:rPr lang="en-GB" b="1" dirty="0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=1,2, …</m:t>
                    </m:r>
                  </m:oMath>
                </a14:m>
                <a:r>
                  <a:rPr lang="de-DE" b="1" dirty="0"/>
                  <a:t> do</a:t>
                </a:r>
              </a:p>
              <a:p>
                <a:pPr lvl="2"/>
                <a:r>
                  <a:rPr lang="en-IE" b="1" dirty="0"/>
                  <a:t>if</a:t>
                </a:r>
                <a:r>
                  <a:rPr lang="de-DE" dirty="0"/>
                  <a:t> Konvergenzkriterium gilt nicht </a:t>
                </a:r>
                <a:r>
                  <a:rPr lang="en-GB" b="1" dirty="0"/>
                  <a:t>then</a:t>
                </a:r>
              </a:p>
              <a:p>
                <a:pPr lvl="3"/>
                <a:r>
                  <a:rPr lang="en-GB" b="1" dirty="0"/>
                  <a:t>for</a:t>
                </a:r>
                <a:r>
                  <a:rPr lang="de-DE" dirty="0"/>
                  <a:t> alle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de-DE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425575" lvl="5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en-GB" b="1" dirty="0"/>
                  <a:t>else</a:t>
                </a:r>
                <a:r>
                  <a:rPr lang="de-DE" b="1" dirty="0"/>
                  <a:t> break</a:t>
                </a:r>
              </a:p>
              <a:p>
                <a:pPr lvl="2"/>
                <a:r>
                  <a:rPr lang="de-DE" dirty="0">
                    <a:solidFill>
                      <a:schemeClr val="tx1"/>
                    </a:solidFill>
                  </a:rPr>
                  <a:t>Wähle zufällig ein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Nb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als neues momentanes Cluster</a:t>
                </a:r>
              </a:p>
              <a:p>
                <a:pPr lvl="2"/>
                <a:r>
                  <a:rPr lang="de-DE" dirty="0"/>
                  <a:t>Berechne und sende Nachricht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zu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5" t="-2687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488549-1DC7-144B-BAC6-CF8260E47FB4}"/>
                  </a:ext>
                </a:extLst>
              </p:cNvPr>
              <p:cNvSpPr txBox="1"/>
              <p:nvPr/>
            </p:nvSpPr>
            <p:spPr>
              <a:xfrm>
                <a:off x="6635204" y="971210"/>
                <a:ext cx="4794796" cy="111838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Berechne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𝑗𝑖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Nb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r>
                  <a:rPr lang="de-DE" dirty="0"/>
                  <a:t> und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Organisiere Berechnung der unterschiedlichen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in sinnvoller Reihenfolge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488549-1DC7-144B-BAC6-CF8260E47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204" y="971210"/>
                <a:ext cx="4794796" cy="11183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958991-4F6D-B64C-91C2-BAAB8830139C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307305" y="2089593"/>
            <a:ext cx="4725297" cy="26561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B4200E-7E0C-2A4A-B5E2-C1F9C3FB676F}"/>
                  </a:ext>
                </a:extLst>
              </p:cNvPr>
              <p:cNvSpPr txBox="1"/>
              <p:nvPr/>
            </p:nvSpPr>
            <p:spPr>
              <a:xfrm>
                <a:off x="7912856" y="4158515"/>
                <a:ext cx="3435150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Keine Reihenfolge vorgeschrieben; </a:t>
                </a:r>
                <a:r>
                  <a:rPr lang="de-DE" dirty="0"/>
                  <a:t>implizite Anforderung, dass alle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häufig genug besucht werden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B4200E-7E0C-2A4A-B5E2-C1F9C3FB6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856" y="4158515"/>
                <a:ext cx="343515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87ABCE-694B-CD4C-9957-A43F6CDF36C0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858000" y="4620180"/>
            <a:ext cx="1054856" cy="67588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F57A426-5CD2-DE4A-AE87-F456C0E8075E}"/>
              </a:ext>
            </a:extLst>
          </p:cNvPr>
          <p:cNvSpPr/>
          <p:nvPr/>
        </p:nvSpPr>
        <p:spPr>
          <a:xfrm>
            <a:off x="2989759" y="6277516"/>
            <a:ext cx="6224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>
                <a:solidFill>
                  <a:schemeClr val="tx1">
                    <a:lumMod val="60000"/>
                    <a:lumOff val="40000"/>
                  </a:schemeClr>
                </a:solidFill>
                <a:latin typeface="CMR10"/>
              </a:rPr>
              <a:t>Yee Whye Teh and Max Welling: On Improving the Efficiency of the Iterative Proportional Fitting Procedure. In: </a:t>
            </a:r>
            <a:r>
              <a:rPr lang="en-GB" sz="1000" i="1">
                <a:solidFill>
                  <a:schemeClr val="tx1">
                    <a:lumMod val="60000"/>
                    <a:lumOff val="40000"/>
                  </a:schemeClr>
                </a:solidFill>
                <a:latin typeface="CMR10"/>
              </a:rPr>
              <a:t>AISTATS-03 Proceedings of the Ninth International Workshop on Artificial Intelligence and Statistics</a:t>
            </a:r>
            <a:r>
              <a:rPr lang="en-GB" sz="1000">
                <a:solidFill>
                  <a:schemeClr val="tx1">
                    <a:lumMod val="60000"/>
                    <a:lumOff val="40000"/>
                  </a:schemeClr>
                </a:solidFill>
                <a:latin typeface="CMR10"/>
              </a:rPr>
              <a:t>, 2003.</a:t>
            </a:r>
            <a:endParaRPr lang="en-GB" sz="1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66FE41E-EDFC-6945-913B-0CE7A0CBFD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FA0FF4-3E93-AB4A-B706-37E29E34D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04308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58E7-38EF-A842-BAB8-FF73FA06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Eigenschaften von IPF Updates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07BE60-CEDB-4F43-91AC-F75C6FE96A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9000552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Ein Update pro Cluster bei Faktoren über maximale Cliquen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Koordinatenanstieg</a:t>
                </a:r>
                <a:r>
                  <a:rPr lang="de-DE" dirty="0"/>
                  <a:t>-Algorithmus</a:t>
                </a:r>
              </a:p>
              <a:p>
                <a:pPr lvl="1"/>
                <a:r>
                  <a:rPr lang="de-DE" dirty="0"/>
                  <a:t>Koordinaten = Parameter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de-DE" dirty="0"/>
                  <a:t> in Clustern</a:t>
                </a:r>
              </a:p>
              <a:p>
                <a:pPr lvl="1"/>
                <a:r>
                  <a:rPr lang="de-DE" dirty="0"/>
                  <a:t>In jedem Schritt erhöht das Update die Log-Wahrscheinlichkeit der Daten,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</m:e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, und es konvergiert zu einem </a:t>
                </a:r>
                <a:r>
                  <a:rPr lang="de-DE" i="1" dirty="0"/>
                  <a:t>globalen Maximum</a:t>
                </a:r>
              </a:p>
              <a:p>
                <a:r>
                  <a:rPr lang="de-DE" dirty="0"/>
                  <a:t>Maximieren der Log-Wahrscheinlichkeit ist äquivalent zum </a:t>
                </a:r>
                <a:r>
                  <a:rPr lang="de-DE" dirty="0">
                    <a:solidFill>
                      <a:schemeClr val="accent1"/>
                    </a:solidFill>
                  </a:rPr>
                  <a:t>Minimieren der KL Divergenz </a:t>
                </a:r>
                <a:r>
                  <a:rPr lang="de-DE" dirty="0"/>
                  <a:t>(Kreuzentropie, </a:t>
                </a:r>
                <a:r>
                  <a:rPr lang="de-DE" i="1" dirty="0" err="1"/>
                  <a:t>cross</a:t>
                </a:r>
                <a:r>
                  <a:rPr lang="de-DE" i="1" dirty="0"/>
                  <a:t> </a:t>
                </a:r>
                <a:r>
                  <a:rPr lang="de-DE" i="1" dirty="0" err="1"/>
                  <a:t>entropy</a:t>
                </a:r>
                <a:r>
                  <a:rPr lang="de-DE" dirty="0"/>
                  <a:t>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Max-Entropie-Prinzip für Parametrisierung: </a:t>
                </a:r>
                <a:r>
                  <a:rPr lang="de-DE" i="1" dirty="0"/>
                  <a:t>duale Perspektive zu MLE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07BE60-CEDB-4F43-91AC-F75C6FE96A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9000552" cy="4240848"/>
              </a:xfrm>
              <a:blipFill>
                <a:blip r:embed="rId2"/>
                <a:stretch>
                  <a:fillRect l="-1831" t="-2687" r="-986" b="-274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6A60A-F036-DF43-8C57-049F3E231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75</a:t>
            </a:fld>
            <a:endParaRPr lang="de-DE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E0F3AAC-711A-0C44-B25E-A8DAEA4D3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810480"/>
              </p:ext>
            </p:extLst>
          </p:nvPr>
        </p:nvGraphicFramePr>
        <p:xfrm>
          <a:off x="9360551" y="1480197"/>
          <a:ext cx="2378803" cy="2124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DC8A53F-EACD-DE4B-AED8-7E4B4D78B4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259105"/>
              </p:ext>
            </p:extLst>
          </p:nvPr>
        </p:nvGraphicFramePr>
        <p:xfrm>
          <a:off x="9360551" y="3829046"/>
          <a:ext cx="2378803" cy="2113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D8426-9215-D944-81A0-1EF999FCF322}"/>
                  </a:ext>
                </a:extLst>
              </p:cNvPr>
              <p:cNvSpPr txBox="1"/>
              <p:nvPr/>
            </p:nvSpPr>
            <p:spPr>
              <a:xfrm>
                <a:off x="9839520" y="2353976"/>
                <a:ext cx="535210" cy="248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</m:sup>
                      </m:sSup>
                      <m:d>
                        <m:dPr>
                          <m:ctrlP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de-DE" sz="1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D8426-9215-D944-81A0-1EF999FC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520" y="2353976"/>
                <a:ext cx="535210" cy="2489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6C344D6-89CC-EC48-AD1B-4DA0CF4FFC6D}"/>
                  </a:ext>
                </a:extLst>
              </p:cNvPr>
              <p:cNvSpPr/>
              <p:nvPr/>
            </p:nvSpPr>
            <p:spPr>
              <a:xfrm>
                <a:off x="11035784" y="2509788"/>
                <a:ext cx="58817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1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de-DE" sz="1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6C344D6-89CC-EC48-AD1B-4DA0CF4FF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5784" y="2509788"/>
                <a:ext cx="588174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7C05CF-8C6B-7A49-B990-A75909BB0961}"/>
                  </a:ext>
                </a:extLst>
              </p:cNvPr>
              <p:cNvSpPr/>
              <p:nvPr/>
            </p:nvSpPr>
            <p:spPr>
              <a:xfrm>
                <a:off x="10495169" y="4458821"/>
                <a:ext cx="1348831" cy="322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de-DE" sz="10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0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sz="10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de-DE" sz="10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0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sz="1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7C05CF-8C6B-7A49-B990-A75909BB09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5169" y="4458821"/>
                <a:ext cx="1348831" cy="3226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7D83-95A1-C446-83B1-88C8AE554C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0D0F2-E477-5742-B6A4-843115E8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7207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777C-1D13-BA44-A3A8-E5838A72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IPF mit nicht vollständigen Daten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/>
                  <a:t>Problem mit nicht vollständigen Daten:</a:t>
                </a:r>
              </a:p>
              <a:p>
                <a:pPr lvl="1"/>
                <a:r>
                  <a:rPr lang="de-DE"/>
                  <a:t>Update-Regel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>
                  <a:solidFill>
                    <a:schemeClr val="tx1"/>
                  </a:solidFill>
                </a:endParaRPr>
              </a:p>
              <a:p>
                <a:pPr lvl="1"/>
                <a:r>
                  <a:rPr lang="de-DE"/>
                  <a:t>Versteckte Variablen haben kein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p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/>
              </a:p>
              <a:p>
                <a:endParaRPr lang="de-DE"/>
              </a:p>
              <a:p>
                <a:r>
                  <a:rPr lang="de-DE">
                    <a:solidFill>
                      <a:schemeClr val="accent1"/>
                    </a:solidFill>
                  </a:rPr>
                  <a:t>EM-IPF</a:t>
                </a:r>
                <a:r>
                  <a:rPr lang="de-DE"/>
                  <a:t>: IPF Prozedur mit dem EM-Algorithmus verbunden</a:t>
                </a:r>
              </a:p>
              <a:p>
                <a:pPr lvl="1"/>
                <a:r>
                  <a:rPr lang="de-DE">
                    <a:solidFill>
                      <a:schemeClr val="accent1"/>
                    </a:solidFill>
                  </a:rPr>
                  <a:t>E</a:t>
                </a:r>
                <a:r>
                  <a:rPr lang="de-DE"/>
                  <a:t>-Schritt: Berechne </a:t>
                </a:r>
                <a:r>
                  <a:rPr lang="de-DE" i="1"/>
                  <a:t>erwartete</a:t>
                </a:r>
                <a:r>
                  <a:rPr lang="de-DE"/>
                  <a:t> Zähler für versteckte Variablen</a:t>
                </a:r>
              </a:p>
              <a:p>
                <a:pPr lvl="1"/>
                <a:r>
                  <a:rPr lang="de-DE">
                    <a:solidFill>
                      <a:schemeClr val="accent1"/>
                    </a:solidFill>
                  </a:rPr>
                  <a:t>M</a:t>
                </a:r>
                <a:r>
                  <a:rPr lang="de-DE"/>
                  <a:t>-Schritt: Aktualisiere Parameter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de-DE"/>
              </a:p>
              <a:p>
                <a:pPr lvl="1"/>
                <a:r>
                  <a:rPr lang="de-DE"/>
                  <a:t>Auch mit dem Jtree für Effizienz vereinbar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D041BB-9A61-3A43-B5EB-7986CCE77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75802-7015-454E-AC4F-49C7163A0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76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4F7B4-E3B3-3246-A88E-22216D88ED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D0976-71F3-914C-B3F4-97394204A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8558963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4A16-A1E3-4A46-89BC-1941B2E1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C9E1B-E016-4D4F-8B09-9BA12F00E6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/>
                  <a:t>Parameter lernen in ungerichteten Modellen schwerer, weil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de-DE"/>
              </a:p>
              <a:p>
                <a:r>
                  <a:rPr lang="de-DE"/>
                  <a:t>IPF</a:t>
                </a:r>
              </a:p>
              <a:p>
                <a:pPr lvl="1"/>
                <a:r>
                  <a:rPr lang="de-DE"/>
                  <a:t>Fixpunkt-Iteration</a:t>
                </a:r>
              </a:p>
              <a:p>
                <a:pPr lvl="2"/>
                <a:r>
                  <a:rPr lang="de-DE">
                    <a:ea typeface="Cambria Math" panose="02040503050406030204" pitchFamily="18" charset="0"/>
                  </a:rPr>
                  <a:t>Reduziert sich auf ein Update pro Faktor, wenn Faktoren über maximal Cliquen gehen</a:t>
                </a:r>
              </a:p>
              <a:p>
                <a:pPr lvl="3"/>
                <a:r>
                  <a:rPr lang="de-DE">
                    <a:ea typeface="Cambria Math" panose="02040503050406030204" pitchFamily="18" charset="0"/>
                  </a:rPr>
                  <a:t>Dann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>
                    <a:ea typeface="Cambria Math" panose="02040503050406030204" pitchFamily="18" charset="0"/>
                  </a:rPr>
                  <a:t> erzwingen</a:t>
                </a:r>
              </a:p>
              <a:p>
                <a:pPr lvl="1"/>
                <a:r>
                  <a:rPr lang="de-DE">
                    <a:ea typeface="Cambria Math" panose="02040503050406030204" pitchFamily="18" charset="0"/>
                  </a:rPr>
                  <a:t>Jtrees für Effizienz</a:t>
                </a:r>
              </a:p>
              <a:p>
                <a:pPr lvl="2"/>
                <a:r>
                  <a:rPr lang="de-DE">
                    <a:ea typeface="Cambria Math" panose="02040503050406030204" pitchFamily="18" charset="0"/>
                  </a:rPr>
                  <a:t>Update auf einem Cluster, dann aktualisierte Information an einen Nachbarn schicken</a:t>
                </a:r>
              </a:p>
              <a:p>
                <a:pPr lvl="1"/>
                <a:r>
                  <a:rPr lang="de-DE">
                    <a:ea typeface="Cambria Math" panose="02040503050406030204" pitchFamily="18" charset="0"/>
                  </a:rPr>
                  <a:t>EM Variante für nicht vollständige Daten</a:t>
                </a:r>
              </a:p>
              <a:p>
                <a:endParaRPr lang="de-DE">
                  <a:ea typeface="Cambria Math" panose="02040503050406030204" pitchFamily="18" charset="0"/>
                </a:endParaRPr>
              </a:p>
              <a:p>
                <a:endParaRPr lang="de-DE">
                  <a:ea typeface="Cambria Math" panose="02040503050406030204" pitchFamily="18" charset="0"/>
                </a:endParaRPr>
              </a:p>
              <a:p>
                <a:endParaRPr lang="de-DE">
                  <a:ea typeface="Cambria Math" panose="02040503050406030204" pitchFamily="18" charset="0"/>
                </a:endParaRPr>
              </a:p>
              <a:p>
                <a:pPr lvl="1"/>
                <a:endParaRPr lang="de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C9E1B-E016-4D4F-8B09-9BA12F00E6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05C5E-7534-DB40-A711-C975E58C8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E7F15-D546-424D-B60E-00CC93E3EE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C4064-B882-AD41-A4DB-D87081E6B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741308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46DD12-7DC9-1543-9C2E-D9C371D3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Latent </a:t>
            </a:r>
            <a:r>
              <a:rPr lang="de-DE" dirty="0" err="1"/>
              <a:t>Dirichlet</a:t>
            </a:r>
            <a:r>
              <a:rPr lang="de-DE" dirty="0"/>
              <a:t> </a:t>
            </a:r>
            <a:r>
              <a:rPr lang="de-DE" dirty="0" err="1"/>
              <a:t>Allocation</a:t>
            </a:r>
            <a:r>
              <a:rPr lang="de-DE" dirty="0"/>
              <a:t> (LDA) zur Topic Modellierung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7BAF82-0CF9-E646-92A6-DC58D6E25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Umsetzung von Lernverfahren in komplexen Modellen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E8B5-8399-1F4D-85E0-5F02BDDA54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23DE-DEC8-6D4D-AB3C-4B04F7BE6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A873B-1781-1E45-92FF-5145EC2C3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78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70858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94AF-4B1E-6146-B15F-47422EA7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Modellierung: </a:t>
            </a:r>
            <a:r>
              <a:rPr lang="de-DE" dirty="0" err="1">
                <a:solidFill>
                  <a:schemeClr val="accent2"/>
                </a:solidFill>
              </a:rPr>
              <a:t>Mixture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of</a:t>
            </a:r>
            <a:r>
              <a:rPr lang="de-DE" dirty="0">
                <a:solidFill>
                  <a:schemeClr val="accent2"/>
                </a:solidFill>
              </a:rPr>
              <a:t> Topics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199EBB-486D-164E-A5D6-60E0A7F92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959925" cy="4240848"/>
              </a:xfrm>
            </p:spPr>
            <p:txBody>
              <a:bodyPr/>
              <a:lstStyle/>
              <a:p>
                <a:r>
                  <a:rPr lang="de-DE" dirty="0"/>
                  <a:t>Annahme: </a:t>
                </a:r>
                <a:r>
                  <a:rPr lang="de-DE" dirty="0">
                    <a:solidFill>
                      <a:schemeClr val="accent2"/>
                    </a:solidFill>
                  </a:rPr>
                  <a:t>Dokumente bestehen aus einem Mix von Topics</a:t>
                </a:r>
              </a:p>
              <a:p>
                <a:r>
                  <a:rPr lang="de-DE" dirty="0"/>
                  <a:t>Pro Dokument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de-DE" dirty="0"/>
                  <a:t>: Zufallsvariable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bezeichnet, welches Wort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aus einem Lexikon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de-DE" dirty="0"/>
                  <a:t> an Position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vorkommt</a:t>
                </a:r>
              </a:p>
              <a:p>
                <a:pPr lvl="1"/>
                <a:r>
                  <a:rPr lang="de-DE" dirty="0"/>
                  <a:t>I.e.,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Bzw.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de-DE" dirty="0"/>
                  <a:t> als Menge der Wörter im Lexikon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unabhängig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gegeben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: 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Annahme: Vorkommen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unabhängig von Position: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Verteilung über mögliche A-priori-Topic-Verteilung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für jedes Dokument: </a:t>
                </a:r>
                <a:r>
                  <a:rPr lang="de-DE" dirty="0">
                    <a:solidFill>
                      <a:schemeClr val="accent1"/>
                    </a:solidFill>
                  </a:rPr>
                  <a:t>Hyperparameter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endParaRPr lang="de-DE" dirty="0"/>
              </a:p>
              <a:p>
                <a:pPr lvl="1"/>
                <a:r>
                  <a:rPr lang="de-DE" dirty="0"/>
                  <a:t>Vorwissen kodieren, welche Verteilungen wahrscheinlicher sind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199EBB-486D-164E-A5D6-60E0A7F92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959925" cy="4240848"/>
              </a:xfrm>
              <a:blipFill>
                <a:blip r:embed="rId3"/>
                <a:stretch>
                  <a:fillRect l="-2070" t="-2687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20D86-2737-0743-9C00-18526D7A23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Episodische PGMs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69386-1E54-7342-9B94-AF2899296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BFA09-A9FD-FE43-B177-5366F3D3A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7DAD71-05E4-7546-A826-AD1E62CA0B94}"/>
              </a:ext>
            </a:extLst>
          </p:cNvPr>
          <p:cNvGrpSpPr/>
          <p:nvPr/>
        </p:nvGrpSpPr>
        <p:grpSpPr>
          <a:xfrm>
            <a:off x="9127237" y="1162917"/>
            <a:ext cx="2538487" cy="2947529"/>
            <a:chOff x="9127237" y="1162917"/>
            <a:chExt cx="2538487" cy="29475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DD7AD6-85CD-4946-AD02-39AAF8AA2E9B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99C6FE9-689D-AC48-A67B-79E94503B74B}"/>
                  </a:ext>
                </a:extLst>
              </p:cNvPr>
              <p:cNvCxnSpPr>
                <a:cxnSpLocks/>
                <a:stCxn id="9" idx="4"/>
                <a:endCxn id="10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F6B1DE3-4FF0-9442-9D85-A0E56EA74423}"/>
                  </a:ext>
                </a:extLst>
              </p:cNvPr>
              <p:cNvCxnSpPr>
                <a:cxnSpLocks/>
                <a:stCxn id="13" idx="4"/>
                <a:endCxn id="9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FE2D069-4923-844A-B91F-D605EB7A7976}"/>
                  </a:ext>
                </a:extLst>
              </p:cNvPr>
              <p:cNvCxnSpPr>
                <a:cxnSpLocks/>
                <a:stCxn id="15" idx="3"/>
                <a:endCxn id="10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382E2F9-711A-AE4F-AFE5-149F8B79214B}"/>
                </a:ext>
              </a:extLst>
            </p:cNvPr>
            <p:cNvCxnSpPr>
              <a:cxnSpLocks/>
              <a:stCxn id="17" idx="4"/>
              <a:endCxn id="13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E1D7C7-E8C5-8446-B2FB-D4DBA14A69E9}"/>
              </a:ext>
            </a:extLst>
          </p:cNvPr>
          <p:cNvGrpSpPr/>
          <p:nvPr/>
        </p:nvGrpSpPr>
        <p:grpSpPr>
          <a:xfrm>
            <a:off x="8214482" y="4424144"/>
            <a:ext cx="3425246" cy="1587720"/>
            <a:chOff x="8214482" y="4354472"/>
            <a:chExt cx="3425246" cy="15877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DB69DAF-3611-FB49-B4DA-B31413C6EB3E}"/>
                    </a:ext>
                  </a:extLst>
                </p:cNvPr>
                <p:cNvSpPr txBox="1"/>
                <p:nvPr/>
              </p:nvSpPr>
              <p:spPr>
                <a:xfrm>
                  <a:off x="9612210" y="4354472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DB69DAF-3611-FB49-B4DA-B31413C6EB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2210" y="4354472"/>
                  <a:ext cx="720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1DCA64A-D306-A446-8E4E-58D29E892B19}"/>
                    </a:ext>
                  </a:extLst>
                </p:cNvPr>
                <p:cNvSpPr txBox="1"/>
                <p:nvPr/>
              </p:nvSpPr>
              <p:spPr>
                <a:xfrm>
                  <a:off x="8214482" y="5517068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1DCA64A-D306-A446-8E4E-58D29E892B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482" y="5517068"/>
                  <a:ext cx="720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F2856C7-1189-2344-9A0C-CC64B6D59260}"/>
                    </a:ext>
                  </a:extLst>
                </p:cNvPr>
                <p:cNvSpPr txBox="1"/>
                <p:nvPr/>
              </p:nvSpPr>
              <p:spPr>
                <a:xfrm>
                  <a:off x="9127237" y="5515980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F2856C7-1189-2344-9A0C-CC64B6D59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7237" y="5515980"/>
                  <a:ext cx="720000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3FAA75-AC3F-B04F-8147-1710A00DD5AB}"/>
                    </a:ext>
                  </a:extLst>
                </p:cNvPr>
                <p:cNvSpPr txBox="1"/>
                <p:nvPr/>
              </p:nvSpPr>
              <p:spPr>
                <a:xfrm>
                  <a:off x="10914994" y="5515981"/>
                  <a:ext cx="720000" cy="42621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3FAA75-AC3F-B04F-8147-1710A00DD5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4994" y="5515981"/>
                  <a:ext cx="720000" cy="42621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A7DFEC0-D6E3-044B-A9A5-C1F70822B8A1}"/>
                    </a:ext>
                  </a:extLst>
                </p:cNvPr>
                <p:cNvSpPr/>
                <p:nvPr/>
              </p:nvSpPr>
              <p:spPr>
                <a:xfrm>
                  <a:off x="10175770" y="5526071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A7DFEC0-D6E3-044B-A9A5-C1F70822B8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5770" y="5526071"/>
                  <a:ext cx="410690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A029E68-6B97-4D4F-B68C-1A65B8F681F0}"/>
                </a:ext>
              </a:extLst>
            </p:cNvPr>
            <p:cNvCxnSpPr>
              <a:cxnSpLocks/>
              <a:stCxn id="22" idx="3"/>
              <a:endCxn id="30" idx="0"/>
            </p:cNvCxnSpPr>
            <p:nvPr/>
          </p:nvCxnSpPr>
          <p:spPr>
            <a:xfrm flipH="1">
              <a:off x="8577472" y="4686942"/>
              <a:ext cx="1140180" cy="242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1D82627-8905-C44A-8A49-11A399E5794B}"/>
                </a:ext>
              </a:extLst>
            </p:cNvPr>
            <p:cNvCxnSpPr>
              <a:cxnSpLocks/>
              <a:stCxn id="22" idx="3"/>
              <a:endCxn id="31" idx="0"/>
            </p:cNvCxnSpPr>
            <p:nvPr/>
          </p:nvCxnSpPr>
          <p:spPr>
            <a:xfrm flipH="1">
              <a:off x="9487237" y="4686942"/>
              <a:ext cx="230415" cy="2432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D1F9D56-B853-894B-A3F8-159F82359823}"/>
                </a:ext>
              </a:extLst>
            </p:cNvPr>
            <p:cNvCxnSpPr>
              <a:cxnSpLocks/>
              <a:stCxn id="22" idx="5"/>
              <a:endCxn id="32" idx="0"/>
            </p:cNvCxnSpPr>
            <p:nvPr/>
          </p:nvCxnSpPr>
          <p:spPr>
            <a:xfrm>
              <a:off x="10226768" y="4686942"/>
              <a:ext cx="1052960" cy="2304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77948D1-3B25-6C45-8C38-5F4B4E675976}"/>
                    </a:ext>
                  </a:extLst>
                </p:cNvPr>
                <p:cNvSpPr txBox="1"/>
                <p:nvPr/>
              </p:nvSpPr>
              <p:spPr>
                <a:xfrm>
                  <a:off x="8217472" y="4928981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77948D1-3B25-6C45-8C38-5F4B4E675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7472" y="4928981"/>
                  <a:ext cx="720000" cy="406644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D1FA982-D0CC-664A-92C8-4C1823B7C28A}"/>
                    </a:ext>
                  </a:extLst>
                </p:cNvPr>
                <p:cNvSpPr txBox="1"/>
                <p:nvPr/>
              </p:nvSpPr>
              <p:spPr>
                <a:xfrm>
                  <a:off x="9127237" y="4930218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D1FA982-D0CC-664A-92C8-4C1823B7C2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7237" y="4930218"/>
                  <a:ext cx="720000" cy="406644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4030606-8F38-BC43-B57F-79A79578AFFC}"/>
                    </a:ext>
                  </a:extLst>
                </p:cNvPr>
                <p:cNvSpPr txBox="1"/>
                <p:nvPr/>
              </p:nvSpPr>
              <p:spPr>
                <a:xfrm>
                  <a:off x="10919728" y="4917420"/>
                  <a:ext cx="720000" cy="42621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4030606-8F38-BC43-B57F-79A79578A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9728" y="4917420"/>
                  <a:ext cx="720000" cy="42621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9F595AC-6E1A-F244-A93E-9C480497FA8B}"/>
                    </a:ext>
                  </a:extLst>
                </p:cNvPr>
                <p:cNvSpPr/>
                <p:nvPr/>
              </p:nvSpPr>
              <p:spPr>
                <a:xfrm>
                  <a:off x="10175770" y="4945316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9F595AC-6E1A-F244-A93E-9C480497FA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5770" y="4945316"/>
                  <a:ext cx="410690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5A97FA-AB8A-EC4B-AF97-8B9AAC0BE937}"/>
                </a:ext>
              </a:extLst>
            </p:cNvPr>
            <p:cNvCxnSpPr>
              <a:cxnSpLocks/>
              <a:stCxn id="30" idx="4"/>
              <a:endCxn id="23" idx="0"/>
            </p:cNvCxnSpPr>
            <p:nvPr/>
          </p:nvCxnSpPr>
          <p:spPr>
            <a:xfrm flipH="1">
              <a:off x="8574482" y="5335625"/>
              <a:ext cx="2990" cy="1814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C4A1EF9-197E-6D45-8286-5F2247DD3451}"/>
                </a:ext>
              </a:extLst>
            </p:cNvPr>
            <p:cNvCxnSpPr>
              <a:cxnSpLocks/>
              <a:stCxn id="31" idx="4"/>
              <a:endCxn id="24" idx="0"/>
            </p:cNvCxnSpPr>
            <p:nvPr/>
          </p:nvCxnSpPr>
          <p:spPr>
            <a:xfrm>
              <a:off x="9487237" y="5336862"/>
              <a:ext cx="0" cy="1791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D144049-35A4-F34D-A49B-3EED67660D39}"/>
                </a:ext>
              </a:extLst>
            </p:cNvPr>
            <p:cNvCxnSpPr>
              <a:cxnSpLocks/>
              <a:stCxn id="32" idx="4"/>
              <a:endCxn id="25" idx="0"/>
            </p:cNvCxnSpPr>
            <p:nvPr/>
          </p:nvCxnSpPr>
          <p:spPr>
            <a:xfrm flipH="1">
              <a:off x="11274994" y="5343631"/>
              <a:ext cx="4734" cy="172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7E50DC-FC7C-9349-AF82-614FCE0231F2}"/>
                  </a:ext>
                </a:extLst>
              </p:cNvPr>
              <p:cNvSpPr txBox="1"/>
              <p:nvPr/>
            </p:nvSpPr>
            <p:spPr>
              <a:xfrm>
                <a:off x="8072725" y="4111357"/>
                <a:ext cx="3166251" cy="372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Pro Dokument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dirty="0"/>
                  <a:t>: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7E50DC-FC7C-9349-AF82-614FCE023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725" y="4111357"/>
                <a:ext cx="3166251" cy="372538"/>
              </a:xfrm>
              <a:prstGeom prst="rect">
                <a:avLst/>
              </a:prstGeom>
              <a:blipFill>
                <a:blip r:embed="rId20"/>
                <a:stretch>
                  <a:fillRect l="-2008" t="-10345" b="-241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2C43B6-1DEE-3348-96A2-DFB387E8CFCF}"/>
              </a:ext>
            </a:extLst>
          </p:cNvPr>
          <p:cNvCxnSpPr>
            <a:cxnSpLocks/>
          </p:cNvCxnSpPr>
          <p:nvPr/>
        </p:nvCxnSpPr>
        <p:spPr>
          <a:xfrm>
            <a:off x="8148526" y="4166318"/>
            <a:ext cx="3584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7F3A136-F7D2-FB47-9056-9875F2ED8C6F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95636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Full Bayesian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4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Full </a:t>
                </a:r>
                <a:r>
                  <a:rPr lang="de-DE" dirty="0" err="1"/>
                  <a:t>Bayesian</a:t>
                </a:r>
                <a:r>
                  <a:rPr lang="de-DE" dirty="0"/>
                  <a:t> Learning </a:t>
                </a:r>
              </a:p>
              <a:p>
                <a:pPr lvl="1"/>
                <a:r>
                  <a:rPr lang="de-DE" dirty="0"/>
                  <a:t>Aktualisierung einer Wahrscheinlichkeitsverteilung </a:t>
                </a:r>
                <a:br>
                  <a:rPr lang="de-DE" dirty="0"/>
                </a:br>
                <a:r>
                  <a:rPr lang="de-DE" dirty="0"/>
                  <a:t>über den Hypothesenraum gegeben Daten</a:t>
                </a:r>
              </a:p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de-DE" dirty="0"/>
                  <a:t> ist die Hypothesen-Zufallsvariable </a:t>
                </a:r>
              </a:p>
              <a:p>
                <a:pPr lvl="1"/>
                <a:r>
                  <a:rPr lang="de-DE" dirty="0"/>
                  <a:t>Mögliche Hypothesen (Domäne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de-DE" dirty="0"/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D.h. Zufallsvariable mit dem Hypothesenraum als Domäne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a priori Wahrscheinlichkeitsverteilung über Hypothesenraum</a:t>
                </a:r>
              </a:p>
              <a:p>
                <a:r>
                  <a:rPr lang="de-DE" dirty="0"/>
                  <a:t>Evidenzvariablen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für Beobachtungen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Trainingsdaten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Bedingte Wahrscheinlichkeiten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Gegeben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Wahrscheinlichkeit der Daten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Bei unabhängig und identisch verteilten Daten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independent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and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identically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distributed</a:t>
                </a:r>
                <a:r>
                  <a:rPr lang="de-DE" dirty="0"/>
                  <a:t>,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i.i.d</a:t>
                </a:r>
                <a:r>
                  <a:rPr lang="de-DE" dirty="0">
                    <a:solidFill>
                      <a:schemeClr val="accent1"/>
                    </a:solidFill>
                  </a:rPr>
                  <a:t>.</a:t>
                </a:r>
                <a:r>
                  <a:rPr lang="de-DE" dirty="0"/>
                  <a:t>):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355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188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5001F-E702-E745-B1B7-50FFAB7505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E9E2B-037B-184E-894A-D65167310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12941547" y="55485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276A16-44B7-D246-B574-5BA71D2E10AF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99EE68-3221-8444-8FD3-87E19A70B32E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99EE68-3221-8444-8FD3-87E19A70B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90CFFF9-091C-1E43-BC7F-8EA59A979161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90CFFF9-091C-1E43-BC7F-8EA59A979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AB8288-4CC5-FB42-B84F-289C35B61A51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AB8288-4CC5-FB42-B84F-289C35B61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1F3E25-CAC1-F549-AF85-9B84EDAFE0EA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1F3E25-CAC1-F549-AF85-9B84EDAFE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73BD46F-6645-9C45-9BE9-535D8567A5F7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D5684B7-6321-A944-9164-55FA87592FBA}"/>
                </a:ext>
              </a:extLst>
            </p:cNvPr>
            <p:cNvCxnSpPr>
              <a:stCxn id="9" idx="3"/>
              <a:endCxn id="10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355765-A0A6-8F40-9347-8C5D4C3B90DE}"/>
                </a:ext>
              </a:extLst>
            </p:cNvPr>
            <p:cNvCxnSpPr>
              <a:cxnSpLocks/>
              <a:stCxn id="9" idx="3"/>
              <a:endCxn id="11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9CDC8B-4A5C-B844-8954-D9693901EE79}"/>
                </a:ext>
              </a:extLst>
            </p:cNvPr>
            <p:cNvCxnSpPr>
              <a:cxnSpLocks/>
              <a:stCxn id="9" idx="5"/>
              <a:endCxn id="12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8083974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ACAA-9F64-4A46-9B8E-0672A16A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Modellierung: </a:t>
            </a:r>
            <a:r>
              <a:rPr lang="de-DE" dirty="0" err="1">
                <a:solidFill>
                  <a:schemeClr val="accent2"/>
                </a:solidFill>
              </a:rPr>
              <a:t>Mixture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of</a:t>
            </a:r>
            <a:r>
              <a:rPr lang="de-DE" dirty="0">
                <a:solidFill>
                  <a:schemeClr val="accent2"/>
                </a:solidFill>
              </a:rPr>
              <a:t> Topics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8103BB-288E-1545-A2E0-39A31A38FB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440992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2"/>
                    </a:solidFill>
                  </a:rPr>
                  <a:t>Dokumente bestehen aus einem </a:t>
                </a:r>
                <a:r>
                  <a:rPr lang="de-DE" u="sng" dirty="0">
                    <a:solidFill>
                      <a:schemeClr val="accent2"/>
                    </a:solidFill>
                  </a:rPr>
                  <a:t>Mix von Topics</a:t>
                </a:r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de-DE" dirty="0"/>
                  <a:t> Dokumente,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Worte im Dokument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mögliche Topics, pro Dokument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Topic-Verteilung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/>
                  <a:t>Annahme: Dokumente des Corpus sind Ergebnis des folgenden Generierungsprozesses</a:t>
                </a:r>
              </a:p>
              <a:p>
                <a:pPr lvl="1"/>
                <a:r>
                  <a:rPr lang="de-DE" dirty="0"/>
                  <a:t>Sample eine Topic-</a:t>
                </a:r>
                <a:r>
                  <a:rPr lang="de-DE" i="1" dirty="0"/>
                  <a:t>Verteilung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Topics aus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𝐷𝑖𝑟</m:t>
                    </m:r>
                    <m:d>
                      <m:d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Wähle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(z.B. sample aus </a:t>
                </a:r>
                <a:r>
                  <a:rPr lang="de-DE" dirty="0" err="1"/>
                  <a:t>Poisson</a:t>
                </a:r>
                <a:r>
                  <a:rPr lang="de-DE" dirty="0"/>
                  <a:t>-Verteilung mit Hyperparameter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Wiederhole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mal</a:t>
                </a:r>
              </a:p>
              <a:p>
                <a:pPr lvl="2"/>
                <a:r>
                  <a:rPr lang="de-DE" dirty="0"/>
                  <a:t>Sample Topic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Sample Wort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Häufige Schreibweise in der Forschungsgemeinde: </a:t>
                </a:r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∙| 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∙| 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8103BB-288E-1545-A2E0-39A31A38F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440992" cy="4240848"/>
              </a:xfrm>
              <a:blipFill>
                <a:blip r:embed="rId3"/>
                <a:stretch>
                  <a:fillRect l="-1952" t="-2687" r="-1351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00C9-5285-9648-9A5A-083847F7AA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35BB8-06E4-9F49-88D6-318E090C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E065B-B24A-2C45-864F-69BB4920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F795D08-58AC-FF4D-BBB8-6597EB6EDEE3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763AD-FF1E-544F-8C2D-BCC9CE4E942E}"/>
              </a:ext>
            </a:extLst>
          </p:cNvPr>
          <p:cNvGrpSpPr/>
          <p:nvPr/>
        </p:nvGrpSpPr>
        <p:grpSpPr>
          <a:xfrm>
            <a:off x="9127237" y="1162917"/>
            <a:ext cx="2538487" cy="2947529"/>
            <a:chOff x="9127237" y="1162917"/>
            <a:chExt cx="2538487" cy="29475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A519BB-6634-1545-B728-0A4A63F32E78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4DEEFDC-0432-8043-90A2-3F4C8D1ED049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73A8BB1-A915-214C-81B3-0C5980E0407E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618B25-8EF0-044A-873C-94EC991BC02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69D51AD-9601-064A-AB6E-2F173D4023F3}"/>
                  </a:ext>
                </a:extLst>
              </p:cNvPr>
              <p:cNvCxnSpPr>
                <a:cxnSpLocks/>
                <a:stCxn id="25" idx="4"/>
                <a:endCxn id="26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B91D1DE-3D60-8345-805B-649E7A109A1F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B14CC6E-CC94-EF43-8CF0-602C23393B1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0ACF1A2-4C49-894E-A586-CB96FDC4035B}"/>
                  </a:ext>
                </a:extLst>
              </p:cNvPr>
              <p:cNvCxnSpPr>
                <a:cxnSpLocks/>
                <a:stCxn id="29" idx="4"/>
                <a:endCxn id="25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C8E3578-BB1B-CD4A-825D-4A08F486B3AE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FF9B777-9AE4-3848-8980-AC8E7FACB941}"/>
                  </a:ext>
                </a:extLst>
              </p:cNvPr>
              <p:cNvCxnSpPr>
                <a:cxnSpLocks/>
                <a:stCxn id="31" idx="3"/>
                <a:endCxn id="26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E91D7B-9477-714A-95BC-3E1FF113E6A0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959392-98C7-5F44-840C-D6D9C4702D13}"/>
                </a:ext>
              </a:extLst>
            </p:cNvPr>
            <p:cNvCxnSpPr>
              <a:cxnSpLocks/>
              <a:stCxn id="22" idx="4"/>
              <a:endCxn id="29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BA143E-3C53-B549-8402-075484D3073C}"/>
                  </a:ext>
                </a:extLst>
              </p:cNvPr>
              <p:cNvSpPr txBox="1"/>
              <p:nvPr/>
            </p:nvSpPr>
            <p:spPr>
              <a:xfrm>
                <a:off x="8551146" y="4785313"/>
                <a:ext cx="29328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0.32,0.34,0.25,0.09</m:t>
                          </m:r>
                        </m:e>
                      </m:d>
                    </m:oMath>
                  </m:oMathPara>
                </a14:m>
                <a:br>
                  <a:rPr lang="de-DE" b="0" dirty="0">
                    <a:ea typeface="Cambria Math" panose="02040503050406030204" pitchFamily="18" charset="0"/>
                  </a:rPr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=68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BA143E-3C53-B549-8402-075484D30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146" y="4785313"/>
                <a:ext cx="2932854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6765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F7BE-5C93-734C-923E-1BEB557A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Modellierung: </a:t>
            </a:r>
            <a:r>
              <a:rPr lang="de-DE" dirty="0" err="1">
                <a:solidFill>
                  <a:schemeClr val="accent2"/>
                </a:solidFill>
              </a:rPr>
              <a:t>Mixture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of</a:t>
            </a:r>
            <a:r>
              <a:rPr lang="de-DE" dirty="0">
                <a:solidFill>
                  <a:schemeClr val="accent2"/>
                </a:solidFill>
              </a:rPr>
              <a:t> Topics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79CC9F-3380-DB4C-A987-12B0E7F44B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LDA-Sicht auf ein Dokument</a:t>
                </a:r>
              </a:p>
              <a:p>
                <a:pPr lvl="1"/>
                <a:r>
                  <a:rPr lang="de-DE" dirty="0"/>
                  <a:t>Worte des Dokuments kommen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de-DE" dirty="0"/>
                  <a:t> Topics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79CC9F-3380-DB4C-A987-12B0E7F44B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51891-8523-1745-B243-0CD2A19FCE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6F60-6DBD-934D-BD3D-FF0BD3734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20149-AEF5-0E45-8C7B-1E04E0249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9AD697-4527-0041-9E25-F8C423D592A1}"/>
              </a:ext>
            </a:extLst>
          </p:cNvPr>
          <p:cNvGrpSpPr/>
          <p:nvPr/>
        </p:nvGrpSpPr>
        <p:grpSpPr>
          <a:xfrm>
            <a:off x="8122020" y="1665066"/>
            <a:ext cx="3721980" cy="2519677"/>
            <a:chOff x="8123913" y="3497066"/>
            <a:chExt cx="3721980" cy="2519677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1237C32D-2AB5-4A46-AE23-FC9B8414C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913" y="3498442"/>
              <a:ext cx="3721980" cy="251830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CE8D36-9934-3040-AC78-9DD1FBF28B61}"/>
                </a:ext>
              </a:extLst>
            </p:cNvPr>
            <p:cNvSpPr txBox="1"/>
            <p:nvPr/>
          </p:nvSpPr>
          <p:spPr>
            <a:xfrm>
              <a:off x="8123913" y="3497066"/>
              <a:ext cx="372008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tabLst>
                  <a:tab pos="708025" algn="l"/>
                  <a:tab pos="1727200" algn="l"/>
                  <a:tab pos="2616200" algn="l"/>
                </a:tabLst>
              </a:pPr>
              <a:r>
                <a:rPr lang="en-GB" sz="1200" dirty="0">
                  <a:solidFill>
                    <a:schemeClr val="accent1"/>
                  </a:solidFill>
                </a:rPr>
                <a:t>1 (Arts)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rgbClr val="FFC000"/>
                  </a:solidFill>
                </a:rPr>
                <a:t>2 (Budgets)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rgbClr val="7030A0"/>
                  </a:solidFill>
                </a:rPr>
                <a:t>3 (Children)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4 (Education)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5F67F7F-AA1A-9741-87DC-20D4B03C9C9C}"/>
                </a:ext>
              </a:extLst>
            </p:cNvPr>
            <p:cNvCxnSpPr/>
            <p:nvPr/>
          </p:nvCxnSpPr>
          <p:spPr>
            <a:xfrm>
              <a:off x="8194766" y="3774065"/>
              <a:ext cx="35356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8415C9-C63D-A74F-B50D-4FDABFB0F2DB}"/>
              </a:ext>
            </a:extLst>
          </p:cNvPr>
          <p:cNvSpPr txBox="1"/>
          <p:nvPr/>
        </p:nvSpPr>
        <p:spPr>
          <a:xfrm>
            <a:off x="359999" y="2476583"/>
            <a:ext cx="7697323" cy="341632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William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Randolph Hearst </a:t>
            </a:r>
            <a:r>
              <a:rPr lang="en-US" dirty="0">
                <a:solidFill>
                  <a:srgbClr val="FFC000"/>
                </a:solidFill>
              </a:rPr>
              <a:t>Foundation</a:t>
            </a:r>
            <a:r>
              <a:rPr lang="en-US" dirty="0"/>
              <a:t> will give </a:t>
            </a:r>
            <a:r>
              <a:rPr lang="en-US" dirty="0">
                <a:solidFill>
                  <a:srgbClr val="FFC000"/>
                </a:solidFill>
              </a:rPr>
              <a:t>$1.25 million </a:t>
            </a:r>
            <a:r>
              <a:rPr lang="en-US" dirty="0"/>
              <a:t>to </a:t>
            </a:r>
            <a:r>
              <a:rPr lang="en-US" dirty="0">
                <a:solidFill>
                  <a:schemeClr val="accent1"/>
                </a:solidFill>
              </a:rPr>
              <a:t>Lincoln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Center</a:t>
            </a:r>
            <a:r>
              <a:rPr lang="en-US" dirty="0"/>
              <a:t>, </a:t>
            </a:r>
            <a:r>
              <a:rPr lang="en-US" dirty="0" err="1"/>
              <a:t>Metropoli</a:t>
            </a:r>
            <a:r>
              <a:rPr lang="en-US" dirty="0"/>
              <a:t>-tan </a:t>
            </a:r>
            <a:r>
              <a:rPr lang="en-US" dirty="0">
                <a:solidFill>
                  <a:schemeClr val="accent1"/>
                </a:solidFill>
              </a:rPr>
              <a:t>Opera</a:t>
            </a:r>
            <a:r>
              <a:rPr lang="en-US" dirty="0"/>
              <a:t> Co., </a:t>
            </a:r>
            <a:r>
              <a:rPr lang="en-US" dirty="0">
                <a:solidFill>
                  <a:schemeClr val="accent1"/>
                </a:solidFill>
              </a:rPr>
              <a:t>New York Philharmonic </a:t>
            </a:r>
            <a:r>
              <a:rPr lang="en-US" dirty="0"/>
              <a:t>and Juilliard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School</a:t>
            </a:r>
            <a:r>
              <a:rPr lang="en-US" dirty="0"/>
              <a:t>. “Our </a:t>
            </a:r>
            <a:r>
              <a:rPr lang="en-US" dirty="0">
                <a:solidFill>
                  <a:srgbClr val="FFC000"/>
                </a:solidFill>
              </a:rPr>
              <a:t>board</a:t>
            </a:r>
            <a:r>
              <a:rPr lang="en-US" dirty="0"/>
              <a:t> felt that we had a </a:t>
            </a:r>
            <a:r>
              <a:rPr lang="en-US" dirty="0">
                <a:solidFill>
                  <a:schemeClr val="accent1"/>
                </a:solidFill>
              </a:rPr>
              <a:t>real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opportunity</a:t>
            </a:r>
            <a:r>
              <a:rPr lang="en-US" dirty="0"/>
              <a:t> to </a:t>
            </a:r>
            <a:r>
              <a:rPr lang="en-US" dirty="0">
                <a:solidFill>
                  <a:srgbClr val="7030A0"/>
                </a:solidFill>
              </a:rPr>
              <a:t>make</a:t>
            </a:r>
            <a:r>
              <a:rPr lang="en-US" dirty="0"/>
              <a:t> a </a:t>
            </a:r>
            <a:r>
              <a:rPr lang="en-US" dirty="0">
                <a:solidFill>
                  <a:schemeClr val="accent1"/>
                </a:solidFill>
              </a:rPr>
              <a:t>mark</a:t>
            </a:r>
            <a:r>
              <a:rPr lang="en-US" dirty="0"/>
              <a:t> on the </a:t>
            </a:r>
            <a:r>
              <a:rPr lang="en-US" dirty="0">
                <a:solidFill>
                  <a:srgbClr val="7030A0"/>
                </a:solidFill>
              </a:rPr>
              <a:t>future</a:t>
            </a:r>
            <a:r>
              <a:rPr lang="en-US" dirty="0"/>
              <a:t> of the </a:t>
            </a:r>
            <a:r>
              <a:rPr lang="en-US" dirty="0">
                <a:solidFill>
                  <a:schemeClr val="accent1"/>
                </a:solidFill>
              </a:rPr>
              <a:t>performing</a:t>
            </a:r>
            <a:r>
              <a:rPr lang="en-US" dirty="0"/>
              <a:t> arts with these </a:t>
            </a:r>
            <a:r>
              <a:rPr lang="en-US" dirty="0">
                <a:solidFill>
                  <a:srgbClr val="FFC000"/>
                </a:solidFill>
              </a:rPr>
              <a:t>grants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act</a:t>
            </a:r>
            <a:r>
              <a:rPr lang="en-US" dirty="0"/>
              <a:t> every </a:t>
            </a:r>
            <a:r>
              <a:rPr lang="en-US" dirty="0">
                <a:solidFill>
                  <a:schemeClr val="accent1"/>
                </a:solidFill>
              </a:rPr>
              <a:t>bit</a:t>
            </a:r>
            <a:r>
              <a:rPr lang="en-US" dirty="0"/>
              <a:t> as </a:t>
            </a:r>
            <a:r>
              <a:rPr lang="en-US" dirty="0">
                <a:solidFill>
                  <a:srgbClr val="7030A0"/>
                </a:solidFill>
              </a:rPr>
              <a:t>important</a:t>
            </a:r>
            <a:r>
              <a:rPr lang="en-US" dirty="0"/>
              <a:t> as our </a:t>
            </a:r>
            <a:r>
              <a:rPr lang="en-US" dirty="0">
                <a:solidFill>
                  <a:srgbClr val="7030A0"/>
                </a:solidFill>
              </a:rPr>
              <a:t>traditional</a:t>
            </a:r>
            <a:r>
              <a:rPr lang="en-US" dirty="0"/>
              <a:t> areas of </a:t>
            </a:r>
            <a:r>
              <a:rPr lang="en-US" dirty="0">
                <a:solidFill>
                  <a:srgbClr val="FFC000"/>
                </a:solidFill>
              </a:rPr>
              <a:t>support</a:t>
            </a:r>
            <a:r>
              <a:rPr lang="en-US" dirty="0"/>
              <a:t> in health, medical </a:t>
            </a:r>
            <a:r>
              <a:rPr lang="en-US" dirty="0">
                <a:solidFill>
                  <a:srgbClr val="FFC000"/>
                </a:solidFill>
              </a:rPr>
              <a:t>research</a:t>
            </a:r>
            <a:r>
              <a:rPr lang="en-US" dirty="0"/>
              <a:t>,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education</a:t>
            </a:r>
            <a:r>
              <a:rPr lang="en-US" dirty="0"/>
              <a:t> and the </a:t>
            </a:r>
            <a:r>
              <a:rPr lang="en-US" dirty="0">
                <a:solidFill>
                  <a:srgbClr val="7030A0"/>
                </a:solidFill>
              </a:rPr>
              <a:t>social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services</a:t>
            </a:r>
            <a:r>
              <a:rPr lang="en-US" dirty="0"/>
              <a:t>,“ </a:t>
            </a:r>
            <a:r>
              <a:rPr lang="en-US" dirty="0">
                <a:solidFill>
                  <a:srgbClr val="7030A0"/>
                </a:solidFill>
              </a:rPr>
              <a:t>Hearst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Foundation President </a:t>
            </a:r>
            <a:r>
              <a:rPr lang="en-US" dirty="0">
                <a:solidFill>
                  <a:srgbClr val="7030A0"/>
                </a:solidFill>
              </a:rPr>
              <a:t>Randolph</a:t>
            </a:r>
            <a:r>
              <a:rPr lang="en-US" dirty="0"/>
              <a:t> A. </a:t>
            </a:r>
            <a:r>
              <a:rPr lang="en-US" dirty="0">
                <a:solidFill>
                  <a:srgbClr val="7030A0"/>
                </a:solidFill>
              </a:rPr>
              <a:t>Hearst</a:t>
            </a:r>
            <a:r>
              <a:rPr lang="en-US" dirty="0"/>
              <a:t> said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Monday</a:t>
            </a:r>
            <a:r>
              <a:rPr lang="en-US" dirty="0"/>
              <a:t> in </a:t>
            </a:r>
            <a:r>
              <a:rPr lang="en-US" dirty="0">
                <a:solidFill>
                  <a:srgbClr val="FFC000"/>
                </a:solidFill>
              </a:rPr>
              <a:t>announcing</a:t>
            </a:r>
            <a:r>
              <a:rPr lang="en-US" dirty="0"/>
              <a:t> the grants. </a:t>
            </a:r>
            <a:r>
              <a:rPr lang="en-US" dirty="0">
                <a:solidFill>
                  <a:schemeClr val="accent1"/>
                </a:solidFill>
              </a:rPr>
              <a:t>Lincoln</a:t>
            </a:r>
            <a:r>
              <a:rPr lang="en-US" dirty="0"/>
              <a:t> Center‘s </a:t>
            </a:r>
            <a:r>
              <a:rPr lang="en-US" dirty="0">
                <a:solidFill>
                  <a:srgbClr val="7030A0"/>
                </a:solidFill>
              </a:rPr>
              <a:t>share</a:t>
            </a:r>
            <a:r>
              <a:rPr lang="en-US" dirty="0"/>
              <a:t> will be </a:t>
            </a:r>
            <a:r>
              <a:rPr lang="en-US" dirty="0">
                <a:solidFill>
                  <a:srgbClr val="FFC000"/>
                </a:solidFill>
              </a:rPr>
              <a:t>$200.000 </a:t>
            </a:r>
            <a:r>
              <a:rPr lang="en-US" dirty="0"/>
              <a:t>for its </a:t>
            </a:r>
            <a:r>
              <a:rPr lang="en-US" dirty="0">
                <a:solidFill>
                  <a:schemeClr val="accent1"/>
                </a:solidFill>
              </a:rPr>
              <a:t>new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building</a:t>
            </a:r>
            <a:r>
              <a:rPr lang="en-US" dirty="0"/>
              <a:t>, which will </a:t>
            </a:r>
            <a:r>
              <a:rPr lang="en-US" dirty="0">
                <a:solidFill>
                  <a:srgbClr val="FFC000"/>
                </a:solidFill>
              </a:rPr>
              <a:t>house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young</a:t>
            </a:r>
            <a:r>
              <a:rPr lang="en-US" dirty="0"/>
              <a:t> artists and </a:t>
            </a:r>
            <a:r>
              <a:rPr lang="en-US" dirty="0">
                <a:solidFill>
                  <a:srgbClr val="FFC000"/>
                </a:solidFill>
              </a:rPr>
              <a:t>provide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new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public facilities</a:t>
            </a:r>
            <a:r>
              <a:rPr lang="en-US" dirty="0"/>
              <a:t>. The Metropolitan </a:t>
            </a:r>
            <a:r>
              <a:rPr lang="en-US" dirty="0">
                <a:solidFill>
                  <a:schemeClr val="accent1"/>
                </a:solidFill>
              </a:rPr>
              <a:t>Opera</a:t>
            </a:r>
            <a:r>
              <a:rPr lang="en-US" dirty="0"/>
              <a:t> Co. and </a:t>
            </a:r>
            <a:r>
              <a:rPr lang="en-US" dirty="0">
                <a:solidFill>
                  <a:schemeClr val="accent1"/>
                </a:solidFill>
              </a:rPr>
              <a:t>New York Philharmonic </a:t>
            </a:r>
            <a:r>
              <a:rPr lang="en-US" dirty="0"/>
              <a:t>will </a:t>
            </a:r>
            <a:r>
              <a:rPr lang="en-US" dirty="0">
                <a:solidFill>
                  <a:srgbClr val="FFC000"/>
                </a:solidFill>
              </a:rPr>
              <a:t>receive $400.000 </a:t>
            </a:r>
            <a:r>
              <a:rPr lang="en-US" dirty="0"/>
              <a:t>each. The Juilliard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School</a:t>
            </a:r>
            <a:r>
              <a:rPr lang="en-US" dirty="0"/>
              <a:t>, where </a:t>
            </a:r>
            <a:r>
              <a:rPr lang="en-US" dirty="0">
                <a:solidFill>
                  <a:schemeClr val="accent1"/>
                </a:solidFill>
              </a:rPr>
              <a:t>music</a:t>
            </a:r>
            <a:r>
              <a:rPr lang="en-US" dirty="0"/>
              <a:t> and the </a:t>
            </a:r>
            <a:r>
              <a:rPr lang="en-US" dirty="0">
                <a:solidFill>
                  <a:schemeClr val="accent1"/>
                </a:solidFill>
              </a:rPr>
              <a:t>performing</a:t>
            </a:r>
            <a:r>
              <a:rPr lang="en-US" dirty="0"/>
              <a:t> arts are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taught</a:t>
            </a:r>
            <a:r>
              <a:rPr lang="en-US" dirty="0"/>
              <a:t>, will get </a:t>
            </a:r>
            <a:r>
              <a:rPr lang="en-US" dirty="0">
                <a:solidFill>
                  <a:srgbClr val="FFC000"/>
                </a:solidFill>
              </a:rPr>
              <a:t>$250.000</a:t>
            </a:r>
            <a:r>
              <a:rPr lang="en-US" dirty="0"/>
              <a:t>. The </a:t>
            </a:r>
            <a:r>
              <a:rPr lang="en-US" dirty="0">
                <a:solidFill>
                  <a:srgbClr val="7030A0"/>
                </a:solidFill>
              </a:rPr>
              <a:t>Hearst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Foundation</a:t>
            </a:r>
            <a:r>
              <a:rPr lang="en-US" dirty="0"/>
              <a:t>, a </a:t>
            </a:r>
            <a:r>
              <a:rPr lang="en-US" dirty="0">
                <a:solidFill>
                  <a:schemeClr val="accent1"/>
                </a:solidFill>
              </a:rPr>
              <a:t>leading supporter </a:t>
            </a:r>
            <a:r>
              <a:rPr lang="en-US" dirty="0"/>
              <a:t>of the </a:t>
            </a:r>
            <a:r>
              <a:rPr lang="en-US" dirty="0">
                <a:solidFill>
                  <a:schemeClr val="accent1"/>
                </a:solidFill>
              </a:rPr>
              <a:t>Lincoln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Center</a:t>
            </a:r>
            <a:r>
              <a:rPr lang="en-US" dirty="0"/>
              <a:t> Consolidated Corporate </a:t>
            </a:r>
            <a:r>
              <a:rPr lang="en-US" dirty="0">
                <a:solidFill>
                  <a:srgbClr val="FFC000"/>
                </a:solidFill>
              </a:rPr>
              <a:t>Fund</a:t>
            </a:r>
            <a:r>
              <a:rPr lang="en-US" dirty="0"/>
              <a:t>, will </a:t>
            </a:r>
            <a:r>
              <a:rPr lang="en-US" dirty="0">
                <a:solidFill>
                  <a:srgbClr val="7030A0"/>
                </a:solidFill>
              </a:rPr>
              <a:t>make</a:t>
            </a:r>
            <a:r>
              <a:rPr lang="en-US" dirty="0"/>
              <a:t> its usual </a:t>
            </a:r>
            <a:r>
              <a:rPr lang="en-US" dirty="0">
                <a:solidFill>
                  <a:srgbClr val="FFC000"/>
                </a:solidFill>
              </a:rPr>
              <a:t>annual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$100.000 </a:t>
            </a:r>
            <a:r>
              <a:rPr lang="en-US" dirty="0"/>
              <a:t>donation, too.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EDD538-BC38-084C-A90A-63C5CF82997D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4111986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Unbekannte Parameter in LDA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656402" cy="4240848"/>
              </a:xfrm>
            </p:spPr>
            <p:txBody>
              <a:bodyPr/>
              <a:lstStyle/>
              <a:p>
                <a:r>
                  <a:rPr lang="de-DE"/>
                  <a:t>Was sind die </a:t>
                </a:r>
                <a:r>
                  <a:rPr lang="de-DE" i="1"/>
                  <a:t>Topics der Worte</a:t>
                </a:r>
                <a:r>
                  <a:rPr lang="de-DE"/>
                  <a:t>, wie lauten die </a:t>
                </a:r>
                <a:r>
                  <a:rPr lang="de-DE" i="1"/>
                  <a:t>Topicverteilungen</a:t>
                </a:r>
                <a:r>
                  <a:rPr lang="de-DE"/>
                  <a:t> </a:t>
                </a:r>
                <a:r>
                  <a:rPr lang="de-DE" i="1"/>
                  <a:t>der Dokumente </a:t>
                </a:r>
                <a:r>
                  <a:rPr lang="de-DE"/>
                  <a:t>und wie lauten die </a:t>
                </a:r>
                <a:r>
                  <a:rPr lang="de-DE" i="1"/>
                  <a:t>Wortverteilungen der Topics</a:t>
                </a:r>
                <a:r>
                  <a:rPr lang="de-DE"/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</m:oMath>
                </a14:m>
                <a:endParaRPr lang="de-DE"/>
              </a:p>
              <a:p>
                <a:endParaRPr lang="de-DE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656402" cy="4240848"/>
              </a:xfrm>
              <a:blipFill>
                <a:blip r:embed="rId2"/>
                <a:stretch>
                  <a:fillRect l="-1903" t="-2687" r="-1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AEA84CC5-934A-3D49-BFE5-CC647B7BFB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73622F6-400A-7B49-B8D4-E7A2F08B4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82</a:t>
            </a:fld>
            <a:endParaRPr lang="de-DE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05C339-C622-2847-916A-0F0128170443}"/>
              </a:ext>
            </a:extLst>
          </p:cNvPr>
          <p:cNvGrpSpPr/>
          <p:nvPr/>
        </p:nvGrpSpPr>
        <p:grpSpPr>
          <a:xfrm>
            <a:off x="359999" y="3183051"/>
            <a:ext cx="5033896" cy="2722863"/>
            <a:chOff x="359999" y="2008038"/>
            <a:chExt cx="7318495" cy="392247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8984E2-BECD-CF4F-A9E2-6DC2FF6D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999" y="2008038"/>
              <a:ext cx="7318495" cy="39224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86E8C2-DCB5-4947-ABB9-EDC4B53FD127}"/>
                </a:ext>
              </a:extLst>
            </p:cNvPr>
            <p:cNvSpPr txBox="1"/>
            <p:nvPr/>
          </p:nvSpPr>
          <p:spPr>
            <a:xfrm>
              <a:off x="6503908" y="3969276"/>
              <a:ext cx="930342" cy="399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1  2 3 4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48950D-8E23-FF42-967B-F9D273DFF695}"/>
                  </a:ext>
                </a:extLst>
              </p:cNvPr>
              <p:cNvSpPr/>
              <p:nvPr/>
            </p:nvSpPr>
            <p:spPr>
              <a:xfrm>
                <a:off x="4644299" y="4666638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48950D-8E23-FF42-967B-F9D273DFF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299" y="4666638"/>
                <a:ext cx="38183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B4266BC-803D-F340-800B-1845E71763A0}"/>
                  </a:ext>
                </a:extLst>
              </p:cNvPr>
              <p:cNvSpPr/>
              <p:nvPr/>
            </p:nvSpPr>
            <p:spPr>
              <a:xfrm>
                <a:off x="780386" y="3104807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B4266BC-803D-F340-800B-1845E7176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86" y="3104807"/>
                <a:ext cx="394659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E74AFF5-CA62-1142-A30A-589CDF7E0B48}"/>
                  </a:ext>
                </a:extLst>
              </p:cNvPr>
              <p:cNvSpPr/>
              <p:nvPr/>
            </p:nvSpPr>
            <p:spPr>
              <a:xfrm>
                <a:off x="3739206" y="4919033"/>
                <a:ext cx="354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E74AFF5-CA62-1142-A30A-589CDF7E0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206" y="4919033"/>
                <a:ext cx="3545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4CD0201C-7D06-424F-830A-2CA1022295FD}"/>
              </a:ext>
            </a:extLst>
          </p:cNvPr>
          <p:cNvGrpSpPr/>
          <p:nvPr/>
        </p:nvGrpSpPr>
        <p:grpSpPr>
          <a:xfrm>
            <a:off x="9796203" y="962265"/>
            <a:ext cx="1836701" cy="2132660"/>
            <a:chOff x="9127237" y="1162917"/>
            <a:chExt cx="2538487" cy="29475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C635209-17AD-F341-88AA-FAC3A7F1EC47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0F5A37EA-A340-104C-A7E2-6D8D05DAF040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sz="120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sz="12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0F5A37EA-A340-104C-A7E2-6D8D05DAF0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B21C2A7-6D63-2D4F-8538-11D3ADD1A057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374845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sz="120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B21C2A7-6D63-2D4F-8538-11D3ADD1A0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374845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801D88BB-D87B-9D49-AA10-B29960F5F45A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374845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sz="120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801D88BB-D87B-9D49-AA10-B29960F5F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374845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8A7CD46-B454-7842-AA06-F7E152B77124}"/>
                  </a:ext>
                </a:extLst>
              </p:cNvPr>
              <p:cNvCxnSpPr>
                <a:cxnSpLocks/>
                <a:stCxn id="56" idx="4"/>
                <a:endCxn id="57" idx="0"/>
              </p:cNvCxnSpPr>
              <p:nvPr/>
            </p:nvCxnSpPr>
            <p:spPr>
              <a:xfrm>
                <a:off x="8763807" y="5375963"/>
                <a:ext cx="0" cy="3220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2491AD8C-3B65-C644-A5C1-6C006D4AC9FA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sz="120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sz="12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2491AD8C-3B65-C644-A5C1-6C006D4AC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ECAB97F9-FA32-B14A-A455-385FFED50377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7"/>
                    <a:ext cx="720000" cy="35889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sz="120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ECAB97F9-FA32-B14A-A455-385FFED503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7"/>
                    <a:ext cx="720000" cy="358894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3CFECC3-50D9-1541-BD36-5E332E44D6F2}"/>
                  </a:ext>
                </a:extLst>
              </p:cNvPr>
              <p:cNvCxnSpPr>
                <a:cxnSpLocks/>
                <a:stCxn id="60" idx="4"/>
                <a:endCxn id="56" idx="0"/>
              </p:cNvCxnSpPr>
              <p:nvPr/>
            </p:nvCxnSpPr>
            <p:spPr>
              <a:xfrm>
                <a:off x="8763807" y="4670801"/>
                <a:ext cx="0" cy="3303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1975FA9-AD3B-1B4B-BE03-BCD276D398A6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6"/>
                    <a:ext cx="720000" cy="35889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sz="1200" b="1"/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1975FA9-AD3B-1B4B-BE03-BCD276D398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6"/>
                    <a:ext cx="720000" cy="35889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454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9E2BEE3-13A6-5C48-80F5-EB8A9E162543}"/>
                  </a:ext>
                </a:extLst>
              </p:cNvPr>
              <p:cNvCxnSpPr>
                <a:cxnSpLocks/>
                <a:stCxn id="62" idx="3"/>
                <a:endCxn id="57" idx="7"/>
              </p:cNvCxnSpPr>
              <p:nvPr/>
            </p:nvCxnSpPr>
            <p:spPr>
              <a:xfrm flipH="1">
                <a:off x="9018366" y="5307451"/>
                <a:ext cx="855691" cy="4454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9BBB522-E4FC-8F45-A35E-B36A34309609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5889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sz="1200" b="1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9BBB522-E4FC-8F45-A35E-B36A343096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58894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B355E9C-3268-AD4D-B785-D67915593D80}"/>
                </a:ext>
              </a:extLst>
            </p:cNvPr>
            <p:cNvCxnSpPr>
              <a:cxnSpLocks/>
              <a:stCxn id="53" idx="4"/>
              <a:endCxn id="60" idx="0"/>
            </p:cNvCxnSpPr>
            <p:nvPr/>
          </p:nvCxnSpPr>
          <p:spPr>
            <a:xfrm>
              <a:off x="9940915" y="1521811"/>
              <a:ext cx="0" cy="3363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6142A2D-2622-8E44-A6F0-C7C55366215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4281" y="3183051"/>
            <a:ext cx="4918557" cy="272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0F552C2-777F-F149-8CD0-D511C5A68084}"/>
                  </a:ext>
                </a:extLst>
              </p:cNvPr>
              <p:cNvSpPr/>
              <p:nvPr/>
            </p:nvSpPr>
            <p:spPr>
              <a:xfrm>
                <a:off x="10034924" y="4543851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0F552C2-777F-F149-8CD0-D511C5A68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4924" y="4543851"/>
                <a:ext cx="38183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CFBEA42-4293-094F-9743-A148048A25B4}"/>
                  </a:ext>
                </a:extLst>
              </p:cNvPr>
              <p:cNvSpPr/>
              <p:nvPr/>
            </p:nvSpPr>
            <p:spPr>
              <a:xfrm>
                <a:off x="6230479" y="3143284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CFBEA42-4293-094F-9743-A148048A2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479" y="3143284"/>
                <a:ext cx="394659" cy="369332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22D4F2-FCD8-8440-A13D-CB3D1D4AF2EF}"/>
                  </a:ext>
                </a:extLst>
              </p:cNvPr>
              <p:cNvSpPr/>
              <p:nvPr/>
            </p:nvSpPr>
            <p:spPr>
              <a:xfrm>
                <a:off x="9098928" y="4966223"/>
                <a:ext cx="354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22D4F2-FCD8-8440-A13D-CB3D1D4AF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928" y="4966223"/>
                <a:ext cx="354584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8A1BAFE6-D118-5C41-B26A-FE42BE98B593}"/>
              </a:ext>
            </a:extLst>
          </p:cNvPr>
          <p:cNvSpPr txBox="1"/>
          <p:nvPr/>
        </p:nvSpPr>
        <p:spPr>
          <a:xfrm>
            <a:off x="2620306" y="2840269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accent1"/>
                </a:solidFill>
              </a:rPr>
              <a:t>Ziel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A4AEB56-00DC-2E41-84F1-2F04EE1153D6}"/>
              </a:ext>
            </a:extLst>
          </p:cNvPr>
          <p:cNvSpPr txBox="1"/>
          <p:nvPr/>
        </p:nvSpPr>
        <p:spPr>
          <a:xfrm>
            <a:off x="7662686" y="2840269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accent1"/>
                </a:solidFill>
              </a:rPr>
              <a:t>Vorhanden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84CBEB-5B32-CC41-B2D6-284FFC8EAD72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14038185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0098C-0BDE-6A4C-A6D9-6832F1166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9981B9-1559-7A4F-9E06-92D37ACE38E8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104503" y="109872"/>
                <a:ext cx="11483975" cy="574675"/>
              </a:xfrm>
            </p:spPr>
            <p:txBody>
              <a:bodyPr/>
              <a:lstStyle/>
              <a:p>
                <a:r>
                  <a:rPr lang="de-DE" dirty="0"/>
                  <a:t>Hyperparameter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de-DE" dirty="0"/>
                  <a:t>: Einfluss auf das Lernergebnis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9981B9-1559-7A4F-9E06-92D37ACE38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104503" y="109872"/>
                <a:ext cx="11483975" cy="574675"/>
              </a:xfrm>
              <a:blipFill>
                <a:blip r:embed="rId2"/>
                <a:stretch>
                  <a:fillRect l="-1768" t="-6522" b="-217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A518B4-4E15-7848-B672-14827E574D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05269" y="684547"/>
            <a:ext cx="3843628" cy="2880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9DEA1-0A03-2147-BEF0-3E655AE07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419" y="684547"/>
            <a:ext cx="3843532" cy="28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CF5280-0A88-9545-9C6B-1F55C757F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568" y="684547"/>
            <a:ext cx="3843532" cy="28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D66C63-5450-C740-92BF-60037003C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3" y="3564548"/>
            <a:ext cx="3843532" cy="28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1A9232-4B16-2D4D-8980-224A57163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8036" y="3564547"/>
            <a:ext cx="3843532" cy="28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F6ABB-AB2C-B142-845D-CD055FFE2B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185" y="3564547"/>
            <a:ext cx="3843532" cy="2880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31A700-F1C3-9140-BD60-8AB2A711BF20}"/>
              </a:ext>
            </a:extLst>
          </p:cNvPr>
          <p:cNvSpPr/>
          <p:nvPr/>
        </p:nvSpPr>
        <p:spPr>
          <a:xfrm>
            <a:off x="2847771" y="6497818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32870384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LDA: Parameter Lernen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Zwei Methoden</a:t>
            </a:r>
          </a:p>
          <a:p>
            <a:pPr lvl="1"/>
            <a:r>
              <a:rPr lang="de-DE" dirty="0" err="1"/>
              <a:t>Variational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/ EM</a:t>
            </a:r>
          </a:p>
          <a:p>
            <a:pPr lvl="2"/>
            <a:r>
              <a:rPr lang="de-DE" dirty="0"/>
              <a:t>Numerische Approximation über untere Schranken</a:t>
            </a:r>
          </a:p>
          <a:p>
            <a:pPr lvl="2"/>
            <a:r>
              <a:rPr lang="de-DE" dirty="0"/>
              <a:t>Bias in der Lösung</a:t>
            </a:r>
          </a:p>
          <a:p>
            <a:pPr lvl="2"/>
            <a:r>
              <a:rPr lang="de-DE" dirty="0"/>
              <a:t>Konvergenz mit numerischen Garantien</a:t>
            </a:r>
          </a:p>
          <a:p>
            <a:pPr lvl="1"/>
            <a:r>
              <a:rPr lang="de-DE" dirty="0"/>
              <a:t>Gibbs Sampling</a:t>
            </a:r>
          </a:p>
          <a:p>
            <a:pPr lvl="2"/>
            <a:r>
              <a:rPr lang="de-DE" dirty="0"/>
              <a:t>Stochastische Simulation</a:t>
            </a:r>
          </a:p>
          <a:p>
            <a:pPr lvl="2"/>
            <a:r>
              <a:rPr lang="de-DE" dirty="0"/>
              <a:t>Kein Bias in der Lösung</a:t>
            </a:r>
          </a:p>
          <a:p>
            <a:pPr lvl="2"/>
            <a:r>
              <a:rPr lang="de-DE" dirty="0"/>
              <a:t>Stochastische Konvergenz</a:t>
            </a: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84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2753564" y="6351429"/>
            <a:ext cx="66968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</a:t>
            </a:r>
            <a:r>
              <a:rPr lang="en-US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A. Ng, and M. Jordan. Latent Dirichlet allocation. In: </a:t>
            </a:r>
            <a:r>
              <a:rPr lang="en-US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3:993-1022, January 2003</a:t>
            </a:r>
            <a:endParaRPr lang="de-DE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1A110-8351-3044-81C2-45926338B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9C2C0-E251-1D49-9511-3F9720F2E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1305630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LDA: Variational Inference – Skizze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Ersetze LDA Modell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mit einem einfacheren 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Minimiere die KL Divergenz iterativ im EM-Stil: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71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85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DA947F-5AFD-0F4E-AF49-641DDD0559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9D848CB-F2F5-EF48-BFFD-C4429B2BB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DB7546-B6B9-C647-A55D-BC0FFEED1487}"/>
              </a:ext>
            </a:extLst>
          </p:cNvPr>
          <p:cNvGrpSpPr/>
          <p:nvPr/>
        </p:nvGrpSpPr>
        <p:grpSpPr>
          <a:xfrm>
            <a:off x="9127237" y="1162917"/>
            <a:ext cx="2538487" cy="2947529"/>
            <a:chOff x="9127237" y="1162917"/>
            <a:chExt cx="2538487" cy="29475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E4E42E-59D2-C942-AF5F-2261713E6DD7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E314A854-333A-9440-830A-28983FD972A4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A56B93C-B3B1-EC4D-A613-DF7BDF17E8E9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C78E6A3-D26D-5D46-8487-098C94FC8641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9E4B6C7-6C9A-D142-8EE7-AF18E169EF3D}"/>
                  </a:ext>
                </a:extLst>
              </p:cNvPr>
              <p:cNvCxnSpPr>
                <a:cxnSpLocks/>
                <a:stCxn id="14" idx="4"/>
                <a:endCxn id="15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D0397754-3760-0F42-8484-25D1B9F2B337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CF27F6F-B94F-7544-BEEC-EF9506FC2F75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C3FFA23-15BE-8948-AADA-C33D696A14D1}"/>
                  </a:ext>
                </a:extLst>
              </p:cNvPr>
              <p:cNvCxnSpPr>
                <a:cxnSpLocks/>
                <a:stCxn id="18" idx="4"/>
                <a:endCxn id="14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4CD35BB-1B97-8445-B844-6F01C1E155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5D2860F-236F-FD46-A725-EBE7173267A3}"/>
                  </a:ext>
                </a:extLst>
              </p:cNvPr>
              <p:cNvCxnSpPr>
                <a:cxnSpLocks/>
                <a:stCxn id="20" idx="3"/>
                <a:endCxn id="15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5C13F42-2F5D-2D4F-BB5E-8D97DA435032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D7B5B1-D4D3-C24C-B771-3E131C936DF2}"/>
                </a:ext>
              </a:extLst>
            </p:cNvPr>
            <p:cNvCxnSpPr>
              <a:cxnSpLocks/>
              <a:stCxn id="11" idx="4"/>
              <a:endCxn id="18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251F9F-9B46-414C-A746-ED0576CDC766}"/>
              </a:ext>
            </a:extLst>
          </p:cNvPr>
          <p:cNvGrpSpPr/>
          <p:nvPr/>
        </p:nvGrpSpPr>
        <p:grpSpPr>
          <a:xfrm>
            <a:off x="2006688" y="2238236"/>
            <a:ext cx="2806643" cy="2012001"/>
            <a:chOff x="6868295" y="4552231"/>
            <a:chExt cx="2806643" cy="20120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6C9156E-316E-BD46-B5B9-DBDA2101FB33}"/>
                    </a:ext>
                  </a:extLst>
                </p:cNvPr>
                <p:cNvSpPr/>
                <p:nvPr/>
              </p:nvSpPr>
              <p:spPr>
                <a:xfrm>
                  <a:off x="6868295" y="4552231"/>
                  <a:ext cx="2806643" cy="201200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r"/>
                  <a:r>
                    <a:rPr lang="de-DE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6C9156E-316E-BD46-B5B9-DBDA2101FB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295" y="4552231"/>
                  <a:ext cx="2806643" cy="20120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86D3A72-276B-8144-BE7A-A8F4A6B37566}"/>
                    </a:ext>
                  </a:extLst>
                </p:cNvPr>
                <p:cNvSpPr txBox="1"/>
                <p:nvPr/>
              </p:nvSpPr>
              <p:spPr>
                <a:xfrm>
                  <a:off x="8403807" y="5001118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86D3A72-276B-8144-BE7A-A8F4A6B37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807" y="5001118"/>
                  <a:ext cx="720000" cy="40664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D2595E-867C-7045-82FC-893B39A3298B}"/>
                    </a:ext>
                  </a:extLst>
                </p:cNvPr>
                <p:cNvSpPr txBox="1"/>
                <p:nvPr/>
              </p:nvSpPr>
              <p:spPr>
                <a:xfrm>
                  <a:off x="8403807" y="5698024"/>
                  <a:ext cx="720000" cy="4066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D2595E-867C-7045-82FC-893B39A329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807" y="5698024"/>
                  <a:ext cx="720000" cy="406644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864E312-D5D7-BE47-8CFD-3A279C8F19A0}"/>
                </a:ext>
              </a:extLst>
            </p:cNvPr>
            <p:cNvCxnSpPr>
              <a:cxnSpLocks/>
              <a:stCxn id="27" idx="4"/>
              <a:endCxn id="28" idx="0"/>
            </p:cNvCxnSpPr>
            <p:nvPr/>
          </p:nvCxnSpPr>
          <p:spPr>
            <a:xfrm>
              <a:off x="8763807" y="5407762"/>
              <a:ext cx="0" cy="2902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146A5C3-6EDC-F74F-8351-997C9B7F2681}"/>
                    </a:ext>
                  </a:extLst>
                </p:cNvPr>
                <p:cNvSpPr/>
                <p:nvPr/>
              </p:nvSpPr>
              <p:spPr>
                <a:xfrm>
                  <a:off x="8165538" y="4815541"/>
                  <a:ext cx="1284514" cy="142167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r"/>
                  <a:r>
                    <a:rPr lang="de-DE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A4EB313-3CFF-9B4A-986E-FB98C4CBF8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5538" y="4815541"/>
                  <a:ext cx="1284514" cy="14216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FA2310-4DBF-1C40-892C-8C5A2B9F3039}"/>
                    </a:ext>
                  </a:extLst>
                </p:cNvPr>
                <p:cNvSpPr txBox="1"/>
                <p:nvPr/>
              </p:nvSpPr>
              <p:spPr>
                <a:xfrm>
                  <a:off x="7090462" y="50011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FA2310-4DBF-1C40-892C-8C5A2B9F30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0462" y="5001117"/>
                  <a:ext cx="720000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F264BC2-978C-6646-82AD-FAA48EB75824}"/>
                </a:ext>
              </a:extLst>
            </p:cNvPr>
            <p:cNvCxnSpPr>
              <a:cxnSpLocks/>
              <a:stCxn id="31" idx="4"/>
            </p:cNvCxnSpPr>
            <p:nvPr/>
          </p:nvCxnSpPr>
          <p:spPr>
            <a:xfrm>
              <a:off x="7450462" y="5390630"/>
              <a:ext cx="0" cy="2996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FF8DC0-777B-F44D-9CEA-15CFF96A88CC}"/>
                    </a:ext>
                  </a:extLst>
                </p:cNvPr>
                <p:cNvSpPr txBox="1"/>
                <p:nvPr/>
              </p:nvSpPr>
              <p:spPr>
                <a:xfrm>
                  <a:off x="7090462" y="5706589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FF8DC0-777B-F44D-9CEA-15CFF96A88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0462" y="5706589"/>
                  <a:ext cx="720000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F966D83-EB5D-EF4B-93FC-E8ED0FE544D7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41051310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LDA: Gibbs Sampling – Skizze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345600" cy="4240848"/>
              </a:xfrm>
            </p:spPr>
            <p:txBody>
              <a:bodyPr/>
              <a:lstStyle/>
              <a:p>
                <a:r>
                  <a:rPr lang="de-DE" dirty="0"/>
                  <a:t>MCMC Algorithmus</a:t>
                </a:r>
              </a:p>
              <a:p>
                <a:pPr lvl="1"/>
                <a:r>
                  <a:rPr lang="de-DE" dirty="0"/>
                  <a:t>Halte alle momentanen Werte außer einem fest und sample den Wert, z.B.,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charset="0"/>
                        </a:rPr>
                        <m:t>𝑃</m:t>
                      </m:r>
                      <m:r>
                        <a:rPr lang="de-DE" sz="2000" i="1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charset="0"/>
                            </a:rPr>
                            <m:t>𝑖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sz="2000" i="1">
                          <a:latin typeface="Cambria Math" charset="0"/>
                        </a:rPr>
                        <m:t>=</m:t>
                      </m:r>
                      <m:r>
                        <a:rPr lang="de-DE" sz="2000" i="1">
                          <a:latin typeface="Cambria Math" charset="0"/>
                        </a:rPr>
                        <m:t>𝑘</m:t>
                      </m:r>
                      <m:r>
                        <a:rPr lang="de-DE" sz="2000" i="1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i="1">
                              <a:latin typeface="Cambria Math" charset="0"/>
                            </a:rPr>
                            <m:t>−</m:t>
                          </m:r>
                          <m:r>
                            <a:rPr lang="de-DE" sz="2000" i="1">
                              <a:latin typeface="Cambria Math" charset="0"/>
                            </a:rPr>
                            <m:t>𝑖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sz="2000" i="1">
                          <a:latin typeface="Cambria Math" charset="0"/>
                        </a:rPr>
                        <m:t>,</m:t>
                      </m:r>
                      <m:r>
                        <a:rPr lang="de-DE" sz="2000" b="1" i="1">
                          <a:latin typeface="Cambria Math" charset="0"/>
                        </a:rPr>
                        <m:t>𝒘</m:t>
                      </m:r>
                      <m:r>
                        <a:rPr lang="de-DE" sz="20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de-DE" sz="20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−</m:t>
                        </m:r>
                        <m:r>
                          <a:rPr lang="de-DE" i="1">
                            <a:latin typeface="Cambria Math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die Topic-Zuweisungen der Worte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(ohne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𝑖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Notation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de-DE" dirty="0"/>
                  <a:t> entspricht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entspricht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Alle Dokument gleiche Länge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: Häufigkeit von Topic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Dokument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➝ über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normiert ergeben die Zähler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/>
                  <a:t>: Häufigkeit von Wort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in Topic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: Häufigkeit von Topic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de-DE" dirty="0"/>
                  <a:t> (angepasst)</a:t>
                </a:r>
              </a:p>
              <a:p>
                <a:pPr lvl="1"/>
                <a:r>
                  <a:rPr lang="de-DE" dirty="0"/>
                  <a:t>Konvergiert </a:t>
                </a:r>
                <a:r>
                  <a:rPr lang="de-DE" i="1" dirty="0"/>
                  <a:t>irgendwann</a:t>
                </a:r>
                <a:r>
                  <a:rPr lang="de-DE" dirty="0"/>
                  <a:t> zur wahren Verteilung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345600" cy="4240848"/>
              </a:xfrm>
              <a:blipFill>
                <a:blip r:embed="rId2"/>
                <a:stretch>
                  <a:fillRect l="-2595" t="-2687" r="-200" b="-71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A9521-1C97-6C46-A302-4AD4E9F4C6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1E9FB2-9FDB-5E4E-AD2F-F45BD124C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7C495-1E5D-4E48-A562-8B64DD56032D}"/>
              </a:ext>
            </a:extLst>
          </p:cNvPr>
          <p:cNvSpPr/>
          <p:nvPr/>
        </p:nvSpPr>
        <p:spPr>
          <a:xfrm>
            <a:off x="4498034" y="6286226"/>
            <a:ext cx="32079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Algorithmus 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https://u.cs.biu.ac.il/~89-680/darling-lda.pdf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888E4-BC11-5F40-8E53-C9F6ED11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948" y="1665066"/>
            <a:ext cx="4658049" cy="4269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2854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LDA: Parameter lernen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Zwei Methoden</a:t>
            </a:r>
          </a:p>
          <a:p>
            <a:pPr lvl="1"/>
            <a:r>
              <a:rPr lang="de-DE" dirty="0" err="1"/>
              <a:t>Variational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/ EM</a:t>
            </a:r>
          </a:p>
          <a:p>
            <a:pPr lvl="2"/>
            <a:r>
              <a:rPr lang="de-DE" dirty="0"/>
              <a:t>Numerische Approximation über untere Schranken</a:t>
            </a:r>
          </a:p>
          <a:p>
            <a:pPr lvl="2"/>
            <a:r>
              <a:rPr lang="de-DE" dirty="0"/>
              <a:t>Bias in der Lösung</a:t>
            </a:r>
          </a:p>
          <a:p>
            <a:pPr lvl="2"/>
            <a:r>
              <a:rPr lang="de-DE" dirty="0"/>
              <a:t>Konvergenz mit numerischen Garantien</a:t>
            </a:r>
          </a:p>
          <a:p>
            <a:pPr lvl="1"/>
            <a:r>
              <a:rPr lang="de-DE" dirty="0"/>
              <a:t>Gibbs Sampling</a:t>
            </a:r>
          </a:p>
          <a:p>
            <a:pPr lvl="2"/>
            <a:r>
              <a:rPr lang="de-DE" dirty="0"/>
              <a:t>Stochastische Simulation</a:t>
            </a:r>
          </a:p>
          <a:p>
            <a:pPr lvl="2"/>
            <a:r>
              <a:rPr lang="de-DE" dirty="0"/>
              <a:t>Kein Bias in der Lösung</a:t>
            </a:r>
          </a:p>
          <a:p>
            <a:pPr lvl="2"/>
            <a:r>
              <a:rPr lang="de-DE" dirty="0"/>
              <a:t>Stochastische Konvergenz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FA4667-EA01-BE44-8C90-83F62AE0F7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Vergleich</a:t>
            </a:r>
          </a:p>
          <a:p>
            <a:pPr lvl="1"/>
            <a:r>
              <a:rPr lang="de-DE" dirty="0"/>
              <a:t>Gibbs Sampling ist langsamer </a:t>
            </a:r>
          </a:p>
          <a:p>
            <a:pPr lvl="2"/>
            <a:r>
              <a:rPr lang="de-DE" dirty="0"/>
              <a:t>Läuft Tage für einen Datensatz mittlerer Größe</a:t>
            </a:r>
          </a:p>
          <a:p>
            <a:pPr lvl="2"/>
            <a:r>
              <a:rPr lang="de-DE" dirty="0" err="1"/>
              <a:t>Variational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braucht nur ein paar Stunden dafür </a:t>
            </a:r>
          </a:p>
          <a:p>
            <a:pPr lvl="1"/>
            <a:r>
              <a:rPr lang="de-DE" dirty="0"/>
              <a:t>Gibbs Sampling ist genauer</a:t>
            </a:r>
          </a:p>
          <a:p>
            <a:pPr lvl="2"/>
            <a:r>
              <a:rPr lang="de-DE" dirty="0"/>
              <a:t>Gibbs Sampling Konvergenz schwer zu testen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9B082-33A0-FE48-9E82-837D65EA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3D8B5-9E0F-4C4C-B575-466BDCE1D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2190E-5090-6B4F-B6FE-1088C793C836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18178424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B11C-F32B-F44B-891A-34E656D0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LDA funktioniert?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280F8C-00AA-0F46-BECF-34FF85C4EB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Trade-off zwischen zwei Zielen: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Für jedes Dokument: Worte so wenig Topics wie möglich zuschreiben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rgbClr val="FFC000"/>
                    </a:solidFill>
                  </a:rPr>
                  <a:t>Für jedes Topic: Hohe Wahrscheinlichkeiten so wenigen Worten wie möglich zuweisen</a:t>
                </a:r>
              </a:p>
              <a:p>
                <a:r>
                  <a:rPr lang="de-DE" dirty="0"/>
                  <a:t>Diese Ziele stehen im Konflikt</a:t>
                </a:r>
              </a:p>
              <a:p>
                <a:pPr lvl="1"/>
                <a:r>
                  <a:rPr lang="de-DE" dirty="0"/>
                  <a:t>Worte eines Dokuments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einem einzigen Topic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zuschreiben macht Ziel 2 schwer erfüllbar:</a:t>
                </a:r>
                <a:br>
                  <a:rPr lang="de-DE" dirty="0"/>
                </a:br>
                <a:r>
                  <a:rPr lang="de-DE" dirty="0"/>
                  <a:t>Alle Worte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müssen eine nicht vernachlässigbare Wahrscheinlichkeit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haben</a:t>
                </a:r>
              </a:p>
              <a:p>
                <a:pPr lvl="1"/>
                <a:r>
                  <a:rPr lang="de-DE" dirty="0"/>
                  <a:t>Wenige Worte einem Topic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zuschreiben, so dass (nur) diese eine hohe Wahrscheinlichkeit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haben, macht Ziel 1 schwer erfüllbar:</a:t>
                </a:r>
                <a:br>
                  <a:rPr lang="de-DE" dirty="0"/>
                </a:br>
                <a:r>
                  <a:rPr lang="de-DE" dirty="0"/>
                  <a:t>Um die Worte eines Dokuments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mit hoher Wahrscheinlichkeit zu erzeugen, müssen die Worte vielen Topics zugeschrieben sein</a:t>
                </a:r>
              </a:p>
              <a:p>
                <a:r>
                  <a:rPr lang="de-DE" dirty="0"/>
                  <a:t>Diese Ziele gegeneinander abwägen ermöglicht Gruppen von häufig miteinander auftretenden Worten zu finden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280F8C-00AA-0F46-BECF-34FF85C4EB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214" b="-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BD53E-C798-8E49-B988-F3E5D4CA62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60E41-A0DC-0E4D-9057-608C52E33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DEF63-D202-DD4C-8D9C-4912814EF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5F153-F067-9943-885A-8EA7D1F2EB2A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36605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LDA: Anwendung zur Analyse von sozialen Netzwerken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zh-TW" dirty="0"/>
              <a:t>“follow”-Beziehung zwischen Nutzer*innen sieht erstmal chaotisch aus</a:t>
            </a:r>
          </a:p>
          <a:p>
            <a:pPr lvl="1"/>
            <a:r>
              <a:rPr lang="de-DE" altLang="zh-TW" dirty="0"/>
              <a:t>Netzwerk willkürlich entstanden und nicht zentral kontrolliert</a:t>
            </a:r>
          </a:p>
          <a:p>
            <a:endParaRPr lang="de-DE" altLang="zh-TW" dirty="0"/>
          </a:p>
          <a:p>
            <a:r>
              <a:rPr lang="de-DE" altLang="zh-TW" dirty="0"/>
              <a:t>Strukturen in dieser Art von Beziehung finden, indem man</a:t>
            </a:r>
          </a:p>
          <a:p>
            <a:pPr lvl="1"/>
            <a:r>
              <a:rPr lang="de-DE" altLang="zh-TW" dirty="0"/>
              <a:t>Nutzer*innen basierend auf ihren „Topic“-Interessen gruppiert und</a:t>
            </a:r>
          </a:p>
          <a:p>
            <a:pPr lvl="1"/>
            <a:r>
              <a:rPr lang="de-DE" altLang="zh-TW" dirty="0"/>
              <a:t>Jede Beziehung mit der identifizierten „Topic“-Gruppe </a:t>
            </a:r>
            <a:r>
              <a:rPr lang="de-DE" altLang="zh-TW" dirty="0" err="1"/>
              <a:t>labelt</a:t>
            </a:r>
            <a:endParaRPr lang="de-DE" altLang="zh-TW" dirty="0"/>
          </a:p>
          <a:p>
            <a:endParaRPr lang="de-DE" altLang="zh-TW" dirty="0"/>
          </a:p>
          <a:p>
            <a:r>
              <a:rPr lang="de-DE" altLang="zh-TW" dirty="0"/>
              <a:t>Nutzt Gibbs Sampling</a:t>
            </a:r>
          </a:p>
          <a:p>
            <a:endParaRPr lang="de-DE" altLang="zh-TW" dirty="0"/>
          </a:p>
          <a:p>
            <a:r>
              <a:rPr lang="de-DE" altLang="zh-TW" dirty="0"/>
              <a:t>Getestet auf Twitter Daten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94A66-E5D7-3742-83AE-70AF9CF382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A31E03-8EFE-CD45-8305-74BE02536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89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781427" y="6152392"/>
            <a:ext cx="6641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 algn="ctr" eaLnBrk="1" hangingPunct="1">
              <a:buClr>
                <a:schemeClr val="tx2"/>
              </a:buClr>
              <a:buSzPct val="75000"/>
              <a:defRPr/>
            </a:pPr>
            <a:r>
              <a:rPr lang="en-US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Youngchul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Cha and </a:t>
            </a:r>
            <a:r>
              <a:rPr lang="en-US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Junghoo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Cho, Social-Network Analysis Using Topic Models. In: </a:t>
            </a:r>
            <a:r>
              <a:rPr lang="en-US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the 35th international ACM SIGIR conference on Research and development in information retrieval</a:t>
            </a:r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(SIGIR '12), 2012</a:t>
            </a:r>
          </a:p>
        </p:txBody>
      </p:sp>
    </p:spTree>
    <p:extLst>
      <p:ext uri="{BB962C8B-B14F-4D97-AF65-F5344CB8AC3E}">
        <p14:creationId xmlns:p14="http://schemas.microsoft.com/office/powerpoint/2010/main" val="729425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7703DC2-5BCD-5742-B798-46D654632D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11484001" cy="4377926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Wir nehmen an, es gibt 5 Arten von Bonbon-Tüten</a:t>
                </a:r>
              </a:p>
              <a:p>
                <a:pPr lvl="1"/>
                <a:r>
                  <a:rPr lang="de-DE" dirty="0"/>
                  <a:t>Bonbons gleich verpackt</a:t>
                </a:r>
              </a:p>
              <a:p>
                <a:pPr lvl="1"/>
                <a:r>
                  <a:rPr lang="de-DE" dirty="0"/>
                  <a:t>10% sind 100% Kirsch-Bonbons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20% sind 75% Kirsch + 25% Zitronen-Bonbons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75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40% sind 50% Kirsch + 50% Zitronen-Bonbons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20% sind 25% Kirsch + 75% Zitronen-Bonbons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10% sind 100% Zitronen-Bonbons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lvl="1">
                  <a:tabLst>
                    <a:tab pos="8443913" algn="l"/>
                  </a:tabLst>
                </a:pPr>
                <a:r>
                  <a:rPr lang="de-DE" dirty="0"/>
                  <a:t>Bezeichnen wir mit</a:t>
                </a:r>
                <a:r>
                  <a:rPr lang="de-DE" altLang="ja-JP" dirty="0"/>
                  <a:t> </a:t>
                </a:r>
                <a14:m>
                  <m:oMath xmlns:m="http://schemas.openxmlformats.org/officeDocument/2006/math">
                    <m:r>
                      <a:rPr lang="de-DE" altLang="ja-JP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altLang="ja-JP" dirty="0"/>
                  <a:t> den Parameter, der den Anteil an Kirsch-Bonbons spezifiziert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ja-JP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altLang="ja-JP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de-DE" altLang="ja-JP" dirty="0"/>
                  <a:t> die dazugehörige Hypothese ➝ 5 Hypothesen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75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0.1,0.2,0.4,0.2,0.1</m:t>
                        </m:r>
                      </m:e>
                    </m:d>
                  </m:oMath>
                </a14:m>
                <a:endParaRPr lang="de-DE" dirty="0"/>
              </a:p>
              <a:p>
                <a:pPr>
                  <a:tabLst>
                    <a:tab pos="8443913" algn="l"/>
                  </a:tabLst>
                </a:pPr>
                <a:r>
                  <a:rPr lang="de-DE" dirty="0"/>
                  <a:t>Dann beobachten wir Bonbons aus einer Tüte: </a:t>
                </a:r>
                <a:r>
                  <a:rPr lang="de-DE" dirty="0">
                    <a:solidFill>
                      <a:srgbClr val="FFFF00"/>
                    </a:solidFill>
                  </a:rPr>
                  <a:t>●●●●●●●●●●</a:t>
                </a:r>
                <a:r>
                  <a:rPr lang="de-DE" dirty="0"/>
                  <a:t> </a:t>
                </a:r>
                <a:r>
                  <a:rPr lang="de-DE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600" dirty="0"/>
                  <a:t> 10 mal Zitronen-Bonbons)</a:t>
                </a:r>
                <a:endParaRPr lang="de-DE" dirty="0"/>
              </a:p>
              <a:p>
                <a:r>
                  <a:rPr lang="de-DE" altLang="ja-JP" dirty="0"/>
                  <a:t>Frage: Welche der 5 Arten von Tüten hat die 10 Beobachtungen generiert? </a:t>
                </a:r>
                <a14:m>
                  <m:oMath xmlns:m="http://schemas.openxmlformats.org/officeDocument/2006/math">
                    <m:r>
                      <a:rPr lang="de-DE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ja-JP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altLang="ja-JP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endParaRPr lang="de-DE" altLang="ja-JP" dirty="0"/>
              </a:p>
              <a:p>
                <a:pPr lvl="1"/>
                <a:r>
                  <a:rPr lang="de-DE" dirty="0"/>
                  <a:t>Welchen Geschmack wird der nächste Bonbon haben? Vorhersage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7703DC2-5BCD-5742-B798-46D654632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11484001" cy="4377926"/>
              </a:xfrm>
              <a:blipFill>
                <a:blip r:embed="rId3"/>
                <a:stretch>
                  <a:fillRect l="-1435" t="-2601" b="-28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21B8A-FF58-BE4C-AAA2-E5C4889584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B3FD-061C-4A4F-B27F-836BC531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9</a:t>
            </a:fld>
            <a:endParaRPr lang="de-DE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917C26-F52B-3542-9002-E4F22E98BC66}"/>
              </a:ext>
            </a:extLst>
          </p:cNvPr>
          <p:cNvGrpSpPr/>
          <p:nvPr/>
        </p:nvGrpSpPr>
        <p:grpSpPr>
          <a:xfrm>
            <a:off x="7489075" y="2957838"/>
            <a:ext cx="778304" cy="863364"/>
            <a:chOff x="7221633" y="1857133"/>
            <a:chExt cx="778304" cy="86336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4F32AE6-A888-AF42-9C82-2F1AFB0E2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6825" y="217051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14022FF-44A5-4349-9ACC-415319987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5813" y="228975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FE72AE3-24A2-9A47-823E-9DBFA175BF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4122" y="209475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C8A5A10-0E4F-1841-A003-0695E67633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0872" y="2497464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5E34F0C-9368-8C45-97B9-CBC251599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0278" y="232020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926CDD-A0A8-CE4E-AA8D-A8A07FE15C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2492" y="226711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34C7903-2C38-384A-B238-A6D084B452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3582" y="210327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CC0EB5-270A-8E42-B6A3-A8901A106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6825" y="249204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6BBECE-8AED-144A-9DBF-B8AE5AAE3A89}"/>
                </a:ext>
              </a:extLst>
            </p:cNvPr>
            <p:cNvSpPr/>
            <p:nvPr/>
          </p:nvSpPr>
          <p:spPr>
            <a:xfrm>
              <a:off x="7221633" y="1857133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D599F0-70D2-F241-A70E-0859FB3F4D22}"/>
              </a:ext>
            </a:extLst>
          </p:cNvPr>
          <p:cNvGrpSpPr/>
          <p:nvPr/>
        </p:nvGrpSpPr>
        <p:grpSpPr>
          <a:xfrm>
            <a:off x="8373051" y="2957838"/>
            <a:ext cx="778304" cy="863364"/>
            <a:chOff x="8105609" y="1861386"/>
            <a:chExt cx="778304" cy="8633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4FB7E0-B478-894A-995F-B9237EAAD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76461" y="2170498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690C0-CA13-9344-809C-0D6EC0BA2C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5449" y="2289747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491F9FA-4BFF-834A-9CDC-BD4DB58EEE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3758" y="209474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F50665-4799-1A4C-BA03-DBCB0D31B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0508" y="249745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940F69F-4D3A-B24F-B84A-4D730B3E0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9914" y="2320189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5468A4-B068-5045-ACF5-AB55FE692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2128" y="226710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18BC83-257C-4649-B921-CCA79BCD1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218" y="210326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B01AC52-26D6-3E45-A5B8-25424BDCE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6461" y="249203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64F4CC0-3B98-464D-8E6F-09D29329910D}"/>
                </a:ext>
              </a:extLst>
            </p:cNvPr>
            <p:cNvSpPr/>
            <p:nvPr/>
          </p:nvSpPr>
          <p:spPr>
            <a:xfrm>
              <a:off x="8105609" y="1861386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EE4D4-3DED-4F42-B463-C59F34B7EBA5}"/>
              </a:ext>
            </a:extLst>
          </p:cNvPr>
          <p:cNvGrpSpPr/>
          <p:nvPr/>
        </p:nvGrpSpPr>
        <p:grpSpPr>
          <a:xfrm>
            <a:off x="9277718" y="2957838"/>
            <a:ext cx="778304" cy="863364"/>
            <a:chOff x="9010276" y="1827362"/>
            <a:chExt cx="778304" cy="8633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E81BE7-64AD-914C-9928-A84C38C5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4377" y="2138072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8F6B1B-7D0E-B644-A156-C5D1961A3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3365" y="225732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9AAED4-0100-F041-AF10-B08C0D0C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9834" y="2057813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DEC84B-7D02-6B49-8EAB-E4EA71C62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6584" y="2460524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170F298-BF36-674D-AEC1-C4ECF62A2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990" y="2283261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6D4AB6-1E20-4A4F-9A48-1D4B7A484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8204" y="2230172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2C354D-6CF4-264F-B5E5-8C5E69338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9294" y="206633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B2BEDE-778F-DB4B-8307-604CAD8A0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2537" y="245510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781BB2-FFD6-334E-AC1D-28B19B239628}"/>
                </a:ext>
              </a:extLst>
            </p:cNvPr>
            <p:cNvSpPr/>
            <p:nvPr/>
          </p:nvSpPr>
          <p:spPr>
            <a:xfrm>
              <a:off x="9010276" y="1827362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DBF6F7C-46EB-4445-8DA3-6E5AEAC86C01}"/>
              </a:ext>
            </a:extLst>
          </p:cNvPr>
          <p:cNvGrpSpPr/>
          <p:nvPr/>
        </p:nvGrpSpPr>
        <p:grpSpPr>
          <a:xfrm>
            <a:off x="10156776" y="2957838"/>
            <a:ext cx="778304" cy="863364"/>
            <a:chOff x="9889334" y="1840121"/>
            <a:chExt cx="778304" cy="8633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801C84-1A25-0446-A0DF-1ADFE26A2B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6351" y="2154299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CAE444-1545-B341-8320-16962F288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5339" y="2273548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68BC60-9014-0F41-B4DC-D4A66F7085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1808" y="2074040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AD9A32-EA08-2248-892C-DB96FBAA5A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58" y="247675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B030E-D4D1-4140-865F-8E969F1EA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38311" y="230068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BA1416-CC35-5045-9F13-077A5C1CA3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0525" y="2247592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D85C18-783C-D34B-A866-7D676BA16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1615" y="208375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2A4B22-3B77-AB4D-8ECC-26D41F860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4858" y="2472523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6D7E553-DB24-C340-819A-48A5A375BBE8}"/>
                </a:ext>
              </a:extLst>
            </p:cNvPr>
            <p:cNvSpPr/>
            <p:nvPr/>
          </p:nvSpPr>
          <p:spPr>
            <a:xfrm>
              <a:off x="9889334" y="1840121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627D1C-57B5-0B42-9B5F-B4BA0B105581}"/>
              </a:ext>
            </a:extLst>
          </p:cNvPr>
          <p:cNvGrpSpPr/>
          <p:nvPr/>
        </p:nvGrpSpPr>
        <p:grpSpPr>
          <a:xfrm>
            <a:off x="11065696" y="2957838"/>
            <a:ext cx="778304" cy="863364"/>
            <a:chOff x="10798254" y="1847608"/>
            <a:chExt cx="778304" cy="86336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9EA93A-51F3-0D4D-A588-BADFDC9D6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67781" y="2164012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F8E756-696B-8E4E-AD0A-C2D0537330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6769" y="228326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2726AE-4626-5347-B452-20C5C4474B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73238" y="2083753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51596C-D3EB-C34F-9430-455DDA67AB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79988" y="2486464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F4C8172-5157-7F43-A73D-D4429CEBA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39741" y="2310394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3EB3096-9679-E24C-B9A9-0BE2072F4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1955" y="2257305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543B52-B45D-2E4E-B9EE-046CD10CC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79988" y="2090305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1F9464-F322-6A44-BDA9-41D33228E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3231" y="2479075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5D39531-3B4E-414D-9965-783FB608390E}"/>
                </a:ext>
              </a:extLst>
            </p:cNvPr>
            <p:cNvSpPr/>
            <p:nvPr/>
          </p:nvSpPr>
          <p:spPr>
            <a:xfrm>
              <a:off x="10798254" y="1847608"/>
              <a:ext cx="778304" cy="863364"/>
            </a:xfrm>
            <a:custGeom>
              <a:avLst/>
              <a:gdLst>
                <a:gd name="connsiteX0" fmla="*/ 293459 w 778304"/>
                <a:gd name="connsiteY0" fmla="*/ 4253 h 863364"/>
                <a:gd name="connsiteX1" fmla="*/ 578412 w 778304"/>
                <a:gd name="connsiteY1" fmla="*/ 0 h 863364"/>
                <a:gd name="connsiteX2" fmla="*/ 416797 w 778304"/>
                <a:gd name="connsiteY2" fmla="*/ 157362 h 863364"/>
                <a:gd name="connsiteX3" fmla="*/ 544387 w 778304"/>
                <a:gd name="connsiteY3" fmla="*/ 204145 h 863364"/>
                <a:gd name="connsiteX4" fmla="*/ 671978 w 778304"/>
                <a:gd name="connsiteY4" fmla="*/ 267941 h 863364"/>
                <a:gd name="connsiteX5" fmla="*/ 740027 w 778304"/>
                <a:gd name="connsiteY5" fmla="*/ 323230 h 863364"/>
                <a:gd name="connsiteX6" fmla="*/ 778304 w 778304"/>
                <a:gd name="connsiteY6" fmla="*/ 378519 h 863364"/>
                <a:gd name="connsiteX7" fmla="*/ 774051 w 778304"/>
                <a:gd name="connsiteY7" fmla="*/ 438062 h 863364"/>
                <a:gd name="connsiteX8" fmla="*/ 731520 w 778304"/>
                <a:gd name="connsiteY8" fmla="*/ 540134 h 863364"/>
                <a:gd name="connsiteX9" fmla="*/ 693243 w 778304"/>
                <a:gd name="connsiteY9" fmla="*/ 591170 h 863364"/>
                <a:gd name="connsiteX10" fmla="*/ 654966 w 778304"/>
                <a:gd name="connsiteY10" fmla="*/ 654966 h 863364"/>
                <a:gd name="connsiteX11" fmla="*/ 603930 w 778304"/>
                <a:gd name="connsiteY11" fmla="*/ 740026 h 863364"/>
                <a:gd name="connsiteX12" fmla="*/ 561400 w 778304"/>
                <a:gd name="connsiteY12" fmla="*/ 782556 h 863364"/>
                <a:gd name="connsiteX13" fmla="*/ 518869 w 778304"/>
                <a:gd name="connsiteY13" fmla="*/ 825087 h 863364"/>
                <a:gd name="connsiteX14" fmla="*/ 467833 w 778304"/>
                <a:gd name="connsiteY14" fmla="*/ 850605 h 863364"/>
                <a:gd name="connsiteX15" fmla="*/ 395532 w 778304"/>
                <a:gd name="connsiteY15" fmla="*/ 859111 h 863364"/>
                <a:gd name="connsiteX16" fmla="*/ 318977 w 778304"/>
                <a:gd name="connsiteY16" fmla="*/ 863364 h 863364"/>
                <a:gd name="connsiteX17" fmla="*/ 250929 w 778304"/>
                <a:gd name="connsiteY17" fmla="*/ 854858 h 863364"/>
                <a:gd name="connsiteX18" fmla="*/ 191387 w 778304"/>
                <a:gd name="connsiteY18" fmla="*/ 829340 h 863364"/>
                <a:gd name="connsiteX19" fmla="*/ 140350 w 778304"/>
                <a:gd name="connsiteY19" fmla="*/ 782556 h 863364"/>
                <a:gd name="connsiteX20" fmla="*/ 93567 w 778304"/>
                <a:gd name="connsiteY20" fmla="*/ 731520 h 863364"/>
                <a:gd name="connsiteX21" fmla="*/ 42531 w 778304"/>
                <a:gd name="connsiteY21" fmla="*/ 646460 h 863364"/>
                <a:gd name="connsiteX22" fmla="*/ 4253 w 778304"/>
                <a:gd name="connsiteY22" fmla="*/ 548640 h 863364"/>
                <a:gd name="connsiteX23" fmla="*/ 0 w 778304"/>
                <a:gd name="connsiteY23" fmla="*/ 501857 h 863364"/>
                <a:gd name="connsiteX24" fmla="*/ 0 w 778304"/>
                <a:gd name="connsiteY24" fmla="*/ 501857 h 863364"/>
                <a:gd name="connsiteX25" fmla="*/ 34025 w 778304"/>
                <a:gd name="connsiteY25" fmla="*/ 425302 h 863364"/>
                <a:gd name="connsiteX26" fmla="*/ 72302 w 778304"/>
                <a:gd name="connsiteY26" fmla="*/ 353001 h 863364"/>
                <a:gd name="connsiteX27" fmla="*/ 123338 w 778304"/>
                <a:gd name="connsiteY27" fmla="*/ 301965 h 863364"/>
                <a:gd name="connsiteX28" fmla="*/ 208399 w 778304"/>
                <a:gd name="connsiteY28" fmla="*/ 233916 h 863364"/>
                <a:gd name="connsiteX29" fmla="*/ 280700 w 778304"/>
                <a:gd name="connsiteY29" fmla="*/ 195639 h 863364"/>
                <a:gd name="connsiteX30" fmla="*/ 348748 w 778304"/>
                <a:gd name="connsiteY30" fmla="*/ 174374 h 863364"/>
                <a:gd name="connsiteX31" fmla="*/ 387026 w 778304"/>
                <a:gd name="connsiteY31" fmla="*/ 153109 h 863364"/>
                <a:gd name="connsiteX32" fmla="*/ 399785 w 778304"/>
                <a:gd name="connsiteY32" fmla="*/ 148856 h 863364"/>
                <a:gd name="connsiteX33" fmla="*/ 293459 w 778304"/>
                <a:gd name="connsiteY33" fmla="*/ 4253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8304" h="863364">
                  <a:moveTo>
                    <a:pt x="293459" y="4253"/>
                  </a:moveTo>
                  <a:lnTo>
                    <a:pt x="578412" y="0"/>
                  </a:lnTo>
                  <a:lnTo>
                    <a:pt x="416797" y="157362"/>
                  </a:lnTo>
                  <a:lnTo>
                    <a:pt x="544387" y="204145"/>
                  </a:lnTo>
                  <a:lnTo>
                    <a:pt x="671978" y="267941"/>
                  </a:lnTo>
                  <a:lnTo>
                    <a:pt x="740027" y="323230"/>
                  </a:lnTo>
                  <a:lnTo>
                    <a:pt x="778304" y="378519"/>
                  </a:lnTo>
                  <a:lnTo>
                    <a:pt x="774051" y="438062"/>
                  </a:lnTo>
                  <a:lnTo>
                    <a:pt x="731520" y="540134"/>
                  </a:lnTo>
                  <a:lnTo>
                    <a:pt x="693243" y="591170"/>
                  </a:lnTo>
                  <a:lnTo>
                    <a:pt x="654966" y="654966"/>
                  </a:lnTo>
                  <a:lnTo>
                    <a:pt x="603930" y="740026"/>
                  </a:lnTo>
                  <a:lnTo>
                    <a:pt x="561400" y="782556"/>
                  </a:lnTo>
                  <a:lnTo>
                    <a:pt x="518869" y="825087"/>
                  </a:lnTo>
                  <a:lnTo>
                    <a:pt x="467833" y="850605"/>
                  </a:lnTo>
                  <a:lnTo>
                    <a:pt x="395532" y="859111"/>
                  </a:lnTo>
                  <a:lnTo>
                    <a:pt x="318977" y="863364"/>
                  </a:lnTo>
                  <a:lnTo>
                    <a:pt x="250929" y="854858"/>
                  </a:lnTo>
                  <a:lnTo>
                    <a:pt x="191387" y="829340"/>
                  </a:lnTo>
                  <a:lnTo>
                    <a:pt x="140350" y="782556"/>
                  </a:lnTo>
                  <a:lnTo>
                    <a:pt x="93567" y="731520"/>
                  </a:lnTo>
                  <a:lnTo>
                    <a:pt x="42531" y="646460"/>
                  </a:lnTo>
                  <a:lnTo>
                    <a:pt x="4253" y="548640"/>
                  </a:lnTo>
                  <a:lnTo>
                    <a:pt x="0" y="501857"/>
                  </a:lnTo>
                  <a:lnTo>
                    <a:pt x="0" y="501857"/>
                  </a:lnTo>
                  <a:lnTo>
                    <a:pt x="34025" y="425302"/>
                  </a:lnTo>
                  <a:lnTo>
                    <a:pt x="72302" y="353001"/>
                  </a:lnTo>
                  <a:lnTo>
                    <a:pt x="123338" y="301965"/>
                  </a:lnTo>
                  <a:lnTo>
                    <a:pt x="208399" y="233916"/>
                  </a:lnTo>
                  <a:lnTo>
                    <a:pt x="280700" y="195639"/>
                  </a:lnTo>
                  <a:lnTo>
                    <a:pt x="348748" y="174374"/>
                  </a:lnTo>
                  <a:lnTo>
                    <a:pt x="387026" y="153109"/>
                  </a:lnTo>
                  <a:lnTo>
                    <a:pt x="399785" y="148856"/>
                  </a:lnTo>
                  <a:lnTo>
                    <a:pt x="293459" y="4253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F55380-3402-F347-8923-370808A1A421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648B3E0-29CD-E544-B855-B4947B4FB0F7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99EE68-3221-8444-8FD3-87E19A70B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562FB30-A6CC-BF42-A035-B1ACEDD056C0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90CFFF9-091C-1E43-BC7F-8EA59A979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49EC6CC-08B9-9341-9C98-89AAB7909FC1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AB8288-4CC5-FB42-B84F-289C35B61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521A30E-7A28-2041-BB25-A9D27D545D2A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521A30E-7A28-2041-BB25-A9D27D545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613D4E1-A125-1C44-9003-87BA7930729A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251F670-8B44-DF47-A51C-4990CBD58F08}"/>
                </a:ext>
              </a:extLst>
            </p:cNvPr>
            <p:cNvCxnSpPr>
              <a:stCxn id="59" idx="3"/>
              <a:endCxn id="60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9CA3845-4660-FF49-94D2-66ABA10DBB3F}"/>
                </a:ext>
              </a:extLst>
            </p:cNvPr>
            <p:cNvCxnSpPr>
              <a:cxnSpLocks/>
              <a:stCxn id="59" idx="3"/>
              <a:endCxn id="61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5C353EF-1B4D-1943-A836-0BDF9F354930}"/>
                </a:ext>
              </a:extLst>
            </p:cNvPr>
            <p:cNvCxnSpPr>
              <a:cxnSpLocks/>
              <a:stCxn id="59" idx="5"/>
              <a:endCxn id="62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CE6423B-F940-BC47-9AF6-4013AAEE1D3F}"/>
                  </a:ext>
                </a:extLst>
              </p:cNvPr>
              <p:cNvSpPr/>
              <p:nvPr/>
            </p:nvSpPr>
            <p:spPr>
              <a:xfrm>
                <a:off x="7580495" y="3800629"/>
                <a:ext cx="40601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</m:sSub>
                  </m:oMath>
                </a14:m>
                <a:r>
                  <a:rPr lang="de-DE" sz="14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75</m:t>
                        </m:r>
                      </m:sub>
                    </m:sSub>
                  </m:oMath>
                </a14:m>
                <a:r>
                  <a:rPr lang="de-DE" sz="14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de-DE" sz="14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</m:sSub>
                  </m:oMath>
                </a14:m>
                <a:r>
                  <a:rPr lang="de-DE" sz="14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CE6423B-F940-BC47-9AF6-4013AAEE1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495" y="3800629"/>
                <a:ext cx="406015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157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LDA: Anwendung zur Analyse von sozialen Netzwerken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Spezifische Topic-Gruppe</a:t>
            </a:r>
          </a:p>
          <a:p>
            <a:pPr lvl="1"/>
            <a:r>
              <a:rPr lang="de-DE" dirty="0" err="1"/>
              <a:t>g</a:t>
            </a:r>
            <a:r>
              <a:rPr lang="de-DE" dirty="0"/>
              <a:t>: Nutzer*in, |</a:t>
            </a:r>
            <a:r>
              <a:rPr lang="de-DE" dirty="0" err="1"/>
              <a:t>e</a:t>
            </a:r>
            <a:r>
              <a:rPr lang="de-DE" dirty="0"/>
              <a:t>’(</a:t>
            </a:r>
            <a:r>
              <a:rPr lang="de-DE" dirty="0" err="1"/>
              <a:t>g</a:t>
            </a:r>
            <a:r>
              <a:rPr lang="de-DE" dirty="0"/>
              <a:t>)|: Follower-Zahl, Bio: Twitter Bio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EE122F-16E8-9043-89BB-CAD1626C97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Topic-Gruppe „mobile </a:t>
            </a:r>
            <a:r>
              <a:rPr lang="de-DE" dirty="0" err="1"/>
              <a:t>gadget</a:t>
            </a:r>
            <a:r>
              <a:rPr lang="de-DE" dirty="0"/>
              <a:t> </a:t>
            </a:r>
            <a:r>
              <a:rPr lang="de-DE" dirty="0" err="1"/>
              <a:t>blog</a:t>
            </a:r>
            <a:r>
              <a:rPr lang="de-DE" dirty="0"/>
              <a:t>“ aus dem „non-</a:t>
            </a:r>
            <a:r>
              <a:rPr lang="de-DE" dirty="0" err="1"/>
              <a:t>popular</a:t>
            </a:r>
            <a:r>
              <a:rPr lang="de-DE" dirty="0"/>
              <a:t>“ Datensatz</a:t>
            </a:r>
          </a:p>
          <a:p>
            <a:pPr lvl="1"/>
            <a:r>
              <a:rPr lang="de-DE" dirty="0"/>
              <a:t>Nur Twitter Nutzer*innen mit |</a:t>
            </a:r>
            <a:r>
              <a:rPr lang="de-DE" dirty="0" err="1"/>
              <a:t>e</a:t>
            </a:r>
            <a:r>
              <a:rPr lang="de-DE" dirty="0"/>
              <a:t>’(</a:t>
            </a:r>
            <a:r>
              <a:rPr lang="de-DE" dirty="0" err="1"/>
              <a:t>g</a:t>
            </a:r>
            <a:r>
              <a:rPr lang="de-DE" dirty="0"/>
              <a:t>)|≤100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FFAE4-EB90-AB42-8AEF-F197D858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7C6E0-91E6-5A47-8EA2-4B3ACBC01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2785024"/>
            <a:ext cx="5423891" cy="3120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C1E268-7E63-2C43-A046-43C5A2AA0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5"/>
          <a:stretch/>
        </p:blipFill>
        <p:spPr bwMode="auto">
          <a:xfrm>
            <a:off x="6388199" y="2785024"/>
            <a:ext cx="5455800" cy="311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7581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LDA: Performanz bewerten mittels Perplexität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Wie gut sagt eine Wahrscheinlichkeitsverteilung oder probabilistisches Modell ein Sample vorher?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: Modell einer unbekannten Wahrscheinlichkeitsverteilung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gelernt aus einem Datensatz bestehend aus Datenpunkten gesampelt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de-DE" i="1" dirty="0"/>
              </a:p>
              <a:p>
                <a:pPr lvl="1"/>
                <a:r>
                  <a:rPr lang="de-DE" dirty="0"/>
                  <a:t>Werte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aus, indem man fragt, wie gut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ein gesondertes Test-Sample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(auch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i="1" dirty="0"/>
                  <a:t> </a:t>
                </a:r>
                <a:r>
                  <a:rPr lang="de-DE" dirty="0"/>
                  <a:t>gesampelt) vorhersagt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Perplexität</a:t>
                </a:r>
                <a:r>
                  <a:rPr lang="de-DE" dirty="0"/>
                  <a:t>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perplexity</a:t>
                </a:r>
                <a:r>
                  <a:rPr lang="de-DE" dirty="0"/>
                  <a:t>)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definiert als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sup>
                      </m:sSup>
                    </m:oMath>
                  </m:oMathPara>
                </a14:m>
                <a:endParaRPr lang="de-DE" sz="2000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üblicherweise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Ein besseres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tendiert dazu höhere Wahrscheinlichkeiten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zuzuweisen ➝ geringere Perplexität („weniger überrascht – perplex – vom Sample“)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8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681050" y="6270837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chemeClr val="tx1">
                    <a:lumMod val="60000"/>
                    <a:lumOff val="40000"/>
                  </a:schemeClr>
                </a:solidFill>
              </a:rPr>
              <a:t>[Wikipedia]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AA14A-8500-634B-86C7-D00CF66355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4B04D1-C067-994B-9A98-5208D2313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6949508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Perplexität unterschiedlicher Modelle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C6E9-50D0-1C48-BA65-825EC4972F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31B3-06CD-5B4C-9775-277A97468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92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3060834" y="1665066"/>
            <a:ext cx="5943829" cy="4238716"/>
            <a:chOff x="1700603" y="1953097"/>
            <a:chExt cx="5943829" cy="4238716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603" y="1953097"/>
              <a:ext cx="5943829" cy="42387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517984" y="2996952"/>
              <a:ext cx="104604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Unigram</a:t>
              </a: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 rot="275915">
              <a:off x="5349533" y="3640513"/>
              <a:ext cx="21715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Mixture </a:t>
              </a:r>
              <a:r>
                <a:rPr lang="en-US"/>
                <a:t>of Unigrams</a:t>
              </a:r>
              <a:endParaRPr lang="en-US" dirty="0"/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 rot="835012">
              <a:off x="5052709" y="4565839"/>
              <a:ext cx="247151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/>
                <a:t>PLSA (nicht besprochen)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5324062" y="5049572"/>
              <a:ext cx="63225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LDA</a:t>
              </a: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5053632" y="2012334"/>
              <a:ext cx="2590800" cy="91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4" name="Text Box 7">
            <a:extLst>
              <a:ext uri="{FF2B5EF4-FFF2-40B4-BE49-F238E27FC236}">
                <a16:creationId xmlns:a16="http://schemas.microsoft.com/office/drawing/2014/main" id="{1D0AA1C5-4846-244D-BD3A-E35573FA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720" y="3617432"/>
            <a:ext cx="24715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Weniger ist besser ➝</a:t>
            </a:r>
          </a:p>
        </p:txBody>
      </p:sp>
    </p:spTree>
    <p:extLst>
      <p:ext uri="{BB962C8B-B14F-4D97-AF65-F5344CB8AC3E}">
        <p14:creationId xmlns:p14="http://schemas.microsoft.com/office/powerpoint/2010/main" val="33714080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8A342-F03A-6E44-B1C4-FAC21DD2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LDA Erweiterungen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1B4EF-ADE9-AB4B-B530-DD8F577F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Viele Erweiterungen sind im Laufe der Zeit vorgeschlagen worden</a:t>
            </a:r>
          </a:p>
          <a:p>
            <a:r>
              <a:rPr lang="de-DE" dirty="0"/>
              <a:t>Implementierungen in Python vorhanden (mindestens LDA, aber auch andere Varianten)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275E5-4D54-124C-BDB1-650DEBDC99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B4F-2E81-AA41-B5A4-902500D8F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A6278-9B98-D846-991C-D225D66A6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DC5C8-76A2-D849-9467-631CBFAFACC1}"/>
              </a:ext>
            </a:extLst>
          </p:cNvPr>
          <p:cNvSpPr txBox="1"/>
          <p:nvPr/>
        </p:nvSpPr>
        <p:spPr>
          <a:xfrm>
            <a:off x="4888364" y="6286226"/>
            <a:ext cx="2427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Abbildung: David Blei, Vortrag. ICML, 2012.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1C280-A40D-9944-BE6B-CE9FEC351D0A}"/>
              </a:ext>
            </a:extLst>
          </p:cNvPr>
          <p:cNvSpPr txBox="1"/>
          <p:nvPr/>
        </p:nvSpPr>
        <p:spPr>
          <a:xfrm>
            <a:off x="5473015" y="2034195"/>
            <a:ext cx="227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Dynamic Topic Model</a:t>
            </a:r>
          </a:p>
          <a:p>
            <a:pPr algn="ctr"/>
            <a:r>
              <a:rPr lang="de-DE" dirty="0"/>
              <a:t>(über die Zeit)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90964-44E0-684F-BB27-B2431802B003}"/>
              </a:ext>
            </a:extLst>
          </p:cNvPr>
          <p:cNvSpPr txBox="1"/>
          <p:nvPr/>
        </p:nvSpPr>
        <p:spPr>
          <a:xfrm>
            <a:off x="3120135" y="2034195"/>
            <a:ext cx="2578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Relational Topic Model</a:t>
            </a:r>
          </a:p>
          <a:p>
            <a:pPr algn="ctr"/>
            <a:r>
              <a:rPr lang="de-DE" dirty="0"/>
              <a:t>(Links zwischen Papieren)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61A02B-6B1A-2E49-8EF4-2E49B136F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78" t="9595" r="9519" b="16171"/>
          <a:stretch/>
        </p:blipFill>
        <p:spPr>
          <a:xfrm>
            <a:off x="474651" y="2680526"/>
            <a:ext cx="2583086" cy="1280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F4B0FD-397A-4C44-93CA-414B077635CB}"/>
                  </a:ext>
                </a:extLst>
              </p:cNvPr>
              <p:cNvSpPr txBox="1"/>
              <p:nvPr/>
            </p:nvSpPr>
            <p:spPr>
              <a:xfrm>
                <a:off x="359999" y="1480197"/>
                <a:ext cx="281239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/>
                  <a:t>Smoothed</a:t>
                </a:r>
                <a:r>
                  <a:rPr lang="de-DE" dirty="0"/>
                  <a:t> LDA</a:t>
                </a:r>
              </a:p>
              <a:p>
                <a:pPr algn="ctr"/>
                <a:r>
                  <a:rPr lang="de-DE" dirty="0"/>
                  <a:t>(Hyperparameter wie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zur Beeinflussung der Wortverteilungen pro Topic)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F4B0FD-397A-4C44-93CA-414B07763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80197"/>
                <a:ext cx="2812390" cy="1200329"/>
              </a:xfrm>
              <a:prstGeom prst="rect">
                <a:avLst/>
              </a:prstGeom>
              <a:blipFill>
                <a:blip r:embed="rId3"/>
                <a:stretch>
                  <a:fillRect l="-1345" t="-2105" r="-1345" b="-73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8B2D076-16F5-CD49-9835-AF2D50DAD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00" t="50205" r="1368" b="3175"/>
          <a:stretch/>
        </p:blipFill>
        <p:spPr>
          <a:xfrm>
            <a:off x="5758268" y="2680526"/>
            <a:ext cx="1706881" cy="1563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5DE7A-FA86-9C4C-92F1-1FD337B01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6" t="3404" r="40995" b="54730"/>
          <a:stretch/>
        </p:blipFill>
        <p:spPr>
          <a:xfrm>
            <a:off x="3185683" y="2680526"/>
            <a:ext cx="2447109" cy="1403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04422-E978-E041-A122-1960D5126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625" y="2680526"/>
            <a:ext cx="2008891" cy="1881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838328-FF40-8B40-9512-5808F47B14F3}"/>
              </a:ext>
            </a:extLst>
          </p:cNvPr>
          <p:cNvSpPr txBox="1"/>
          <p:nvPr/>
        </p:nvSpPr>
        <p:spPr>
          <a:xfrm>
            <a:off x="7664786" y="2034195"/>
            <a:ext cx="186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Topic Model für Empfehlungen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23AE70-E846-EF4E-B9C5-0A5DD8F2A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4992" y="2680526"/>
            <a:ext cx="1745691" cy="2474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EC47E2-6C52-D14D-91CA-75BA135D4855}"/>
              </a:ext>
            </a:extLst>
          </p:cNvPr>
          <p:cNvSpPr txBox="1"/>
          <p:nvPr/>
        </p:nvSpPr>
        <p:spPr>
          <a:xfrm>
            <a:off x="9663738" y="2034194"/>
            <a:ext cx="186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Autor-Topic Modell (Übung 2)</a:t>
            </a:r>
          </a:p>
        </p:txBody>
      </p:sp>
    </p:spTree>
    <p:extLst>
      <p:ext uri="{BB962C8B-B14F-4D97-AF65-F5344CB8AC3E}">
        <p14:creationId xmlns:p14="http://schemas.microsoft.com/office/powerpoint/2010/main" val="24351837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48E7-C360-7B46-8837-8B9FDA3B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CA479-6F07-DE40-9E72-8EC67249B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Komplexes Modell, in dem viele versteckte Parameter zu lernen sind</a:t>
            </a:r>
          </a:p>
          <a:p>
            <a:r>
              <a:rPr lang="de-DE" dirty="0"/>
              <a:t>Annahme: Dokumente sind durch einen generativen Prozess entstanden</a:t>
            </a:r>
          </a:p>
          <a:p>
            <a:pPr lvl="1"/>
            <a:r>
              <a:rPr lang="de-DE" dirty="0"/>
              <a:t>Worte als Evidenz dieses Prozesses</a:t>
            </a:r>
          </a:p>
          <a:p>
            <a:r>
              <a:rPr lang="de-DE" dirty="0"/>
              <a:t>Parameter lernen mittels</a:t>
            </a:r>
          </a:p>
          <a:p>
            <a:pPr lvl="1"/>
            <a:r>
              <a:rPr lang="de-DE" dirty="0" err="1"/>
              <a:t>Variational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+ EM</a:t>
            </a:r>
          </a:p>
          <a:p>
            <a:pPr lvl="2"/>
            <a:r>
              <a:rPr lang="de-DE" dirty="0"/>
              <a:t>Einfacheres Modell nehmen, KL Divergenz minimieren mit einem EM-Vorgehen</a:t>
            </a:r>
          </a:p>
          <a:p>
            <a:pPr lvl="1"/>
            <a:r>
              <a:rPr lang="de-DE" dirty="0"/>
              <a:t>Gibbs Sampling</a:t>
            </a:r>
          </a:p>
          <a:p>
            <a:pPr lvl="2"/>
            <a:r>
              <a:rPr lang="de-DE" dirty="0"/>
              <a:t>Relative Häufigkeiten durch Samples abschätzen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05451-76C2-2C4F-9531-3FCAD878D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24C18-44D8-9F4A-8362-D3DF1C143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CB090-D58E-D648-8355-3BADA0D94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94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1317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5. Lernalgorithmen für episodische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Bayesian</a:t>
            </a:r>
            <a:r>
              <a:rPr lang="de-DE" dirty="0"/>
              <a:t> Learning, MAP Learning, Maximum </a:t>
            </a:r>
            <a:r>
              <a:rPr lang="de-DE" dirty="0" err="1"/>
              <a:t>Likelihood</a:t>
            </a:r>
            <a:r>
              <a:rPr lang="de-DE" dirty="0"/>
              <a:t> (ML) Learning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ML-basiertes Parameter Lernen</a:t>
            </a:r>
          </a:p>
          <a:p>
            <a:pPr lvl="1"/>
            <a:r>
              <a:rPr lang="de-DE" dirty="0"/>
              <a:t>In BNs: ML (vollständige Daten), </a:t>
            </a:r>
            <a:r>
              <a:rPr lang="de-DE" dirty="0" err="1"/>
              <a:t>Expectation-Maximisation</a:t>
            </a:r>
            <a:r>
              <a:rPr lang="de-DE" dirty="0"/>
              <a:t> (EM; nicht-vollständige Daten)</a:t>
            </a:r>
          </a:p>
          <a:p>
            <a:pPr lvl="1"/>
            <a:r>
              <a:rPr lang="de-DE" dirty="0"/>
              <a:t>In Faktormodellen: Iterative Proportional Fitting (IPF), EM-IPF</a:t>
            </a:r>
          </a:p>
          <a:p>
            <a:pPr lvl="1"/>
            <a:r>
              <a:rPr lang="de-DE" dirty="0"/>
              <a:t>Anwendung: LDA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ML-basiertes Struktur Lernen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Model </a:t>
            </a:r>
            <a:r>
              <a:rPr lang="de-DE" dirty="0" err="1">
                <a:solidFill>
                  <a:schemeClr val="accent1"/>
                </a:solidFill>
              </a:rPr>
              <a:t>Selection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Structural</a:t>
            </a:r>
            <a:r>
              <a:rPr lang="de-DE" dirty="0">
                <a:solidFill>
                  <a:schemeClr val="accent1"/>
                </a:solidFill>
              </a:rPr>
              <a:t> EM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Abschlussbemerkungen</a:t>
            </a:r>
          </a:p>
          <a:p>
            <a:pPr lvl="1"/>
            <a:r>
              <a:rPr lang="de-DE" dirty="0"/>
              <a:t>Alternativen, generative vs. </a:t>
            </a:r>
            <a:r>
              <a:rPr lang="de-DE" dirty="0" err="1"/>
              <a:t>diskriminative</a:t>
            </a:r>
            <a:r>
              <a:rPr lang="de-DE" dirty="0"/>
              <a:t> Modelle, Korrelation vs. Kausalität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Lernalgorithmen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95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28D06-F1E6-9E4B-ABD7-CB10BCBCF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1547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0004-053A-C94B-9C03-4E0E7931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Struktur lernen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C70F86-1073-8444-A172-CE6EFF3121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Unbekannte </a:t>
                </a:r>
                <a:r>
                  <a:rPr lang="de-DE" dirty="0" err="1"/>
                  <a:t>Graphstruktur</a:t>
                </a:r>
                <a:endParaRPr lang="de-DE" dirty="0"/>
              </a:p>
              <a:p>
                <a:r>
                  <a:rPr lang="de-DE" dirty="0">
                    <a:cs typeface="ＭＳ Ｐゴシック" charset="0"/>
                  </a:rPr>
                  <a:t>Gegeben Datensatz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cs typeface="ＭＳ Ｐゴシック" charset="0"/>
                      </a:rPr>
                      <m:t>𝒅</m:t>
                    </m:r>
                  </m:oMath>
                </a14:m>
                <a:endParaRPr lang="de-DE" b="1" dirty="0">
                  <a:cs typeface="ＭＳ Ｐゴシック" charset="0"/>
                </a:endParaRPr>
              </a:p>
              <a:p>
                <a:r>
                  <a:rPr lang="de-DE" dirty="0">
                    <a:cs typeface="ＭＳ Ｐゴシック" charset="0"/>
                  </a:rPr>
                  <a:t>Finde Modell, das am besten zu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cs typeface="ＭＳ Ｐゴシック" charset="0"/>
                      </a:rPr>
                      <m:t>𝒅</m:t>
                    </m:r>
                  </m:oMath>
                </a14:m>
                <a:r>
                  <a:rPr lang="de-DE" dirty="0">
                    <a:cs typeface="ＭＳ Ｐゴシック" charset="0"/>
                  </a:rPr>
                  <a:t> passt; beinhaltet:</a:t>
                </a:r>
              </a:p>
              <a:p>
                <a:pPr lvl="1"/>
                <a:r>
                  <a:rPr lang="de-DE" i="1" dirty="0">
                    <a:ea typeface="ＭＳ Ｐゴシック" charset="0"/>
                    <a:cs typeface="ＭＳ Ｐゴシック" charset="0"/>
                  </a:rPr>
                  <a:t>Model </a:t>
                </a:r>
                <a:r>
                  <a:rPr lang="de-DE" i="1" dirty="0" err="1">
                    <a:ea typeface="ＭＳ Ｐゴシック" charset="0"/>
                    <a:cs typeface="ＭＳ Ｐゴシック" charset="0"/>
                  </a:rPr>
                  <a:t>Selection</a:t>
                </a:r>
                <a:r>
                  <a:rPr lang="de-DE" dirty="0">
                    <a:ea typeface="ＭＳ Ｐゴシック" charset="0"/>
                    <a:cs typeface="ＭＳ Ｐゴシック" charset="0"/>
                  </a:rPr>
                  <a:t>: Modellwahl</a:t>
                </a:r>
              </a:p>
              <a:p>
                <a:pPr lvl="1"/>
                <a:r>
                  <a:rPr lang="de-DE" dirty="0">
                    <a:ea typeface="ＭＳ Ｐゴシック" charset="0"/>
                    <a:cs typeface="ＭＳ Ｐゴシック" charset="0"/>
                  </a:rPr>
                  <a:t>Parameter Schätzung (wie auf den vorherigen Folien)</a:t>
                </a:r>
              </a:p>
              <a:p>
                <a:pPr marL="1200150" lvl="2" indent="-285750"/>
                <a:endParaRPr lang="de-DE" dirty="0">
                  <a:ea typeface="ＭＳ Ｐゴシック" charset="0"/>
                  <a:cs typeface="ＭＳ Ｐゴシック" charset="0"/>
                </a:endParaRP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C70F86-1073-8444-A172-CE6EFF3121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736C2E5-16C4-6445-9067-E8794EC29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96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7">
                <a:extLst>
                  <a:ext uri="{FF2B5EF4-FFF2-40B4-BE49-F238E27FC236}">
                    <a16:creationId xmlns:a16="http://schemas.microsoft.com/office/drawing/2014/main" id="{BC67C8FC-62D4-B140-92D7-F9D810ACE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0317" y="5703559"/>
                <a:ext cx="8327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DE" b="1">
                    <a:solidFill>
                      <a:schemeClr val="hlink"/>
                    </a:solidFill>
                  </a:rPr>
                  <a:t>Data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hlink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de-DE" b="1"/>
              </a:p>
            </p:txBody>
          </p:sp>
        </mc:Choice>
        <mc:Fallback xmlns="">
          <p:sp>
            <p:nvSpPr>
              <p:cNvPr id="6" name="Rectangle 7">
                <a:extLst>
                  <a:ext uri="{FF2B5EF4-FFF2-40B4-BE49-F238E27FC236}">
                    <a16:creationId xmlns:a16="http://schemas.microsoft.com/office/drawing/2014/main" id="{BC67C8FC-62D4-B140-92D7-F9D810ACE6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0317" y="5703559"/>
                <a:ext cx="832728" cy="369332"/>
              </a:xfrm>
              <a:prstGeom prst="rect">
                <a:avLst/>
              </a:prstGeom>
              <a:blipFill>
                <a:blip r:embed="rId4"/>
                <a:stretch>
                  <a:fillRect l="-6061"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5">
            <a:extLst>
              <a:ext uri="{FF2B5EF4-FFF2-40B4-BE49-F238E27FC236}">
                <a16:creationId xmlns:a16="http://schemas.microsoft.com/office/drawing/2014/main" id="{3E15C823-E9E6-A647-BC77-92D57834CE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4301" y="4145965"/>
            <a:ext cx="1941513" cy="1004887"/>
          </a:xfrm>
          <a:prstGeom prst="rightArrowCallout">
            <a:avLst>
              <a:gd name="adj1" fmla="val 16843"/>
              <a:gd name="adj2" fmla="val 25000"/>
              <a:gd name="adj3" fmla="val 48543"/>
              <a:gd name="adj4" fmla="val 6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1" dirty="0">
              <a:solidFill>
                <a:srgbClr val="CC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de-DE" dirty="0" err="1">
                <a:solidFill>
                  <a:schemeClr val="bg1"/>
                </a:solidFill>
                <a:latin typeface="Arial" charset="0"/>
              </a:rPr>
              <a:t>Inducer</a:t>
            </a:r>
            <a:endParaRPr lang="de-DE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endParaRPr lang="de-DE" dirty="0">
              <a:solidFill>
                <a:srgbClr val="CC99FF"/>
              </a:solidFill>
              <a:latin typeface="Arial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7E3CAC8B-304B-5348-8102-520136544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1" y="4266496"/>
            <a:ext cx="886162" cy="7336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endParaRPr lang="de-D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67740C-AEAE-BD4B-8508-9B60ECD7A7FE}"/>
              </a:ext>
            </a:extLst>
          </p:cNvPr>
          <p:cNvGrpSpPr>
            <a:grpSpLocks/>
          </p:cNvGrpSpPr>
          <p:nvPr/>
        </p:nvGrpSpPr>
        <p:grpSpPr bwMode="auto">
          <a:xfrm>
            <a:off x="8521700" y="3703052"/>
            <a:ext cx="1524000" cy="1914525"/>
            <a:chOff x="4645" y="2359"/>
            <a:chExt cx="960" cy="1206"/>
          </a:xfrm>
        </p:grpSpPr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96C8D694-9F03-A54C-ACBD-3F0736CDBE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8" y="2600"/>
              <a:ext cx="196" cy="22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med" len="sm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F721D477-6730-B94B-9023-EB66295C4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4" y="2622"/>
              <a:ext cx="193" cy="19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med" len="sm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5DB145F7-E9FA-8341-9978-1B90DB031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1" y="3072"/>
              <a:ext cx="25" cy="24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med" len="sm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281815-85A4-ED41-8695-AF0C8460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" y="3312"/>
              <a:ext cx="449" cy="253"/>
            </a:xfrm>
            <a:prstGeom prst="ellipse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 algn="ctr"/>
              <a:r>
                <a:rPr lang="de-DE" b="1" i="1"/>
                <a:t>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8D06E8-1612-064C-A0EB-466068A47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2829"/>
              <a:ext cx="448" cy="253"/>
            </a:xfrm>
            <a:prstGeom prst="ellipse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 algn="ctr"/>
              <a:r>
                <a:rPr lang="de-DE" b="1" i="1"/>
                <a:t>A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5D2D23-C824-3F43-BB08-C774E1698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" y="2359"/>
              <a:ext cx="449" cy="253"/>
            </a:xfrm>
            <a:prstGeom prst="ellipse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 algn="ctr"/>
              <a:r>
                <a:rPr lang="de-DE" b="1" i="1"/>
                <a:t>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80EC16-8478-B047-8238-DF8522B74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" y="2359"/>
              <a:ext cx="448" cy="253"/>
            </a:xfrm>
            <a:prstGeom prst="ellipse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pPr algn="ctr"/>
              <a:r>
                <a:rPr lang="de-DE" b="1" i="1"/>
                <a:t>B</a:t>
              </a:r>
            </a:p>
          </p:txBody>
        </p:sp>
      </p:grpSp>
      <p:sp>
        <p:nvSpPr>
          <p:cNvPr id="18" name="AutoShape 16" descr="25%">
            <a:extLst>
              <a:ext uri="{FF2B5EF4-FFF2-40B4-BE49-F238E27FC236}">
                <a16:creationId xmlns:a16="http://schemas.microsoft.com/office/drawing/2014/main" id="{F04CB6F5-ABF0-E34F-ADED-10CD82BED0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60626" y="3914190"/>
            <a:ext cx="2860675" cy="1622426"/>
          </a:xfrm>
          <a:prstGeom prst="can">
            <a:avLst>
              <a:gd name="adj" fmla="val 22176"/>
            </a:avLst>
          </a:prstGeom>
          <a:ln>
            <a:headEnd type="none" w="sm" len="sm"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41B53B9D-164C-8645-8797-B8B8BE51806D}"/>
              </a:ext>
            </a:extLst>
          </p:cNvPr>
          <p:cNvSpPr txBox="1"/>
          <p:nvPr/>
        </p:nvSpPr>
        <p:spPr>
          <a:xfrm>
            <a:off x="3599230" y="6220563"/>
            <a:ext cx="500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Einige der folgenden Folien basieren auf einem KI Kurs “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Graphical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models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“ von Burgard / De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Raedt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/ Kersting / Nebel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8735C-FEAA-3440-BBC4-3411AD4230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E5EF0-4C6D-5B4D-B38E-1F197635C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9F7E51-0CB2-D94C-BEBB-9E49C2DCBDC4}"/>
                  </a:ext>
                </a:extLst>
              </p:cNvPr>
              <p:cNvSpPr txBox="1"/>
              <p:nvPr/>
            </p:nvSpPr>
            <p:spPr>
              <a:xfrm>
                <a:off x="2852357" y="4290621"/>
                <a:ext cx="2138214" cy="1146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9F7E51-0CB2-D94C-BEBB-9E49C2DCB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357" y="4290621"/>
                <a:ext cx="2138214" cy="11464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1692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Model Selection: Modellauswahl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>
          <a:xfrm>
            <a:off x="359999" y="1665066"/>
            <a:ext cx="7037497" cy="4240848"/>
          </a:xfrm>
        </p:spPr>
        <p:txBody>
          <a:bodyPr>
            <a:noAutofit/>
          </a:bodyPr>
          <a:lstStyle/>
          <a:p>
            <a:r>
              <a:rPr lang="de-DE" dirty="0"/>
              <a:t>Ziel: Beste </a:t>
            </a:r>
            <a:r>
              <a:rPr lang="de-DE" dirty="0" err="1"/>
              <a:t>Graphstruktur</a:t>
            </a:r>
            <a:r>
              <a:rPr lang="de-DE" dirty="0"/>
              <a:t> wählen</a:t>
            </a:r>
          </a:p>
          <a:p>
            <a:r>
              <a:rPr lang="de-DE" dirty="0"/>
              <a:t>Eingabe: Daten, Bewertungsfunktion (</a:t>
            </a:r>
            <a:r>
              <a:rPr lang="de-DE" i="1" dirty="0" err="1"/>
              <a:t>scoring</a:t>
            </a:r>
            <a:r>
              <a:rPr lang="de-DE" i="1" dirty="0"/>
              <a:t> </a:t>
            </a:r>
            <a:r>
              <a:rPr lang="de-DE" i="1" dirty="0" err="1"/>
              <a:t>function</a:t>
            </a:r>
            <a:r>
              <a:rPr lang="de-DE" dirty="0"/>
              <a:t>)</a:t>
            </a:r>
          </a:p>
          <a:p>
            <a:r>
              <a:rPr lang="de-DE" dirty="0"/>
              <a:t>Ausgabe: </a:t>
            </a:r>
            <a:r>
              <a:rPr lang="de-DE" dirty="0" err="1"/>
              <a:t>Graphstruktur</a:t>
            </a:r>
            <a:r>
              <a:rPr lang="de-DE" dirty="0"/>
              <a:t> mit maximaler Bewertung</a:t>
            </a:r>
          </a:p>
          <a:p>
            <a:endParaRPr lang="de-DE" dirty="0"/>
          </a:p>
          <a:p>
            <a:pPr marL="361950" indent="-361950">
              <a:buFont typeface="+mj-lt"/>
              <a:buAutoNum type="arabicPeriod"/>
            </a:pPr>
            <a:r>
              <a:rPr lang="de-DE" dirty="0"/>
              <a:t>Führe eine heuristische Suche nach Modellkandidaten durch</a:t>
            </a:r>
          </a:p>
          <a:p>
            <a:pPr marL="361950" indent="-361950">
              <a:buFont typeface="+mj-lt"/>
              <a:buAutoNum type="arabicPeriod"/>
            </a:pPr>
            <a:r>
              <a:rPr lang="de-DE" dirty="0"/>
              <a:t>Schätze in jedem Modell die Parameter mit EM</a:t>
            </a:r>
          </a:p>
          <a:p>
            <a:pPr lvl="1"/>
            <a:r>
              <a:rPr lang="de-DE" dirty="0"/>
              <a:t>Bei vollständigen Daten ➝ z.B. MLE</a:t>
            </a:r>
          </a:p>
          <a:p>
            <a:pPr marL="361950" indent="-361950">
              <a:buFont typeface="+mj-lt"/>
              <a:buAutoNum type="arabicPeriod"/>
            </a:pPr>
            <a:r>
              <a:rPr lang="de-DE" dirty="0"/>
              <a:t>Bewerte jedes Modell</a:t>
            </a:r>
          </a:p>
          <a:p>
            <a:pPr marL="361950" indent="-361950">
              <a:buFont typeface="+mj-lt"/>
              <a:buAutoNum type="arabicPeriod"/>
            </a:pPr>
            <a:r>
              <a:rPr lang="de-DE" dirty="0"/>
              <a:t>Wähle das Modell mit der höchsten Bewertung</a:t>
            </a:r>
          </a:p>
          <a:p>
            <a:endParaRPr lang="de-DE" dirty="0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14A1D6E2-9517-D743-87DD-F867AF387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97</a:t>
            </a:fld>
            <a:endParaRPr lang="de-DE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5F45A28-5883-504D-9637-F7D41670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544" y="2658841"/>
            <a:ext cx="4803456" cy="32470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ED328-62B2-6844-BD01-3269A63036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99A50-0E11-F846-B8DC-4F3117352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22968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Lokale Suche in der Praxis </a:t>
            </a:r>
          </a:p>
        </p:txBody>
      </p:sp>
      <p:sp>
        <p:nvSpPr>
          <p:cNvPr id="381989" name="Rectangle 37"/>
          <p:cNvSpPr>
            <a:spLocks noGrp="1" noChangeArrowheads="1"/>
          </p:cNvSpPr>
          <p:nvPr>
            <p:ph idx="1"/>
          </p:nvPr>
        </p:nvSpPr>
        <p:spPr>
          <a:xfrm>
            <a:off x="360000" y="1665066"/>
            <a:ext cx="3922116" cy="4240848"/>
          </a:xfrm>
        </p:spPr>
        <p:txBody>
          <a:bodyPr/>
          <a:lstStyle/>
          <a:p>
            <a:r>
              <a:rPr lang="de-DE" dirty="0"/>
              <a:t>Schätze in jedem Modell die Parameter mit EM</a:t>
            </a:r>
          </a:p>
          <a:p>
            <a:r>
              <a:rPr lang="de-DE" dirty="0"/>
              <a:t>Berechnungstechnisch teuer</a:t>
            </a:r>
          </a:p>
          <a:p>
            <a:pPr marL="550862" lvl="1" indent="-285750"/>
            <a:r>
              <a:rPr lang="de-DE" dirty="0"/>
              <a:t>Parameter optimieren mit EM – nicht trivial</a:t>
            </a:r>
          </a:p>
          <a:p>
            <a:pPr marL="550862" lvl="1" indent="-285750"/>
            <a:r>
              <a:rPr lang="de-DE" dirty="0"/>
              <a:t>EM für alle Kandidaten ausführen</a:t>
            </a:r>
          </a:p>
          <a:p>
            <a:pPr marL="550862" lvl="1" indent="-285750"/>
            <a:r>
              <a:rPr lang="de-DE" dirty="0"/>
              <a:t>Verbringt Zeit auch auf schwachen Kandidaten</a:t>
            </a:r>
          </a:p>
          <a:p>
            <a:pPr marL="550862" lvl="1" indent="-285750"/>
            <a:r>
              <a:rPr lang="de-DE" dirty="0"/>
              <a:t>Daten können unvollständig sein (nicht repräsentativ)</a:t>
            </a:r>
          </a:p>
          <a:p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011C70-FA14-8C46-9F52-BB24E267D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98</a:t>
            </a:fld>
            <a:endParaRPr lang="en-GB" dirty="0"/>
          </a:p>
        </p:txBody>
      </p:sp>
      <p:sp>
        <p:nvSpPr>
          <p:cNvPr id="381970" name="AutoShape 18"/>
          <p:cNvSpPr>
            <a:spLocks noChangeArrowheads="1"/>
          </p:cNvSpPr>
          <p:nvPr/>
        </p:nvSpPr>
        <p:spPr bwMode="auto">
          <a:xfrm>
            <a:off x="4488491" y="2105033"/>
            <a:ext cx="1646238" cy="830997"/>
          </a:xfrm>
          <a:prstGeom prst="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de-DE" sz="1600">
                <a:latin typeface="Arial" charset="0"/>
              </a:rPr>
              <a:t>Parametrische Optimierung (EM)</a:t>
            </a:r>
            <a:endParaRPr lang="de-DE" sz="2400">
              <a:latin typeface="Arial" charset="0"/>
            </a:endParaRPr>
          </a:p>
        </p:txBody>
      </p:sp>
      <p:sp>
        <p:nvSpPr>
          <p:cNvPr id="381971" name="AutoShape 19"/>
          <p:cNvSpPr>
            <a:spLocks noChangeArrowheads="1"/>
          </p:cNvSpPr>
          <p:nvPr/>
        </p:nvSpPr>
        <p:spPr bwMode="auto">
          <a:xfrm>
            <a:off x="4505940" y="1556569"/>
            <a:ext cx="1611339" cy="338554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de-DE" sz="1600">
                <a:latin typeface="Arial" charset="0"/>
              </a:rPr>
              <a:t>Parameterraum</a:t>
            </a:r>
            <a:endParaRPr lang="de-DE" sz="2400">
              <a:latin typeface="Arial" charset="0"/>
            </a:endParaRPr>
          </a:p>
        </p:txBody>
      </p:sp>
      <p:sp>
        <p:nvSpPr>
          <p:cNvPr id="381972" name="AutoShape 20"/>
          <p:cNvSpPr>
            <a:spLocks noChangeArrowheads="1"/>
          </p:cNvSpPr>
          <p:nvPr/>
        </p:nvSpPr>
        <p:spPr bwMode="auto">
          <a:xfrm>
            <a:off x="4392929" y="3255118"/>
            <a:ext cx="1837362" cy="338554"/>
          </a:xfrm>
          <a:prstGeom prst="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de-DE" sz="1600">
                <a:latin typeface="Arial" charset="0"/>
              </a:rPr>
              <a:t>Lokales Maximum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FD89D-0A9A-EB40-B5C4-8DBA7481FF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C1A5-B4A8-9442-B753-C83229BD7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D85D3A4C-FBF3-B84C-8DE6-0CC62D5D5B1D}"/>
              </a:ext>
            </a:extLst>
          </p:cNvPr>
          <p:cNvGrpSpPr>
            <a:grpSpLocks/>
          </p:cNvGrpSpPr>
          <p:nvPr/>
        </p:nvGrpSpPr>
        <p:grpSpPr bwMode="auto">
          <a:xfrm>
            <a:off x="7057949" y="1325768"/>
            <a:ext cx="1069976" cy="2200275"/>
            <a:chOff x="869" y="665"/>
            <a:chExt cx="674" cy="1386"/>
          </a:xfrm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5933561D-8815-5B4E-8A4E-35C6A1519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" y="897"/>
              <a:ext cx="674" cy="11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 Box 6">
                  <a:extLst>
                    <a:ext uri="{FF2B5EF4-FFF2-40B4-BE49-F238E27FC236}">
                      <a16:creationId xmlns:a16="http://schemas.microsoft.com/office/drawing/2014/main" id="{E7A9D29A-8734-C149-A2A9-80B3CF759F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93" y="665"/>
                  <a:ext cx="312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bg2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latin typeface="Comic Sans MS" charset="0"/>
                  </a:endParaRPr>
                </a:p>
              </p:txBody>
            </p:sp>
          </mc:Choice>
          <mc:Fallback xmlns="">
            <p:sp>
              <p:nvSpPr>
                <p:cNvPr id="46" name="Text Box 6">
                  <a:extLst>
                    <a:ext uri="{FF2B5EF4-FFF2-40B4-BE49-F238E27FC236}">
                      <a16:creationId xmlns:a16="http://schemas.microsoft.com/office/drawing/2014/main" id="{E7A9D29A-8734-C149-A2A9-80B3CF759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93" y="665"/>
                  <a:ext cx="312" cy="23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7">
            <a:extLst>
              <a:ext uri="{FF2B5EF4-FFF2-40B4-BE49-F238E27FC236}">
                <a16:creationId xmlns:a16="http://schemas.microsoft.com/office/drawing/2014/main" id="{01C41AE7-4084-3C4A-A759-11E09BE24AC7}"/>
              </a:ext>
            </a:extLst>
          </p:cNvPr>
          <p:cNvGrpSpPr>
            <a:grpSpLocks/>
          </p:cNvGrpSpPr>
          <p:nvPr/>
        </p:nvGrpSpPr>
        <p:grpSpPr bwMode="auto">
          <a:xfrm>
            <a:off x="9553126" y="1322743"/>
            <a:ext cx="1069976" cy="2203450"/>
            <a:chOff x="748" y="1246"/>
            <a:chExt cx="674" cy="1388"/>
          </a:xfrm>
        </p:grpSpPr>
        <p:grpSp>
          <p:nvGrpSpPr>
            <p:cNvPr id="48" name="Group 8">
              <a:extLst>
                <a:ext uri="{FF2B5EF4-FFF2-40B4-BE49-F238E27FC236}">
                  <a16:creationId xmlns:a16="http://schemas.microsoft.com/office/drawing/2014/main" id="{344CC7FE-FA3D-4448-8904-C805EEA5A2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8" y="1246"/>
              <a:ext cx="674" cy="1388"/>
              <a:chOff x="869" y="663"/>
              <a:chExt cx="674" cy="1388"/>
            </a:xfrm>
          </p:grpSpPr>
          <p:sp>
            <p:nvSpPr>
              <p:cNvPr id="50" name="Rectangle 9">
                <a:extLst>
                  <a:ext uri="{FF2B5EF4-FFF2-40B4-BE49-F238E27FC236}">
                    <a16:creationId xmlns:a16="http://schemas.microsoft.com/office/drawing/2014/main" id="{2EC80C19-0319-F246-B984-8BF65C8FF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" y="897"/>
                <a:ext cx="674" cy="11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 Box 10">
                    <a:extLst>
                      <a:ext uri="{FF2B5EF4-FFF2-40B4-BE49-F238E27FC236}">
                        <a16:creationId xmlns:a16="http://schemas.microsoft.com/office/drawing/2014/main" id="{9C60FCF7-6EB0-514F-A11C-8A59AD20285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46" y="663"/>
                    <a:ext cx="31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i="1" dirty="0">
                      <a:latin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 Box 10">
                    <a:extLst>
                      <a:ext uri="{FF2B5EF4-FFF2-40B4-BE49-F238E27FC236}">
                        <a16:creationId xmlns:a16="http://schemas.microsoft.com/office/drawing/2014/main" id="{9C60FCF7-6EB0-514F-A11C-8A59AD2028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46" y="663"/>
                    <a:ext cx="315" cy="2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3BB5EDCC-CE74-0248-9D20-B69ED8C56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1554"/>
              <a:ext cx="504" cy="884"/>
            </a:xfrm>
            <a:custGeom>
              <a:avLst/>
              <a:gdLst>
                <a:gd name="T0" fmla="*/ 0 w 504"/>
                <a:gd name="T1" fmla="*/ 0 h 884"/>
                <a:gd name="T2" fmla="*/ 149 w 504"/>
                <a:gd name="T3" fmla="*/ 18 h 884"/>
                <a:gd name="T4" fmla="*/ 189 w 504"/>
                <a:gd name="T5" fmla="*/ 63 h 884"/>
                <a:gd name="T6" fmla="*/ 86 w 504"/>
                <a:gd name="T7" fmla="*/ 195 h 884"/>
                <a:gd name="T8" fmla="*/ 138 w 504"/>
                <a:gd name="T9" fmla="*/ 275 h 884"/>
                <a:gd name="T10" fmla="*/ 343 w 504"/>
                <a:gd name="T11" fmla="*/ 115 h 884"/>
                <a:gd name="T12" fmla="*/ 492 w 504"/>
                <a:gd name="T13" fmla="*/ 269 h 884"/>
                <a:gd name="T14" fmla="*/ 269 w 504"/>
                <a:gd name="T15" fmla="*/ 400 h 884"/>
                <a:gd name="T16" fmla="*/ 395 w 504"/>
                <a:gd name="T17" fmla="*/ 492 h 884"/>
                <a:gd name="T18" fmla="*/ 400 w 504"/>
                <a:gd name="T19" fmla="*/ 635 h 884"/>
                <a:gd name="T20" fmla="*/ 155 w 504"/>
                <a:gd name="T21" fmla="*/ 509 h 884"/>
                <a:gd name="T22" fmla="*/ 75 w 504"/>
                <a:gd name="T23" fmla="*/ 840 h 884"/>
                <a:gd name="T24" fmla="*/ 286 w 504"/>
                <a:gd name="T25" fmla="*/ 772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4" h="884">
                  <a:moveTo>
                    <a:pt x="0" y="0"/>
                  </a:moveTo>
                  <a:cubicBezTo>
                    <a:pt x="50" y="7"/>
                    <a:pt x="99" y="12"/>
                    <a:pt x="149" y="18"/>
                  </a:cubicBezTo>
                  <a:cubicBezTo>
                    <a:pt x="177" y="26"/>
                    <a:pt x="178" y="35"/>
                    <a:pt x="189" y="63"/>
                  </a:cubicBezTo>
                  <a:cubicBezTo>
                    <a:pt x="179" y="92"/>
                    <a:pt x="100" y="166"/>
                    <a:pt x="86" y="195"/>
                  </a:cubicBezTo>
                  <a:cubicBezTo>
                    <a:pt x="77" y="230"/>
                    <a:pt x="117" y="253"/>
                    <a:pt x="138" y="275"/>
                  </a:cubicBezTo>
                  <a:cubicBezTo>
                    <a:pt x="162" y="294"/>
                    <a:pt x="320" y="96"/>
                    <a:pt x="343" y="115"/>
                  </a:cubicBezTo>
                  <a:cubicBezTo>
                    <a:pt x="402" y="114"/>
                    <a:pt x="504" y="222"/>
                    <a:pt x="492" y="269"/>
                  </a:cubicBezTo>
                  <a:cubicBezTo>
                    <a:pt x="480" y="316"/>
                    <a:pt x="285" y="363"/>
                    <a:pt x="269" y="400"/>
                  </a:cubicBezTo>
                  <a:cubicBezTo>
                    <a:pt x="272" y="415"/>
                    <a:pt x="398" y="476"/>
                    <a:pt x="395" y="492"/>
                  </a:cubicBezTo>
                  <a:cubicBezTo>
                    <a:pt x="391" y="517"/>
                    <a:pt x="452" y="608"/>
                    <a:pt x="400" y="635"/>
                  </a:cubicBezTo>
                  <a:cubicBezTo>
                    <a:pt x="348" y="662"/>
                    <a:pt x="188" y="510"/>
                    <a:pt x="155" y="509"/>
                  </a:cubicBezTo>
                  <a:cubicBezTo>
                    <a:pt x="122" y="508"/>
                    <a:pt x="64" y="818"/>
                    <a:pt x="75" y="840"/>
                  </a:cubicBezTo>
                  <a:cubicBezTo>
                    <a:pt x="97" y="884"/>
                    <a:pt x="242" y="786"/>
                    <a:pt x="286" y="772"/>
                  </a:cubicBezTo>
                </a:path>
              </a:pathLst>
            </a:cu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 dirty="0"/>
            </a:p>
          </p:txBody>
        </p:sp>
      </p:grpSp>
      <p:grpSp>
        <p:nvGrpSpPr>
          <p:cNvPr id="52" name="Group 12">
            <a:extLst>
              <a:ext uri="{FF2B5EF4-FFF2-40B4-BE49-F238E27FC236}">
                <a16:creationId xmlns:a16="http://schemas.microsoft.com/office/drawing/2014/main" id="{F30C6535-F718-0549-8716-3C40F98C8059}"/>
              </a:ext>
            </a:extLst>
          </p:cNvPr>
          <p:cNvGrpSpPr>
            <a:grpSpLocks/>
          </p:cNvGrpSpPr>
          <p:nvPr/>
        </p:nvGrpSpPr>
        <p:grpSpPr bwMode="auto">
          <a:xfrm>
            <a:off x="8319291" y="1325060"/>
            <a:ext cx="1069976" cy="2197101"/>
            <a:chOff x="2103" y="1250"/>
            <a:chExt cx="674" cy="1384"/>
          </a:xfrm>
        </p:grpSpPr>
        <p:grpSp>
          <p:nvGrpSpPr>
            <p:cNvPr id="53" name="Group 13">
              <a:extLst>
                <a:ext uri="{FF2B5EF4-FFF2-40B4-BE49-F238E27FC236}">
                  <a16:creationId xmlns:a16="http://schemas.microsoft.com/office/drawing/2014/main" id="{94959331-D1EE-FB44-9776-6B272AD95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3" y="1250"/>
              <a:ext cx="674" cy="1384"/>
              <a:chOff x="869" y="667"/>
              <a:chExt cx="674" cy="1384"/>
            </a:xfrm>
          </p:grpSpPr>
          <p:sp>
            <p:nvSpPr>
              <p:cNvPr id="55" name="Rectangle 14">
                <a:extLst>
                  <a:ext uri="{FF2B5EF4-FFF2-40B4-BE49-F238E27FC236}">
                    <a16:creationId xmlns:a16="http://schemas.microsoft.com/office/drawing/2014/main" id="{79F2EC40-F2F5-244D-9BBC-819E1ACEF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" y="897"/>
                <a:ext cx="674" cy="11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 Box 15">
                    <a:extLst>
                      <a:ext uri="{FF2B5EF4-FFF2-40B4-BE49-F238E27FC236}">
                        <a16:creationId xmlns:a16="http://schemas.microsoft.com/office/drawing/2014/main" id="{D1B4E5DA-9C4A-F543-8292-320A6854F70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48" y="667"/>
                    <a:ext cx="31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i="1" dirty="0">
                      <a:latin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56" name="Text Box 15">
                    <a:extLst>
                      <a:ext uri="{FF2B5EF4-FFF2-40B4-BE49-F238E27FC236}">
                        <a16:creationId xmlns:a16="http://schemas.microsoft.com/office/drawing/2014/main" id="{D1B4E5DA-9C4A-F543-8292-320A6854F7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48" y="667"/>
                    <a:ext cx="315" cy="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83F1E953-73D0-3D48-818F-1CBE0A720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591"/>
              <a:ext cx="360" cy="868"/>
            </a:xfrm>
            <a:custGeom>
              <a:avLst/>
              <a:gdLst>
                <a:gd name="T0" fmla="*/ 0 w 360"/>
                <a:gd name="T1" fmla="*/ 0 h 868"/>
                <a:gd name="T2" fmla="*/ 155 w 360"/>
                <a:gd name="T3" fmla="*/ 103 h 868"/>
                <a:gd name="T4" fmla="*/ 52 w 360"/>
                <a:gd name="T5" fmla="*/ 234 h 868"/>
                <a:gd name="T6" fmla="*/ 35 w 360"/>
                <a:gd name="T7" fmla="*/ 514 h 868"/>
                <a:gd name="T8" fmla="*/ 160 w 360"/>
                <a:gd name="T9" fmla="*/ 571 h 868"/>
                <a:gd name="T10" fmla="*/ 178 w 360"/>
                <a:gd name="T11" fmla="*/ 405 h 868"/>
                <a:gd name="T12" fmla="*/ 320 w 360"/>
                <a:gd name="T13" fmla="*/ 394 h 868"/>
                <a:gd name="T14" fmla="*/ 326 w 360"/>
                <a:gd name="T15" fmla="*/ 588 h 868"/>
                <a:gd name="T16" fmla="*/ 115 w 360"/>
                <a:gd name="T17" fmla="*/ 754 h 868"/>
                <a:gd name="T18" fmla="*/ 246 w 360"/>
                <a:gd name="T19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868">
                  <a:moveTo>
                    <a:pt x="0" y="0"/>
                  </a:moveTo>
                  <a:cubicBezTo>
                    <a:pt x="73" y="32"/>
                    <a:pt x="146" y="64"/>
                    <a:pt x="155" y="103"/>
                  </a:cubicBezTo>
                  <a:cubicBezTo>
                    <a:pt x="164" y="142"/>
                    <a:pt x="72" y="165"/>
                    <a:pt x="52" y="234"/>
                  </a:cubicBezTo>
                  <a:cubicBezTo>
                    <a:pt x="32" y="303"/>
                    <a:pt x="17" y="458"/>
                    <a:pt x="35" y="514"/>
                  </a:cubicBezTo>
                  <a:cubicBezTo>
                    <a:pt x="53" y="570"/>
                    <a:pt x="136" y="589"/>
                    <a:pt x="160" y="571"/>
                  </a:cubicBezTo>
                  <a:cubicBezTo>
                    <a:pt x="184" y="553"/>
                    <a:pt x="151" y="434"/>
                    <a:pt x="178" y="405"/>
                  </a:cubicBezTo>
                  <a:cubicBezTo>
                    <a:pt x="205" y="376"/>
                    <a:pt x="295" y="364"/>
                    <a:pt x="320" y="394"/>
                  </a:cubicBezTo>
                  <a:cubicBezTo>
                    <a:pt x="345" y="424"/>
                    <a:pt x="360" y="528"/>
                    <a:pt x="326" y="588"/>
                  </a:cubicBezTo>
                  <a:cubicBezTo>
                    <a:pt x="292" y="648"/>
                    <a:pt x="128" y="707"/>
                    <a:pt x="115" y="754"/>
                  </a:cubicBezTo>
                  <a:cubicBezTo>
                    <a:pt x="102" y="801"/>
                    <a:pt x="174" y="834"/>
                    <a:pt x="246" y="868"/>
                  </a:cubicBezTo>
                </a:path>
              </a:pathLst>
            </a:cu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 dirty="0"/>
            </a:p>
          </p:txBody>
        </p:sp>
      </p:grpSp>
      <p:sp>
        <p:nvSpPr>
          <p:cNvPr id="57" name="Freeform 17">
            <a:extLst>
              <a:ext uri="{FF2B5EF4-FFF2-40B4-BE49-F238E27FC236}">
                <a16:creationId xmlns:a16="http://schemas.microsoft.com/office/drawing/2014/main" id="{936782D4-68E2-294C-8F30-44E5AC342583}"/>
              </a:ext>
            </a:extLst>
          </p:cNvPr>
          <p:cNvSpPr>
            <a:spLocks/>
          </p:cNvSpPr>
          <p:nvPr/>
        </p:nvSpPr>
        <p:spPr bwMode="auto">
          <a:xfrm>
            <a:off x="7226223" y="1951242"/>
            <a:ext cx="869950" cy="1406525"/>
          </a:xfrm>
          <a:custGeom>
            <a:avLst/>
            <a:gdLst>
              <a:gd name="T0" fmla="*/ 45 w 548"/>
              <a:gd name="T1" fmla="*/ 0 h 886"/>
              <a:gd name="T2" fmla="*/ 302 w 548"/>
              <a:gd name="T3" fmla="*/ 52 h 886"/>
              <a:gd name="T4" fmla="*/ 193 w 548"/>
              <a:gd name="T5" fmla="*/ 172 h 886"/>
              <a:gd name="T6" fmla="*/ 113 w 548"/>
              <a:gd name="T7" fmla="*/ 183 h 886"/>
              <a:gd name="T8" fmla="*/ 67 w 548"/>
              <a:gd name="T9" fmla="*/ 132 h 886"/>
              <a:gd name="T10" fmla="*/ 5 w 548"/>
              <a:gd name="T11" fmla="*/ 258 h 886"/>
              <a:gd name="T12" fmla="*/ 39 w 548"/>
              <a:gd name="T13" fmla="*/ 423 h 886"/>
              <a:gd name="T14" fmla="*/ 170 w 548"/>
              <a:gd name="T15" fmla="*/ 378 h 886"/>
              <a:gd name="T16" fmla="*/ 250 w 548"/>
              <a:gd name="T17" fmla="*/ 360 h 886"/>
              <a:gd name="T18" fmla="*/ 227 w 548"/>
              <a:gd name="T19" fmla="*/ 498 h 886"/>
              <a:gd name="T20" fmla="*/ 85 w 548"/>
              <a:gd name="T21" fmla="*/ 652 h 886"/>
              <a:gd name="T22" fmla="*/ 245 w 548"/>
              <a:gd name="T23" fmla="*/ 800 h 886"/>
              <a:gd name="T24" fmla="*/ 365 w 548"/>
              <a:gd name="T25" fmla="*/ 698 h 886"/>
              <a:gd name="T26" fmla="*/ 456 w 548"/>
              <a:gd name="T27" fmla="*/ 520 h 886"/>
              <a:gd name="T28" fmla="*/ 445 w 548"/>
              <a:gd name="T29" fmla="*/ 372 h 886"/>
              <a:gd name="T30" fmla="*/ 542 w 548"/>
              <a:gd name="T31" fmla="*/ 480 h 886"/>
              <a:gd name="T32" fmla="*/ 479 w 548"/>
              <a:gd name="T33" fmla="*/ 692 h 886"/>
              <a:gd name="T34" fmla="*/ 382 w 548"/>
              <a:gd name="T35" fmla="*/ 852 h 886"/>
              <a:gd name="T36" fmla="*/ 456 w 548"/>
              <a:gd name="T37" fmla="*/ 886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8" h="886">
                <a:moveTo>
                  <a:pt x="45" y="0"/>
                </a:moveTo>
                <a:cubicBezTo>
                  <a:pt x="161" y="11"/>
                  <a:pt x="277" y="23"/>
                  <a:pt x="302" y="52"/>
                </a:cubicBezTo>
                <a:cubicBezTo>
                  <a:pt x="327" y="81"/>
                  <a:pt x="224" y="150"/>
                  <a:pt x="193" y="172"/>
                </a:cubicBezTo>
                <a:cubicBezTo>
                  <a:pt x="162" y="194"/>
                  <a:pt x="134" y="190"/>
                  <a:pt x="113" y="183"/>
                </a:cubicBezTo>
                <a:cubicBezTo>
                  <a:pt x="92" y="176"/>
                  <a:pt x="85" y="120"/>
                  <a:pt x="67" y="132"/>
                </a:cubicBezTo>
                <a:cubicBezTo>
                  <a:pt x="49" y="144"/>
                  <a:pt x="10" y="210"/>
                  <a:pt x="5" y="258"/>
                </a:cubicBezTo>
                <a:cubicBezTo>
                  <a:pt x="0" y="306"/>
                  <a:pt x="11" y="403"/>
                  <a:pt x="39" y="423"/>
                </a:cubicBezTo>
                <a:cubicBezTo>
                  <a:pt x="67" y="443"/>
                  <a:pt x="135" y="388"/>
                  <a:pt x="170" y="378"/>
                </a:cubicBezTo>
                <a:cubicBezTo>
                  <a:pt x="205" y="368"/>
                  <a:pt x="241" y="340"/>
                  <a:pt x="250" y="360"/>
                </a:cubicBezTo>
                <a:cubicBezTo>
                  <a:pt x="259" y="380"/>
                  <a:pt x="254" y="449"/>
                  <a:pt x="227" y="498"/>
                </a:cubicBezTo>
                <a:cubicBezTo>
                  <a:pt x="200" y="547"/>
                  <a:pt x="82" y="602"/>
                  <a:pt x="85" y="652"/>
                </a:cubicBezTo>
                <a:cubicBezTo>
                  <a:pt x="88" y="702"/>
                  <a:pt x="198" y="792"/>
                  <a:pt x="245" y="800"/>
                </a:cubicBezTo>
                <a:cubicBezTo>
                  <a:pt x="292" y="808"/>
                  <a:pt x="330" y="745"/>
                  <a:pt x="365" y="698"/>
                </a:cubicBezTo>
                <a:cubicBezTo>
                  <a:pt x="400" y="651"/>
                  <a:pt x="443" y="574"/>
                  <a:pt x="456" y="520"/>
                </a:cubicBezTo>
                <a:cubicBezTo>
                  <a:pt x="469" y="466"/>
                  <a:pt x="431" y="379"/>
                  <a:pt x="445" y="372"/>
                </a:cubicBezTo>
                <a:cubicBezTo>
                  <a:pt x="459" y="365"/>
                  <a:pt x="536" y="427"/>
                  <a:pt x="542" y="480"/>
                </a:cubicBezTo>
                <a:cubicBezTo>
                  <a:pt x="548" y="533"/>
                  <a:pt x="506" y="630"/>
                  <a:pt x="479" y="692"/>
                </a:cubicBezTo>
                <a:cubicBezTo>
                  <a:pt x="452" y="754"/>
                  <a:pt x="386" y="820"/>
                  <a:pt x="382" y="852"/>
                </a:cubicBezTo>
                <a:cubicBezTo>
                  <a:pt x="378" y="884"/>
                  <a:pt x="443" y="879"/>
                  <a:pt x="456" y="886"/>
                </a:cubicBezTo>
              </a:path>
            </a:pathLst>
          </a:cu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dirty="0"/>
          </a:p>
        </p:txBody>
      </p:sp>
      <p:grpSp>
        <p:nvGrpSpPr>
          <p:cNvPr id="58" name="Group 21">
            <a:extLst>
              <a:ext uri="{FF2B5EF4-FFF2-40B4-BE49-F238E27FC236}">
                <a16:creationId xmlns:a16="http://schemas.microsoft.com/office/drawing/2014/main" id="{0F72EAB9-340F-A048-841B-853E5F915442}"/>
              </a:ext>
            </a:extLst>
          </p:cNvPr>
          <p:cNvGrpSpPr>
            <a:grpSpLocks/>
          </p:cNvGrpSpPr>
          <p:nvPr/>
        </p:nvGrpSpPr>
        <p:grpSpPr bwMode="auto">
          <a:xfrm>
            <a:off x="7057229" y="3679324"/>
            <a:ext cx="4786313" cy="2201863"/>
            <a:chOff x="1922" y="2797"/>
            <a:chExt cx="3015" cy="1387"/>
          </a:xfrm>
        </p:grpSpPr>
        <p:grpSp>
          <p:nvGrpSpPr>
            <p:cNvPr id="59" name="Group 22">
              <a:extLst>
                <a:ext uri="{FF2B5EF4-FFF2-40B4-BE49-F238E27FC236}">
                  <a16:creationId xmlns:a16="http://schemas.microsoft.com/office/drawing/2014/main" id="{16D2590E-EFC6-A143-9438-E07073059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2" y="2797"/>
              <a:ext cx="674" cy="1387"/>
              <a:chOff x="1710" y="640"/>
              <a:chExt cx="674" cy="1387"/>
            </a:xfrm>
          </p:grpSpPr>
          <p:sp>
            <p:nvSpPr>
              <p:cNvPr id="69" name="Rectangle 23">
                <a:extLst>
                  <a:ext uri="{FF2B5EF4-FFF2-40B4-BE49-F238E27FC236}">
                    <a16:creationId xmlns:a16="http://schemas.microsoft.com/office/drawing/2014/main" id="{15D872F4-4603-0741-B738-CA67A6BAB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0" y="873"/>
                <a:ext cx="674" cy="11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 Box 24">
                    <a:extLst>
                      <a:ext uri="{FF2B5EF4-FFF2-40B4-BE49-F238E27FC236}">
                        <a16:creationId xmlns:a16="http://schemas.microsoft.com/office/drawing/2014/main" id="{FB87905E-6C1C-A842-AE5D-92DC6D80DA9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80" y="640"/>
                    <a:ext cx="311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i="1" dirty="0">
                      <a:latin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 Box 24">
                    <a:extLst>
                      <a:ext uri="{FF2B5EF4-FFF2-40B4-BE49-F238E27FC236}">
                        <a16:creationId xmlns:a16="http://schemas.microsoft.com/office/drawing/2014/main" id="{FB87905E-6C1C-A842-AE5D-92DC6D80DA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80" y="640"/>
                    <a:ext cx="311" cy="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25">
              <a:extLst>
                <a:ext uri="{FF2B5EF4-FFF2-40B4-BE49-F238E27FC236}">
                  <a16:creationId xmlns:a16="http://schemas.microsoft.com/office/drawing/2014/main" id="{6554366C-16B0-DD47-A032-80CDEB3C95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3" y="2797"/>
              <a:ext cx="674" cy="1387"/>
              <a:chOff x="866" y="666"/>
              <a:chExt cx="674" cy="1387"/>
            </a:xfrm>
          </p:grpSpPr>
          <p:sp>
            <p:nvSpPr>
              <p:cNvPr id="67" name="Rectangle 26">
                <a:extLst>
                  <a:ext uri="{FF2B5EF4-FFF2-40B4-BE49-F238E27FC236}">
                    <a16:creationId xmlns:a16="http://schemas.microsoft.com/office/drawing/2014/main" id="{7C4735A3-0E90-DC4B-9DED-8239BFA20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" y="899"/>
                <a:ext cx="674" cy="11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 Box 27">
                    <a:extLst>
                      <a:ext uri="{FF2B5EF4-FFF2-40B4-BE49-F238E27FC236}">
                        <a16:creationId xmlns:a16="http://schemas.microsoft.com/office/drawing/2014/main" id="{046F6137-A934-F64F-B9B2-9C03E29D168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9" y="666"/>
                    <a:ext cx="320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i="1" dirty="0">
                      <a:latin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68" name="Text Box 27">
                    <a:extLst>
                      <a:ext uri="{FF2B5EF4-FFF2-40B4-BE49-F238E27FC236}">
                        <a16:creationId xmlns:a16="http://schemas.microsoft.com/office/drawing/2014/main" id="{046F6137-A934-F64F-B9B2-9C03E29D16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9" y="666"/>
                    <a:ext cx="320" cy="2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4A9C8F6D-4855-8545-9FB4-92A61CD0E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4" y="3161"/>
              <a:ext cx="508" cy="928"/>
            </a:xfrm>
            <a:custGeom>
              <a:avLst/>
              <a:gdLst>
                <a:gd name="T0" fmla="*/ 34 w 508"/>
                <a:gd name="T1" fmla="*/ 4 h 928"/>
                <a:gd name="T2" fmla="*/ 68 w 508"/>
                <a:gd name="T3" fmla="*/ 9 h 928"/>
                <a:gd name="T4" fmla="*/ 223 w 508"/>
                <a:gd name="T5" fmla="*/ 61 h 928"/>
                <a:gd name="T6" fmla="*/ 46 w 508"/>
                <a:gd name="T7" fmla="*/ 164 h 928"/>
                <a:gd name="T8" fmla="*/ 400 w 508"/>
                <a:gd name="T9" fmla="*/ 261 h 928"/>
                <a:gd name="T10" fmla="*/ 183 w 508"/>
                <a:gd name="T11" fmla="*/ 284 h 928"/>
                <a:gd name="T12" fmla="*/ 108 w 508"/>
                <a:gd name="T13" fmla="*/ 427 h 928"/>
                <a:gd name="T14" fmla="*/ 257 w 508"/>
                <a:gd name="T15" fmla="*/ 358 h 928"/>
                <a:gd name="T16" fmla="*/ 331 w 508"/>
                <a:gd name="T17" fmla="*/ 529 h 928"/>
                <a:gd name="T18" fmla="*/ 126 w 508"/>
                <a:gd name="T19" fmla="*/ 575 h 928"/>
                <a:gd name="T20" fmla="*/ 40 w 508"/>
                <a:gd name="T21" fmla="*/ 735 h 928"/>
                <a:gd name="T22" fmla="*/ 166 w 508"/>
                <a:gd name="T23" fmla="*/ 838 h 928"/>
                <a:gd name="T24" fmla="*/ 200 w 508"/>
                <a:gd name="T25" fmla="*/ 667 h 928"/>
                <a:gd name="T26" fmla="*/ 286 w 508"/>
                <a:gd name="T27" fmla="*/ 792 h 928"/>
                <a:gd name="T28" fmla="*/ 388 w 508"/>
                <a:gd name="T29" fmla="*/ 907 h 928"/>
                <a:gd name="T30" fmla="*/ 446 w 508"/>
                <a:gd name="T31" fmla="*/ 667 h 928"/>
                <a:gd name="T32" fmla="*/ 508 w 508"/>
                <a:gd name="T33" fmla="*/ 409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928">
                  <a:moveTo>
                    <a:pt x="34" y="4"/>
                  </a:moveTo>
                  <a:cubicBezTo>
                    <a:pt x="35" y="2"/>
                    <a:pt x="37" y="0"/>
                    <a:pt x="68" y="9"/>
                  </a:cubicBezTo>
                  <a:cubicBezTo>
                    <a:pt x="99" y="18"/>
                    <a:pt x="227" y="35"/>
                    <a:pt x="223" y="61"/>
                  </a:cubicBezTo>
                  <a:cubicBezTo>
                    <a:pt x="219" y="87"/>
                    <a:pt x="17" y="131"/>
                    <a:pt x="46" y="164"/>
                  </a:cubicBezTo>
                  <a:cubicBezTo>
                    <a:pt x="75" y="197"/>
                    <a:pt x="377" y="241"/>
                    <a:pt x="400" y="261"/>
                  </a:cubicBezTo>
                  <a:cubicBezTo>
                    <a:pt x="423" y="281"/>
                    <a:pt x="232" y="256"/>
                    <a:pt x="183" y="284"/>
                  </a:cubicBezTo>
                  <a:cubicBezTo>
                    <a:pt x="134" y="312"/>
                    <a:pt x="0" y="347"/>
                    <a:pt x="108" y="427"/>
                  </a:cubicBezTo>
                  <a:cubicBezTo>
                    <a:pt x="216" y="507"/>
                    <a:pt x="220" y="341"/>
                    <a:pt x="257" y="358"/>
                  </a:cubicBezTo>
                  <a:cubicBezTo>
                    <a:pt x="294" y="375"/>
                    <a:pt x="353" y="493"/>
                    <a:pt x="331" y="529"/>
                  </a:cubicBezTo>
                  <a:cubicBezTo>
                    <a:pt x="309" y="565"/>
                    <a:pt x="174" y="541"/>
                    <a:pt x="126" y="575"/>
                  </a:cubicBezTo>
                  <a:cubicBezTo>
                    <a:pt x="78" y="609"/>
                    <a:pt x="33" y="691"/>
                    <a:pt x="40" y="735"/>
                  </a:cubicBezTo>
                  <a:cubicBezTo>
                    <a:pt x="47" y="779"/>
                    <a:pt x="139" y="849"/>
                    <a:pt x="166" y="838"/>
                  </a:cubicBezTo>
                  <a:cubicBezTo>
                    <a:pt x="193" y="827"/>
                    <a:pt x="180" y="675"/>
                    <a:pt x="200" y="667"/>
                  </a:cubicBezTo>
                  <a:cubicBezTo>
                    <a:pt x="220" y="659"/>
                    <a:pt x="255" y="752"/>
                    <a:pt x="286" y="792"/>
                  </a:cubicBezTo>
                  <a:cubicBezTo>
                    <a:pt x="317" y="832"/>
                    <a:pt x="361" y="928"/>
                    <a:pt x="388" y="907"/>
                  </a:cubicBezTo>
                  <a:cubicBezTo>
                    <a:pt x="415" y="886"/>
                    <a:pt x="426" y="750"/>
                    <a:pt x="446" y="667"/>
                  </a:cubicBezTo>
                  <a:cubicBezTo>
                    <a:pt x="466" y="584"/>
                    <a:pt x="487" y="496"/>
                    <a:pt x="508" y="409"/>
                  </a:cubicBezTo>
                </a:path>
              </a:pathLst>
            </a:cu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3BC9E24C-3CDC-C441-A45E-73EB83F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3116"/>
              <a:ext cx="421" cy="934"/>
            </a:xfrm>
            <a:custGeom>
              <a:avLst/>
              <a:gdLst>
                <a:gd name="T0" fmla="*/ 15 w 421"/>
                <a:gd name="T1" fmla="*/ 94 h 934"/>
                <a:gd name="T2" fmla="*/ 187 w 421"/>
                <a:gd name="T3" fmla="*/ 9 h 934"/>
                <a:gd name="T4" fmla="*/ 301 w 421"/>
                <a:gd name="T5" fmla="*/ 37 h 934"/>
                <a:gd name="T6" fmla="*/ 101 w 421"/>
                <a:gd name="T7" fmla="*/ 221 h 934"/>
                <a:gd name="T8" fmla="*/ 10 w 421"/>
                <a:gd name="T9" fmla="*/ 409 h 934"/>
                <a:gd name="T10" fmla="*/ 158 w 421"/>
                <a:gd name="T11" fmla="*/ 489 h 934"/>
                <a:gd name="T12" fmla="*/ 227 w 421"/>
                <a:gd name="T13" fmla="*/ 392 h 934"/>
                <a:gd name="T14" fmla="*/ 369 w 421"/>
                <a:gd name="T15" fmla="*/ 381 h 934"/>
                <a:gd name="T16" fmla="*/ 375 w 421"/>
                <a:gd name="T17" fmla="*/ 649 h 934"/>
                <a:gd name="T18" fmla="*/ 164 w 421"/>
                <a:gd name="T19" fmla="*/ 741 h 934"/>
                <a:gd name="T20" fmla="*/ 421 w 421"/>
                <a:gd name="T21" fmla="*/ 93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1" h="934">
                  <a:moveTo>
                    <a:pt x="15" y="94"/>
                  </a:moveTo>
                  <a:cubicBezTo>
                    <a:pt x="44" y="81"/>
                    <a:pt x="139" y="18"/>
                    <a:pt x="187" y="9"/>
                  </a:cubicBezTo>
                  <a:cubicBezTo>
                    <a:pt x="235" y="0"/>
                    <a:pt x="315" y="2"/>
                    <a:pt x="301" y="37"/>
                  </a:cubicBezTo>
                  <a:cubicBezTo>
                    <a:pt x="287" y="72"/>
                    <a:pt x="150" y="159"/>
                    <a:pt x="101" y="221"/>
                  </a:cubicBezTo>
                  <a:cubicBezTo>
                    <a:pt x="52" y="283"/>
                    <a:pt x="0" y="364"/>
                    <a:pt x="10" y="409"/>
                  </a:cubicBezTo>
                  <a:cubicBezTo>
                    <a:pt x="20" y="454"/>
                    <a:pt x="122" y="492"/>
                    <a:pt x="158" y="489"/>
                  </a:cubicBezTo>
                  <a:cubicBezTo>
                    <a:pt x="194" y="486"/>
                    <a:pt x="192" y="410"/>
                    <a:pt x="227" y="392"/>
                  </a:cubicBezTo>
                  <a:cubicBezTo>
                    <a:pt x="262" y="374"/>
                    <a:pt x="344" y="338"/>
                    <a:pt x="369" y="381"/>
                  </a:cubicBezTo>
                  <a:cubicBezTo>
                    <a:pt x="394" y="424"/>
                    <a:pt x="409" y="589"/>
                    <a:pt x="375" y="649"/>
                  </a:cubicBezTo>
                  <a:cubicBezTo>
                    <a:pt x="341" y="709"/>
                    <a:pt x="156" y="694"/>
                    <a:pt x="164" y="741"/>
                  </a:cubicBezTo>
                  <a:cubicBezTo>
                    <a:pt x="172" y="788"/>
                    <a:pt x="368" y="894"/>
                    <a:pt x="421" y="934"/>
                  </a:cubicBezTo>
                </a:path>
              </a:pathLst>
            </a:cu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 dirty="0"/>
            </a:p>
          </p:txBody>
        </p:sp>
        <p:grpSp>
          <p:nvGrpSpPr>
            <p:cNvPr id="63" name="Group 30">
              <a:extLst>
                <a:ext uri="{FF2B5EF4-FFF2-40B4-BE49-F238E27FC236}">
                  <a16:creationId xmlns:a16="http://schemas.microsoft.com/office/drawing/2014/main" id="{B8FBF126-4E9A-7C47-B860-28860BBD7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3" y="3476"/>
              <a:ext cx="1073" cy="156"/>
              <a:chOff x="3003" y="2997"/>
              <a:chExt cx="1073" cy="156"/>
            </a:xfrm>
          </p:grpSpPr>
          <p:sp>
            <p:nvSpPr>
              <p:cNvPr id="64" name="Oval 31">
                <a:extLst>
                  <a:ext uri="{FF2B5EF4-FFF2-40B4-BE49-F238E27FC236}">
                    <a16:creationId xmlns:a16="http://schemas.microsoft.com/office/drawing/2014/main" id="{64C690BF-2376-7843-8EE1-97A40531F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3" y="2997"/>
                <a:ext cx="160" cy="15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65" name="Oval 32">
                <a:extLst>
                  <a:ext uri="{FF2B5EF4-FFF2-40B4-BE49-F238E27FC236}">
                    <a16:creationId xmlns:a16="http://schemas.microsoft.com/office/drawing/2014/main" id="{D7CE024A-855D-BA45-A283-B17FCC96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0" y="2998"/>
                <a:ext cx="160" cy="15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66" name="Oval 33">
                <a:extLst>
                  <a:ext uri="{FF2B5EF4-FFF2-40B4-BE49-F238E27FC236}">
                    <a16:creationId xmlns:a16="http://schemas.microsoft.com/office/drawing/2014/main" id="{91DC8D21-1AE6-5F41-AC05-6A0EE5B18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6" y="2998"/>
                <a:ext cx="160" cy="15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dirty="0"/>
              </a:p>
            </p:txBody>
          </p:sp>
        </p:grpSp>
      </p:grpSp>
      <p:sp>
        <p:nvSpPr>
          <p:cNvPr id="71" name="Freeform 34">
            <a:extLst>
              <a:ext uri="{FF2B5EF4-FFF2-40B4-BE49-F238E27FC236}">
                <a16:creationId xmlns:a16="http://schemas.microsoft.com/office/drawing/2014/main" id="{055E221B-8088-DC45-97D9-1EF6A5D8DE07}"/>
              </a:ext>
            </a:extLst>
          </p:cNvPr>
          <p:cNvSpPr>
            <a:spLocks/>
          </p:cNvSpPr>
          <p:nvPr/>
        </p:nvSpPr>
        <p:spPr bwMode="auto">
          <a:xfrm flipH="1" flipV="1">
            <a:off x="7253211" y="1929811"/>
            <a:ext cx="55562" cy="42862"/>
          </a:xfrm>
          <a:custGeom>
            <a:avLst/>
            <a:gdLst>
              <a:gd name="T0" fmla="*/ 45 w 548"/>
              <a:gd name="T1" fmla="*/ 0 h 886"/>
              <a:gd name="T2" fmla="*/ 302 w 548"/>
              <a:gd name="T3" fmla="*/ 52 h 886"/>
              <a:gd name="T4" fmla="*/ 193 w 548"/>
              <a:gd name="T5" fmla="*/ 172 h 886"/>
              <a:gd name="T6" fmla="*/ 113 w 548"/>
              <a:gd name="T7" fmla="*/ 183 h 886"/>
              <a:gd name="T8" fmla="*/ 67 w 548"/>
              <a:gd name="T9" fmla="*/ 132 h 886"/>
              <a:gd name="T10" fmla="*/ 5 w 548"/>
              <a:gd name="T11" fmla="*/ 258 h 886"/>
              <a:gd name="T12" fmla="*/ 39 w 548"/>
              <a:gd name="T13" fmla="*/ 423 h 886"/>
              <a:gd name="T14" fmla="*/ 170 w 548"/>
              <a:gd name="T15" fmla="*/ 378 h 886"/>
              <a:gd name="T16" fmla="*/ 250 w 548"/>
              <a:gd name="T17" fmla="*/ 360 h 886"/>
              <a:gd name="T18" fmla="*/ 227 w 548"/>
              <a:gd name="T19" fmla="*/ 498 h 886"/>
              <a:gd name="T20" fmla="*/ 85 w 548"/>
              <a:gd name="T21" fmla="*/ 652 h 886"/>
              <a:gd name="T22" fmla="*/ 245 w 548"/>
              <a:gd name="T23" fmla="*/ 800 h 886"/>
              <a:gd name="T24" fmla="*/ 365 w 548"/>
              <a:gd name="T25" fmla="*/ 698 h 886"/>
              <a:gd name="T26" fmla="*/ 456 w 548"/>
              <a:gd name="T27" fmla="*/ 520 h 886"/>
              <a:gd name="T28" fmla="*/ 445 w 548"/>
              <a:gd name="T29" fmla="*/ 372 h 886"/>
              <a:gd name="T30" fmla="*/ 542 w 548"/>
              <a:gd name="T31" fmla="*/ 480 h 886"/>
              <a:gd name="T32" fmla="*/ 479 w 548"/>
              <a:gd name="T33" fmla="*/ 692 h 886"/>
              <a:gd name="T34" fmla="*/ 382 w 548"/>
              <a:gd name="T35" fmla="*/ 852 h 886"/>
              <a:gd name="T36" fmla="*/ 456 w 548"/>
              <a:gd name="T37" fmla="*/ 886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8" h="886">
                <a:moveTo>
                  <a:pt x="45" y="0"/>
                </a:moveTo>
                <a:cubicBezTo>
                  <a:pt x="161" y="11"/>
                  <a:pt x="277" y="23"/>
                  <a:pt x="302" y="52"/>
                </a:cubicBezTo>
                <a:cubicBezTo>
                  <a:pt x="327" y="81"/>
                  <a:pt x="224" y="150"/>
                  <a:pt x="193" y="172"/>
                </a:cubicBezTo>
                <a:cubicBezTo>
                  <a:pt x="162" y="194"/>
                  <a:pt x="134" y="190"/>
                  <a:pt x="113" y="183"/>
                </a:cubicBezTo>
                <a:cubicBezTo>
                  <a:pt x="92" y="176"/>
                  <a:pt x="85" y="120"/>
                  <a:pt x="67" y="132"/>
                </a:cubicBezTo>
                <a:cubicBezTo>
                  <a:pt x="49" y="144"/>
                  <a:pt x="10" y="210"/>
                  <a:pt x="5" y="258"/>
                </a:cubicBezTo>
                <a:cubicBezTo>
                  <a:pt x="0" y="306"/>
                  <a:pt x="11" y="403"/>
                  <a:pt x="39" y="423"/>
                </a:cubicBezTo>
                <a:cubicBezTo>
                  <a:pt x="67" y="443"/>
                  <a:pt x="135" y="388"/>
                  <a:pt x="170" y="378"/>
                </a:cubicBezTo>
                <a:cubicBezTo>
                  <a:pt x="205" y="368"/>
                  <a:pt x="241" y="340"/>
                  <a:pt x="250" y="360"/>
                </a:cubicBezTo>
                <a:cubicBezTo>
                  <a:pt x="259" y="380"/>
                  <a:pt x="254" y="449"/>
                  <a:pt x="227" y="498"/>
                </a:cubicBezTo>
                <a:cubicBezTo>
                  <a:pt x="200" y="547"/>
                  <a:pt x="82" y="602"/>
                  <a:pt x="85" y="652"/>
                </a:cubicBezTo>
                <a:cubicBezTo>
                  <a:pt x="88" y="702"/>
                  <a:pt x="198" y="792"/>
                  <a:pt x="245" y="800"/>
                </a:cubicBezTo>
                <a:cubicBezTo>
                  <a:pt x="292" y="808"/>
                  <a:pt x="330" y="745"/>
                  <a:pt x="365" y="698"/>
                </a:cubicBezTo>
                <a:cubicBezTo>
                  <a:pt x="400" y="651"/>
                  <a:pt x="443" y="574"/>
                  <a:pt x="456" y="520"/>
                </a:cubicBezTo>
                <a:cubicBezTo>
                  <a:pt x="469" y="466"/>
                  <a:pt x="431" y="379"/>
                  <a:pt x="445" y="372"/>
                </a:cubicBezTo>
                <a:cubicBezTo>
                  <a:pt x="459" y="365"/>
                  <a:pt x="536" y="427"/>
                  <a:pt x="542" y="480"/>
                </a:cubicBezTo>
                <a:cubicBezTo>
                  <a:pt x="548" y="533"/>
                  <a:pt x="506" y="630"/>
                  <a:pt x="479" y="692"/>
                </a:cubicBezTo>
                <a:cubicBezTo>
                  <a:pt x="452" y="754"/>
                  <a:pt x="386" y="820"/>
                  <a:pt x="382" y="852"/>
                </a:cubicBezTo>
                <a:cubicBezTo>
                  <a:pt x="378" y="884"/>
                  <a:pt x="443" y="879"/>
                  <a:pt x="456" y="886"/>
                </a:cubicBezTo>
              </a:path>
            </a:pathLst>
          </a:cu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9FB058-0C10-F749-B20A-8B5079B9037F}"/>
              </a:ext>
            </a:extLst>
          </p:cNvPr>
          <p:cNvCxnSpPr>
            <a:cxnSpLocks/>
            <a:stCxn id="381971" idx="3"/>
            <a:endCxn id="45" idx="1"/>
          </p:cNvCxnSpPr>
          <p:nvPr/>
        </p:nvCxnSpPr>
        <p:spPr>
          <a:xfrm>
            <a:off x="6117279" y="1725846"/>
            <a:ext cx="940669" cy="884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EB6940-47E1-CE43-B533-4C57E73D2DAB}"/>
              </a:ext>
            </a:extLst>
          </p:cNvPr>
          <p:cNvCxnSpPr>
            <a:cxnSpLocks/>
            <a:stCxn id="381970" idx="3"/>
            <a:endCxn id="57" idx="10"/>
          </p:cNvCxnSpPr>
          <p:nvPr/>
        </p:nvCxnSpPr>
        <p:spPr>
          <a:xfrm>
            <a:off x="6134729" y="2520532"/>
            <a:ext cx="1226432" cy="46576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B328FC-921B-6B46-A8F8-80990FB54FFA}"/>
              </a:ext>
            </a:extLst>
          </p:cNvPr>
          <p:cNvCxnSpPr>
            <a:cxnSpLocks/>
            <a:stCxn id="381972" idx="3"/>
            <a:endCxn id="57" idx="18"/>
          </p:cNvCxnSpPr>
          <p:nvPr/>
        </p:nvCxnSpPr>
        <p:spPr>
          <a:xfrm flipV="1">
            <a:off x="6230291" y="3357767"/>
            <a:ext cx="1719832" cy="6662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077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70" grpId="0" animBg="1" autoUpdateAnimBg="0"/>
      <p:bldP spid="381972" grpId="0" animBg="1" autoUpdateAnimBg="0"/>
      <p:bldP spid="5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Struktur lernen: Nicht vollständige Daten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Problem: versteckte, unbekannte Variablen</a:t>
            </a:r>
          </a:p>
          <a:p>
            <a:pPr lvl="1"/>
            <a:r>
              <a:rPr lang="de-DE" dirty="0"/>
              <a:t>Keine Daten für die versteckten Variablen</a:t>
            </a:r>
          </a:p>
          <a:p>
            <a:pPr lvl="1"/>
            <a:r>
              <a:rPr lang="de-DE" dirty="0" err="1"/>
              <a:t>Suchraum</a:t>
            </a:r>
            <a:r>
              <a:rPr lang="de-DE" dirty="0"/>
              <a:t> sehr groß</a:t>
            </a:r>
          </a:p>
          <a:p>
            <a:r>
              <a:rPr lang="de-DE" dirty="0"/>
              <a:t>Idee: </a:t>
            </a:r>
          </a:p>
          <a:p>
            <a:pPr lvl="1"/>
            <a:r>
              <a:rPr lang="de-DE" dirty="0"/>
              <a:t>Nutze das momentane Modell um neue Strukturen zu bewerten</a:t>
            </a:r>
          </a:p>
          <a:p>
            <a:r>
              <a:rPr lang="de-DE" dirty="0"/>
              <a:t>Übersicht:</a:t>
            </a:r>
          </a:p>
          <a:p>
            <a:pPr lvl="1"/>
            <a:r>
              <a:rPr lang="de-DE" dirty="0"/>
              <a:t>Suche im (Struktur, Parameter)-Raum durchführen</a:t>
            </a:r>
          </a:p>
          <a:p>
            <a:pPr lvl="1"/>
            <a:r>
              <a:rPr lang="de-DE" dirty="0"/>
              <a:t>In jeder Iteration, das momentane Modell nutzen zum Finden von:</a:t>
            </a:r>
          </a:p>
          <a:p>
            <a:pPr lvl="2"/>
            <a:r>
              <a:rPr lang="de-DE" dirty="0"/>
              <a:t>Besser bewertete Parameter: </a:t>
            </a:r>
            <a:r>
              <a:rPr lang="de-DE" altLang="ja-JP" dirty="0"/>
              <a:t>„</a:t>
            </a:r>
            <a:r>
              <a:rPr lang="de-DE" dirty="0"/>
              <a:t>parametrischer</a:t>
            </a:r>
            <a:r>
              <a:rPr lang="de-DE" altLang="ja-JP" dirty="0"/>
              <a:t>“</a:t>
            </a:r>
            <a:r>
              <a:rPr lang="de-DE" dirty="0"/>
              <a:t> EM-Schritt</a:t>
            </a:r>
          </a:p>
          <a:p>
            <a:pPr marL="534988" lvl="2" indent="0">
              <a:buNone/>
            </a:pPr>
            <a:r>
              <a:rPr lang="de-DE" dirty="0"/>
              <a:t>oder</a:t>
            </a:r>
          </a:p>
          <a:p>
            <a:pPr lvl="2"/>
            <a:r>
              <a:rPr lang="de-DE" dirty="0"/>
              <a:t>Besser bewertete Struktur: „struktureller</a:t>
            </a:r>
            <a:r>
              <a:rPr lang="de-DE" altLang="ja-JP" dirty="0"/>
              <a:t>“</a:t>
            </a:r>
            <a:r>
              <a:rPr lang="de-DE" dirty="0"/>
              <a:t> EM-Schritt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6B84E-1A97-E04B-BFD7-6F0DD8BC5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99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E0D91-FEAD-1D4C-A9DC-F37D95E3F5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Lernalgorithmen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AF6CA-2AFB-074E-B6F1-B97247F52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187698375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PPT_WWU_Var3_Meta_16x9_02</Template>
  <TotalTime>14193</TotalTime>
  <Words>11095</Words>
  <Application>Microsoft Macintosh PowerPoint</Application>
  <PresentationFormat>Custom</PresentationFormat>
  <Paragraphs>2664</Paragraphs>
  <Slides>112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7" baseType="lpstr">
      <vt:lpstr>Arial Unicode MS</vt:lpstr>
      <vt:lpstr>ＭＳ Ｐゴシック</vt:lpstr>
      <vt:lpstr>Arial</vt:lpstr>
      <vt:lpstr>Calibri</vt:lpstr>
      <vt:lpstr>Cambria Math</vt:lpstr>
      <vt:lpstr>CMR10</vt:lpstr>
      <vt:lpstr>Comic Sans MS</vt:lpstr>
      <vt:lpstr>Meta Offc Pro</vt:lpstr>
      <vt:lpstr>Symbol</vt:lpstr>
      <vt:lpstr>Tahoma</vt:lpstr>
      <vt:lpstr>Times New Roman</vt:lpstr>
      <vt:lpstr>Wingdings</vt:lpstr>
      <vt:lpstr>Zapf Dingbats</vt:lpstr>
      <vt:lpstr>wwu-adapted</vt:lpstr>
      <vt:lpstr>Formel</vt:lpstr>
      <vt:lpstr>Lernalgorithmen für Episodische PGMs</vt:lpstr>
      <vt:lpstr>Inhalte</vt:lpstr>
      <vt:lpstr>Einordnung der Vorlesung: Modell- und nutzenbasierter Agent</vt:lpstr>
      <vt:lpstr>Literaturhinweise</vt:lpstr>
      <vt:lpstr>Inferenzaufgaben rund um Topic Modelle</vt:lpstr>
      <vt:lpstr>Überblick: 5. Lernalgorithmen für episodische PGMs</vt:lpstr>
      <vt:lpstr>Lernen</vt:lpstr>
      <vt:lpstr>Full Bayesian Learning</vt:lpstr>
      <vt:lpstr>Beispiel</vt:lpstr>
      <vt:lpstr>Full Bayesian Learning</vt:lpstr>
      <vt:lpstr>Beispiel: Likelihood</vt:lpstr>
      <vt:lpstr>100% Zitrone: A Posteriori Wahrscheinlichkeitsverteilung von H</vt:lpstr>
      <vt:lpstr>Vorhersagewahrscheinlichkeiten</vt:lpstr>
      <vt:lpstr>MAP Approximation</vt:lpstr>
      <vt:lpstr>MAP Approximation</vt:lpstr>
      <vt:lpstr>Bias </vt:lpstr>
      <vt:lpstr>Maximum Likelihood (ML) Learning</vt:lpstr>
      <vt:lpstr>Lernen in PGMs: Dimensionen</vt:lpstr>
      <vt:lpstr>Beispiel</vt:lpstr>
      <vt:lpstr>Lernen in PGMs: Lernansätze</vt:lpstr>
      <vt:lpstr>Zwischenzusammenfassung</vt:lpstr>
      <vt:lpstr>Überblick: 5. Lernalgorithmen für episodische PGMs</vt:lpstr>
      <vt:lpstr>Gerichtete Modelle: BNs</vt:lpstr>
      <vt:lpstr>Lernen in BNs: Data Science mit vollständigen Daten</vt:lpstr>
      <vt:lpstr>Maximum-Likelihood-Parameterschätzung</vt:lpstr>
      <vt:lpstr>Beispiel</vt:lpstr>
      <vt:lpstr>Beispiel</vt:lpstr>
      <vt:lpstr>Beispiel</vt:lpstr>
      <vt:lpstr>Beispiel</vt:lpstr>
      <vt:lpstr>Maximum-Likelihood-Parameterschätzung</vt:lpstr>
      <vt:lpstr>Maximum-Likelihood-Parameterschätzung: Allgemeines Vorgehen</vt:lpstr>
      <vt:lpstr>Erweiterung auf MAP</vt:lpstr>
      <vt:lpstr>Anwendung: Naives Bayes-Klassifikator</vt:lpstr>
      <vt:lpstr>Parameterlernen mit versteckten Variablen</vt:lpstr>
      <vt:lpstr>Vermeintliche Lösung</vt:lpstr>
      <vt:lpstr>HeartDisease wegzulassen ist gar keine gute Lösung!</vt:lpstr>
      <vt:lpstr>Expectation-Maximisation (EM)</vt:lpstr>
      <vt:lpstr>EM: Generelle Idee</vt:lpstr>
      <vt:lpstr>EM: Generelle Idee</vt:lpstr>
      <vt:lpstr>EM: Naive Bayes-Modelle als Anwendung</vt:lpstr>
      <vt:lpstr>EM: Initialisierung</vt:lpstr>
      <vt:lpstr>EM: Expectation-Schritt (Bestimmung der erwarteter Zahlen)</vt:lpstr>
      <vt:lpstr>EM: Expectation-Schritt (Bestimmung der erwarteter Zahlen)</vt:lpstr>
      <vt:lpstr>EM: Expectation-Schritt (Bestimmung der erwarteter Zahlen)</vt:lpstr>
      <vt:lpstr>EM: Generelle Idee</vt:lpstr>
      <vt:lpstr>Maximisation-Schritt: (Verfeinerung der Parameter)</vt:lpstr>
      <vt:lpstr>EM-Zyklus</vt:lpstr>
      <vt:lpstr>Beispiel: Bonbonfabrik wieder einmal</vt:lpstr>
      <vt:lpstr>Daten</vt:lpstr>
      <vt:lpstr>EM: Initialisierung</vt:lpstr>
      <vt:lpstr>E-Schritt</vt:lpstr>
      <vt:lpstr>E-Schritt</vt:lpstr>
      <vt:lpstr>M-Schritt</vt:lpstr>
      <vt:lpstr>Noch ein Parameter: θ_F1</vt:lpstr>
      <vt:lpstr>Lernergebnis</vt:lpstr>
      <vt:lpstr>Lernergebnis</vt:lpstr>
      <vt:lpstr>EM: Diskussion</vt:lpstr>
      <vt:lpstr>Zwischenzusammenfassung</vt:lpstr>
      <vt:lpstr>Ungerichtete Modelle</vt:lpstr>
      <vt:lpstr>Ungerichtete Modelle</vt:lpstr>
      <vt:lpstr>ML Vorgehen für ungerichtete Modelle</vt:lpstr>
      <vt:lpstr>ML Vorgehen für ungerichtete Modelle</vt:lpstr>
      <vt:lpstr>PowerPoint Presentation</vt:lpstr>
      <vt:lpstr>ML Vorgehen für ungerichtete Modelle</vt:lpstr>
      <vt:lpstr>PowerPoint Presentation</vt:lpstr>
      <vt:lpstr>PowerPoint Presentation</vt:lpstr>
      <vt:lpstr>ML Vorgehen für ungerichtete Modelle</vt:lpstr>
      <vt:lpstr>ML Vorgehen für ungerichtete Modelle</vt:lpstr>
      <vt:lpstr>Lernen von Faktoren über maximale Cliquen</vt:lpstr>
      <vt:lpstr>Lernen von Faktoren über maximale Cliquen</vt:lpstr>
      <vt:lpstr>Lernen von Faktoren über maximale Cliquen: Beispiel</vt:lpstr>
      <vt:lpstr>Lernen mit allgemeinen Faktoren</vt:lpstr>
      <vt:lpstr>Iterative Proportional Fitting: Iteratives Proportionales Anpassen</vt:lpstr>
      <vt:lpstr>IPF mit Jtrees</vt:lpstr>
      <vt:lpstr>Eigenschaften von IPF Updates</vt:lpstr>
      <vt:lpstr>IPF mit nicht vollständigen Daten</vt:lpstr>
      <vt:lpstr>Zwischenzusammenfassung</vt:lpstr>
      <vt:lpstr>Latent Dirichlet Allocation (LDA) zur Topic Modellierung</vt:lpstr>
      <vt:lpstr>Topic Modellierung: Mixture of Topics</vt:lpstr>
      <vt:lpstr>Topic Modellierung: Mixture of Topics</vt:lpstr>
      <vt:lpstr>Topic Modellierung: Mixture of Topics</vt:lpstr>
      <vt:lpstr>Unbekannte Parameter in LDA</vt:lpstr>
      <vt:lpstr>Hyperparameter α: Einfluss auf das Lernergebnis</vt:lpstr>
      <vt:lpstr>LDA: Parameter Lernen</vt:lpstr>
      <vt:lpstr>LDA: Variational Inference – Skizze </vt:lpstr>
      <vt:lpstr>LDA: Gibbs Sampling – Skizze</vt:lpstr>
      <vt:lpstr>LDA: Parameter lernen</vt:lpstr>
      <vt:lpstr>Warum LDA funktioniert?</vt:lpstr>
      <vt:lpstr>LDA: Anwendung zur Analyse von sozialen Netzwerken</vt:lpstr>
      <vt:lpstr>LDA: Anwendung zur Analyse von sozialen Netzwerken</vt:lpstr>
      <vt:lpstr>LDA: Performanz bewerten mittels Perplexität</vt:lpstr>
      <vt:lpstr>Perplexität unterschiedlicher Modelle</vt:lpstr>
      <vt:lpstr>LDA Erweiterungen</vt:lpstr>
      <vt:lpstr>Zwischenzusammenfassung</vt:lpstr>
      <vt:lpstr>Überblick: 5. Lernalgorithmen für episodische PGMs</vt:lpstr>
      <vt:lpstr>Struktur lernen</vt:lpstr>
      <vt:lpstr>Model Selection: Modellauswahl</vt:lpstr>
      <vt:lpstr>Lokale Suche in der Praxis </vt:lpstr>
      <vt:lpstr>Struktur lernen: Nicht vollständige Daten</vt:lpstr>
      <vt:lpstr>EM</vt:lpstr>
      <vt:lpstr>Structural EM</vt:lpstr>
      <vt:lpstr>Zwischenzusammenfassung</vt:lpstr>
      <vt:lpstr>Überblick: 5. Lernalgorithmen für episodische PGMs</vt:lpstr>
      <vt:lpstr>Weitere Möglichkeiten</vt:lpstr>
      <vt:lpstr>Generative &amp; Diskriminative Modelle</vt:lpstr>
      <vt:lpstr>Vorsicht: Korrelation vs. Kausalität</vt:lpstr>
      <vt:lpstr>Vorsicht: Korrelation vs. Kausalität</vt:lpstr>
      <vt:lpstr>Vorsicht: Korrelation vs. Kausalität</vt:lpstr>
      <vt:lpstr>Vorsicht: Korrelation vs. Kausalität</vt:lpstr>
      <vt:lpstr>Zwischenzusammenfassung</vt:lpstr>
      <vt:lpstr>Überblick: 5. Lernalgorithmen für episodische PGMs</vt:lpstr>
      <vt:lpstr>Einordnung der Vorlesung: Modell- und nutzenbasierter Agent</vt:lpstr>
    </vt:vector>
  </TitlesOfParts>
  <Company>Westfälische Wilhelms-Universität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Tanya</cp:lastModifiedBy>
  <cp:revision>709</cp:revision>
  <cp:lastPrinted>2022-05-31T13:37:00Z</cp:lastPrinted>
  <dcterms:created xsi:type="dcterms:W3CDTF">2019-09-05T07:34:34Z</dcterms:created>
  <dcterms:modified xsi:type="dcterms:W3CDTF">2022-06-07T10:05:12Z</dcterms:modified>
</cp:coreProperties>
</file>