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7" r:id="rId1"/>
  </p:sldMasterIdLst>
  <p:notesMasterIdLst>
    <p:notesMasterId r:id="rId126"/>
  </p:notesMasterIdLst>
  <p:sldIdLst>
    <p:sldId id="259" r:id="rId2"/>
    <p:sldId id="267" r:id="rId3"/>
    <p:sldId id="1601" r:id="rId4"/>
    <p:sldId id="1597" r:id="rId5"/>
    <p:sldId id="1305" r:id="rId6"/>
    <p:sldId id="1598" r:id="rId7"/>
    <p:sldId id="1604" r:id="rId8"/>
    <p:sldId id="1605" r:id="rId9"/>
    <p:sldId id="1606" r:id="rId10"/>
    <p:sldId id="1607" r:id="rId11"/>
    <p:sldId id="1608" r:id="rId12"/>
    <p:sldId id="1628" r:id="rId13"/>
    <p:sldId id="1609" r:id="rId14"/>
    <p:sldId id="1610" r:id="rId15"/>
    <p:sldId id="1611" r:id="rId16"/>
    <p:sldId id="1613" r:id="rId17"/>
    <p:sldId id="1621" r:id="rId18"/>
    <p:sldId id="1620" r:id="rId19"/>
    <p:sldId id="1655" r:id="rId20"/>
    <p:sldId id="1603" r:id="rId21"/>
    <p:sldId id="1614" r:id="rId22"/>
    <p:sldId id="1622" r:id="rId23"/>
    <p:sldId id="1623" r:id="rId24"/>
    <p:sldId id="1624" r:id="rId25"/>
    <p:sldId id="1625" r:id="rId26"/>
    <p:sldId id="1626" r:id="rId27"/>
    <p:sldId id="1631" r:id="rId28"/>
    <p:sldId id="1633" r:id="rId29"/>
    <p:sldId id="1634" r:id="rId30"/>
    <p:sldId id="1632" r:id="rId31"/>
    <p:sldId id="1615" r:id="rId32"/>
    <p:sldId id="1635" r:id="rId33"/>
    <p:sldId id="1636" r:id="rId34"/>
    <p:sldId id="1630" r:id="rId35"/>
    <p:sldId id="1315" r:id="rId36"/>
    <p:sldId id="1639" r:id="rId37"/>
    <p:sldId id="1311" r:id="rId38"/>
    <p:sldId id="1629" r:id="rId39"/>
    <p:sldId id="1344" r:id="rId40"/>
    <p:sldId id="1349" r:id="rId41"/>
    <p:sldId id="1637" r:id="rId42"/>
    <p:sldId id="1638" r:id="rId43"/>
    <p:sldId id="1350" r:id="rId44"/>
    <p:sldId id="1348" r:id="rId45"/>
    <p:sldId id="1351" r:id="rId46"/>
    <p:sldId id="1640" r:id="rId47"/>
    <p:sldId id="1353" r:id="rId48"/>
    <p:sldId id="1354" r:id="rId49"/>
    <p:sldId id="1647" r:id="rId50"/>
    <p:sldId id="1356" r:id="rId51"/>
    <p:sldId id="1367" r:id="rId52"/>
    <p:sldId id="1641" r:id="rId53"/>
    <p:sldId id="1359" r:id="rId54"/>
    <p:sldId id="1358" r:id="rId55"/>
    <p:sldId id="1368" r:id="rId56"/>
    <p:sldId id="1642" r:id="rId57"/>
    <p:sldId id="1360" r:id="rId58"/>
    <p:sldId id="1371" r:id="rId59"/>
    <p:sldId id="1372" r:id="rId60"/>
    <p:sldId id="1370" r:id="rId61"/>
    <p:sldId id="1643" r:id="rId62"/>
    <p:sldId id="1644" r:id="rId63"/>
    <p:sldId id="1375" r:id="rId64"/>
    <p:sldId id="1376" r:id="rId65"/>
    <p:sldId id="1314" r:id="rId66"/>
    <p:sldId id="1318" r:id="rId67"/>
    <p:sldId id="1377" r:id="rId68"/>
    <p:sldId id="1378" r:id="rId69"/>
    <p:sldId id="1380" r:id="rId70"/>
    <p:sldId id="1361" r:id="rId71"/>
    <p:sldId id="1648" r:id="rId72"/>
    <p:sldId id="1362" r:id="rId73"/>
    <p:sldId id="1649" r:id="rId74"/>
    <p:sldId id="1650" r:id="rId75"/>
    <p:sldId id="1322" r:id="rId76"/>
    <p:sldId id="1384" r:id="rId77"/>
    <p:sldId id="1385" r:id="rId78"/>
    <p:sldId id="1393" r:id="rId79"/>
    <p:sldId id="1363" r:id="rId80"/>
    <p:sldId id="1365" r:id="rId81"/>
    <p:sldId id="1386" r:id="rId82"/>
    <p:sldId id="1671" r:id="rId83"/>
    <p:sldId id="1325" r:id="rId84"/>
    <p:sldId id="1645" r:id="rId85"/>
    <p:sldId id="1672" r:id="rId86"/>
    <p:sldId id="1652" r:id="rId87"/>
    <p:sldId id="1653" r:id="rId88"/>
    <p:sldId id="1654" r:id="rId89"/>
    <p:sldId id="1656" r:id="rId90"/>
    <p:sldId id="1657" r:id="rId91"/>
    <p:sldId id="1658" r:id="rId92"/>
    <p:sldId id="386" r:id="rId93"/>
    <p:sldId id="1659" r:id="rId94"/>
    <p:sldId id="389" r:id="rId95"/>
    <p:sldId id="404" r:id="rId96"/>
    <p:sldId id="405" r:id="rId97"/>
    <p:sldId id="1660" r:id="rId98"/>
    <p:sldId id="1661" r:id="rId99"/>
    <p:sldId id="401" r:id="rId100"/>
    <p:sldId id="1662" r:id="rId101"/>
    <p:sldId id="1663" r:id="rId102"/>
    <p:sldId id="478" r:id="rId103"/>
    <p:sldId id="1664" r:id="rId104"/>
    <p:sldId id="1665" r:id="rId105"/>
    <p:sldId id="1668" r:id="rId106"/>
    <p:sldId id="1669" r:id="rId107"/>
    <p:sldId id="1670" r:id="rId108"/>
    <p:sldId id="1667" r:id="rId109"/>
    <p:sldId id="1674" r:id="rId110"/>
    <p:sldId id="1666" r:id="rId111"/>
    <p:sldId id="1600" r:id="rId112"/>
    <p:sldId id="816" r:id="rId113"/>
    <p:sldId id="1482" r:id="rId114"/>
    <p:sldId id="390" r:id="rId115"/>
    <p:sldId id="391" r:id="rId116"/>
    <p:sldId id="392" r:id="rId117"/>
    <p:sldId id="393" r:id="rId118"/>
    <p:sldId id="394" r:id="rId119"/>
    <p:sldId id="395" r:id="rId120"/>
    <p:sldId id="396" r:id="rId121"/>
    <p:sldId id="397" r:id="rId122"/>
    <p:sldId id="398" r:id="rId123"/>
    <p:sldId id="399" r:id="rId124"/>
    <p:sldId id="400" r:id="rId125"/>
  </p:sldIdLst>
  <p:sldSz cx="12204700" cy="6858000"/>
  <p:notesSz cx="6858000" cy="9144000"/>
  <p:defaultTextStyle>
    <a:defPPr>
      <a:defRPr lang="de-DE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51" userDrawn="1">
          <p15:clr>
            <a:srgbClr val="A4A3A4"/>
          </p15:clr>
        </p15:guide>
        <p15:guide id="2" orient="horz" pos="3618" userDrawn="1">
          <p15:clr>
            <a:srgbClr val="A4A3A4"/>
          </p15:clr>
        </p15:guide>
        <p15:guide id="3" pos="227" userDrawn="1">
          <p15:clr>
            <a:srgbClr val="A4A3A4"/>
          </p15:clr>
        </p15:guide>
        <p15:guide id="4" pos="7461" userDrawn="1">
          <p15:clr>
            <a:srgbClr val="A4A3A4"/>
          </p15:clr>
        </p15:guide>
        <p15:guide id="5" orient="horz" pos="14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BADF"/>
    <a:srgbClr val="87E1FF"/>
    <a:srgbClr val="C4F0FF"/>
    <a:srgbClr val="31B0DA"/>
    <a:srgbClr val="99D6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88" autoAdjust="0"/>
    <p:restoredTop sz="95687" autoAdjust="0"/>
  </p:normalViewPr>
  <p:slideViewPr>
    <p:cSldViewPr snapToGrid="0" snapToObjects="1">
      <p:cViewPr varScale="1">
        <p:scale>
          <a:sx n="99" d="100"/>
          <a:sy n="99" d="100"/>
        </p:scale>
        <p:origin x="872" y="176"/>
      </p:cViewPr>
      <p:guideLst>
        <p:guide orient="horz" pos="851"/>
        <p:guide orient="horz" pos="3618"/>
        <p:guide pos="227"/>
        <p:guide pos="7461"/>
        <p:guide orient="horz" pos="146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60" d="100"/>
        <a:sy n="1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82.emf"/><Relationship Id="rId1" Type="http://schemas.openxmlformats.org/officeDocument/2006/relationships/image" Target="../media/image58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3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6.emf"/><Relationship Id="rId7" Type="http://schemas.openxmlformats.org/officeDocument/2006/relationships/image" Target="../media/image590.emf"/><Relationship Id="rId2" Type="http://schemas.openxmlformats.org/officeDocument/2006/relationships/image" Target="../media/image585.wmf"/><Relationship Id="rId1" Type="http://schemas.openxmlformats.org/officeDocument/2006/relationships/image" Target="../media/image584.emf"/><Relationship Id="rId6" Type="http://schemas.openxmlformats.org/officeDocument/2006/relationships/image" Target="../media/image589.wmf"/><Relationship Id="rId5" Type="http://schemas.openxmlformats.org/officeDocument/2006/relationships/image" Target="../media/image588.wmf"/><Relationship Id="rId4" Type="http://schemas.openxmlformats.org/officeDocument/2006/relationships/image" Target="../media/image587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3.emf"/><Relationship Id="rId2" Type="http://schemas.openxmlformats.org/officeDocument/2006/relationships/image" Target="../media/image592.emf"/><Relationship Id="rId1" Type="http://schemas.openxmlformats.org/officeDocument/2006/relationships/image" Target="../media/image591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6.emf"/><Relationship Id="rId2" Type="http://schemas.openxmlformats.org/officeDocument/2006/relationships/image" Target="../media/image595.emf"/><Relationship Id="rId1" Type="http://schemas.openxmlformats.org/officeDocument/2006/relationships/image" Target="../media/image59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EDDC4-A7BF-4A62-85FF-17C95660EF76}" type="datetimeFigureOut">
              <a:rPr lang="de-DE" smtClean="0"/>
              <a:t>05.09.22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4213" y="1143000"/>
            <a:ext cx="5489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B551E-9F22-4B6E-924D-4DC3CE72867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7590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8608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Was müssen wir dann beim Rückwärtsgehen noch nachberechnen?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66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28492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82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33692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83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86043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DBN von vorheriger Folie: V als Konglomerat aus </a:t>
            </a:r>
            <a:r>
              <a:rPr lang="de-DE" dirty="0" err="1"/>
              <a:t>Weather</a:t>
            </a:r>
            <a:r>
              <a:rPr lang="de-DE" dirty="0"/>
              <a:t>, </a:t>
            </a:r>
            <a:r>
              <a:rPr lang="de-DE" dirty="0" err="1"/>
              <a:t>Velocity</a:t>
            </a:r>
            <a:r>
              <a:rPr lang="de-DE" dirty="0"/>
              <a:t>, Location, </a:t>
            </a:r>
            <a:r>
              <a:rPr lang="de-DE" dirty="0" err="1"/>
              <a:t>Failure</a:t>
            </a:r>
            <a:r>
              <a:rPr lang="de-DE" dirty="0"/>
              <a:t>, 2^4 abstrakte Domänenwerte, die für 0000 bis 1111 stehen, E = Obs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85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95477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33F96BD-EEC9-7D41-8155-FF619DBF171A}" type="slidenum">
              <a:rPr lang="de-DE" sz="1200"/>
              <a:pPr/>
              <a:t>92</a:t>
            </a:fld>
            <a:endParaRPr lang="de-DE" sz="1200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6137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7EAA6FE-15F7-154F-80ED-5431108A4FC0}" type="slidenum">
              <a:rPr lang="de-DE" sz="1200"/>
              <a:pPr/>
              <a:t>94</a:t>
            </a:fld>
            <a:endParaRPr lang="de-DE" sz="1200"/>
          </a:p>
        </p:txBody>
      </p:sp>
      <p:sp>
        <p:nvSpPr>
          <p:cNvPr id="706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9818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5AA3788-E5B4-D54E-BD81-84C7D26785F5}" type="slidenum">
              <a:rPr lang="de-DE" sz="1200"/>
              <a:pPr/>
              <a:t>95</a:t>
            </a:fld>
            <a:endParaRPr lang="de-DE" sz="1200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7493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84A7F03-6B59-9640-9422-EC852501FF2B}" type="slidenum">
              <a:rPr lang="de-DE" sz="1200"/>
              <a:pPr/>
              <a:t>96</a:t>
            </a:fld>
            <a:endParaRPr lang="de-DE" sz="1200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0636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84A7F03-6B59-9640-9422-EC852501FF2B}" type="slidenum">
              <a:rPr lang="de-DE" sz="1200"/>
              <a:pPr/>
              <a:t>97</a:t>
            </a:fld>
            <a:endParaRPr lang="de-DE" sz="1200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367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B98C6AD-CADF-6643-B283-F2562F9F4D7D}" type="slidenum">
              <a:rPr lang="de-DE" sz="1200"/>
              <a:pPr/>
              <a:t>99</a:t>
            </a:fld>
            <a:endParaRPr lang="de-DE" sz="1200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282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Kombinatorische Explosion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92290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Ähnlich zu MCMC Sampling, wo wir auch ein Zustandsübergangssystem aus dem Modell gebaut haben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100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0693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 Separator zwischen den Zeitscheiben</a:t>
            </a:r>
          </a:p>
          <a:p>
            <a:r>
              <a:rPr lang="de-DE" dirty="0"/>
              <a:t>Evidenzen der unterschiedlichen Zeitschritte unabhängig voneinander gegeben 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06204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DBN von vorheriger Folie: V als Konglomerat aus </a:t>
            </a:r>
            <a:r>
              <a:rPr lang="de-DE" dirty="0" err="1"/>
              <a:t>Weather</a:t>
            </a:r>
            <a:r>
              <a:rPr lang="de-DE" dirty="0"/>
              <a:t>, </a:t>
            </a:r>
            <a:r>
              <a:rPr lang="de-DE" dirty="0" err="1"/>
              <a:t>Velocity</a:t>
            </a:r>
            <a:r>
              <a:rPr lang="de-DE" dirty="0"/>
              <a:t>, Location, </a:t>
            </a:r>
            <a:r>
              <a:rPr lang="de-DE" dirty="0" err="1"/>
              <a:t>Failure</a:t>
            </a:r>
            <a:r>
              <a:rPr lang="de-DE" dirty="0"/>
              <a:t>, 2^4 abstrakte Domänenwerte, die für 0000 bis 1111 stehen, E = Obs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4167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9063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87656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04170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42127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6341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hell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8775" y="1962000"/>
            <a:ext cx="85529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8775" y="3240000"/>
            <a:ext cx="85529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2047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805001" y="6069200"/>
            <a:ext cx="692083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26" name="Logo">
            <a:extLst>
              <a:ext uri="{FF2B5EF4-FFF2-40B4-BE49-F238E27FC236}">
                <a16:creationId xmlns:a16="http://schemas.microsoft.com/office/drawing/2014/main" id="{179B03B2-EBED-5847-BE81-4E66985BD731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33" name="Linie">
            <a:extLst>
              <a:ext uri="{FF2B5EF4-FFF2-40B4-BE49-F238E27FC236}">
                <a16:creationId xmlns:a16="http://schemas.microsoft.com/office/drawing/2014/main" id="{8ACF9709-FDEF-994C-B10A-21B8BF8EFD73}"/>
              </a:ext>
            </a:extLst>
          </p:cNvPr>
          <p:cNvSpPr/>
          <p:nvPr userDrawn="1"/>
        </p:nvSpPr>
        <p:spPr>
          <a:xfrm>
            <a:off x="0" y="5642640"/>
            <a:ext cx="12204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wissen.leben">
            <a:extLst>
              <a:ext uri="{FF2B5EF4-FFF2-40B4-BE49-F238E27FC236}">
                <a16:creationId xmlns:a16="http://schemas.microsoft.com/office/drawing/2014/main" id="{415D29C4-E34B-8A45-AA7E-1D586CE77E3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58775" y="6323606"/>
            <a:ext cx="1350000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57" name="Türmchen">
            <a:extLst>
              <a:ext uri="{FF2B5EF4-FFF2-40B4-BE49-F238E27FC236}">
                <a16:creationId xmlns:a16="http://schemas.microsoft.com/office/drawing/2014/main" id="{C2786F34-A14B-7149-A1A4-26264A5B322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8696325" y="1035714"/>
            <a:ext cx="3508375" cy="4606925"/>
            <a:chOff x="3550" y="652"/>
            <a:chExt cx="2210" cy="2902"/>
          </a:xfrm>
        </p:grpSpPr>
        <p:sp>
          <p:nvSpPr>
            <p:cNvPr id="58" name="Glocken">
              <a:extLst>
                <a:ext uri="{FF2B5EF4-FFF2-40B4-BE49-F238E27FC236}">
                  <a16:creationId xmlns:a16="http://schemas.microsoft.com/office/drawing/2014/main" id="{897961CD-E1C4-4F4A-AA14-A9A0813CD34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4D89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9" name="Glocken innen">
              <a:extLst>
                <a:ext uri="{FF2B5EF4-FFF2-40B4-BE49-F238E27FC236}">
                  <a16:creationId xmlns:a16="http://schemas.microsoft.com/office/drawing/2014/main" id="{C8B100EB-0FE2-5448-BA66-AA7E5BDD4A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3278A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0" name="Türmchen">
              <a:extLst>
                <a:ext uri="{FF2B5EF4-FFF2-40B4-BE49-F238E27FC236}">
                  <a16:creationId xmlns:a16="http://schemas.microsoft.com/office/drawing/2014/main" id="{EF9E2494-27ED-FD47-AA47-B55DC5A6596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1" name="Linien">
              <a:extLst>
                <a:ext uri="{FF2B5EF4-FFF2-40B4-BE49-F238E27FC236}">
                  <a16:creationId xmlns:a16="http://schemas.microsoft.com/office/drawing/2014/main" id="{275F8786-5C13-354C-B4A7-47655C5ED38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grpSp>
        <p:nvGrpSpPr>
          <p:cNvPr id="73" name="Regieanweisungen">
            <a:extLst>
              <a:ext uri="{FF2B5EF4-FFF2-40B4-BE49-F238E27FC236}">
                <a16:creationId xmlns:a16="http://schemas.microsoft.com/office/drawing/2014/main" id="{3A23A438-E371-914B-A807-0E0A5D9BA265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cxnSp>
          <p:nvCxnSpPr>
            <p:cNvPr id="74" name="Linie">
              <a:extLst>
                <a:ext uri="{FF2B5EF4-FFF2-40B4-BE49-F238E27FC236}">
                  <a16:creationId xmlns:a16="http://schemas.microsoft.com/office/drawing/2014/main" id="{66A7282E-E6D2-A84D-9891-C685DDBC1096}"/>
                </a:ext>
              </a:extLst>
            </p:cNvPr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Linie">
              <a:extLst>
                <a:ext uri="{FF2B5EF4-FFF2-40B4-BE49-F238E27FC236}">
                  <a16:creationId xmlns:a16="http://schemas.microsoft.com/office/drawing/2014/main" id="{C0DABCCF-2814-584B-9A9E-F2A36D2C3090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Linie">
              <a:extLst>
                <a:ext uri="{FF2B5EF4-FFF2-40B4-BE49-F238E27FC236}">
                  <a16:creationId xmlns:a16="http://schemas.microsoft.com/office/drawing/2014/main" id="{D3629D8F-6C40-8248-8619-674EAE2CCB08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Linie">
              <a:extLst>
                <a:ext uri="{FF2B5EF4-FFF2-40B4-BE49-F238E27FC236}">
                  <a16:creationId xmlns:a16="http://schemas.microsoft.com/office/drawing/2014/main" id="{C9DB8BEB-F5D8-154B-AB88-ABE9BF30F8E6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Linie">
              <a:extLst>
                <a:ext uri="{FF2B5EF4-FFF2-40B4-BE49-F238E27FC236}">
                  <a16:creationId xmlns:a16="http://schemas.microsoft.com/office/drawing/2014/main" id="{D16B4BFE-487A-344D-913F-8E929692C6C2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Linie">
              <a:extLst>
                <a:ext uri="{FF2B5EF4-FFF2-40B4-BE49-F238E27FC236}">
                  <a16:creationId xmlns:a16="http://schemas.microsoft.com/office/drawing/2014/main" id="{905B7DD5-57E2-DC4E-9121-9ECBF0008D7C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Linie">
              <a:extLst>
                <a:ext uri="{FF2B5EF4-FFF2-40B4-BE49-F238E27FC236}">
                  <a16:creationId xmlns:a16="http://schemas.microsoft.com/office/drawing/2014/main" id="{9B3ECF95-13DB-9D42-BAFD-31ABD4373FDA}"/>
                </a:ext>
              </a:extLst>
            </p:cNvPr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Linie">
              <a:extLst>
                <a:ext uri="{FF2B5EF4-FFF2-40B4-BE49-F238E27FC236}">
                  <a16:creationId xmlns:a16="http://schemas.microsoft.com/office/drawing/2014/main" id="{6F8DE9E6-D343-104B-9839-5629A47B601A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Linie">
              <a:extLst>
                <a:ext uri="{FF2B5EF4-FFF2-40B4-BE49-F238E27FC236}">
                  <a16:creationId xmlns:a16="http://schemas.microsoft.com/office/drawing/2014/main" id="{6249EA10-9AD9-5546-9E11-04B977DD959F}"/>
                </a:ext>
              </a:extLst>
            </p:cNvPr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Linie">
              <a:extLst>
                <a:ext uri="{FF2B5EF4-FFF2-40B4-BE49-F238E27FC236}">
                  <a16:creationId xmlns:a16="http://schemas.microsoft.com/office/drawing/2014/main" id="{BBE723E7-4F58-1641-9D96-3E75670DF995}"/>
                </a:ext>
              </a:extLst>
            </p:cNvPr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0634524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5" orient="horz" pos="1236" userDrawn="1">
          <p15:clr>
            <a:srgbClr val="FBAE40"/>
          </p15:clr>
        </p15:guide>
        <p15:guide id="6" orient="horz" pos="2040" userDrawn="1">
          <p15:clr>
            <a:srgbClr val="FBAE40"/>
          </p15:clr>
        </p15:guide>
        <p15:guide id="7" pos="227" userDrawn="1">
          <p15:clr>
            <a:srgbClr val="FBAE40"/>
          </p15:clr>
        </p15:guide>
        <p15:guide id="8" pos="746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/>
          <a:p>
            <a:r>
              <a:rPr lang="de-DE" dirty="0"/>
              <a:t>Headline einfügen</a:t>
            </a:r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E86D8077-4372-5146-B398-83C6882281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0000" y="388800"/>
            <a:ext cx="8244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9pPr>
          </a:lstStyle>
          <a:p>
            <a:r>
              <a:rPr lang="en-GB"/>
              <a:t>Sequentielle PGMs &amp; Inferenz</a:t>
            </a:r>
            <a:endParaRPr lang="de-DE" dirty="0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ED1D1C23-05DC-0441-B5B6-BAAFF83BB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999" y="6172447"/>
            <a:ext cx="8425225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9pPr>
          </a:lstStyle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A2DC22DA-6370-FE48-9C40-D6A00D4599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4000" y="6172448"/>
            <a:ext cx="72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9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9" name="Linie">
            <a:extLst>
              <a:ext uri="{FF2B5EF4-FFF2-40B4-BE49-F238E27FC236}">
                <a16:creationId xmlns:a16="http://schemas.microsoft.com/office/drawing/2014/main" id="{9885FC69-7E8B-8346-A374-037CEFCE3D22}"/>
              </a:ext>
            </a:extLst>
          </p:cNvPr>
          <p:cNvSpPr/>
          <p:nvPr userDrawn="1"/>
        </p:nvSpPr>
        <p:spPr>
          <a:xfrm>
            <a:off x="0" y="6030720"/>
            <a:ext cx="12204000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311469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6" orient="horz" pos="1463" userDrawn="1">
          <p15:clr>
            <a:srgbClr val="FBAE40"/>
          </p15:clr>
        </p15:guide>
        <p15:guide id="7" orient="horz" pos="3618" userDrawn="1">
          <p15:clr>
            <a:srgbClr val="FBAE40"/>
          </p15:clr>
        </p15:guide>
        <p15:guide id="8" orient="horz" pos="851" userDrawn="1">
          <p15:clr>
            <a:srgbClr val="FBAE40"/>
          </p15:clr>
        </p15:guide>
        <p15:guide id="9" pos="227" userDrawn="1">
          <p15:clr>
            <a:srgbClr val="FBAE40"/>
          </p15:clr>
        </p15:guide>
        <p15:guide id="10" pos="7461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8F6EC800-7BF9-D54E-995A-94C9F9BADF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0000" y="388800"/>
            <a:ext cx="8244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9pPr>
          </a:lstStyle>
          <a:p>
            <a:r>
              <a:rPr lang="en-GB"/>
              <a:t>Sequentielle PGMs &amp; Inferenz</a:t>
            </a:r>
            <a:endParaRPr lang="de-DE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6E503AAE-E423-DB45-AD86-48BA80EA3D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999" y="6172447"/>
            <a:ext cx="8425225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9pPr>
          </a:lstStyle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C952AEFA-84D8-9443-9CEB-F8F56C994F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4000" y="6172448"/>
            <a:ext cx="72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9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8" name="Linie">
            <a:extLst>
              <a:ext uri="{FF2B5EF4-FFF2-40B4-BE49-F238E27FC236}">
                <a16:creationId xmlns:a16="http://schemas.microsoft.com/office/drawing/2014/main" id="{9EE9B35D-3696-2543-AF9A-6BB5766D66BB}"/>
              </a:ext>
            </a:extLst>
          </p:cNvPr>
          <p:cNvSpPr/>
          <p:nvPr userDrawn="1"/>
        </p:nvSpPr>
        <p:spPr>
          <a:xfrm>
            <a:off x="0" y="6030720"/>
            <a:ext cx="12204000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891981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63">
          <p15:clr>
            <a:srgbClr val="FBAE40"/>
          </p15:clr>
        </p15:guide>
        <p15:guide id="2" orient="horz" pos="3618">
          <p15:clr>
            <a:srgbClr val="FBAE40"/>
          </p15:clr>
        </p15:guide>
        <p15:guide id="3" orient="horz" pos="851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anz 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9995DF37-38DF-074D-8192-E1A584FD7B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4000" y="6172448"/>
            <a:ext cx="72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9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15537627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63">
          <p15:clr>
            <a:srgbClr val="FBAE40"/>
          </p15:clr>
        </p15:guide>
        <p15:guide id="2" orient="horz" pos="3618">
          <p15:clr>
            <a:srgbClr val="FBAE40"/>
          </p15:clr>
        </p15:guide>
        <p15:guide id="3" orient="horz" pos="851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line // Tex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70798" y="1019190"/>
            <a:ext cx="5500466" cy="1080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Headline einfügen</a:t>
            </a:r>
            <a:br>
              <a:rPr lang="de-DE" dirty="0"/>
            </a:br>
            <a:r>
              <a:rPr lang="de-DE" dirty="0"/>
              <a:t>über zwei Zeilen</a:t>
            </a:r>
          </a:p>
        </p:txBody>
      </p:sp>
      <p:sp>
        <p:nvSpPr>
          <p:cNvPr id="6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9999" y="2369580"/>
            <a:ext cx="5500466" cy="3373994"/>
          </a:xfrm>
        </p:spPr>
        <p:txBody>
          <a:bodyPr vert="horz"/>
          <a:lstStyle>
            <a:lvl1pPr>
              <a:defRPr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3" hasCustomPrompt="1"/>
          </p:nvPr>
        </p:nvSpPr>
        <p:spPr>
          <a:xfrm>
            <a:off x="6319728" y="1512000"/>
            <a:ext cx="5524271" cy="3028680"/>
          </a:xfrm>
          <a:solidFill>
            <a:schemeClr val="tx1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1200"/>
            </a:lvl1pPr>
          </a:lstStyle>
          <a:p>
            <a:r>
              <a:rPr lang="de-DE" dirty="0"/>
              <a:t>Platzhalter für ein Bild (Format: 4:3)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13" name="Vertikaler Textplatzhalter 2"/>
          <p:cNvSpPr>
            <a:spLocks noGrp="1"/>
          </p:cNvSpPr>
          <p:nvPr>
            <p:ph type="body" orient="vert" idx="14" hasCustomPrompt="1"/>
          </p:nvPr>
        </p:nvSpPr>
        <p:spPr>
          <a:xfrm>
            <a:off x="6319728" y="4680001"/>
            <a:ext cx="5524475" cy="1063575"/>
          </a:xfrm>
        </p:spPr>
        <p:txBody>
          <a:bodyPr vert="horz"/>
          <a:lstStyle>
            <a:lvl1pPr marL="0" indent="0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2pPr>
            <a:lvl3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3pPr>
            <a:lvl4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4pPr>
            <a:lvl5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5pPr>
            <a:lvl6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6pPr>
            <a:lvl7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7pPr>
            <a:lvl8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8pPr>
            <a:lvl9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9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C6D58E90-194C-274B-8399-616475266D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0000" y="388800"/>
            <a:ext cx="8244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9pPr>
          </a:lstStyle>
          <a:p>
            <a:r>
              <a:rPr lang="en-GB"/>
              <a:t>Sequentielle PGMs &amp; Inferenz</a:t>
            </a:r>
            <a:endParaRPr lang="de-DE" dirty="0"/>
          </a:p>
        </p:txBody>
      </p:sp>
      <p:sp>
        <p:nvSpPr>
          <p:cNvPr id="14" name="Fußzeilenplatzhalter 4">
            <a:extLst>
              <a:ext uri="{FF2B5EF4-FFF2-40B4-BE49-F238E27FC236}">
                <a16:creationId xmlns:a16="http://schemas.microsoft.com/office/drawing/2014/main" id="{9644BF75-828E-C94C-A7AA-0D73825FED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999" y="6172447"/>
            <a:ext cx="8425225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9pPr>
          </a:lstStyle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15" name="Foliennummernplatzhalter 5">
            <a:extLst>
              <a:ext uri="{FF2B5EF4-FFF2-40B4-BE49-F238E27FC236}">
                <a16:creationId xmlns:a16="http://schemas.microsoft.com/office/drawing/2014/main" id="{42F02FE4-B132-6944-915C-2BF6E9BC09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4000" y="6172448"/>
            <a:ext cx="72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9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6" name="Linie">
            <a:extLst>
              <a:ext uri="{FF2B5EF4-FFF2-40B4-BE49-F238E27FC236}">
                <a16:creationId xmlns:a16="http://schemas.microsoft.com/office/drawing/2014/main" id="{139920B9-F07E-8246-B59F-A38AA9EC7E83}"/>
              </a:ext>
            </a:extLst>
          </p:cNvPr>
          <p:cNvSpPr/>
          <p:nvPr userDrawn="1"/>
        </p:nvSpPr>
        <p:spPr>
          <a:xfrm>
            <a:off x="0" y="6030720"/>
            <a:ext cx="12204000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79538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6" orient="horz" pos="3618" userDrawn="1">
          <p15:clr>
            <a:srgbClr val="FBAE40"/>
          </p15:clr>
        </p15:guide>
        <p15:guide id="7" orient="horz" pos="851" userDrawn="1">
          <p15:clr>
            <a:srgbClr val="FBAE40"/>
          </p15:clr>
        </p15:guide>
        <p15:guide id="8" orient="horz" pos="1781" userDrawn="1">
          <p15:clr>
            <a:srgbClr val="FBAE40"/>
          </p15:clr>
        </p15:guide>
        <p15:guide id="9" pos="227" userDrawn="1">
          <p15:clr>
            <a:srgbClr val="FBAE40"/>
          </p15:clr>
        </p15:guide>
        <p15:guide id="10" pos="7461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5353" y="1340768"/>
            <a:ext cx="10373995" cy="216919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5588" y="3602038"/>
            <a:ext cx="9153525" cy="1272203"/>
          </a:xfrm>
          <a:solidFill>
            <a:schemeClr val="bg2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0DEB978-30E1-904C-83B5-37E2717C42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25588" y="4874242"/>
            <a:ext cx="9153525" cy="658813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10955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999" y="1709740"/>
            <a:ext cx="1099927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9999" y="4589465"/>
            <a:ext cx="10999272" cy="131644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D08DBF21-BE4C-BC4D-82F0-6FB7937925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0000" y="388800"/>
            <a:ext cx="8244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9pPr>
          </a:lstStyle>
          <a:p>
            <a:r>
              <a:rPr lang="en-GB"/>
              <a:t>Sequentielle PGMs &amp; Inferenz</a:t>
            </a:r>
            <a:endParaRPr lang="de-DE" dirty="0"/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F00B39BD-4F22-0941-BFB8-4356F415DF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999" y="6172447"/>
            <a:ext cx="8425225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9pPr>
          </a:lstStyle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8D7BF1C4-105C-CF45-9C87-83CAFBF72F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4000" y="6172448"/>
            <a:ext cx="72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9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2" name="Linie">
            <a:extLst>
              <a:ext uri="{FF2B5EF4-FFF2-40B4-BE49-F238E27FC236}">
                <a16:creationId xmlns:a16="http://schemas.microsoft.com/office/drawing/2014/main" id="{D8637B26-F5B6-5C41-822F-05994CF18C64}"/>
              </a:ext>
            </a:extLst>
          </p:cNvPr>
          <p:cNvSpPr/>
          <p:nvPr userDrawn="1"/>
        </p:nvSpPr>
        <p:spPr>
          <a:xfrm>
            <a:off x="0" y="6030720"/>
            <a:ext cx="12204000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0360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85529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85529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2047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805001" y="6069200"/>
            <a:ext cx="692083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20" name="Logo">
            <a:extLst>
              <a:ext uri="{FF2B5EF4-FFF2-40B4-BE49-F238E27FC236}">
                <a16:creationId xmlns:a16="http://schemas.microsoft.com/office/drawing/2014/main" id="{D233BC18-2C2C-5943-9575-56EEFC9959B0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24" name="wissen.leben">
            <a:extLst>
              <a:ext uri="{FF2B5EF4-FFF2-40B4-BE49-F238E27FC236}">
                <a16:creationId xmlns:a16="http://schemas.microsoft.com/office/drawing/2014/main" id="{850FA578-6F92-ED42-ADFA-BBD1A333CA4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58775" y="6323606"/>
            <a:ext cx="1350000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25" name="Regieanweisungen">
            <a:extLst>
              <a:ext uri="{FF2B5EF4-FFF2-40B4-BE49-F238E27FC236}">
                <a16:creationId xmlns:a16="http://schemas.microsoft.com/office/drawing/2014/main" id="{ED9FFC58-AD21-3E47-B1A8-93EE29275526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cxnSp>
          <p:nvCxnSpPr>
            <p:cNvPr id="26" name="Linie">
              <a:extLst>
                <a:ext uri="{FF2B5EF4-FFF2-40B4-BE49-F238E27FC236}">
                  <a16:creationId xmlns:a16="http://schemas.microsoft.com/office/drawing/2014/main" id="{B64ED526-E274-3147-A2AF-D81E318BDC76}"/>
                </a:ext>
              </a:extLst>
            </p:cNvPr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Linie">
              <a:extLst>
                <a:ext uri="{FF2B5EF4-FFF2-40B4-BE49-F238E27FC236}">
                  <a16:creationId xmlns:a16="http://schemas.microsoft.com/office/drawing/2014/main" id="{635028BA-7335-574C-8E83-D802863F7E9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Linie">
              <a:extLst>
                <a:ext uri="{FF2B5EF4-FFF2-40B4-BE49-F238E27FC236}">
                  <a16:creationId xmlns:a16="http://schemas.microsoft.com/office/drawing/2014/main" id="{21CD66BF-E308-3F4B-895B-FAA7C5FE3ECF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Linie">
              <a:extLst>
                <a:ext uri="{FF2B5EF4-FFF2-40B4-BE49-F238E27FC236}">
                  <a16:creationId xmlns:a16="http://schemas.microsoft.com/office/drawing/2014/main" id="{A699C338-927B-4942-9427-6060000D99F3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Linie">
              <a:extLst>
                <a:ext uri="{FF2B5EF4-FFF2-40B4-BE49-F238E27FC236}">
                  <a16:creationId xmlns:a16="http://schemas.microsoft.com/office/drawing/2014/main" id="{F475D903-336D-8E48-916C-726044DBD829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F8683604-57DF-764E-800E-48A3E945DA0E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>
              <a:extLst>
                <a:ext uri="{FF2B5EF4-FFF2-40B4-BE49-F238E27FC236}">
                  <a16:creationId xmlns:a16="http://schemas.microsoft.com/office/drawing/2014/main" id="{616A30C2-8E95-384D-8B79-BA59DD2978B0}"/>
                </a:ext>
              </a:extLst>
            </p:cNvPr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>
              <a:extLst>
                <a:ext uri="{FF2B5EF4-FFF2-40B4-BE49-F238E27FC236}">
                  <a16:creationId xmlns:a16="http://schemas.microsoft.com/office/drawing/2014/main" id="{65786F69-7926-CA45-84BD-1AAD5F33CF1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Linie">
              <a:extLst>
                <a:ext uri="{FF2B5EF4-FFF2-40B4-BE49-F238E27FC236}">
                  <a16:creationId xmlns:a16="http://schemas.microsoft.com/office/drawing/2014/main" id="{2CB29A9F-189F-B844-9FE4-D2371E12A0C9}"/>
                </a:ext>
              </a:extLst>
            </p:cNvPr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B9F47B3E-58E2-BF45-AA62-F5377549D8EC}"/>
                </a:ext>
              </a:extLst>
            </p:cNvPr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403470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236">
          <p15:clr>
            <a:srgbClr val="FBAE40"/>
          </p15:clr>
        </p15:guide>
        <p15:guide id="2" orient="horz" pos="2040">
          <p15:clr>
            <a:srgbClr val="FBAE40"/>
          </p15:clr>
        </p15:guide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blau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äche"/>
          <p:cNvSpPr/>
          <p:nvPr/>
        </p:nvSpPr>
        <p:spPr>
          <a:xfrm>
            <a:off x="0" y="0"/>
            <a:ext cx="12204700" cy="567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grpSp>
        <p:nvGrpSpPr>
          <p:cNvPr id="15" name="Türmchen"/>
          <p:cNvGrpSpPr>
            <a:grpSpLocks noChangeAspect="1"/>
          </p:cNvGrpSpPr>
          <p:nvPr/>
        </p:nvGrpSpPr>
        <p:grpSpPr bwMode="auto">
          <a:xfrm>
            <a:off x="7521150" y="1035715"/>
            <a:ext cx="4682706" cy="4606925"/>
            <a:chOff x="3550" y="652"/>
            <a:chExt cx="2210" cy="2902"/>
          </a:xfrm>
        </p:grpSpPr>
        <p:sp>
          <p:nvSpPr>
            <p:cNvPr id="16" name="Glocken"/>
            <p:cNvSpPr>
              <a:spLocks noEditPoints="1"/>
            </p:cNvSpPr>
            <p:nvPr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9ABCD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0" name="Glocken innen"/>
            <p:cNvSpPr>
              <a:spLocks noEditPoints="1"/>
            </p:cNvSpPr>
            <p:nvPr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679AB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4" name="Türmchen"/>
            <p:cNvSpPr>
              <a:spLocks noEditPoints="1"/>
            </p:cNvSpPr>
            <p:nvPr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5" name="Linien"/>
            <p:cNvSpPr>
              <a:spLocks noEditPoints="1"/>
            </p:cNvSpPr>
            <p:nvPr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80500" y="1962150"/>
            <a:ext cx="85529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80500" y="3238501"/>
            <a:ext cx="85529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0" name="Logo"/>
          <p:cNvSpPr>
            <a:spLocks noChangeAspect="1" noEditPoints="1"/>
          </p:cNvSpPr>
          <p:nvPr/>
        </p:nvSpPr>
        <p:spPr bwMode="auto">
          <a:xfrm>
            <a:off x="480500" y="304199"/>
            <a:ext cx="360375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sz="1800" dirty="0"/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2047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5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805001" y="6069200"/>
            <a:ext cx="692083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26" name="Fläche">
            <a:extLst>
              <a:ext uri="{FF2B5EF4-FFF2-40B4-BE49-F238E27FC236}">
                <a16:creationId xmlns:a16="http://schemas.microsoft.com/office/drawing/2014/main" id="{A0C1A4B1-F77B-CE43-BDE2-3A29F198B73A}"/>
              </a:ext>
            </a:extLst>
          </p:cNvPr>
          <p:cNvSpPr/>
          <p:nvPr userDrawn="1"/>
        </p:nvSpPr>
        <p:spPr>
          <a:xfrm>
            <a:off x="0" y="0"/>
            <a:ext cx="12204700" cy="567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7" name="Linie">
            <a:extLst>
              <a:ext uri="{FF2B5EF4-FFF2-40B4-BE49-F238E27FC236}">
                <a16:creationId xmlns:a16="http://schemas.microsoft.com/office/drawing/2014/main" id="{004499F2-1FF9-CC44-99DB-D9FE23B62C2B}"/>
              </a:ext>
            </a:extLst>
          </p:cNvPr>
          <p:cNvSpPr/>
          <p:nvPr userDrawn="1"/>
        </p:nvSpPr>
        <p:spPr>
          <a:xfrm>
            <a:off x="0" y="5642640"/>
            <a:ext cx="122047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49" name="Logo">
            <a:extLst>
              <a:ext uri="{FF2B5EF4-FFF2-40B4-BE49-F238E27FC236}">
                <a16:creationId xmlns:a16="http://schemas.microsoft.com/office/drawing/2014/main" id="{CD0DA697-2C40-B34B-863E-4D020E1380A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50" name="wissen.leben">
            <a:extLst>
              <a:ext uri="{FF2B5EF4-FFF2-40B4-BE49-F238E27FC236}">
                <a16:creationId xmlns:a16="http://schemas.microsoft.com/office/drawing/2014/main" id="{8DAFEFA9-1702-514E-9F13-94F3E7D52DB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58775" y="6323606"/>
            <a:ext cx="1350000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51" name="Türmchen">
            <a:extLst>
              <a:ext uri="{FF2B5EF4-FFF2-40B4-BE49-F238E27FC236}">
                <a16:creationId xmlns:a16="http://schemas.microsoft.com/office/drawing/2014/main" id="{CC994A96-87B1-FE4C-AC7E-79256B8AA1F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8696325" y="1035714"/>
            <a:ext cx="3508375" cy="4606925"/>
            <a:chOff x="3550" y="652"/>
            <a:chExt cx="2210" cy="2902"/>
          </a:xfrm>
        </p:grpSpPr>
        <p:sp>
          <p:nvSpPr>
            <p:cNvPr id="52" name="Glocken">
              <a:extLst>
                <a:ext uri="{FF2B5EF4-FFF2-40B4-BE49-F238E27FC236}">
                  <a16:creationId xmlns:a16="http://schemas.microsoft.com/office/drawing/2014/main" id="{E325FA85-F261-8844-B4AC-72DA27F184F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9ABCD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3" name="Glocken innen">
              <a:extLst>
                <a:ext uri="{FF2B5EF4-FFF2-40B4-BE49-F238E27FC236}">
                  <a16:creationId xmlns:a16="http://schemas.microsoft.com/office/drawing/2014/main" id="{F9788BDF-D72D-4942-828D-954B33880A3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679AB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5" name="Türmchen">
              <a:extLst>
                <a:ext uri="{FF2B5EF4-FFF2-40B4-BE49-F238E27FC236}">
                  <a16:creationId xmlns:a16="http://schemas.microsoft.com/office/drawing/2014/main" id="{1663F8F8-D044-1F4B-978F-47C077DB994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6" name="Linien">
              <a:extLst>
                <a:ext uri="{FF2B5EF4-FFF2-40B4-BE49-F238E27FC236}">
                  <a16:creationId xmlns:a16="http://schemas.microsoft.com/office/drawing/2014/main" id="{B0D2A84D-FA8B-8243-AFF2-1AA693CB60D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60" name="Titel 1">
            <a:extLst>
              <a:ext uri="{FF2B5EF4-FFF2-40B4-BE49-F238E27FC236}">
                <a16:creationId xmlns:a16="http://schemas.microsoft.com/office/drawing/2014/main" id="{F6CCE017-8073-FA4E-BA50-DC2F3CC044E3}"/>
              </a:ext>
            </a:extLst>
          </p:cNvPr>
          <p:cNvSpPr txBox="1">
            <a:spLocks/>
          </p:cNvSpPr>
          <p:nvPr userDrawn="1"/>
        </p:nvSpPr>
        <p:spPr>
          <a:xfrm>
            <a:off x="360000" y="2114550"/>
            <a:ext cx="8552900" cy="127635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 kern="1200" baseline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61" name="Untertitel 2">
            <a:extLst>
              <a:ext uri="{FF2B5EF4-FFF2-40B4-BE49-F238E27FC236}">
                <a16:creationId xmlns:a16="http://schemas.microsoft.com/office/drawing/2014/main" id="{5B42F7DF-CD0C-C748-89A7-998A99D3B063}"/>
              </a:ext>
            </a:extLst>
          </p:cNvPr>
          <p:cNvSpPr txBox="1">
            <a:spLocks/>
          </p:cNvSpPr>
          <p:nvPr userDrawn="1"/>
        </p:nvSpPr>
        <p:spPr>
          <a:xfrm>
            <a:off x="360000" y="3390901"/>
            <a:ext cx="8552900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lang="de-DE" sz="1800" b="0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r>
              <a:rPr lang="en-GB"/>
              <a:t>Untertitel bzw. Kurzbeschreibung der Präsentation</a:t>
            </a:r>
            <a:br>
              <a:rPr lang="en-GB"/>
            </a:br>
            <a:r>
              <a:rPr lang="en-GB"/>
              <a:t>Name: der Referentin / des Referenten</a:t>
            </a:r>
            <a:endParaRPr lang="en-GB" dirty="0"/>
          </a:p>
        </p:txBody>
      </p:sp>
      <p:grpSp>
        <p:nvGrpSpPr>
          <p:cNvPr id="62" name="Regieanweisungen">
            <a:extLst>
              <a:ext uri="{FF2B5EF4-FFF2-40B4-BE49-F238E27FC236}">
                <a16:creationId xmlns:a16="http://schemas.microsoft.com/office/drawing/2014/main" id="{C368D8F1-E7A9-554E-9B0E-05F32F9FAD2A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cxnSp>
          <p:nvCxnSpPr>
            <p:cNvPr id="63" name="Linie">
              <a:extLst>
                <a:ext uri="{FF2B5EF4-FFF2-40B4-BE49-F238E27FC236}">
                  <a16:creationId xmlns:a16="http://schemas.microsoft.com/office/drawing/2014/main" id="{CDBB0B1F-B071-A845-B192-682917954BF8}"/>
                </a:ext>
              </a:extLst>
            </p:cNvPr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Linie">
              <a:extLst>
                <a:ext uri="{FF2B5EF4-FFF2-40B4-BE49-F238E27FC236}">
                  <a16:creationId xmlns:a16="http://schemas.microsoft.com/office/drawing/2014/main" id="{59954D6D-0B9C-AD44-9DDB-2550636C8703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Linie">
              <a:extLst>
                <a:ext uri="{FF2B5EF4-FFF2-40B4-BE49-F238E27FC236}">
                  <a16:creationId xmlns:a16="http://schemas.microsoft.com/office/drawing/2014/main" id="{914DE49F-EC57-2E43-AB89-FC5181C10FC2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Linie">
              <a:extLst>
                <a:ext uri="{FF2B5EF4-FFF2-40B4-BE49-F238E27FC236}">
                  <a16:creationId xmlns:a16="http://schemas.microsoft.com/office/drawing/2014/main" id="{7623077E-5FB6-4745-AFCB-96D80DF5C511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Linie">
              <a:extLst>
                <a:ext uri="{FF2B5EF4-FFF2-40B4-BE49-F238E27FC236}">
                  <a16:creationId xmlns:a16="http://schemas.microsoft.com/office/drawing/2014/main" id="{1F795CCA-E55C-9145-AF7B-409B01D54D45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Linie">
              <a:extLst>
                <a:ext uri="{FF2B5EF4-FFF2-40B4-BE49-F238E27FC236}">
                  <a16:creationId xmlns:a16="http://schemas.microsoft.com/office/drawing/2014/main" id="{97ACCA39-5369-2345-87C2-8BB0B10BF45A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Linie">
              <a:extLst>
                <a:ext uri="{FF2B5EF4-FFF2-40B4-BE49-F238E27FC236}">
                  <a16:creationId xmlns:a16="http://schemas.microsoft.com/office/drawing/2014/main" id="{81AE122C-4994-C147-AB0C-30343C0CDA31}"/>
                </a:ext>
              </a:extLst>
            </p:cNvPr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Linie">
              <a:extLst>
                <a:ext uri="{FF2B5EF4-FFF2-40B4-BE49-F238E27FC236}">
                  <a16:creationId xmlns:a16="http://schemas.microsoft.com/office/drawing/2014/main" id="{927ABC02-A893-CA4C-A49C-DD10F440037F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Linie">
              <a:extLst>
                <a:ext uri="{FF2B5EF4-FFF2-40B4-BE49-F238E27FC236}">
                  <a16:creationId xmlns:a16="http://schemas.microsoft.com/office/drawing/2014/main" id="{510ABDD7-8E89-8F47-80F0-4C3AABCBBE0E}"/>
                </a:ext>
              </a:extLst>
            </p:cNvPr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Linie">
              <a:extLst>
                <a:ext uri="{FF2B5EF4-FFF2-40B4-BE49-F238E27FC236}">
                  <a16:creationId xmlns:a16="http://schemas.microsoft.com/office/drawing/2014/main" id="{F789BD69-DEB7-444C-9201-C59C4B90395B}"/>
                </a:ext>
              </a:extLst>
            </p:cNvPr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5385776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5" orient="horz" pos="1236" userDrawn="1">
          <p15:clr>
            <a:srgbClr val="FBAE40"/>
          </p15:clr>
        </p15:guide>
        <p15:guide id="6" orient="horz" pos="2040" userDrawn="1">
          <p15:clr>
            <a:srgbClr val="FBAE40"/>
          </p15:clr>
        </p15:guide>
        <p15:guide id="7" pos="227" userDrawn="1">
          <p15:clr>
            <a:srgbClr val="FBAE40"/>
          </p15:clr>
        </p15:guide>
        <p15:guide id="8" pos="7461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hell mit Typoec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8775" y="1962000"/>
            <a:ext cx="85529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8775" y="3240000"/>
            <a:ext cx="85529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5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2834588" y="6069200"/>
            <a:ext cx="456511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24" name="Regieanweisungen">
            <a:extLst>
              <a:ext uri="{FF2B5EF4-FFF2-40B4-BE49-F238E27FC236}">
                <a16:creationId xmlns:a16="http://schemas.microsoft.com/office/drawing/2014/main" id="{00ECBAA0-F64D-E642-91EE-7FD796756364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cxnSp>
          <p:nvCxnSpPr>
            <p:cNvPr id="38" name="Linie">
              <a:extLst>
                <a:ext uri="{FF2B5EF4-FFF2-40B4-BE49-F238E27FC236}">
                  <a16:creationId xmlns:a16="http://schemas.microsoft.com/office/drawing/2014/main" id="{1258B1E1-19E8-F942-B303-89FEFD11BF6A}"/>
                </a:ext>
              </a:extLst>
            </p:cNvPr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>
              <a:extLst>
                <a:ext uri="{FF2B5EF4-FFF2-40B4-BE49-F238E27FC236}">
                  <a16:creationId xmlns:a16="http://schemas.microsoft.com/office/drawing/2014/main" id="{6BA3BDCF-D183-B04A-AEA5-AC77C96A4AA2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>
              <a:extLst>
                <a:ext uri="{FF2B5EF4-FFF2-40B4-BE49-F238E27FC236}">
                  <a16:creationId xmlns:a16="http://schemas.microsoft.com/office/drawing/2014/main" id="{DFA2E6C8-7CCA-954B-8D5D-A533B5DBF0A9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>
              <a:extLst>
                <a:ext uri="{FF2B5EF4-FFF2-40B4-BE49-F238E27FC236}">
                  <a16:creationId xmlns:a16="http://schemas.microsoft.com/office/drawing/2014/main" id="{5196E3F3-8648-3B4B-ABB0-4977CF50F9A3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>
              <a:extLst>
                <a:ext uri="{FF2B5EF4-FFF2-40B4-BE49-F238E27FC236}">
                  <a16:creationId xmlns:a16="http://schemas.microsoft.com/office/drawing/2014/main" id="{7DFB6D48-E4D7-4944-97D9-C9E340283921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86FF3820-6F06-974C-B737-51D86061C2DC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Linie">
              <a:extLst>
                <a:ext uri="{FF2B5EF4-FFF2-40B4-BE49-F238E27FC236}">
                  <a16:creationId xmlns:a16="http://schemas.microsoft.com/office/drawing/2014/main" id="{9B3CCE05-F829-744F-9BC4-13D443ADB381}"/>
                </a:ext>
              </a:extLst>
            </p:cNvPr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Linie">
              <a:extLst>
                <a:ext uri="{FF2B5EF4-FFF2-40B4-BE49-F238E27FC236}">
                  <a16:creationId xmlns:a16="http://schemas.microsoft.com/office/drawing/2014/main" id="{0203EE4C-F6CC-DD45-B690-6E669E248480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>
              <a:extLst>
                <a:ext uri="{FF2B5EF4-FFF2-40B4-BE49-F238E27FC236}">
                  <a16:creationId xmlns:a16="http://schemas.microsoft.com/office/drawing/2014/main" id="{E23B25D5-DDAD-7C4B-9FFD-6A8E19F22CCC}"/>
                </a:ext>
              </a:extLst>
            </p:cNvPr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Linie">
              <a:extLst>
                <a:ext uri="{FF2B5EF4-FFF2-40B4-BE49-F238E27FC236}">
                  <a16:creationId xmlns:a16="http://schemas.microsoft.com/office/drawing/2014/main" id="{BE64572D-3AC4-C848-9602-D4066B4889CD}"/>
                </a:ext>
              </a:extLst>
            </p:cNvPr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Logo">
            <a:extLst>
              <a:ext uri="{FF2B5EF4-FFF2-40B4-BE49-F238E27FC236}">
                <a16:creationId xmlns:a16="http://schemas.microsoft.com/office/drawing/2014/main" id="{8D8D12B4-6FC9-5049-B450-BF9A432CF1A0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50" name="wissen.leben">
            <a:extLst>
              <a:ext uri="{FF2B5EF4-FFF2-40B4-BE49-F238E27FC236}">
                <a16:creationId xmlns:a16="http://schemas.microsoft.com/office/drawing/2014/main" id="{4D57C032-00CB-EC45-A74C-53948B7A1E4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58775" y="6323606"/>
            <a:ext cx="1350000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51" name="Ecke">
            <a:extLst>
              <a:ext uri="{FF2B5EF4-FFF2-40B4-BE49-F238E27FC236}">
                <a16:creationId xmlns:a16="http://schemas.microsoft.com/office/drawing/2014/main" id="{2BEE4D5A-671F-3C48-A20E-B0FDA728E14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8821737" y="0"/>
            <a:ext cx="3382963" cy="6858000"/>
            <a:chOff x="1316" y="-660"/>
            <a:chExt cx="2131" cy="4320"/>
          </a:xfrm>
        </p:grpSpPr>
        <p:sp>
          <p:nvSpPr>
            <p:cNvPr id="52" name="Fläche">
              <a:extLst>
                <a:ext uri="{FF2B5EF4-FFF2-40B4-BE49-F238E27FC236}">
                  <a16:creationId xmlns:a16="http://schemas.microsoft.com/office/drawing/2014/main" id="{77C02CE2-3D62-F84D-BA03-B0559DE312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16" y="-660"/>
              <a:ext cx="2131" cy="4320"/>
            </a:xfrm>
            <a:custGeom>
              <a:avLst/>
              <a:gdLst>
                <a:gd name="T0" fmla="*/ 9400 w 9400"/>
                <a:gd name="T1" fmla="*/ 0 h 19050"/>
                <a:gd name="T2" fmla="*/ 0 w 9400"/>
                <a:gd name="T3" fmla="*/ 19050 h 19050"/>
                <a:gd name="T4" fmla="*/ 9400 w 9400"/>
                <a:gd name="T5" fmla="*/ 19050 h 19050"/>
                <a:gd name="T6" fmla="*/ 9400 w 9400"/>
                <a:gd name="T7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00" h="19050">
                  <a:moveTo>
                    <a:pt x="9400" y="0"/>
                  </a:moveTo>
                  <a:lnTo>
                    <a:pt x="0" y="19050"/>
                  </a:lnTo>
                  <a:lnTo>
                    <a:pt x="9400" y="1905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56" name="FONT">
              <a:extLst>
                <a:ext uri="{FF2B5EF4-FFF2-40B4-BE49-F238E27FC236}">
                  <a16:creationId xmlns:a16="http://schemas.microsoft.com/office/drawing/2014/main" id="{A73BFE46-D9BD-9442-A29C-F345929E0AD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406" y="-479"/>
              <a:ext cx="2041" cy="4139"/>
            </a:xfrm>
            <a:custGeom>
              <a:avLst/>
              <a:gdLst>
                <a:gd name="T0" fmla="*/ 9002 w 9002"/>
                <a:gd name="T1" fmla="*/ 357 h 18254"/>
                <a:gd name="T2" fmla="*/ 906 w 9002"/>
                <a:gd name="T3" fmla="*/ 16229 h 18254"/>
                <a:gd name="T4" fmla="*/ 2239 w 9002"/>
                <a:gd name="T5" fmla="*/ 14589 h 18254"/>
                <a:gd name="T6" fmla="*/ 3365 w 9002"/>
                <a:gd name="T7" fmla="*/ 12300 h 18254"/>
                <a:gd name="T8" fmla="*/ 4050 w 9002"/>
                <a:gd name="T9" fmla="*/ 10908 h 18254"/>
                <a:gd name="T10" fmla="*/ 4678 w 9002"/>
                <a:gd name="T11" fmla="*/ 9535 h 18254"/>
                <a:gd name="T12" fmla="*/ 5641 w 9002"/>
                <a:gd name="T13" fmla="*/ 7561 h 18254"/>
                <a:gd name="T14" fmla="*/ 6238 w 9002"/>
                <a:gd name="T15" fmla="*/ 6461 h 18254"/>
                <a:gd name="T16" fmla="*/ 7029 w 9002"/>
                <a:gd name="T17" fmla="*/ 4855 h 18254"/>
                <a:gd name="T18" fmla="*/ 7419 w 9002"/>
                <a:gd name="T19" fmla="*/ 3133 h 18254"/>
                <a:gd name="T20" fmla="*/ 8803 w 9002"/>
                <a:gd name="T21" fmla="*/ 1078 h 18254"/>
                <a:gd name="T22" fmla="*/ 8728 w 9002"/>
                <a:gd name="T23" fmla="*/ 2142 h 18254"/>
                <a:gd name="T24" fmla="*/ 2062 w 9002"/>
                <a:gd name="T25" fmla="*/ 16564 h 18254"/>
                <a:gd name="T26" fmla="*/ 2461 w 9002"/>
                <a:gd name="T27" fmla="*/ 14687 h 18254"/>
                <a:gd name="T28" fmla="*/ 3518 w 9002"/>
                <a:gd name="T29" fmla="*/ 13239 h 18254"/>
                <a:gd name="T30" fmla="*/ 4944 w 9002"/>
                <a:gd name="T31" fmla="*/ 10647 h 18254"/>
                <a:gd name="T32" fmla="*/ 5586 w 9002"/>
                <a:gd name="T33" fmla="*/ 9227 h 18254"/>
                <a:gd name="T34" fmla="*/ 6125 w 9002"/>
                <a:gd name="T35" fmla="*/ 7589 h 18254"/>
                <a:gd name="T36" fmla="*/ 6868 w 9002"/>
                <a:gd name="T37" fmla="*/ 6017 h 18254"/>
                <a:gd name="T38" fmla="*/ 7654 w 9002"/>
                <a:gd name="T39" fmla="*/ 5212 h 18254"/>
                <a:gd name="T40" fmla="*/ 8238 w 9002"/>
                <a:gd name="T41" fmla="*/ 3137 h 18254"/>
                <a:gd name="T42" fmla="*/ 2173 w 9002"/>
                <a:gd name="T43" fmla="*/ 17188 h 18254"/>
                <a:gd name="T44" fmla="*/ 3279 w 9002"/>
                <a:gd name="T45" fmla="*/ 15781 h 18254"/>
                <a:gd name="T46" fmla="*/ 3545 w 9002"/>
                <a:gd name="T47" fmla="*/ 14500 h 18254"/>
                <a:gd name="T48" fmla="*/ 4723 w 9002"/>
                <a:gd name="T49" fmla="*/ 12890 h 18254"/>
                <a:gd name="T50" fmla="*/ 5595 w 9002"/>
                <a:gd name="T51" fmla="*/ 11220 h 18254"/>
                <a:gd name="T52" fmla="*/ 6528 w 9002"/>
                <a:gd name="T53" fmla="*/ 9189 h 18254"/>
                <a:gd name="T54" fmla="*/ 7202 w 9002"/>
                <a:gd name="T55" fmla="*/ 7179 h 18254"/>
                <a:gd name="T56" fmla="*/ 8023 w 9002"/>
                <a:gd name="T57" fmla="*/ 5298 h 18254"/>
                <a:gd name="T58" fmla="*/ 8797 w 9002"/>
                <a:gd name="T59" fmla="*/ 4434 h 18254"/>
                <a:gd name="T60" fmla="*/ 8821 w 9002"/>
                <a:gd name="T61" fmla="*/ 5411 h 18254"/>
                <a:gd name="T62" fmla="*/ 3561 w 9002"/>
                <a:gd name="T63" fmla="*/ 17003 h 18254"/>
                <a:gd name="T64" fmla="*/ 4387 w 9002"/>
                <a:gd name="T65" fmla="*/ 15116 h 18254"/>
                <a:gd name="T66" fmla="*/ 5272 w 9002"/>
                <a:gd name="T67" fmla="*/ 13232 h 18254"/>
                <a:gd name="T68" fmla="*/ 5825 w 9002"/>
                <a:gd name="T69" fmla="*/ 11492 h 18254"/>
                <a:gd name="T70" fmla="*/ 6451 w 9002"/>
                <a:gd name="T71" fmla="*/ 10468 h 18254"/>
                <a:gd name="T72" fmla="*/ 7035 w 9002"/>
                <a:gd name="T73" fmla="*/ 9133 h 18254"/>
                <a:gd name="T74" fmla="*/ 8329 w 9002"/>
                <a:gd name="T75" fmla="*/ 7390 h 18254"/>
                <a:gd name="T76" fmla="*/ 3579 w 9002"/>
                <a:gd name="T77" fmla="*/ 17782 h 18254"/>
                <a:gd name="T78" fmla="*/ 4870 w 9002"/>
                <a:gd name="T79" fmla="*/ 15446 h 18254"/>
                <a:gd name="T80" fmla="*/ 5550 w 9002"/>
                <a:gd name="T81" fmla="*/ 14081 h 18254"/>
                <a:gd name="T82" fmla="*/ 6566 w 9002"/>
                <a:gd name="T83" fmla="*/ 12611 h 18254"/>
                <a:gd name="T84" fmla="*/ 7519 w 9002"/>
                <a:gd name="T85" fmla="*/ 10679 h 18254"/>
                <a:gd name="T86" fmla="*/ 7704 w 9002"/>
                <a:gd name="T87" fmla="*/ 9498 h 18254"/>
                <a:gd name="T88" fmla="*/ 8504 w 9002"/>
                <a:gd name="T89" fmla="*/ 7774 h 18254"/>
                <a:gd name="T90" fmla="*/ 4565 w 9002"/>
                <a:gd name="T91" fmla="*/ 17623 h 18254"/>
                <a:gd name="T92" fmla="*/ 6006 w 9002"/>
                <a:gd name="T93" fmla="*/ 15562 h 18254"/>
                <a:gd name="T94" fmla="*/ 6311 w 9002"/>
                <a:gd name="T95" fmla="*/ 14432 h 18254"/>
                <a:gd name="T96" fmla="*/ 7213 w 9002"/>
                <a:gd name="T97" fmla="*/ 13329 h 18254"/>
                <a:gd name="T98" fmla="*/ 7814 w 9002"/>
                <a:gd name="T99" fmla="*/ 11324 h 18254"/>
                <a:gd name="T100" fmla="*/ 8423 w 9002"/>
                <a:gd name="T101" fmla="*/ 10161 h 18254"/>
                <a:gd name="T102" fmla="*/ 6000 w 9002"/>
                <a:gd name="T103" fmla="*/ 16515 h 18254"/>
                <a:gd name="T104" fmla="*/ 7055 w 9002"/>
                <a:gd name="T105" fmla="*/ 15156 h 18254"/>
                <a:gd name="T106" fmla="*/ 7556 w 9002"/>
                <a:gd name="T107" fmla="*/ 14068 h 18254"/>
                <a:gd name="T108" fmla="*/ 8506 w 9002"/>
                <a:gd name="T109" fmla="*/ 12028 h 18254"/>
                <a:gd name="T110" fmla="*/ 6203 w 9002"/>
                <a:gd name="T111" fmla="*/ 18169 h 18254"/>
                <a:gd name="T112" fmla="*/ 6705 w 9002"/>
                <a:gd name="T113" fmla="*/ 17310 h 18254"/>
                <a:gd name="T114" fmla="*/ 7589 w 9002"/>
                <a:gd name="T115" fmla="*/ 15425 h 18254"/>
                <a:gd name="T116" fmla="*/ 8143 w 9002"/>
                <a:gd name="T117" fmla="*/ 13685 h 18254"/>
                <a:gd name="T118" fmla="*/ 8894 w 9002"/>
                <a:gd name="T119" fmla="*/ 14320 h 18254"/>
                <a:gd name="T120" fmla="*/ 7916 w 9002"/>
                <a:gd name="T121" fmla="*/ 16724 h 18254"/>
                <a:gd name="T122" fmla="*/ 8631 w 9002"/>
                <a:gd name="T123" fmla="*/ 15405 h 18254"/>
                <a:gd name="T124" fmla="*/ 8486 w 9002"/>
                <a:gd name="T125" fmla="*/ 17234 h 18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02" h="18254">
                  <a:moveTo>
                    <a:pt x="9002" y="17952"/>
                  </a:moveTo>
                  <a:lnTo>
                    <a:pt x="8657" y="17818"/>
                  </a:lnTo>
                  <a:lnTo>
                    <a:pt x="8623" y="17886"/>
                  </a:lnTo>
                  <a:lnTo>
                    <a:pt x="8847" y="18088"/>
                  </a:lnTo>
                  <a:cubicBezTo>
                    <a:pt x="8861" y="18100"/>
                    <a:pt x="8873" y="18110"/>
                    <a:pt x="8884" y="18119"/>
                  </a:cubicBezTo>
                  <a:cubicBezTo>
                    <a:pt x="8896" y="18127"/>
                    <a:pt x="8902" y="18132"/>
                    <a:pt x="8903" y="18133"/>
                  </a:cubicBezTo>
                  <a:cubicBezTo>
                    <a:pt x="8901" y="18133"/>
                    <a:pt x="8893" y="18130"/>
                    <a:pt x="8879" y="18127"/>
                  </a:cubicBezTo>
                  <a:cubicBezTo>
                    <a:pt x="8866" y="18123"/>
                    <a:pt x="8848" y="18119"/>
                    <a:pt x="8828" y="18115"/>
                  </a:cubicBezTo>
                  <a:lnTo>
                    <a:pt x="8538" y="18061"/>
                  </a:lnTo>
                  <a:lnTo>
                    <a:pt x="8504" y="18129"/>
                  </a:lnTo>
                  <a:lnTo>
                    <a:pt x="8710" y="18254"/>
                  </a:lnTo>
                  <a:lnTo>
                    <a:pt x="8804" y="18254"/>
                  </a:lnTo>
                  <a:lnTo>
                    <a:pt x="8633" y="18152"/>
                  </a:lnTo>
                  <a:cubicBezTo>
                    <a:pt x="8627" y="18149"/>
                    <a:pt x="8621" y="18145"/>
                    <a:pt x="8613" y="18141"/>
                  </a:cubicBezTo>
                  <a:cubicBezTo>
                    <a:pt x="8606" y="18136"/>
                    <a:pt x="8598" y="18132"/>
                    <a:pt x="8591" y="18128"/>
                  </a:cubicBezTo>
                  <a:cubicBezTo>
                    <a:pt x="8583" y="18124"/>
                    <a:pt x="8577" y="18120"/>
                    <a:pt x="8571" y="18117"/>
                  </a:cubicBezTo>
                  <a:cubicBezTo>
                    <a:pt x="8567" y="18114"/>
                    <a:pt x="8564" y="18113"/>
                    <a:pt x="8562" y="18112"/>
                  </a:cubicBezTo>
                  <a:cubicBezTo>
                    <a:pt x="8567" y="18113"/>
                    <a:pt x="8576" y="18115"/>
                    <a:pt x="8590" y="18118"/>
                  </a:cubicBezTo>
                  <a:cubicBezTo>
                    <a:pt x="8605" y="18121"/>
                    <a:pt x="8623" y="18124"/>
                    <a:pt x="8645" y="18129"/>
                  </a:cubicBezTo>
                  <a:lnTo>
                    <a:pt x="8961" y="18188"/>
                  </a:lnTo>
                  <a:lnTo>
                    <a:pt x="8980" y="18148"/>
                  </a:lnTo>
                  <a:lnTo>
                    <a:pt x="8730" y="17920"/>
                  </a:lnTo>
                  <a:cubicBezTo>
                    <a:pt x="8724" y="17916"/>
                    <a:pt x="8719" y="17911"/>
                    <a:pt x="8713" y="17906"/>
                  </a:cubicBezTo>
                  <a:cubicBezTo>
                    <a:pt x="8707" y="17901"/>
                    <a:pt x="8702" y="17897"/>
                    <a:pt x="8696" y="17892"/>
                  </a:cubicBezTo>
                  <a:cubicBezTo>
                    <a:pt x="8691" y="17887"/>
                    <a:pt x="8687" y="17884"/>
                    <a:pt x="8683" y="17881"/>
                  </a:cubicBezTo>
                  <a:cubicBezTo>
                    <a:pt x="8679" y="17878"/>
                    <a:pt x="8677" y="17876"/>
                    <a:pt x="8676" y="17875"/>
                  </a:cubicBezTo>
                  <a:cubicBezTo>
                    <a:pt x="8677" y="17875"/>
                    <a:pt x="8680" y="17877"/>
                    <a:pt x="8684" y="17879"/>
                  </a:cubicBezTo>
                  <a:cubicBezTo>
                    <a:pt x="8689" y="17881"/>
                    <a:pt x="8695" y="17883"/>
                    <a:pt x="8702" y="17886"/>
                  </a:cubicBezTo>
                  <a:cubicBezTo>
                    <a:pt x="8708" y="17889"/>
                    <a:pt x="8715" y="17893"/>
                    <a:pt x="8723" y="17896"/>
                  </a:cubicBezTo>
                  <a:cubicBezTo>
                    <a:pt x="8731" y="17899"/>
                    <a:pt x="8738" y="17902"/>
                    <a:pt x="8744" y="17905"/>
                  </a:cubicBezTo>
                  <a:lnTo>
                    <a:pt x="9002" y="18007"/>
                  </a:lnTo>
                  <a:lnTo>
                    <a:pt x="9002" y="17952"/>
                  </a:lnTo>
                  <a:close/>
                  <a:moveTo>
                    <a:pt x="217" y="17712"/>
                  </a:moveTo>
                  <a:lnTo>
                    <a:pt x="194" y="17759"/>
                  </a:lnTo>
                  <a:lnTo>
                    <a:pt x="396" y="17919"/>
                  </a:lnTo>
                  <a:cubicBezTo>
                    <a:pt x="409" y="17929"/>
                    <a:pt x="422" y="17939"/>
                    <a:pt x="435" y="17949"/>
                  </a:cubicBezTo>
                  <a:cubicBezTo>
                    <a:pt x="448" y="17959"/>
                    <a:pt x="459" y="17967"/>
                    <a:pt x="469" y="17975"/>
                  </a:cubicBezTo>
                  <a:cubicBezTo>
                    <a:pt x="480" y="17982"/>
                    <a:pt x="488" y="17988"/>
                    <a:pt x="494" y="17993"/>
                  </a:cubicBezTo>
                  <a:cubicBezTo>
                    <a:pt x="500" y="17997"/>
                    <a:pt x="503" y="17999"/>
                    <a:pt x="504" y="18000"/>
                  </a:cubicBezTo>
                  <a:cubicBezTo>
                    <a:pt x="503" y="18000"/>
                    <a:pt x="500" y="17999"/>
                    <a:pt x="495" y="17998"/>
                  </a:cubicBezTo>
                  <a:cubicBezTo>
                    <a:pt x="489" y="17996"/>
                    <a:pt x="481" y="17993"/>
                    <a:pt x="471" y="17990"/>
                  </a:cubicBezTo>
                  <a:cubicBezTo>
                    <a:pt x="460" y="17988"/>
                    <a:pt x="449" y="17984"/>
                    <a:pt x="435" y="17981"/>
                  </a:cubicBezTo>
                  <a:cubicBezTo>
                    <a:pt x="422" y="17977"/>
                    <a:pt x="407" y="17974"/>
                    <a:pt x="391" y="17970"/>
                  </a:cubicBezTo>
                  <a:lnTo>
                    <a:pt x="122" y="17904"/>
                  </a:lnTo>
                  <a:lnTo>
                    <a:pt x="96" y="17957"/>
                  </a:lnTo>
                  <a:lnTo>
                    <a:pt x="305" y="18124"/>
                  </a:lnTo>
                  <a:cubicBezTo>
                    <a:pt x="315" y="18132"/>
                    <a:pt x="325" y="18140"/>
                    <a:pt x="337" y="18149"/>
                  </a:cubicBezTo>
                  <a:cubicBezTo>
                    <a:pt x="349" y="18158"/>
                    <a:pt x="359" y="18167"/>
                    <a:pt x="369" y="18174"/>
                  </a:cubicBezTo>
                  <a:cubicBezTo>
                    <a:pt x="379" y="18182"/>
                    <a:pt x="388" y="18188"/>
                    <a:pt x="395" y="18193"/>
                  </a:cubicBezTo>
                  <a:cubicBezTo>
                    <a:pt x="402" y="18199"/>
                    <a:pt x="406" y="18202"/>
                    <a:pt x="407" y="18202"/>
                  </a:cubicBezTo>
                  <a:cubicBezTo>
                    <a:pt x="405" y="18202"/>
                    <a:pt x="400" y="18200"/>
                    <a:pt x="391" y="18197"/>
                  </a:cubicBezTo>
                  <a:cubicBezTo>
                    <a:pt x="383" y="18195"/>
                    <a:pt x="372" y="18191"/>
                    <a:pt x="360" y="18188"/>
                  </a:cubicBezTo>
                  <a:cubicBezTo>
                    <a:pt x="348" y="18184"/>
                    <a:pt x="334" y="18180"/>
                    <a:pt x="320" y="18176"/>
                  </a:cubicBezTo>
                  <a:cubicBezTo>
                    <a:pt x="305" y="18172"/>
                    <a:pt x="291" y="18168"/>
                    <a:pt x="278" y="18165"/>
                  </a:cubicBezTo>
                  <a:lnTo>
                    <a:pt x="25" y="18102"/>
                  </a:lnTo>
                  <a:lnTo>
                    <a:pt x="0" y="18152"/>
                  </a:lnTo>
                  <a:lnTo>
                    <a:pt x="436" y="18252"/>
                  </a:lnTo>
                  <a:lnTo>
                    <a:pt x="466" y="18192"/>
                  </a:lnTo>
                  <a:lnTo>
                    <a:pt x="269" y="18035"/>
                  </a:lnTo>
                  <a:cubicBezTo>
                    <a:pt x="258" y="18026"/>
                    <a:pt x="246" y="18018"/>
                    <a:pt x="235" y="18009"/>
                  </a:cubicBezTo>
                  <a:cubicBezTo>
                    <a:pt x="224" y="18000"/>
                    <a:pt x="214" y="17993"/>
                    <a:pt x="205" y="17986"/>
                  </a:cubicBezTo>
                  <a:cubicBezTo>
                    <a:pt x="196" y="17980"/>
                    <a:pt x="188" y="17975"/>
                    <a:pt x="183" y="17970"/>
                  </a:cubicBezTo>
                  <a:cubicBezTo>
                    <a:pt x="177" y="17966"/>
                    <a:pt x="173" y="17964"/>
                    <a:pt x="172" y="17963"/>
                  </a:cubicBezTo>
                  <a:cubicBezTo>
                    <a:pt x="174" y="17964"/>
                    <a:pt x="178" y="17965"/>
                    <a:pt x="185" y="17967"/>
                  </a:cubicBezTo>
                  <a:cubicBezTo>
                    <a:pt x="192" y="17969"/>
                    <a:pt x="200" y="17971"/>
                    <a:pt x="211" y="17975"/>
                  </a:cubicBezTo>
                  <a:cubicBezTo>
                    <a:pt x="222" y="17978"/>
                    <a:pt x="234" y="17981"/>
                    <a:pt x="248" y="17985"/>
                  </a:cubicBezTo>
                  <a:cubicBezTo>
                    <a:pt x="262" y="17989"/>
                    <a:pt x="277" y="17993"/>
                    <a:pt x="292" y="17997"/>
                  </a:cubicBezTo>
                  <a:lnTo>
                    <a:pt x="533" y="18055"/>
                  </a:lnTo>
                  <a:lnTo>
                    <a:pt x="563" y="17994"/>
                  </a:lnTo>
                  <a:lnTo>
                    <a:pt x="217" y="17712"/>
                  </a:lnTo>
                  <a:close/>
                  <a:moveTo>
                    <a:pt x="9002" y="782"/>
                  </a:moveTo>
                  <a:lnTo>
                    <a:pt x="9002" y="727"/>
                  </a:lnTo>
                  <a:cubicBezTo>
                    <a:pt x="8996" y="730"/>
                    <a:pt x="8990" y="733"/>
                    <a:pt x="8984" y="734"/>
                  </a:cubicBezTo>
                  <a:cubicBezTo>
                    <a:pt x="8978" y="735"/>
                    <a:pt x="8972" y="736"/>
                    <a:pt x="8967" y="736"/>
                  </a:cubicBezTo>
                  <a:cubicBezTo>
                    <a:pt x="8960" y="736"/>
                    <a:pt x="8950" y="733"/>
                    <a:pt x="8939" y="729"/>
                  </a:cubicBezTo>
                  <a:cubicBezTo>
                    <a:pt x="8928" y="724"/>
                    <a:pt x="8917" y="720"/>
                    <a:pt x="8907" y="715"/>
                  </a:cubicBezTo>
                  <a:lnTo>
                    <a:pt x="8644" y="585"/>
                  </a:lnTo>
                  <a:lnTo>
                    <a:pt x="8621" y="632"/>
                  </a:lnTo>
                  <a:lnTo>
                    <a:pt x="8902" y="769"/>
                  </a:lnTo>
                  <a:cubicBezTo>
                    <a:pt x="8910" y="774"/>
                    <a:pt x="8921" y="778"/>
                    <a:pt x="8932" y="783"/>
                  </a:cubicBezTo>
                  <a:cubicBezTo>
                    <a:pt x="8944" y="787"/>
                    <a:pt x="8956" y="789"/>
                    <a:pt x="8968" y="788"/>
                  </a:cubicBezTo>
                  <a:cubicBezTo>
                    <a:pt x="8980" y="788"/>
                    <a:pt x="8992" y="786"/>
                    <a:pt x="9002" y="782"/>
                  </a:cubicBezTo>
                  <a:close/>
                  <a:moveTo>
                    <a:pt x="9002" y="554"/>
                  </a:moveTo>
                  <a:lnTo>
                    <a:pt x="9002" y="497"/>
                  </a:lnTo>
                  <a:lnTo>
                    <a:pt x="8749" y="372"/>
                  </a:lnTo>
                  <a:lnTo>
                    <a:pt x="8726" y="418"/>
                  </a:lnTo>
                  <a:lnTo>
                    <a:pt x="8998" y="552"/>
                  </a:lnTo>
                  <a:lnTo>
                    <a:pt x="9002" y="554"/>
                  </a:lnTo>
                  <a:close/>
                  <a:moveTo>
                    <a:pt x="9002" y="357"/>
                  </a:moveTo>
                  <a:lnTo>
                    <a:pt x="9002" y="299"/>
                  </a:lnTo>
                  <a:lnTo>
                    <a:pt x="8991" y="294"/>
                  </a:lnTo>
                  <a:cubicBezTo>
                    <a:pt x="8980" y="289"/>
                    <a:pt x="8968" y="283"/>
                    <a:pt x="8957" y="278"/>
                  </a:cubicBezTo>
                  <a:cubicBezTo>
                    <a:pt x="8945" y="273"/>
                    <a:pt x="8934" y="269"/>
                    <a:pt x="8924" y="264"/>
                  </a:cubicBezTo>
                  <a:cubicBezTo>
                    <a:pt x="8914" y="260"/>
                    <a:pt x="8905" y="256"/>
                    <a:pt x="8898" y="253"/>
                  </a:cubicBezTo>
                  <a:cubicBezTo>
                    <a:pt x="8891" y="250"/>
                    <a:pt x="8886" y="248"/>
                    <a:pt x="8883" y="247"/>
                  </a:cubicBezTo>
                  <a:cubicBezTo>
                    <a:pt x="8887" y="248"/>
                    <a:pt x="8892" y="248"/>
                    <a:pt x="8900" y="248"/>
                  </a:cubicBezTo>
                  <a:cubicBezTo>
                    <a:pt x="8907" y="249"/>
                    <a:pt x="8916" y="249"/>
                    <a:pt x="8926" y="249"/>
                  </a:cubicBezTo>
                  <a:cubicBezTo>
                    <a:pt x="8936" y="249"/>
                    <a:pt x="8947" y="249"/>
                    <a:pt x="8959" y="249"/>
                  </a:cubicBezTo>
                  <a:cubicBezTo>
                    <a:pt x="8972" y="249"/>
                    <a:pt x="8984" y="249"/>
                    <a:pt x="8998" y="249"/>
                  </a:cubicBezTo>
                  <a:lnTo>
                    <a:pt x="9002" y="249"/>
                  </a:lnTo>
                  <a:lnTo>
                    <a:pt x="9002" y="202"/>
                  </a:lnTo>
                  <a:lnTo>
                    <a:pt x="8831" y="205"/>
                  </a:lnTo>
                  <a:lnTo>
                    <a:pt x="8804" y="260"/>
                  </a:lnTo>
                  <a:lnTo>
                    <a:pt x="9002" y="357"/>
                  </a:lnTo>
                  <a:close/>
                  <a:moveTo>
                    <a:pt x="9002" y="91"/>
                  </a:moveTo>
                  <a:lnTo>
                    <a:pt x="9002" y="34"/>
                  </a:lnTo>
                  <a:lnTo>
                    <a:pt x="8932" y="0"/>
                  </a:lnTo>
                  <a:lnTo>
                    <a:pt x="8909" y="46"/>
                  </a:lnTo>
                  <a:lnTo>
                    <a:pt x="9002" y="91"/>
                  </a:lnTo>
                  <a:close/>
                  <a:moveTo>
                    <a:pt x="754" y="17607"/>
                  </a:moveTo>
                  <a:lnTo>
                    <a:pt x="714" y="17587"/>
                  </a:lnTo>
                  <a:lnTo>
                    <a:pt x="629" y="17759"/>
                  </a:lnTo>
                  <a:lnTo>
                    <a:pt x="486" y="17689"/>
                  </a:lnTo>
                  <a:lnTo>
                    <a:pt x="552" y="17555"/>
                  </a:lnTo>
                  <a:lnTo>
                    <a:pt x="511" y="17535"/>
                  </a:lnTo>
                  <a:lnTo>
                    <a:pt x="445" y="17669"/>
                  </a:lnTo>
                  <a:lnTo>
                    <a:pt x="317" y="17606"/>
                  </a:lnTo>
                  <a:lnTo>
                    <a:pt x="396" y="17445"/>
                  </a:lnTo>
                  <a:lnTo>
                    <a:pt x="360" y="17420"/>
                  </a:lnTo>
                  <a:lnTo>
                    <a:pt x="255" y="17634"/>
                  </a:lnTo>
                  <a:lnTo>
                    <a:pt x="646" y="17826"/>
                  </a:lnTo>
                  <a:lnTo>
                    <a:pt x="754" y="17607"/>
                  </a:lnTo>
                  <a:close/>
                  <a:moveTo>
                    <a:pt x="770" y="17203"/>
                  </a:moveTo>
                  <a:cubicBezTo>
                    <a:pt x="755" y="17201"/>
                    <a:pt x="742" y="17202"/>
                    <a:pt x="728" y="17205"/>
                  </a:cubicBezTo>
                  <a:cubicBezTo>
                    <a:pt x="715" y="17209"/>
                    <a:pt x="703" y="17214"/>
                    <a:pt x="693" y="17222"/>
                  </a:cubicBezTo>
                  <a:cubicBezTo>
                    <a:pt x="682" y="17229"/>
                    <a:pt x="669" y="17240"/>
                    <a:pt x="655" y="17255"/>
                  </a:cubicBezTo>
                  <a:lnTo>
                    <a:pt x="619" y="17293"/>
                  </a:lnTo>
                  <a:cubicBezTo>
                    <a:pt x="600" y="17313"/>
                    <a:pt x="583" y="17325"/>
                    <a:pt x="569" y="17330"/>
                  </a:cubicBezTo>
                  <a:cubicBezTo>
                    <a:pt x="554" y="17336"/>
                    <a:pt x="539" y="17334"/>
                    <a:pt x="523" y="17327"/>
                  </a:cubicBezTo>
                  <a:cubicBezTo>
                    <a:pt x="503" y="17317"/>
                    <a:pt x="491" y="17302"/>
                    <a:pt x="486" y="17283"/>
                  </a:cubicBezTo>
                  <a:cubicBezTo>
                    <a:pt x="481" y="17264"/>
                    <a:pt x="485" y="17242"/>
                    <a:pt x="497" y="17217"/>
                  </a:cubicBezTo>
                  <a:cubicBezTo>
                    <a:pt x="501" y="17209"/>
                    <a:pt x="506" y="17201"/>
                    <a:pt x="510" y="17194"/>
                  </a:cubicBezTo>
                  <a:cubicBezTo>
                    <a:pt x="515" y="17187"/>
                    <a:pt x="521" y="17181"/>
                    <a:pt x="527" y="17175"/>
                  </a:cubicBezTo>
                  <a:cubicBezTo>
                    <a:pt x="533" y="17169"/>
                    <a:pt x="541" y="17163"/>
                    <a:pt x="549" y="17157"/>
                  </a:cubicBezTo>
                  <a:cubicBezTo>
                    <a:pt x="557" y="17151"/>
                    <a:pt x="566" y="17145"/>
                    <a:pt x="577" y="17138"/>
                  </a:cubicBezTo>
                  <a:lnTo>
                    <a:pt x="553" y="17101"/>
                  </a:lnTo>
                  <a:cubicBezTo>
                    <a:pt x="510" y="17126"/>
                    <a:pt x="478" y="17159"/>
                    <a:pt x="458" y="17200"/>
                  </a:cubicBezTo>
                  <a:cubicBezTo>
                    <a:pt x="448" y="17219"/>
                    <a:pt x="443" y="17238"/>
                    <a:pt x="441" y="17256"/>
                  </a:cubicBezTo>
                  <a:cubicBezTo>
                    <a:pt x="438" y="17275"/>
                    <a:pt x="440" y="17292"/>
                    <a:pt x="444" y="17308"/>
                  </a:cubicBezTo>
                  <a:cubicBezTo>
                    <a:pt x="448" y="17323"/>
                    <a:pt x="456" y="17338"/>
                    <a:pt x="467" y="17351"/>
                  </a:cubicBezTo>
                  <a:cubicBezTo>
                    <a:pt x="477" y="17363"/>
                    <a:pt x="491" y="17374"/>
                    <a:pt x="508" y="17382"/>
                  </a:cubicBezTo>
                  <a:cubicBezTo>
                    <a:pt x="533" y="17394"/>
                    <a:pt x="558" y="17397"/>
                    <a:pt x="584" y="17389"/>
                  </a:cubicBezTo>
                  <a:cubicBezTo>
                    <a:pt x="595" y="17385"/>
                    <a:pt x="606" y="17380"/>
                    <a:pt x="616" y="17371"/>
                  </a:cubicBezTo>
                  <a:cubicBezTo>
                    <a:pt x="626" y="17363"/>
                    <a:pt x="639" y="17352"/>
                    <a:pt x="653" y="17337"/>
                  </a:cubicBezTo>
                  <a:lnTo>
                    <a:pt x="684" y="17303"/>
                  </a:lnTo>
                  <a:cubicBezTo>
                    <a:pt x="721" y="17263"/>
                    <a:pt x="757" y="17252"/>
                    <a:pt x="791" y="17269"/>
                  </a:cubicBezTo>
                  <a:cubicBezTo>
                    <a:pt x="815" y="17280"/>
                    <a:pt x="829" y="17299"/>
                    <a:pt x="833" y="17324"/>
                  </a:cubicBezTo>
                  <a:cubicBezTo>
                    <a:pt x="836" y="17336"/>
                    <a:pt x="836" y="17347"/>
                    <a:pt x="834" y="17357"/>
                  </a:cubicBezTo>
                  <a:cubicBezTo>
                    <a:pt x="832" y="17367"/>
                    <a:pt x="827" y="17380"/>
                    <a:pt x="820" y="17395"/>
                  </a:cubicBezTo>
                  <a:cubicBezTo>
                    <a:pt x="810" y="17415"/>
                    <a:pt x="799" y="17432"/>
                    <a:pt x="785" y="17446"/>
                  </a:cubicBezTo>
                  <a:cubicBezTo>
                    <a:pt x="771" y="17460"/>
                    <a:pt x="755" y="17473"/>
                    <a:pt x="735" y="17483"/>
                  </a:cubicBezTo>
                  <a:lnTo>
                    <a:pt x="761" y="17522"/>
                  </a:lnTo>
                  <a:cubicBezTo>
                    <a:pt x="783" y="17508"/>
                    <a:pt x="802" y="17493"/>
                    <a:pt x="817" y="17475"/>
                  </a:cubicBezTo>
                  <a:cubicBezTo>
                    <a:pt x="833" y="17458"/>
                    <a:pt x="847" y="17437"/>
                    <a:pt x="858" y="17414"/>
                  </a:cubicBezTo>
                  <a:cubicBezTo>
                    <a:pt x="867" y="17395"/>
                    <a:pt x="873" y="17379"/>
                    <a:pt x="876" y="17363"/>
                  </a:cubicBezTo>
                  <a:cubicBezTo>
                    <a:pt x="879" y="17347"/>
                    <a:pt x="879" y="17331"/>
                    <a:pt x="877" y="17314"/>
                  </a:cubicBezTo>
                  <a:cubicBezTo>
                    <a:pt x="875" y="17291"/>
                    <a:pt x="868" y="17271"/>
                    <a:pt x="856" y="17253"/>
                  </a:cubicBezTo>
                  <a:cubicBezTo>
                    <a:pt x="843" y="17236"/>
                    <a:pt x="828" y="17223"/>
                    <a:pt x="810" y="17214"/>
                  </a:cubicBezTo>
                  <a:cubicBezTo>
                    <a:pt x="798" y="17208"/>
                    <a:pt x="784" y="17204"/>
                    <a:pt x="770" y="17203"/>
                  </a:cubicBezTo>
                  <a:close/>
                  <a:moveTo>
                    <a:pt x="687" y="16756"/>
                  </a:moveTo>
                  <a:lnTo>
                    <a:pt x="560" y="17014"/>
                  </a:lnTo>
                  <a:lnTo>
                    <a:pt x="599" y="17034"/>
                  </a:lnTo>
                  <a:lnTo>
                    <a:pt x="651" y="16929"/>
                  </a:lnTo>
                  <a:lnTo>
                    <a:pt x="1002" y="17102"/>
                  </a:lnTo>
                  <a:lnTo>
                    <a:pt x="1025" y="17057"/>
                  </a:lnTo>
                  <a:lnTo>
                    <a:pt x="673" y="16884"/>
                  </a:lnTo>
                  <a:lnTo>
                    <a:pt x="725" y="16778"/>
                  </a:lnTo>
                  <a:lnTo>
                    <a:pt x="687" y="16756"/>
                  </a:lnTo>
                  <a:close/>
                  <a:moveTo>
                    <a:pt x="821" y="16483"/>
                  </a:moveTo>
                  <a:lnTo>
                    <a:pt x="720" y="16689"/>
                  </a:lnTo>
                  <a:lnTo>
                    <a:pt x="1111" y="16881"/>
                  </a:lnTo>
                  <a:lnTo>
                    <a:pt x="1134" y="16834"/>
                  </a:lnTo>
                  <a:lnTo>
                    <a:pt x="949" y="16742"/>
                  </a:lnTo>
                  <a:lnTo>
                    <a:pt x="1010" y="16617"/>
                  </a:lnTo>
                  <a:lnTo>
                    <a:pt x="972" y="16598"/>
                  </a:lnTo>
                  <a:lnTo>
                    <a:pt x="910" y="16723"/>
                  </a:lnTo>
                  <a:lnTo>
                    <a:pt x="782" y="16660"/>
                  </a:lnTo>
                  <a:lnTo>
                    <a:pt x="857" y="16509"/>
                  </a:lnTo>
                  <a:lnTo>
                    <a:pt x="821" y="16483"/>
                  </a:lnTo>
                  <a:close/>
                  <a:moveTo>
                    <a:pt x="1369" y="16358"/>
                  </a:moveTo>
                  <a:lnTo>
                    <a:pt x="914" y="16295"/>
                  </a:lnTo>
                  <a:lnTo>
                    <a:pt x="884" y="16356"/>
                  </a:lnTo>
                  <a:lnTo>
                    <a:pt x="1211" y="16678"/>
                  </a:lnTo>
                  <a:lnTo>
                    <a:pt x="1234" y="16631"/>
                  </a:lnTo>
                  <a:lnTo>
                    <a:pt x="1132" y="16534"/>
                  </a:lnTo>
                  <a:lnTo>
                    <a:pt x="1204" y="16388"/>
                  </a:lnTo>
                  <a:lnTo>
                    <a:pt x="1343" y="16411"/>
                  </a:lnTo>
                  <a:lnTo>
                    <a:pt x="1369" y="16358"/>
                  </a:lnTo>
                  <a:close/>
                  <a:moveTo>
                    <a:pt x="1160" y="16382"/>
                  </a:moveTo>
                  <a:lnTo>
                    <a:pt x="1100" y="16503"/>
                  </a:lnTo>
                  <a:lnTo>
                    <a:pt x="939" y="16347"/>
                  </a:lnTo>
                  <a:lnTo>
                    <a:pt x="1160" y="16382"/>
                  </a:lnTo>
                  <a:close/>
                  <a:moveTo>
                    <a:pt x="806" y="16326"/>
                  </a:moveTo>
                  <a:cubicBezTo>
                    <a:pt x="798" y="16329"/>
                    <a:pt x="791" y="16334"/>
                    <a:pt x="787" y="16343"/>
                  </a:cubicBezTo>
                  <a:cubicBezTo>
                    <a:pt x="783" y="16350"/>
                    <a:pt x="783" y="16359"/>
                    <a:pt x="786" y="16367"/>
                  </a:cubicBezTo>
                  <a:cubicBezTo>
                    <a:pt x="789" y="16376"/>
                    <a:pt x="794" y="16382"/>
                    <a:pt x="802" y="16386"/>
                  </a:cubicBezTo>
                  <a:cubicBezTo>
                    <a:pt x="810" y="16390"/>
                    <a:pt x="819" y="16391"/>
                    <a:pt x="828" y="16388"/>
                  </a:cubicBezTo>
                  <a:cubicBezTo>
                    <a:pt x="836" y="16385"/>
                    <a:pt x="843" y="16379"/>
                    <a:pt x="847" y="16371"/>
                  </a:cubicBezTo>
                  <a:cubicBezTo>
                    <a:pt x="851" y="16363"/>
                    <a:pt x="851" y="16354"/>
                    <a:pt x="848" y="16346"/>
                  </a:cubicBezTo>
                  <a:cubicBezTo>
                    <a:pt x="845" y="16338"/>
                    <a:pt x="839" y="16331"/>
                    <a:pt x="831" y="16327"/>
                  </a:cubicBezTo>
                  <a:cubicBezTo>
                    <a:pt x="823" y="16323"/>
                    <a:pt x="815" y="16323"/>
                    <a:pt x="806" y="16326"/>
                  </a:cubicBezTo>
                  <a:close/>
                  <a:moveTo>
                    <a:pt x="864" y="16208"/>
                  </a:moveTo>
                  <a:cubicBezTo>
                    <a:pt x="855" y="16211"/>
                    <a:pt x="849" y="16217"/>
                    <a:pt x="845" y="16225"/>
                  </a:cubicBezTo>
                  <a:cubicBezTo>
                    <a:pt x="841" y="16233"/>
                    <a:pt x="841" y="16241"/>
                    <a:pt x="843" y="16250"/>
                  </a:cubicBezTo>
                  <a:cubicBezTo>
                    <a:pt x="846" y="16258"/>
                    <a:pt x="852" y="16265"/>
                    <a:pt x="860" y="16269"/>
                  </a:cubicBezTo>
                  <a:cubicBezTo>
                    <a:pt x="868" y="16273"/>
                    <a:pt x="877" y="16273"/>
                    <a:pt x="885" y="16270"/>
                  </a:cubicBezTo>
                  <a:cubicBezTo>
                    <a:pt x="894" y="16268"/>
                    <a:pt x="900" y="16262"/>
                    <a:pt x="904" y="16254"/>
                  </a:cubicBezTo>
                  <a:cubicBezTo>
                    <a:pt x="909" y="16245"/>
                    <a:pt x="909" y="16237"/>
                    <a:pt x="906" y="16229"/>
                  </a:cubicBezTo>
                  <a:cubicBezTo>
                    <a:pt x="903" y="16220"/>
                    <a:pt x="897" y="16214"/>
                    <a:pt x="889" y="16210"/>
                  </a:cubicBezTo>
                  <a:cubicBezTo>
                    <a:pt x="881" y="16206"/>
                    <a:pt x="872" y="16205"/>
                    <a:pt x="864" y="16208"/>
                  </a:cubicBezTo>
                  <a:close/>
                  <a:moveTo>
                    <a:pt x="1465" y="16063"/>
                  </a:moveTo>
                  <a:lnTo>
                    <a:pt x="1389" y="16218"/>
                  </a:lnTo>
                  <a:lnTo>
                    <a:pt x="1037" y="16045"/>
                  </a:lnTo>
                  <a:lnTo>
                    <a:pt x="1014" y="16091"/>
                  </a:lnTo>
                  <a:lnTo>
                    <a:pt x="1405" y="16284"/>
                  </a:lnTo>
                  <a:lnTo>
                    <a:pt x="1501" y="16089"/>
                  </a:lnTo>
                  <a:lnTo>
                    <a:pt x="1465" y="16063"/>
                  </a:lnTo>
                  <a:close/>
                  <a:moveTo>
                    <a:pt x="1563" y="15962"/>
                  </a:moveTo>
                  <a:lnTo>
                    <a:pt x="1173" y="15769"/>
                  </a:lnTo>
                  <a:lnTo>
                    <a:pt x="1150" y="15815"/>
                  </a:lnTo>
                  <a:lnTo>
                    <a:pt x="1541" y="16007"/>
                  </a:lnTo>
                  <a:lnTo>
                    <a:pt x="1563" y="15962"/>
                  </a:lnTo>
                  <a:close/>
                  <a:moveTo>
                    <a:pt x="1588" y="15541"/>
                  </a:moveTo>
                  <a:cubicBezTo>
                    <a:pt x="1573" y="15539"/>
                    <a:pt x="1559" y="15540"/>
                    <a:pt x="1546" y="15544"/>
                  </a:cubicBezTo>
                  <a:cubicBezTo>
                    <a:pt x="1533" y="15547"/>
                    <a:pt x="1521" y="15553"/>
                    <a:pt x="1510" y="15560"/>
                  </a:cubicBezTo>
                  <a:cubicBezTo>
                    <a:pt x="1499" y="15567"/>
                    <a:pt x="1487" y="15579"/>
                    <a:pt x="1473" y="15593"/>
                  </a:cubicBezTo>
                  <a:lnTo>
                    <a:pt x="1436" y="15631"/>
                  </a:lnTo>
                  <a:cubicBezTo>
                    <a:pt x="1417" y="15651"/>
                    <a:pt x="1401" y="15663"/>
                    <a:pt x="1386" y="15669"/>
                  </a:cubicBezTo>
                  <a:cubicBezTo>
                    <a:pt x="1372" y="15674"/>
                    <a:pt x="1357" y="15673"/>
                    <a:pt x="1341" y="15665"/>
                  </a:cubicBezTo>
                  <a:cubicBezTo>
                    <a:pt x="1321" y="15655"/>
                    <a:pt x="1308" y="15640"/>
                    <a:pt x="1304" y="15621"/>
                  </a:cubicBezTo>
                  <a:cubicBezTo>
                    <a:pt x="1299" y="15602"/>
                    <a:pt x="1303" y="15580"/>
                    <a:pt x="1315" y="15555"/>
                  </a:cubicBezTo>
                  <a:cubicBezTo>
                    <a:pt x="1319" y="15547"/>
                    <a:pt x="1323" y="15539"/>
                    <a:pt x="1328" y="15532"/>
                  </a:cubicBezTo>
                  <a:cubicBezTo>
                    <a:pt x="1333" y="15526"/>
                    <a:pt x="1338" y="15519"/>
                    <a:pt x="1345" y="15513"/>
                  </a:cubicBezTo>
                  <a:cubicBezTo>
                    <a:pt x="1351" y="15507"/>
                    <a:pt x="1358" y="15501"/>
                    <a:pt x="1366" y="15495"/>
                  </a:cubicBezTo>
                  <a:cubicBezTo>
                    <a:pt x="1374" y="15489"/>
                    <a:pt x="1384" y="15483"/>
                    <a:pt x="1395" y="15476"/>
                  </a:cubicBezTo>
                  <a:lnTo>
                    <a:pt x="1371" y="15439"/>
                  </a:lnTo>
                  <a:cubicBezTo>
                    <a:pt x="1328" y="15464"/>
                    <a:pt x="1296" y="15497"/>
                    <a:pt x="1275" y="15539"/>
                  </a:cubicBezTo>
                  <a:cubicBezTo>
                    <a:pt x="1266" y="15558"/>
                    <a:pt x="1260" y="15576"/>
                    <a:pt x="1258" y="15595"/>
                  </a:cubicBezTo>
                  <a:cubicBezTo>
                    <a:pt x="1256" y="15613"/>
                    <a:pt x="1257" y="15630"/>
                    <a:pt x="1262" y="15646"/>
                  </a:cubicBezTo>
                  <a:cubicBezTo>
                    <a:pt x="1266" y="15662"/>
                    <a:pt x="1274" y="15676"/>
                    <a:pt x="1284" y="15689"/>
                  </a:cubicBezTo>
                  <a:cubicBezTo>
                    <a:pt x="1295" y="15702"/>
                    <a:pt x="1309" y="15712"/>
                    <a:pt x="1325" y="15720"/>
                  </a:cubicBezTo>
                  <a:cubicBezTo>
                    <a:pt x="1351" y="15733"/>
                    <a:pt x="1376" y="15735"/>
                    <a:pt x="1401" y="15727"/>
                  </a:cubicBezTo>
                  <a:cubicBezTo>
                    <a:pt x="1413" y="15724"/>
                    <a:pt x="1424" y="15718"/>
                    <a:pt x="1434" y="15710"/>
                  </a:cubicBezTo>
                  <a:cubicBezTo>
                    <a:pt x="1444" y="15702"/>
                    <a:pt x="1456" y="15690"/>
                    <a:pt x="1470" y="15675"/>
                  </a:cubicBezTo>
                  <a:lnTo>
                    <a:pt x="1502" y="15641"/>
                  </a:lnTo>
                  <a:cubicBezTo>
                    <a:pt x="1539" y="15602"/>
                    <a:pt x="1574" y="15590"/>
                    <a:pt x="1609" y="15607"/>
                  </a:cubicBezTo>
                  <a:cubicBezTo>
                    <a:pt x="1632" y="15619"/>
                    <a:pt x="1646" y="15637"/>
                    <a:pt x="1651" y="15663"/>
                  </a:cubicBezTo>
                  <a:cubicBezTo>
                    <a:pt x="1653" y="15674"/>
                    <a:pt x="1654" y="15685"/>
                    <a:pt x="1652" y="15695"/>
                  </a:cubicBezTo>
                  <a:cubicBezTo>
                    <a:pt x="1650" y="15706"/>
                    <a:pt x="1645" y="15718"/>
                    <a:pt x="1638" y="15733"/>
                  </a:cubicBezTo>
                  <a:cubicBezTo>
                    <a:pt x="1628" y="15753"/>
                    <a:pt x="1616" y="15770"/>
                    <a:pt x="1603" y="15784"/>
                  </a:cubicBezTo>
                  <a:cubicBezTo>
                    <a:pt x="1589" y="15799"/>
                    <a:pt x="1572" y="15811"/>
                    <a:pt x="1552" y="15821"/>
                  </a:cubicBezTo>
                  <a:lnTo>
                    <a:pt x="1579" y="15860"/>
                  </a:lnTo>
                  <a:cubicBezTo>
                    <a:pt x="1600" y="15847"/>
                    <a:pt x="1619" y="15831"/>
                    <a:pt x="1635" y="15814"/>
                  </a:cubicBezTo>
                  <a:cubicBezTo>
                    <a:pt x="1651" y="15796"/>
                    <a:pt x="1664" y="15776"/>
                    <a:pt x="1676" y="15752"/>
                  </a:cubicBezTo>
                  <a:cubicBezTo>
                    <a:pt x="1685" y="15734"/>
                    <a:pt x="1691" y="15717"/>
                    <a:pt x="1694" y="15701"/>
                  </a:cubicBezTo>
                  <a:cubicBezTo>
                    <a:pt x="1697" y="15686"/>
                    <a:pt x="1697" y="15669"/>
                    <a:pt x="1695" y="15652"/>
                  </a:cubicBezTo>
                  <a:cubicBezTo>
                    <a:pt x="1693" y="15630"/>
                    <a:pt x="1685" y="15609"/>
                    <a:pt x="1673" y="15592"/>
                  </a:cubicBezTo>
                  <a:cubicBezTo>
                    <a:pt x="1661" y="15574"/>
                    <a:pt x="1646" y="15561"/>
                    <a:pt x="1628" y="15552"/>
                  </a:cubicBezTo>
                  <a:cubicBezTo>
                    <a:pt x="1616" y="15546"/>
                    <a:pt x="1602" y="15542"/>
                    <a:pt x="1588" y="15541"/>
                  </a:cubicBezTo>
                  <a:close/>
                  <a:moveTo>
                    <a:pt x="1839" y="15258"/>
                  </a:moveTo>
                  <a:cubicBezTo>
                    <a:pt x="1841" y="15275"/>
                    <a:pt x="1842" y="15291"/>
                    <a:pt x="1840" y="15305"/>
                  </a:cubicBezTo>
                  <a:cubicBezTo>
                    <a:pt x="1838" y="15319"/>
                    <a:pt x="1833" y="15333"/>
                    <a:pt x="1826" y="15347"/>
                  </a:cubicBezTo>
                  <a:cubicBezTo>
                    <a:pt x="1815" y="15370"/>
                    <a:pt x="1799" y="15387"/>
                    <a:pt x="1778" y="15400"/>
                  </a:cubicBezTo>
                  <a:cubicBezTo>
                    <a:pt x="1757" y="15413"/>
                    <a:pt x="1731" y="15418"/>
                    <a:pt x="1702" y="15416"/>
                  </a:cubicBezTo>
                  <a:cubicBezTo>
                    <a:pt x="1688" y="15415"/>
                    <a:pt x="1675" y="15412"/>
                    <a:pt x="1661" y="15408"/>
                  </a:cubicBezTo>
                  <a:cubicBezTo>
                    <a:pt x="1648" y="15404"/>
                    <a:pt x="1632" y="15397"/>
                    <a:pt x="1613" y="15388"/>
                  </a:cubicBezTo>
                  <a:cubicBezTo>
                    <a:pt x="1590" y="15377"/>
                    <a:pt x="1571" y="15366"/>
                    <a:pt x="1556" y="15355"/>
                  </a:cubicBezTo>
                  <a:cubicBezTo>
                    <a:pt x="1541" y="15344"/>
                    <a:pt x="1528" y="15333"/>
                    <a:pt x="1517" y="15320"/>
                  </a:cubicBezTo>
                  <a:cubicBezTo>
                    <a:pt x="1500" y="15300"/>
                    <a:pt x="1490" y="15279"/>
                    <a:pt x="1486" y="15258"/>
                  </a:cubicBezTo>
                  <a:cubicBezTo>
                    <a:pt x="1482" y="15236"/>
                    <a:pt x="1486" y="15214"/>
                    <a:pt x="1497" y="15191"/>
                  </a:cubicBezTo>
                  <a:cubicBezTo>
                    <a:pt x="1505" y="15177"/>
                    <a:pt x="1513" y="15165"/>
                    <a:pt x="1522" y="15155"/>
                  </a:cubicBezTo>
                  <a:cubicBezTo>
                    <a:pt x="1532" y="15145"/>
                    <a:pt x="1544" y="15137"/>
                    <a:pt x="1558" y="15129"/>
                  </a:cubicBezTo>
                  <a:lnTo>
                    <a:pt x="1541" y="15089"/>
                  </a:lnTo>
                  <a:cubicBezTo>
                    <a:pt x="1524" y="15097"/>
                    <a:pt x="1508" y="15108"/>
                    <a:pt x="1495" y="15123"/>
                  </a:cubicBezTo>
                  <a:cubicBezTo>
                    <a:pt x="1481" y="15137"/>
                    <a:pt x="1469" y="15153"/>
                    <a:pt x="1460" y="15172"/>
                  </a:cubicBezTo>
                  <a:cubicBezTo>
                    <a:pt x="1449" y="15196"/>
                    <a:pt x="1443" y="15220"/>
                    <a:pt x="1443" y="15245"/>
                  </a:cubicBezTo>
                  <a:cubicBezTo>
                    <a:pt x="1443" y="15270"/>
                    <a:pt x="1449" y="15294"/>
                    <a:pt x="1459" y="15318"/>
                  </a:cubicBezTo>
                  <a:cubicBezTo>
                    <a:pt x="1470" y="15341"/>
                    <a:pt x="1486" y="15363"/>
                    <a:pt x="1507" y="15384"/>
                  </a:cubicBezTo>
                  <a:cubicBezTo>
                    <a:pt x="1527" y="15404"/>
                    <a:pt x="1552" y="15421"/>
                    <a:pt x="1581" y="15435"/>
                  </a:cubicBezTo>
                  <a:cubicBezTo>
                    <a:pt x="1610" y="15450"/>
                    <a:pt x="1639" y="15460"/>
                    <a:pt x="1668" y="15465"/>
                  </a:cubicBezTo>
                  <a:cubicBezTo>
                    <a:pt x="1697" y="15470"/>
                    <a:pt x="1726" y="15469"/>
                    <a:pt x="1753" y="15462"/>
                  </a:cubicBezTo>
                  <a:cubicBezTo>
                    <a:pt x="1777" y="15455"/>
                    <a:pt x="1799" y="15444"/>
                    <a:pt x="1817" y="15428"/>
                  </a:cubicBezTo>
                  <a:cubicBezTo>
                    <a:pt x="1836" y="15413"/>
                    <a:pt x="1850" y="15395"/>
                    <a:pt x="1861" y="15373"/>
                  </a:cubicBezTo>
                  <a:cubicBezTo>
                    <a:pt x="1870" y="15354"/>
                    <a:pt x="1877" y="15334"/>
                    <a:pt x="1880" y="15312"/>
                  </a:cubicBezTo>
                  <a:cubicBezTo>
                    <a:pt x="1884" y="15291"/>
                    <a:pt x="1885" y="15270"/>
                    <a:pt x="1882" y="15249"/>
                  </a:cubicBezTo>
                  <a:lnTo>
                    <a:pt x="1839" y="15258"/>
                  </a:lnTo>
                  <a:close/>
                  <a:moveTo>
                    <a:pt x="2074" y="14923"/>
                  </a:moveTo>
                  <a:lnTo>
                    <a:pt x="1684" y="14731"/>
                  </a:lnTo>
                  <a:lnTo>
                    <a:pt x="1661" y="14778"/>
                  </a:lnTo>
                  <a:lnTo>
                    <a:pt x="1824" y="14858"/>
                  </a:lnTo>
                  <a:lnTo>
                    <a:pt x="1743" y="15023"/>
                  </a:lnTo>
                  <a:lnTo>
                    <a:pt x="1580" y="14942"/>
                  </a:lnTo>
                  <a:lnTo>
                    <a:pt x="1557" y="14988"/>
                  </a:lnTo>
                  <a:lnTo>
                    <a:pt x="1948" y="15180"/>
                  </a:lnTo>
                  <a:lnTo>
                    <a:pt x="1970" y="15135"/>
                  </a:lnTo>
                  <a:lnTo>
                    <a:pt x="1781" y="15042"/>
                  </a:lnTo>
                  <a:lnTo>
                    <a:pt x="1862" y="14877"/>
                  </a:lnTo>
                  <a:lnTo>
                    <a:pt x="2051" y="14970"/>
                  </a:lnTo>
                  <a:lnTo>
                    <a:pt x="2074" y="14923"/>
                  </a:lnTo>
                  <a:close/>
                  <a:moveTo>
                    <a:pt x="2239" y="14589"/>
                  </a:moveTo>
                  <a:lnTo>
                    <a:pt x="2198" y="14569"/>
                  </a:lnTo>
                  <a:lnTo>
                    <a:pt x="2114" y="14742"/>
                  </a:lnTo>
                  <a:lnTo>
                    <a:pt x="1971" y="14671"/>
                  </a:lnTo>
                  <a:lnTo>
                    <a:pt x="2036" y="14537"/>
                  </a:lnTo>
                  <a:lnTo>
                    <a:pt x="1996" y="14517"/>
                  </a:lnTo>
                  <a:lnTo>
                    <a:pt x="1930" y="14651"/>
                  </a:lnTo>
                  <a:lnTo>
                    <a:pt x="1802" y="14588"/>
                  </a:lnTo>
                  <a:lnTo>
                    <a:pt x="1881" y="14428"/>
                  </a:lnTo>
                  <a:lnTo>
                    <a:pt x="1845" y="14403"/>
                  </a:lnTo>
                  <a:lnTo>
                    <a:pt x="1740" y="14616"/>
                  </a:lnTo>
                  <a:lnTo>
                    <a:pt x="2131" y="14809"/>
                  </a:lnTo>
                  <a:lnTo>
                    <a:pt x="2239" y="14589"/>
                  </a:lnTo>
                  <a:close/>
                  <a:moveTo>
                    <a:pt x="2155" y="13772"/>
                  </a:moveTo>
                  <a:lnTo>
                    <a:pt x="2132" y="13819"/>
                  </a:lnTo>
                  <a:lnTo>
                    <a:pt x="2335" y="13979"/>
                  </a:lnTo>
                  <a:cubicBezTo>
                    <a:pt x="2348" y="13989"/>
                    <a:pt x="2361" y="13999"/>
                    <a:pt x="2374" y="14009"/>
                  </a:cubicBezTo>
                  <a:cubicBezTo>
                    <a:pt x="2386" y="14018"/>
                    <a:pt x="2398" y="14027"/>
                    <a:pt x="2408" y="14034"/>
                  </a:cubicBezTo>
                  <a:cubicBezTo>
                    <a:pt x="2418" y="14042"/>
                    <a:pt x="2427" y="14048"/>
                    <a:pt x="2433" y="14053"/>
                  </a:cubicBezTo>
                  <a:cubicBezTo>
                    <a:pt x="2438" y="14057"/>
                    <a:pt x="2442" y="14059"/>
                    <a:pt x="2443" y="14060"/>
                  </a:cubicBezTo>
                  <a:cubicBezTo>
                    <a:pt x="2441" y="14060"/>
                    <a:pt x="2438" y="14059"/>
                    <a:pt x="2434" y="14058"/>
                  </a:cubicBezTo>
                  <a:cubicBezTo>
                    <a:pt x="2428" y="14056"/>
                    <a:pt x="2420" y="14053"/>
                    <a:pt x="2409" y="14050"/>
                  </a:cubicBezTo>
                  <a:cubicBezTo>
                    <a:pt x="2399" y="14047"/>
                    <a:pt x="2388" y="14044"/>
                    <a:pt x="2374" y="14041"/>
                  </a:cubicBezTo>
                  <a:cubicBezTo>
                    <a:pt x="2361" y="14037"/>
                    <a:pt x="2346" y="14033"/>
                    <a:pt x="2330" y="14029"/>
                  </a:cubicBezTo>
                  <a:lnTo>
                    <a:pt x="2061" y="13964"/>
                  </a:lnTo>
                  <a:lnTo>
                    <a:pt x="2035" y="14017"/>
                  </a:lnTo>
                  <a:lnTo>
                    <a:pt x="2243" y="14184"/>
                  </a:lnTo>
                  <a:cubicBezTo>
                    <a:pt x="2253" y="14192"/>
                    <a:pt x="2264" y="14200"/>
                    <a:pt x="2276" y="14209"/>
                  </a:cubicBezTo>
                  <a:cubicBezTo>
                    <a:pt x="2287" y="14218"/>
                    <a:pt x="2298" y="14226"/>
                    <a:pt x="2308" y="14234"/>
                  </a:cubicBezTo>
                  <a:cubicBezTo>
                    <a:pt x="2318" y="14242"/>
                    <a:pt x="2327" y="14248"/>
                    <a:pt x="2334" y="14253"/>
                  </a:cubicBezTo>
                  <a:cubicBezTo>
                    <a:pt x="2341" y="14259"/>
                    <a:pt x="2345" y="14261"/>
                    <a:pt x="2345" y="14262"/>
                  </a:cubicBezTo>
                  <a:cubicBezTo>
                    <a:pt x="2344" y="14262"/>
                    <a:pt x="2339" y="14260"/>
                    <a:pt x="2330" y="14257"/>
                  </a:cubicBezTo>
                  <a:cubicBezTo>
                    <a:pt x="2321" y="14254"/>
                    <a:pt x="2311" y="14251"/>
                    <a:pt x="2299" y="14247"/>
                  </a:cubicBezTo>
                  <a:cubicBezTo>
                    <a:pt x="2286" y="14244"/>
                    <a:pt x="2273" y="14240"/>
                    <a:pt x="2258" y="14236"/>
                  </a:cubicBezTo>
                  <a:cubicBezTo>
                    <a:pt x="2244" y="14232"/>
                    <a:pt x="2230" y="14228"/>
                    <a:pt x="2216" y="14225"/>
                  </a:cubicBezTo>
                  <a:lnTo>
                    <a:pt x="1964" y="14162"/>
                  </a:lnTo>
                  <a:lnTo>
                    <a:pt x="1939" y="14212"/>
                  </a:lnTo>
                  <a:lnTo>
                    <a:pt x="2375" y="14312"/>
                  </a:lnTo>
                  <a:lnTo>
                    <a:pt x="2405" y="14252"/>
                  </a:lnTo>
                  <a:lnTo>
                    <a:pt x="2208" y="14095"/>
                  </a:lnTo>
                  <a:cubicBezTo>
                    <a:pt x="2196" y="14086"/>
                    <a:pt x="2185" y="14077"/>
                    <a:pt x="2174" y="14069"/>
                  </a:cubicBezTo>
                  <a:cubicBezTo>
                    <a:pt x="2163" y="14060"/>
                    <a:pt x="2153" y="14053"/>
                    <a:pt x="2144" y="14046"/>
                  </a:cubicBezTo>
                  <a:cubicBezTo>
                    <a:pt x="2135" y="14040"/>
                    <a:pt x="2127" y="14034"/>
                    <a:pt x="2121" y="14030"/>
                  </a:cubicBezTo>
                  <a:cubicBezTo>
                    <a:pt x="2116" y="14026"/>
                    <a:pt x="2112" y="14024"/>
                    <a:pt x="2111" y="14023"/>
                  </a:cubicBezTo>
                  <a:cubicBezTo>
                    <a:pt x="2113" y="14024"/>
                    <a:pt x="2117" y="14025"/>
                    <a:pt x="2124" y="14027"/>
                  </a:cubicBezTo>
                  <a:cubicBezTo>
                    <a:pt x="2131" y="14029"/>
                    <a:pt x="2139" y="14031"/>
                    <a:pt x="2150" y="14034"/>
                  </a:cubicBezTo>
                  <a:cubicBezTo>
                    <a:pt x="2160" y="14037"/>
                    <a:pt x="2173" y="14041"/>
                    <a:pt x="2186" y="14045"/>
                  </a:cubicBezTo>
                  <a:cubicBezTo>
                    <a:pt x="2200" y="14048"/>
                    <a:pt x="2215" y="14052"/>
                    <a:pt x="2231" y="14056"/>
                  </a:cubicBezTo>
                  <a:lnTo>
                    <a:pt x="2472" y="14115"/>
                  </a:lnTo>
                  <a:lnTo>
                    <a:pt x="2502" y="14054"/>
                  </a:lnTo>
                  <a:lnTo>
                    <a:pt x="2155" y="13772"/>
                  </a:lnTo>
                  <a:close/>
                  <a:moveTo>
                    <a:pt x="2607" y="13840"/>
                  </a:moveTo>
                  <a:lnTo>
                    <a:pt x="2216" y="13648"/>
                  </a:lnTo>
                  <a:lnTo>
                    <a:pt x="2194" y="13694"/>
                  </a:lnTo>
                  <a:lnTo>
                    <a:pt x="2585" y="13886"/>
                  </a:lnTo>
                  <a:lnTo>
                    <a:pt x="2607" y="13840"/>
                  </a:lnTo>
                  <a:close/>
                  <a:moveTo>
                    <a:pt x="2723" y="13505"/>
                  </a:moveTo>
                  <a:lnTo>
                    <a:pt x="2647" y="13660"/>
                  </a:lnTo>
                  <a:lnTo>
                    <a:pt x="2296" y="13487"/>
                  </a:lnTo>
                  <a:lnTo>
                    <a:pt x="2273" y="13533"/>
                  </a:lnTo>
                  <a:lnTo>
                    <a:pt x="2664" y="13726"/>
                  </a:lnTo>
                  <a:lnTo>
                    <a:pt x="2760" y="13531"/>
                  </a:lnTo>
                  <a:lnTo>
                    <a:pt x="2723" y="13505"/>
                  </a:lnTo>
                  <a:close/>
                  <a:moveTo>
                    <a:pt x="2926" y="13192"/>
                  </a:moveTo>
                  <a:lnTo>
                    <a:pt x="2535" y="13000"/>
                  </a:lnTo>
                  <a:lnTo>
                    <a:pt x="2512" y="13047"/>
                  </a:lnTo>
                  <a:lnTo>
                    <a:pt x="2676" y="13127"/>
                  </a:lnTo>
                  <a:lnTo>
                    <a:pt x="2595" y="13292"/>
                  </a:lnTo>
                  <a:lnTo>
                    <a:pt x="2431" y="13211"/>
                  </a:lnTo>
                  <a:lnTo>
                    <a:pt x="2409" y="13257"/>
                  </a:lnTo>
                  <a:lnTo>
                    <a:pt x="2800" y="13449"/>
                  </a:lnTo>
                  <a:lnTo>
                    <a:pt x="2822" y="13404"/>
                  </a:lnTo>
                  <a:lnTo>
                    <a:pt x="2633" y="13311"/>
                  </a:lnTo>
                  <a:lnTo>
                    <a:pt x="2714" y="13146"/>
                  </a:lnTo>
                  <a:lnTo>
                    <a:pt x="2903" y="13239"/>
                  </a:lnTo>
                  <a:lnTo>
                    <a:pt x="2926" y="13192"/>
                  </a:lnTo>
                  <a:close/>
                  <a:moveTo>
                    <a:pt x="3090" y="12858"/>
                  </a:moveTo>
                  <a:lnTo>
                    <a:pt x="3050" y="12839"/>
                  </a:lnTo>
                  <a:lnTo>
                    <a:pt x="2965" y="13011"/>
                  </a:lnTo>
                  <a:lnTo>
                    <a:pt x="2822" y="12940"/>
                  </a:lnTo>
                  <a:lnTo>
                    <a:pt x="2888" y="12806"/>
                  </a:lnTo>
                  <a:lnTo>
                    <a:pt x="2848" y="12786"/>
                  </a:lnTo>
                  <a:lnTo>
                    <a:pt x="2782" y="12920"/>
                  </a:lnTo>
                  <a:lnTo>
                    <a:pt x="2654" y="12857"/>
                  </a:lnTo>
                  <a:lnTo>
                    <a:pt x="2732" y="12697"/>
                  </a:lnTo>
                  <a:lnTo>
                    <a:pt x="2697" y="12672"/>
                  </a:lnTo>
                  <a:lnTo>
                    <a:pt x="2592" y="12885"/>
                  </a:lnTo>
                  <a:lnTo>
                    <a:pt x="2982" y="13078"/>
                  </a:lnTo>
                  <a:lnTo>
                    <a:pt x="3090" y="12858"/>
                  </a:lnTo>
                  <a:close/>
                  <a:moveTo>
                    <a:pt x="3191" y="12555"/>
                  </a:moveTo>
                  <a:lnTo>
                    <a:pt x="3115" y="12710"/>
                  </a:lnTo>
                  <a:lnTo>
                    <a:pt x="2763" y="12537"/>
                  </a:lnTo>
                  <a:lnTo>
                    <a:pt x="2740" y="12583"/>
                  </a:lnTo>
                  <a:lnTo>
                    <a:pt x="3131" y="12776"/>
                  </a:lnTo>
                  <a:lnTo>
                    <a:pt x="3227" y="12581"/>
                  </a:lnTo>
                  <a:lnTo>
                    <a:pt x="3191" y="12555"/>
                  </a:lnTo>
                  <a:close/>
                  <a:moveTo>
                    <a:pt x="3450" y="12128"/>
                  </a:moveTo>
                  <a:lnTo>
                    <a:pt x="3042" y="11969"/>
                  </a:lnTo>
                  <a:lnTo>
                    <a:pt x="3008" y="12038"/>
                  </a:lnTo>
                  <a:lnTo>
                    <a:pt x="3232" y="12240"/>
                  </a:lnTo>
                  <a:cubicBezTo>
                    <a:pt x="3246" y="12251"/>
                    <a:pt x="3258" y="12262"/>
                    <a:pt x="3269" y="12270"/>
                  </a:cubicBezTo>
                  <a:cubicBezTo>
                    <a:pt x="3281" y="12279"/>
                    <a:pt x="3287" y="12284"/>
                    <a:pt x="3288" y="12285"/>
                  </a:cubicBezTo>
                  <a:cubicBezTo>
                    <a:pt x="3286" y="12284"/>
                    <a:pt x="3278" y="12282"/>
                    <a:pt x="3265" y="12279"/>
                  </a:cubicBezTo>
                  <a:cubicBezTo>
                    <a:pt x="3251" y="12275"/>
                    <a:pt x="3234" y="12271"/>
                    <a:pt x="3213" y="12267"/>
                  </a:cubicBezTo>
                  <a:lnTo>
                    <a:pt x="2923" y="12213"/>
                  </a:lnTo>
                  <a:lnTo>
                    <a:pt x="2889" y="12281"/>
                  </a:lnTo>
                  <a:lnTo>
                    <a:pt x="3263" y="12508"/>
                  </a:lnTo>
                  <a:lnTo>
                    <a:pt x="3285" y="12463"/>
                  </a:lnTo>
                  <a:lnTo>
                    <a:pt x="3018" y="12304"/>
                  </a:lnTo>
                  <a:cubicBezTo>
                    <a:pt x="3012" y="12301"/>
                    <a:pt x="3006" y="12297"/>
                    <a:pt x="2998" y="12293"/>
                  </a:cubicBezTo>
                  <a:cubicBezTo>
                    <a:pt x="2991" y="12288"/>
                    <a:pt x="2983" y="12284"/>
                    <a:pt x="2976" y="12280"/>
                  </a:cubicBezTo>
                  <a:cubicBezTo>
                    <a:pt x="2969" y="12276"/>
                    <a:pt x="2962" y="12272"/>
                    <a:pt x="2957" y="12269"/>
                  </a:cubicBezTo>
                  <a:cubicBezTo>
                    <a:pt x="2952" y="12266"/>
                    <a:pt x="2949" y="12264"/>
                    <a:pt x="2947" y="12264"/>
                  </a:cubicBezTo>
                  <a:cubicBezTo>
                    <a:pt x="2952" y="12265"/>
                    <a:pt x="2961" y="12267"/>
                    <a:pt x="2975" y="12269"/>
                  </a:cubicBezTo>
                  <a:cubicBezTo>
                    <a:pt x="2990" y="12273"/>
                    <a:pt x="3008" y="12276"/>
                    <a:pt x="3030" y="12280"/>
                  </a:cubicBezTo>
                  <a:lnTo>
                    <a:pt x="3346" y="12339"/>
                  </a:lnTo>
                  <a:lnTo>
                    <a:pt x="3365" y="12300"/>
                  </a:lnTo>
                  <a:lnTo>
                    <a:pt x="3115" y="12072"/>
                  </a:lnTo>
                  <a:cubicBezTo>
                    <a:pt x="3110" y="12068"/>
                    <a:pt x="3104" y="12063"/>
                    <a:pt x="3098" y="12058"/>
                  </a:cubicBezTo>
                  <a:cubicBezTo>
                    <a:pt x="3092" y="12053"/>
                    <a:pt x="3087" y="12048"/>
                    <a:pt x="3081" y="12044"/>
                  </a:cubicBezTo>
                  <a:cubicBezTo>
                    <a:pt x="3076" y="12039"/>
                    <a:pt x="3072" y="12036"/>
                    <a:pt x="3068" y="12033"/>
                  </a:cubicBezTo>
                  <a:cubicBezTo>
                    <a:pt x="3064" y="12030"/>
                    <a:pt x="3062" y="12028"/>
                    <a:pt x="3061" y="12027"/>
                  </a:cubicBezTo>
                  <a:cubicBezTo>
                    <a:pt x="3062" y="12027"/>
                    <a:pt x="3065" y="12029"/>
                    <a:pt x="3070" y="12031"/>
                  </a:cubicBezTo>
                  <a:cubicBezTo>
                    <a:pt x="3074" y="12033"/>
                    <a:pt x="3080" y="12035"/>
                    <a:pt x="3087" y="12038"/>
                  </a:cubicBezTo>
                  <a:cubicBezTo>
                    <a:pt x="3093" y="12041"/>
                    <a:pt x="3101" y="12044"/>
                    <a:pt x="3108" y="12048"/>
                  </a:cubicBezTo>
                  <a:cubicBezTo>
                    <a:pt x="3116" y="12051"/>
                    <a:pt x="3123" y="12054"/>
                    <a:pt x="3129" y="12057"/>
                  </a:cubicBezTo>
                  <a:lnTo>
                    <a:pt x="3427" y="12175"/>
                  </a:lnTo>
                  <a:lnTo>
                    <a:pt x="3450" y="12128"/>
                  </a:lnTo>
                  <a:close/>
                  <a:moveTo>
                    <a:pt x="3469" y="11716"/>
                  </a:moveTo>
                  <a:cubicBezTo>
                    <a:pt x="3455" y="11715"/>
                    <a:pt x="3441" y="11716"/>
                    <a:pt x="3428" y="11719"/>
                  </a:cubicBezTo>
                  <a:cubicBezTo>
                    <a:pt x="3415" y="11723"/>
                    <a:pt x="3403" y="11728"/>
                    <a:pt x="3392" y="11735"/>
                  </a:cubicBezTo>
                  <a:cubicBezTo>
                    <a:pt x="3381" y="11743"/>
                    <a:pt x="3369" y="11754"/>
                    <a:pt x="3355" y="11769"/>
                  </a:cubicBezTo>
                  <a:lnTo>
                    <a:pt x="3318" y="11807"/>
                  </a:lnTo>
                  <a:cubicBezTo>
                    <a:pt x="3299" y="11826"/>
                    <a:pt x="3283" y="11839"/>
                    <a:pt x="3268" y="11844"/>
                  </a:cubicBezTo>
                  <a:cubicBezTo>
                    <a:pt x="3254" y="11849"/>
                    <a:pt x="3239" y="11848"/>
                    <a:pt x="3223" y="11840"/>
                  </a:cubicBezTo>
                  <a:cubicBezTo>
                    <a:pt x="3202" y="11830"/>
                    <a:pt x="3190" y="11816"/>
                    <a:pt x="3185" y="11797"/>
                  </a:cubicBezTo>
                  <a:cubicBezTo>
                    <a:pt x="3181" y="11777"/>
                    <a:pt x="3184" y="11755"/>
                    <a:pt x="3197" y="11731"/>
                  </a:cubicBezTo>
                  <a:cubicBezTo>
                    <a:pt x="3201" y="11722"/>
                    <a:pt x="3205" y="11715"/>
                    <a:pt x="3210" y="11708"/>
                  </a:cubicBezTo>
                  <a:cubicBezTo>
                    <a:pt x="3215" y="11701"/>
                    <a:pt x="3220" y="11695"/>
                    <a:pt x="3227" y="11688"/>
                  </a:cubicBezTo>
                  <a:cubicBezTo>
                    <a:pt x="3233" y="11682"/>
                    <a:pt x="3240" y="11676"/>
                    <a:pt x="3248" y="11670"/>
                  </a:cubicBezTo>
                  <a:cubicBezTo>
                    <a:pt x="3256" y="11664"/>
                    <a:pt x="3266" y="11658"/>
                    <a:pt x="3277" y="11652"/>
                  </a:cubicBezTo>
                  <a:lnTo>
                    <a:pt x="3253" y="11615"/>
                  </a:lnTo>
                  <a:cubicBezTo>
                    <a:pt x="3210" y="11640"/>
                    <a:pt x="3178" y="11673"/>
                    <a:pt x="3157" y="11714"/>
                  </a:cubicBezTo>
                  <a:cubicBezTo>
                    <a:pt x="3148" y="11733"/>
                    <a:pt x="3142" y="11752"/>
                    <a:pt x="3140" y="11770"/>
                  </a:cubicBezTo>
                  <a:cubicBezTo>
                    <a:pt x="3138" y="11788"/>
                    <a:pt x="3139" y="11805"/>
                    <a:pt x="3144" y="11821"/>
                  </a:cubicBezTo>
                  <a:cubicBezTo>
                    <a:pt x="3148" y="11837"/>
                    <a:pt x="3156" y="11852"/>
                    <a:pt x="3166" y="11864"/>
                  </a:cubicBezTo>
                  <a:cubicBezTo>
                    <a:pt x="3177" y="11877"/>
                    <a:pt x="3191" y="11888"/>
                    <a:pt x="3207" y="11896"/>
                  </a:cubicBezTo>
                  <a:cubicBezTo>
                    <a:pt x="3232" y="11908"/>
                    <a:pt x="3258" y="11910"/>
                    <a:pt x="3283" y="11903"/>
                  </a:cubicBezTo>
                  <a:cubicBezTo>
                    <a:pt x="3295" y="11899"/>
                    <a:pt x="3306" y="11893"/>
                    <a:pt x="3316" y="11885"/>
                  </a:cubicBezTo>
                  <a:cubicBezTo>
                    <a:pt x="3326" y="11877"/>
                    <a:pt x="3338" y="11866"/>
                    <a:pt x="3352" y="11850"/>
                  </a:cubicBezTo>
                  <a:lnTo>
                    <a:pt x="3384" y="11817"/>
                  </a:lnTo>
                  <a:cubicBezTo>
                    <a:pt x="3421" y="11777"/>
                    <a:pt x="3456" y="11766"/>
                    <a:pt x="3491" y="11783"/>
                  </a:cubicBezTo>
                  <a:cubicBezTo>
                    <a:pt x="3514" y="11794"/>
                    <a:pt x="3528" y="11813"/>
                    <a:pt x="3533" y="11838"/>
                  </a:cubicBezTo>
                  <a:cubicBezTo>
                    <a:pt x="3535" y="11850"/>
                    <a:pt x="3536" y="11861"/>
                    <a:pt x="3534" y="11871"/>
                  </a:cubicBezTo>
                  <a:cubicBezTo>
                    <a:pt x="3531" y="11881"/>
                    <a:pt x="3527" y="11894"/>
                    <a:pt x="3520" y="11909"/>
                  </a:cubicBezTo>
                  <a:cubicBezTo>
                    <a:pt x="3510" y="11928"/>
                    <a:pt x="3498" y="11945"/>
                    <a:pt x="3485" y="11960"/>
                  </a:cubicBezTo>
                  <a:cubicBezTo>
                    <a:pt x="3471" y="11974"/>
                    <a:pt x="3454" y="11986"/>
                    <a:pt x="3434" y="11997"/>
                  </a:cubicBezTo>
                  <a:lnTo>
                    <a:pt x="3461" y="12035"/>
                  </a:lnTo>
                  <a:cubicBezTo>
                    <a:pt x="3482" y="12022"/>
                    <a:pt x="3501" y="12007"/>
                    <a:pt x="3517" y="11989"/>
                  </a:cubicBezTo>
                  <a:cubicBezTo>
                    <a:pt x="3532" y="11971"/>
                    <a:pt x="3546" y="11951"/>
                    <a:pt x="3558" y="11927"/>
                  </a:cubicBezTo>
                  <a:cubicBezTo>
                    <a:pt x="3567" y="11909"/>
                    <a:pt x="3573" y="11892"/>
                    <a:pt x="3576" y="11877"/>
                  </a:cubicBezTo>
                  <a:cubicBezTo>
                    <a:pt x="3579" y="11861"/>
                    <a:pt x="3579" y="11845"/>
                    <a:pt x="3577" y="11828"/>
                  </a:cubicBezTo>
                  <a:cubicBezTo>
                    <a:pt x="3575" y="11805"/>
                    <a:pt x="3567" y="11785"/>
                    <a:pt x="3555" y="11767"/>
                  </a:cubicBezTo>
                  <a:cubicBezTo>
                    <a:pt x="3543" y="11750"/>
                    <a:pt x="3528" y="11736"/>
                    <a:pt x="3510" y="11728"/>
                  </a:cubicBezTo>
                  <a:cubicBezTo>
                    <a:pt x="3497" y="11722"/>
                    <a:pt x="3484" y="11718"/>
                    <a:pt x="3469" y="11716"/>
                  </a:cubicBezTo>
                  <a:close/>
                  <a:moveTo>
                    <a:pt x="3584" y="11526"/>
                  </a:moveTo>
                  <a:lnTo>
                    <a:pt x="3541" y="11505"/>
                  </a:lnTo>
                  <a:lnTo>
                    <a:pt x="3487" y="11614"/>
                  </a:lnTo>
                  <a:lnTo>
                    <a:pt x="3530" y="11635"/>
                  </a:lnTo>
                  <a:lnTo>
                    <a:pt x="3584" y="11526"/>
                  </a:lnTo>
                  <a:close/>
                  <a:moveTo>
                    <a:pt x="3500" y="11039"/>
                  </a:moveTo>
                  <a:lnTo>
                    <a:pt x="3478" y="11085"/>
                  </a:lnTo>
                  <a:lnTo>
                    <a:pt x="3750" y="11219"/>
                  </a:lnTo>
                  <a:cubicBezTo>
                    <a:pt x="3763" y="11226"/>
                    <a:pt x="3774" y="11232"/>
                    <a:pt x="3782" y="11238"/>
                  </a:cubicBezTo>
                  <a:cubicBezTo>
                    <a:pt x="3791" y="11245"/>
                    <a:pt x="3798" y="11253"/>
                    <a:pt x="3804" y="11264"/>
                  </a:cubicBezTo>
                  <a:cubicBezTo>
                    <a:pt x="3809" y="11274"/>
                    <a:pt x="3810" y="11286"/>
                    <a:pt x="3809" y="11300"/>
                  </a:cubicBezTo>
                  <a:cubicBezTo>
                    <a:pt x="3807" y="11313"/>
                    <a:pt x="3802" y="11329"/>
                    <a:pt x="3794" y="11345"/>
                  </a:cubicBezTo>
                  <a:cubicBezTo>
                    <a:pt x="3788" y="11357"/>
                    <a:pt x="3782" y="11367"/>
                    <a:pt x="3775" y="11375"/>
                  </a:cubicBezTo>
                  <a:cubicBezTo>
                    <a:pt x="3769" y="11382"/>
                    <a:pt x="3762" y="11388"/>
                    <a:pt x="3755" y="11392"/>
                  </a:cubicBezTo>
                  <a:cubicBezTo>
                    <a:pt x="3748" y="11396"/>
                    <a:pt x="3742" y="11399"/>
                    <a:pt x="3736" y="11401"/>
                  </a:cubicBezTo>
                  <a:cubicBezTo>
                    <a:pt x="3729" y="11402"/>
                    <a:pt x="3724" y="11403"/>
                    <a:pt x="3718" y="11402"/>
                  </a:cubicBezTo>
                  <a:cubicBezTo>
                    <a:pt x="3711" y="11402"/>
                    <a:pt x="3702" y="11400"/>
                    <a:pt x="3690" y="11395"/>
                  </a:cubicBezTo>
                  <a:cubicBezTo>
                    <a:pt x="3679" y="11391"/>
                    <a:pt x="3668" y="11386"/>
                    <a:pt x="3659" y="11382"/>
                  </a:cubicBezTo>
                  <a:lnTo>
                    <a:pt x="3395" y="11252"/>
                  </a:lnTo>
                  <a:lnTo>
                    <a:pt x="3373" y="11298"/>
                  </a:lnTo>
                  <a:lnTo>
                    <a:pt x="3653" y="11436"/>
                  </a:lnTo>
                  <a:cubicBezTo>
                    <a:pt x="3662" y="11440"/>
                    <a:pt x="3672" y="11445"/>
                    <a:pt x="3684" y="11449"/>
                  </a:cubicBezTo>
                  <a:cubicBezTo>
                    <a:pt x="3695" y="11453"/>
                    <a:pt x="3707" y="11455"/>
                    <a:pt x="3720" y="11455"/>
                  </a:cubicBezTo>
                  <a:cubicBezTo>
                    <a:pt x="3744" y="11454"/>
                    <a:pt x="3765" y="11446"/>
                    <a:pt x="3783" y="11433"/>
                  </a:cubicBezTo>
                  <a:cubicBezTo>
                    <a:pt x="3801" y="11419"/>
                    <a:pt x="3818" y="11397"/>
                    <a:pt x="3833" y="11367"/>
                  </a:cubicBezTo>
                  <a:cubicBezTo>
                    <a:pt x="3845" y="11343"/>
                    <a:pt x="3852" y="11322"/>
                    <a:pt x="3855" y="11303"/>
                  </a:cubicBezTo>
                  <a:cubicBezTo>
                    <a:pt x="3858" y="11284"/>
                    <a:pt x="3857" y="11267"/>
                    <a:pt x="3853" y="11249"/>
                  </a:cubicBezTo>
                  <a:cubicBezTo>
                    <a:pt x="3849" y="11233"/>
                    <a:pt x="3841" y="11219"/>
                    <a:pt x="3830" y="11209"/>
                  </a:cubicBezTo>
                  <a:cubicBezTo>
                    <a:pt x="3819" y="11198"/>
                    <a:pt x="3802" y="11187"/>
                    <a:pt x="3778" y="11176"/>
                  </a:cubicBezTo>
                  <a:lnTo>
                    <a:pt x="3500" y="11039"/>
                  </a:lnTo>
                  <a:close/>
                  <a:moveTo>
                    <a:pt x="4074" y="10859"/>
                  </a:moveTo>
                  <a:lnTo>
                    <a:pt x="3684" y="10666"/>
                  </a:lnTo>
                  <a:lnTo>
                    <a:pt x="3661" y="10712"/>
                  </a:lnTo>
                  <a:lnTo>
                    <a:pt x="3874" y="10815"/>
                  </a:lnTo>
                  <a:cubicBezTo>
                    <a:pt x="3888" y="10822"/>
                    <a:pt x="3902" y="10829"/>
                    <a:pt x="3917" y="10835"/>
                  </a:cubicBezTo>
                  <a:cubicBezTo>
                    <a:pt x="3931" y="10842"/>
                    <a:pt x="3944" y="10847"/>
                    <a:pt x="3956" y="10852"/>
                  </a:cubicBezTo>
                  <a:cubicBezTo>
                    <a:pt x="3967" y="10857"/>
                    <a:pt x="3976" y="10861"/>
                    <a:pt x="3984" y="10864"/>
                  </a:cubicBezTo>
                  <a:cubicBezTo>
                    <a:pt x="3991" y="10867"/>
                    <a:pt x="3995" y="10869"/>
                    <a:pt x="3996" y="10869"/>
                  </a:cubicBezTo>
                  <a:cubicBezTo>
                    <a:pt x="3994" y="10869"/>
                    <a:pt x="3991" y="10868"/>
                    <a:pt x="3985" y="10868"/>
                  </a:cubicBezTo>
                  <a:cubicBezTo>
                    <a:pt x="3978" y="10867"/>
                    <a:pt x="3971" y="10867"/>
                    <a:pt x="3962" y="10866"/>
                  </a:cubicBezTo>
                  <a:cubicBezTo>
                    <a:pt x="3952" y="10866"/>
                    <a:pt x="3942" y="10865"/>
                    <a:pt x="3930" y="10865"/>
                  </a:cubicBezTo>
                  <a:cubicBezTo>
                    <a:pt x="3919" y="10864"/>
                    <a:pt x="3907" y="10864"/>
                    <a:pt x="3896" y="10865"/>
                  </a:cubicBezTo>
                  <a:lnTo>
                    <a:pt x="3582" y="10872"/>
                  </a:lnTo>
                  <a:lnTo>
                    <a:pt x="3556" y="10926"/>
                  </a:lnTo>
                  <a:lnTo>
                    <a:pt x="3947" y="11118"/>
                  </a:lnTo>
                  <a:lnTo>
                    <a:pt x="3970" y="11070"/>
                  </a:lnTo>
                  <a:lnTo>
                    <a:pt x="3743" y="10961"/>
                  </a:lnTo>
                  <a:cubicBezTo>
                    <a:pt x="3731" y="10955"/>
                    <a:pt x="3720" y="10950"/>
                    <a:pt x="3708" y="10945"/>
                  </a:cubicBezTo>
                  <a:cubicBezTo>
                    <a:pt x="3696" y="10940"/>
                    <a:pt x="3685" y="10935"/>
                    <a:pt x="3675" y="10931"/>
                  </a:cubicBezTo>
                  <a:cubicBezTo>
                    <a:pt x="3665" y="10927"/>
                    <a:pt x="3657" y="10923"/>
                    <a:pt x="3649" y="10920"/>
                  </a:cubicBezTo>
                  <a:cubicBezTo>
                    <a:pt x="3642" y="10917"/>
                    <a:pt x="3637" y="10915"/>
                    <a:pt x="3634" y="10914"/>
                  </a:cubicBezTo>
                  <a:cubicBezTo>
                    <a:pt x="3638" y="10914"/>
                    <a:pt x="3644" y="10915"/>
                    <a:pt x="3651" y="10915"/>
                  </a:cubicBezTo>
                  <a:cubicBezTo>
                    <a:pt x="3658" y="10915"/>
                    <a:pt x="3667" y="10916"/>
                    <a:pt x="3677" y="10916"/>
                  </a:cubicBezTo>
                  <a:cubicBezTo>
                    <a:pt x="3687" y="10916"/>
                    <a:pt x="3699" y="10916"/>
                    <a:pt x="3711" y="10916"/>
                  </a:cubicBezTo>
                  <a:cubicBezTo>
                    <a:pt x="3723" y="10916"/>
                    <a:pt x="3736" y="10916"/>
                    <a:pt x="3749" y="10915"/>
                  </a:cubicBezTo>
                  <a:lnTo>
                    <a:pt x="4050" y="10908"/>
                  </a:lnTo>
                  <a:lnTo>
                    <a:pt x="4074" y="10859"/>
                  </a:lnTo>
                  <a:close/>
                  <a:moveTo>
                    <a:pt x="4153" y="10699"/>
                  </a:moveTo>
                  <a:lnTo>
                    <a:pt x="3762" y="10506"/>
                  </a:lnTo>
                  <a:lnTo>
                    <a:pt x="3740" y="10552"/>
                  </a:lnTo>
                  <a:lnTo>
                    <a:pt x="4131" y="10744"/>
                  </a:lnTo>
                  <a:lnTo>
                    <a:pt x="4153" y="10699"/>
                  </a:lnTo>
                  <a:close/>
                  <a:moveTo>
                    <a:pt x="3953" y="10119"/>
                  </a:moveTo>
                  <a:lnTo>
                    <a:pt x="3929" y="10167"/>
                  </a:lnTo>
                  <a:lnTo>
                    <a:pt x="4146" y="10377"/>
                  </a:lnTo>
                  <a:cubicBezTo>
                    <a:pt x="4164" y="10395"/>
                    <a:pt x="4179" y="10409"/>
                    <a:pt x="4191" y="10420"/>
                  </a:cubicBezTo>
                  <a:cubicBezTo>
                    <a:pt x="4203" y="10431"/>
                    <a:pt x="4211" y="10438"/>
                    <a:pt x="4215" y="10441"/>
                  </a:cubicBezTo>
                  <a:cubicBezTo>
                    <a:pt x="4212" y="10441"/>
                    <a:pt x="4208" y="10439"/>
                    <a:pt x="4201" y="10437"/>
                  </a:cubicBezTo>
                  <a:cubicBezTo>
                    <a:pt x="4194" y="10436"/>
                    <a:pt x="4186" y="10434"/>
                    <a:pt x="4176" y="10432"/>
                  </a:cubicBezTo>
                  <a:cubicBezTo>
                    <a:pt x="4167" y="10430"/>
                    <a:pt x="4158" y="10428"/>
                    <a:pt x="4147" y="10426"/>
                  </a:cubicBezTo>
                  <a:cubicBezTo>
                    <a:pt x="4137" y="10425"/>
                    <a:pt x="4127" y="10423"/>
                    <a:pt x="4117" y="10421"/>
                  </a:cubicBezTo>
                  <a:lnTo>
                    <a:pt x="3824" y="10380"/>
                  </a:lnTo>
                  <a:lnTo>
                    <a:pt x="3799" y="10431"/>
                  </a:lnTo>
                  <a:lnTo>
                    <a:pt x="4255" y="10491"/>
                  </a:lnTo>
                  <a:lnTo>
                    <a:pt x="4278" y="10445"/>
                  </a:lnTo>
                  <a:lnTo>
                    <a:pt x="3953" y="10119"/>
                  </a:lnTo>
                  <a:close/>
                  <a:moveTo>
                    <a:pt x="4489" y="10016"/>
                  </a:moveTo>
                  <a:lnTo>
                    <a:pt x="4448" y="9997"/>
                  </a:lnTo>
                  <a:lnTo>
                    <a:pt x="4364" y="10169"/>
                  </a:lnTo>
                  <a:lnTo>
                    <a:pt x="4221" y="10098"/>
                  </a:lnTo>
                  <a:lnTo>
                    <a:pt x="4287" y="9964"/>
                  </a:lnTo>
                  <a:lnTo>
                    <a:pt x="4246" y="9944"/>
                  </a:lnTo>
                  <a:lnTo>
                    <a:pt x="4180" y="10078"/>
                  </a:lnTo>
                  <a:lnTo>
                    <a:pt x="4052" y="10015"/>
                  </a:lnTo>
                  <a:lnTo>
                    <a:pt x="4131" y="9855"/>
                  </a:lnTo>
                  <a:lnTo>
                    <a:pt x="4095" y="9830"/>
                  </a:lnTo>
                  <a:lnTo>
                    <a:pt x="3990" y="10043"/>
                  </a:lnTo>
                  <a:lnTo>
                    <a:pt x="4381" y="10236"/>
                  </a:lnTo>
                  <a:lnTo>
                    <a:pt x="4489" y="10016"/>
                  </a:lnTo>
                  <a:close/>
                  <a:moveTo>
                    <a:pt x="4652" y="9685"/>
                  </a:moveTo>
                  <a:lnTo>
                    <a:pt x="4615" y="9690"/>
                  </a:lnTo>
                  <a:cubicBezTo>
                    <a:pt x="4599" y="9692"/>
                    <a:pt x="4581" y="9695"/>
                    <a:pt x="4562" y="9697"/>
                  </a:cubicBezTo>
                  <a:cubicBezTo>
                    <a:pt x="4544" y="9700"/>
                    <a:pt x="4526" y="9702"/>
                    <a:pt x="4510" y="9705"/>
                  </a:cubicBezTo>
                  <a:cubicBezTo>
                    <a:pt x="4493" y="9707"/>
                    <a:pt x="4481" y="9709"/>
                    <a:pt x="4475" y="9710"/>
                  </a:cubicBezTo>
                  <a:cubicBezTo>
                    <a:pt x="4465" y="9712"/>
                    <a:pt x="4454" y="9714"/>
                    <a:pt x="4442" y="9717"/>
                  </a:cubicBezTo>
                  <a:cubicBezTo>
                    <a:pt x="4430" y="9720"/>
                    <a:pt x="4420" y="9724"/>
                    <a:pt x="4411" y="9728"/>
                  </a:cubicBezTo>
                  <a:lnTo>
                    <a:pt x="4414" y="9722"/>
                  </a:lnTo>
                  <a:cubicBezTo>
                    <a:pt x="4422" y="9707"/>
                    <a:pt x="4426" y="9691"/>
                    <a:pt x="4427" y="9676"/>
                  </a:cubicBezTo>
                  <a:cubicBezTo>
                    <a:pt x="4429" y="9661"/>
                    <a:pt x="4427" y="9646"/>
                    <a:pt x="4422" y="9632"/>
                  </a:cubicBezTo>
                  <a:cubicBezTo>
                    <a:pt x="4417" y="9619"/>
                    <a:pt x="4409" y="9606"/>
                    <a:pt x="4398" y="9595"/>
                  </a:cubicBezTo>
                  <a:cubicBezTo>
                    <a:pt x="4388" y="9583"/>
                    <a:pt x="4374" y="9574"/>
                    <a:pt x="4358" y="9566"/>
                  </a:cubicBezTo>
                  <a:cubicBezTo>
                    <a:pt x="4348" y="9561"/>
                    <a:pt x="4338" y="9557"/>
                    <a:pt x="4328" y="9556"/>
                  </a:cubicBezTo>
                  <a:cubicBezTo>
                    <a:pt x="4318" y="9554"/>
                    <a:pt x="4309" y="9553"/>
                    <a:pt x="4301" y="9553"/>
                  </a:cubicBezTo>
                  <a:cubicBezTo>
                    <a:pt x="4292" y="9554"/>
                    <a:pt x="4284" y="9555"/>
                    <a:pt x="4277" y="9557"/>
                  </a:cubicBezTo>
                  <a:cubicBezTo>
                    <a:pt x="4269" y="9559"/>
                    <a:pt x="4263" y="9561"/>
                    <a:pt x="4257" y="9564"/>
                  </a:cubicBezTo>
                  <a:cubicBezTo>
                    <a:pt x="4251" y="9567"/>
                    <a:pt x="4245" y="9570"/>
                    <a:pt x="4239" y="9575"/>
                  </a:cubicBezTo>
                  <a:cubicBezTo>
                    <a:pt x="4233" y="9579"/>
                    <a:pt x="4227" y="9585"/>
                    <a:pt x="4221" y="9591"/>
                  </a:cubicBezTo>
                  <a:cubicBezTo>
                    <a:pt x="4215" y="9598"/>
                    <a:pt x="4209" y="9606"/>
                    <a:pt x="4203" y="9616"/>
                  </a:cubicBezTo>
                  <a:cubicBezTo>
                    <a:pt x="4196" y="9626"/>
                    <a:pt x="4190" y="9637"/>
                    <a:pt x="4183" y="9650"/>
                  </a:cubicBezTo>
                  <a:lnTo>
                    <a:pt x="4139" y="9741"/>
                  </a:lnTo>
                  <a:lnTo>
                    <a:pt x="4529" y="9934"/>
                  </a:lnTo>
                  <a:lnTo>
                    <a:pt x="4552" y="9888"/>
                  </a:lnTo>
                  <a:lnTo>
                    <a:pt x="4375" y="9801"/>
                  </a:lnTo>
                  <a:cubicBezTo>
                    <a:pt x="4381" y="9792"/>
                    <a:pt x="4386" y="9785"/>
                    <a:pt x="4392" y="9780"/>
                  </a:cubicBezTo>
                  <a:cubicBezTo>
                    <a:pt x="4399" y="9776"/>
                    <a:pt x="4409" y="9772"/>
                    <a:pt x="4422" y="9769"/>
                  </a:cubicBezTo>
                  <a:cubicBezTo>
                    <a:pt x="4445" y="9765"/>
                    <a:pt x="4467" y="9760"/>
                    <a:pt x="4488" y="9757"/>
                  </a:cubicBezTo>
                  <a:cubicBezTo>
                    <a:pt x="4509" y="9754"/>
                    <a:pt x="4528" y="9751"/>
                    <a:pt x="4545" y="9749"/>
                  </a:cubicBezTo>
                  <a:cubicBezTo>
                    <a:pt x="4563" y="9747"/>
                    <a:pt x="4578" y="9745"/>
                    <a:pt x="4591" y="9745"/>
                  </a:cubicBezTo>
                  <a:cubicBezTo>
                    <a:pt x="4604" y="9744"/>
                    <a:pt x="4615" y="9744"/>
                    <a:pt x="4623" y="9744"/>
                  </a:cubicBezTo>
                  <a:lnTo>
                    <a:pt x="4652" y="9685"/>
                  </a:lnTo>
                  <a:close/>
                  <a:moveTo>
                    <a:pt x="4365" y="9636"/>
                  </a:moveTo>
                  <a:cubicBezTo>
                    <a:pt x="4374" y="9645"/>
                    <a:pt x="4379" y="9654"/>
                    <a:pt x="4382" y="9663"/>
                  </a:cubicBezTo>
                  <a:cubicBezTo>
                    <a:pt x="4385" y="9674"/>
                    <a:pt x="4386" y="9686"/>
                    <a:pt x="4384" y="9699"/>
                  </a:cubicBezTo>
                  <a:cubicBezTo>
                    <a:pt x="4382" y="9711"/>
                    <a:pt x="4376" y="9726"/>
                    <a:pt x="4368" y="9744"/>
                  </a:cubicBezTo>
                  <a:lnTo>
                    <a:pt x="4346" y="9787"/>
                  </a:lnTo>
                  <a:lnTo>
                    <a:pt x="4200" y="9715"/>
                  </a:lnTo>
                  <a:lnTo>
                    <a:pt x="4223" y="9668"/>
                  </a:lnTo>
                  <a:cubicBezTo>
                    <a:pt x="4229" y="9658"/>
                    <a:pt x="4234" y="9649"/>
                    <a:pt x="4239" y="9642"/>
                  </a:cubicBezTo>
                  <a:cubicBezTo>
                    <a:pt x="4244" y="9635"/>
                    <a:pt x="4250" y="9629"/>
                    <a:pt x="4255" y="9623"/>
                  </a:cubicBezTo>
                  <a:cubicBezTo>
                    <a:pt x="4265" y="9615"/>
                    <a:pt x="4278" y="9609"/>
                    <a:pt x="4292" y="9608"/>
                  </a:cubicBezTo>
                  <a:cubicBezTo>
                    <a:pt x="4307" y="9606"/>
                    <a:pt x="4321" y="9608"/>
                    <a:pt x="4333" y="9614"/>
                  </a:cubicBezTo>
                  <a:cubicBezTo>
                    <a:pt x="4346" y="9621"/>
                    <a:pt x="4357" y="9628"/>
                    <a:pt x="4365" y="9636"/>
                  </a:cubicBezTo>
                  <a:close/>
                  <a:moveTo>
                    <a:pt x="4663" y="9291"/>
                  </a:moveTo>
                  <a:cubicBezTo>
                    <a:pt x="4648" y="9290"/>
                    <a:pt x="4634" y="9291"/>
                    <a:pt x="4621" y="9294"/>
                  </a:cubicBezTo>
                  <a:cubicBezTo>
                    <a:pt x="4608" y="9298"/>
                    <a:pt x="4596" y="9303"/>
                    <a:pt x="4585" y="9311"/>
                  </a:cubicBezTo>
                  <a:cubicBezTo>
                    <a:pt x="4574" y="9318"/>
                    <a:pt x="4562" y="9329"/>
                    <a:pt x="4548" y="9344"/>
                  </a:cubicBezTo>
                  <a:lnTo>
                    <a:pt x="4512" y="9382"/>
                  </a:lnTo>
                  <a:cubicBezTo>
                    <a:pt x="4493" y="9401"/>
                    <a:pt x="4476" y="9414"/>
                    <a:pt x="4461" y="9419"/>
                  </a:cubicBezTo>
                  <a:cubicBezTo>
                    <a:pt x="4447" y="9425"/>
                    <a:pt x="4432" y="9423"/>
                    <a:pt x="4416" y="9416"/>
                  </a:cubicBezTo>
                  <a:cubicBezTo>
                    <a:pt x="4396" y="9406"/>
                    <a:pt x="4383" y="9391"/>
                    <a:pt x="4379" y="9372"/>
                  </a:cubicBezTo>
                  <a:cubicBezTo>
                    <a:pt x="4374" y="9352"/>
                    <a:pt x="4378" y="9330"/>
                    <a:pt x="4390" y="9306"/>
                  </a:cubicBezTo>
                  <a:cubicBezTo>
                    <a:pt x="4394" y="9297"/>
                    <a:pt x="4398" y="9290"/>
                    <a:pt x="4403" y="9283"/>
                  </a:cubicBezTo>
                  <a:cubicBezTo>
                    <a:pt x="4408" y="9276"/>
                    <a:pt x="4414" y="9270"/>
                    <a:pt x="4420" y="9264"/>
                  </a:cubicBezTo>
                  <a:cubicBezTo>
                    <a:pt x="4426" y="9257"/>
                    <a:pt x="4433" y="9251"/>
                    <a:pt x="4441" y="9246"/>
                  </a:cubicBezTo>
                  <a:cubicBezTo>
                    <a:pt x="4450" y="9240"/>
                    <a:pt x="4459" y="9233"/>
                    <a:pt x="4470" y="9227"/>
                  </a:cubicBezTo>
                  <a:lnTo>
                    <a:pt x="4446" y="9190"/>
                  </a:lnTo>
                  <a:cubicBezTo>
                    <a:pt x="4403" y="9215"/>
                    <a:pt x="4371" y="9248"/>
                    <a:pt x="4351" y="9289"/>
                  </a:cubicBezTo>
                  <a:cubicBezTo>
                    <a:pt x="4341" y="9308"/>
                    <a:pt x="4335" y="9327"/>
                    <a:pt x="4333" y="9345"/>
                  </a:cubicBezTo>
                  <a:cubicBezTo>
                    <a:pt x="4331" y="9363"/>
                    <a:pt x="4332" y="9381"/>
                    <a:pt x="4337" y="9396"/>
                  </a:cubicBezTo>
                  <a:cubicBezTo>
                    <a:pt x="4341" y="9412"/>
                    <a:pt x="4349" y="9427"/>
                    <a:pt x="4359" y="9439"/>
                  </a:cubicBezTo>
                  <a:cubicBezTo>
                    <a:pt x="4370" y="9452"/>
                    <a:pt x="4384" y="9463"/>
                    <a:pt x="4401" y="9471"/>
                  </a:cubicBezTo>
                  <a:cubicBezTo>
                    <a:pt x="4426" y="9483"/>
                    <a:pt x="4451" y="9486"/>
                    <a:pt x="4476" y="9478"/>
                  </a:cubicBezTo>
                  <a:cubicBezTo>
                    <a:pt x="4488" y="9474"/>
                    <a:pt x="4499" y="9468"/>
                    <a:pt x="4509" y="9460"/>
                  </a:cubicBezTo>
                  <a:cubicBezTo>
                    <a:pt x="4519" y="9452"/>
                    <a:pt x="4531" y="9441"/>
                    <a:pt x="4545" y="9425"/>
                  </a:cubicBezTo>
                  <a:lnTo>
                    <a:pt x="4577" y="9392"/>
                  </a:lnTo>
                  <a:cubicBezTo>
                    <a:pt x="4614" y="9352"/>
                    <a:pt x="4650" y="9341"/>
                    <a:pt x="4684" y="9358"/>
                  </a:cubicBezTo>
                  <a:cubicBezTo>
                    <a:pt x="4707" y="9369"/>
                    <a:pt x="4721" y="9388"/>
                    <a:pt x="4726" y="9413"/>
                  </a:cubicBezTo>
                  <a:cubicBezTo>
                    <a:pt x="4729" y="9425"/>
                    <a:pt x="4729" y="9436"/>
                    <a:pt x="4727" y="9446"/>
                  </a:cubicBezTo>
                  <a:cubicBezTo>
                    <a:pt x="4725" y="9456"/>
                    <a:pt x="4720" y="9469"/>
                    <a:pt x="4713" y="9484"/>
                  </a:cubicBezTo>
                  <a:cubicBezTo>
                    <a:pt x="4703" y="9503"/>
                    <a:pt x="4691" y="9521"/>
                    <a:pt x="4678" y="9535"/>
                  </a:cubicBezTo>
                  <a:cubicBezTo>
                    <a:pt x="4664" y="9549"/>
                    <a:pt x="4647" y="9562"/>
                    <a:pt x="4628" y="9572"/>
                  </a:cubicBezTo>
                  <a:lnTo>
                    <a:pt x="4654" y="9610"/>
                  </a:lnTo>
                  <a:cubicBezTo>
                    <a:pt x="4676" y="9597"/>
                    <a:pt x="4694" y="9582"/>
                    <a:pt x="4710" y="9564"/>
                  </a:cubicBezTo>
                  <a:cubicBezTo>
                    <a:pt x="4726" y="9547"/>
                    <a:pt x="4739" y="9526"/>
                    <a:pt x="4751" y="9503"/>
                  </a:cubicBezTo>
                  <a:cubicBezTo>
                    <a:pt x="4760" y="9484"/>
                    <a:pt x="4766" y="9467"/>
                    <a:pt x="4769" y="9452"/>
                  </a:cubicBezTo>
                  <a:cubicBezTo>
                    <a:pt x="4772" y="9436"/>
                    <a:pt x="4772" y="9420"/>
                    <a:pt x="4770" y="9403"/>
                  </a:cubicBezTo>
                  <a:cubicBezTo>
                    <a:pt x="4768" y="9380"/>
                    <a:pt x="4760" y="9360"/>
                    <a:pt x="4748" y="9342"/>
                  </a:cubicBezTo>
                  <a:cubicBezTo>
                    <a:pt x="4736" y="9325"/>
                    <a:pt x="4721" y="9312"/>
                    <a:pt x="4703" y="9303"/>
                  </a:cubicBezTo>
                  <a:cubicBezTo>
                    <a:pt x="4691" y="9297"/>
                    <a:pt x="4677" y="9293"/>
                    <a:pt x="4663" y="9291"/>
                  </a:cubicBezTo>
                  <a:close/>
                  <a:moveTo>
                    <a:pt x="4880" y="9221"/>
                  </a:moveTo>
                  <a:lnTo>
                    <a:pt x="4489" y="9029"/>
                  </a:lnTo>
                  <a:lnTo>
                    <a:pt x="4467" y="9074"/>
                  </a:lnTo>
                  <a:lnTo>
                    <a:pt x="4858" y="9267"/>
                  </a:lnTo>
                  <a:lnTo>
                    <a:pt x="4880" y="9221"/>
                  </a:lnTo>
                  <a:close/>
                  <a:moveTo>
                    <a:pt x="4655" y="8692"/>
                  </a:moveTo>
                  <a:lnTo>
                    <a:pt x="4528" y="8950"/>
                  </a:lnTo>
                  <a:lnTo>
                    <a:pt x="4567" y="8970"/>
                  </a:lnTo>
                  <a:lnTo>
                    <a:pt x="4619" y="8865"/>
                  </a:lnTo>
                  <a:lnTo>
                    <a:pt x="4970" y="9038"/>
                  </a:lnTo>
                  <a:lnTo>
                    <a:pt x="4993" y="8993"/>
                  </a:lnTo>
                  <a:lnTo>
                    <a:pt x="4641" y="8820"/>
                  </a:lnTo>
                  <a:lnTo>
                    <a:pt x="4693" y="8714"/>
                  </a:lnTo>
                  <a:lnTo>
                    <a:pt x="4655" y="8692"/>
                  </a:lnTo>
                  <a:close/>
                  <a:moveTo>
                    <a:pt x="5198" y="8575"/>
                  </a:moveTo>
                  <a:lnTo>
                    <a:pt x="4744" y="8512"/>
                  </a:lnTo>
                  <a:lnTo>
                    <a:pt x="4714" y="8573"/>
                  </a:lnTo>
                  <a:lnTo>
                    <a:pt x="5040" y="8896"/>
                  </a:lnTo>
                  <a:lnTo>
                    <a:pt x="5064" y="8848"/>
                  </a:lnTo>
                  <a:lnTo>
                    <a:pt x="4962" y="8752"/>
                  </a:lnTo>
                  <a:lnTo>
                    <a:pt x="5034" y="8606"/>
                  </a:lnTo>
                  <a:lnTo>
                    <a:pt x="5172" y="8628"/>
                  </a:lnTo>
                  <a:lnTo>
                    <a:pt x="5198" y="8575"/>
                  </a:lnTo>
                  <a:close/>
                  <a:moveTo>
                    <a:pt x="4990" y="8599"/>
                  </a:moveTo>
                  <a:lnTo>
                    <a:pt x="4930" y="8720"/>
                  </a:lnTo>
                  <a:lnTo>
                    <a:pt x="4769" y="8565"/>
                  </a:lnTo>
                  <a:lnTo>
                    <a:pt x="4990" y="8599"/>
                  </a:lnTo>
                  <a:close/>
                  <a:moveTo>
                    <a:pt x="4636" y="8543"/>
                  </a:moveTo>
                  <a:cubicBezTo>
                    <a:pt x="4627" y="8546"/>
                    <a:pt x="4621" y="8551"/>
                    <a:pt x="4617" y="8560"/>
                  </a:cubicBezTo>
                  <a:cubicBezTo>
                    <a:pt x="4613" y="8568"/>
                    <a:pt x="4612" y="8576"/>
                    <a:pt x="4615" y="8585"/>
                  </a:cubicBezTo>
                  <a:cubicBezTo>
                    <a:pt x="4618" y="8593"/>
                    <a:pt x="4624" y="8599"/>
                    <a:pt x="4632" y="8603"/>
                  </a:cubicBezTo>
                  <a:cubicBezTo>
                    <a:pt x="4640" y="8607"/>
                    <a:pt x="4648" y="8608"/>
                    <a:pt x="4657" y="8605"/>
                  </a:cubicBezTo>
                  <a:cubicBezTo>
                    <a:pt x="4666" y="8602"/>
                    <a:pt x="4672" y="8597"/>
                    <a:pt x="4676" y="8588"/>
                  </a:cubicBezTo>
                  <a:cubicBezTo>
                    <a:pt x="4680" y="8580"/>
                    <a:pt x="4681" y="8572"/>
                    <a:pt x="4678" y="8563"/>
                  </a:cubicBezTo>
                  <a:cubicBezTo>
                    <a:pt x="4675" y="8555"/>
                    <a:pt x="4669" y="8549"/>
                    <a:pt x="4660" y="8545"/>
                  </a:cubicBezTo>
                  <a:cubicBezTo>
                    <a:pt x="4652" y="8541"/>
                    <a:pt x="4644" y="8540"/>
                    <a:pt x="4636" y="8543"/>
                  </a:cubicBezTo>
                  <a:close/>
                  <a:moveTo>
                    <a:pt x="4693" y="8426"/>
                  </a:moveTo>
                  <a:cubicBezTo>
                    <a:pt x="4685" y="8428"/>
                    <a:pt x="4679" y="8434"/>
                    <a:pt x="4674" y="8442"/>
                  </a:cubicBezTo>
                  <a:cubicBezTo>
                    <a:pt x="4671" y="8450"/>
                    <a:pt x="4670" y="8459"/>
                    <a:pt x="4673" y="8467"/>
                  </a:cubicBezTo>
                  <a:cubicBezTo>
                    <a:pt x="4676" y="8476"/>
                    <a:pt x="4681" y="8482"/>
                    <a:pt x="4689" y="8486"/>
                  </a:cubicBezTo>
                  <a:cubicBezTo>
                    <a:pt x="4698" y="8490"/>
                    <a:pt x="4706" y="8491"/>
                    <a:pt x="4715" y="8488"/>
                  </a:cubicBezTo>
                  <a:cubicBezTo>
                    <a:pt x="4724" y="8485"/>
                    <a:pt x="4730" y="8479"/>
                    <a:pt x="4734" y="8471"/>
                  </a:cubicBezTo>
                  <a:cubicBezTo>
                    <a:pt x="4738" y="8463"/>
                    <a:pt x="4739" y="8454"/>
                    <a:pt x="4735" y="8446"/>
                  </a:cubicBezTo>
                  <a:cubicBezTo>
                    <a:pt x="4732" y="8438"/>
                    <a:pt x="4726" y="8431"/>
                    <a:pt x="4718" y="8427"/>
                  </a:cubicBezTo>
                  <a:cubicBezTo>
                    <a:pt x="4710" y="8423"/>
                    <a:pt x="4702" y="8423"/>
                    <a:pt x="4693" y="8426"/>
                  </a:cubicBezTo>
                  <a:close/>
                  <a:moveTo>
                    <a:pt x="4935" y="8123"/>
                  </a:moveTo>
                  <a:lnTo>
                    <a:pt x="4808" y="8381"/>
                  </a:lnTo>
                  <a:lnTo>
                    <a:pt x="4847" y="8401"/>
                  </a:lnTo>
                  <a:lnTo>
                    <a:pt x="4899" y="8296"/>
                  </a:lnTo>
                  <a:lnTo>
                    <a:pt x="5250" y="8469"/>
                  </a:lnTo>
                  <a:lnTo>
                    <a:pt x="5273" y="8424"/>
                  </a:lnTo>
                  <a:lnTo>
                    <a:pt x="4921" y="8251"/>
                  </a:lnTo>
                  <a:lnTo>
                    <a:pt x="4973" y="8145"/>
                  </a:lnTo>
                  <a:lnTo>
                    <a:pt x="4935" y="8123"/>
                  </a:lnTo>
                  <a:close/>
                  <a:moveTo>
                    <a:pt x="5601" y="7756"/>
                  </a:moveTo>
                  <a:lnTo>
                    <a:pt x="5194" y="7597"/>
                  </a:lnTo>
                  <a:lnTo>
                    <a:pt x="5160" y="7666"/>
                  </a:lnTo>
                  <a:lnTo>
                    <a:pt x="5383" y="7868"/>
                  </a:lnTo>
                  <a:cubicBezTo>
                    <a:pt x="5397" y="7879"/>
                    <a:pt x="5409" y="7890"/>
                    <a:pt x="5421" y="7898"/>
                  </a:cubicBezTo>
                  <a:cubicBezTo>
                    <a:pt x="5432" y="7907"/>
                    <a:pt x="5438" y="7912"/>
                    <a:pt x="5440" y="7913"/>
                  </a:cubicBezTo>
                  <a:cubicBezTo>
                    <a:pt x="5438" y="7912"/>
                    <a:pt x="5430" y="7910"/>
                    <a:pt x="5416" y="7907"/>
                  </a:cubicBezTo>
                  <a:cubicBezTo>
                    <a:pt x="5402" y="7903"/>
                    <a:pt x="5385" y="7899"/>
                    <a:pt x="5364" y="7895"/>
                  </a:cubicBezTo>
                  <a:lnTo>
                    <a:pt x="5074" y="7841"/>
                  </a:lnTo>
                  <a:lnTo>
                    <a:pt x="5040" y="7909"/>
                  </a:lnTo>
                  <a:lnTo>
                    <a:pt x="5414" y="8135"/>
                  </a:lnTo>
                  <a:lnTo>
                    <a:pt x="5437" y="8090"/>
                  </a:lnTo>
                  <a:lnTo>
                    <a:pt x="5169" y="7932"/>
                  </a:lnTo>
                  <a:cubicBezTo>
                    <a:pt x="5164" y="7929"/>
                    <a:pt x="5157" y="7925"/>
                    <a:pt x="5150" y="7921"/>
                  </a:cubicBezTo>
                  <a:cubicBezTo>
                    <a:pt x="5142" y="7916"/>
                    <a:pt x="5135" y="7912"/>
                    <a:pt x="5127" y="7908"/>
                  </a:cubicBezTo>
                  <a:cubicBezTo>
                    <a:pt x="5120" y="7904"/>
                    <a:pt x="5113" y="7900"/>
                    <a:pt x="5108" y="7897"/>
                  </a:cubicBezTo>
                  <a:cubicBezTo>
                    <a:pt x="5103" y="7894"/>
                    <a:pt x="5100" y="7892"/>
                    <a:pt x="5098" y="7892"/>
                  </a:cubicBezTo>
                  <a:cubicBezTo>
                    <a:pt x="5103" y="7893"/>
                    <a:pt x="5112" y="7895"/>
                    <a:pt x="5126" y="7897"/>
                  </a:cubicBezTo>
                  <a:cubicBezTo>
                    <a:pt x="5141" y="7900"/>
                    <a:pt x="5159" y="7904"/>
                    <a:pt x="5181" y="7908"/>
                  </a:cubicBezTo>
                  <a:lnTo>
                    <a:pt x="5497" y="7967"/>
                  </a:lnTo>
                  <a:lnTo>
                    <a:pt x="5517" y="7928"/>
                  </a:lnTo>
                  <a:lnTo>
                    <a:pt x="5266" y="7700"/>
                  </a:lnTo>
                  <a:cubicBezTo>
                    <a:pt x="5261" y="7696"/>
                    <a:pt x="5255" y="7691"/>
                    <a:pt x="5249" y="7686"/>
                  </a:cubicBezTo>
                  <a:cubicBezTo>
                    <a:pt x="5244" y="7681"/>
                    <a:pt x="5238" y="7676"/>
                    <a:pt x="5233" y="7672"/>
                  </a:cubicBezTo>
                  <a:cubicBezTo>
                    <a:pt x="5227" y="7667"/>
                    <a:pt x="5223" y="7664"/>
                    <a:pt x="5219" y="7660"/>
                  </a:cubicBezTo>
                  <a:cubicBezTo>
                    <a:pt x="5216" y="7657"/>
                    <a:pt x="5213" y="7656"/>
                    <a:pt x="5213" y="7655"/>
                  </a:cubicBezTo>
                  <a:cubicBezTo>
                    <a:pt x="5214" y="7655"/>
                    <a:pt x="5216" y="7656"/>
                    <a:pt x="5221" y="7658"/>
                  </a:cubicBezTo>
                  <a:cubicBezTo>
                    <a:pt x="5226" y="7661"/>
                    <a:pt x="5231" y="7663"/>
                    <a:pt x="5238" y="7666"/>
                  </a:cubicBezTo>
                  <a:cubicBezTo>
                    <a:pt x="5245" y="7669"/>
                    <a:pt x="5252" y="7672"/>
                    <a:pt x="5260" y="7676"/>
                  </a:cubicBezTo>
                  <a:cubicBezTo>
                    <a:pt x="5267" y="7679"/>
                    <a:pt x="5274" y="7682"/>
                    <a:pt x="5280" y="7685"/>
                  </a:cubicBezTo>
                  <a:lnTo>
                    <a:pt x="5578" y="7803"/>
                  </a:lnTo>
                  <a:lnTo>
                    <a:pt x="5601" y="7756"/>
                  </a:lnTo>
                  <a:close/>
                  <a:moveTo>
                    <a:pt x="5386" y="7207"/>
                  </a:moveTo>
                  <a:lnTo>
                    <a:pt x="5363" y="7254"/>
                  </a:lnTo>
                  <a:lnTo>
                    <a:pt x="5635" y="7388"/>
                  </a:lnTo>
                  <a:cubicBezTo>
                    <a:pt x="5648" y="7394"/>
                    <a:pt x="5659" y="7401"/>
                    <a:pt x="5668" y="7407"/>
                  </a:cubicBezTo>
                  <a:cubicBezTo>
                    <a:pt x="5676" y="7413"/>
                    <a:pt x="5683" y="7422"/>
                    <a:pt x="5689" y="7432"/>
                  </a:cubicBezTo>
                  <a:cubicBezTo>
                    <a:pt x="5694" y="7442"/>
                    <a:pt x="5696" y="7454"/>
                    <a:pt x="5694" y="7468"/>
                  </a:cubicBezTo>
                  <a:cubicBezTo>
                    <a:pt x="5692" y="7482"/>
                    <a:pt x="5687" y="7497"/>
                    <a:pt x="5679" y="7513"/>
                  </a:cubicBezTo>
                  <a:cubicBezTo>
                    <a:pt x="5673" y="7526"/>
                    <a:pt x="5667" y="7535"/>
                    <a:pt x="5661" y="7543"/>
                  </a:cubicBezTo>
                  <a:cubicBezTo>
                    <a:pt x="5654" y="7551"/>
                    <a:pt x="5647" y="7557"/>
                    <a:pt x="5641" y="7561"/>
                  </a:cubicBezTo>
                  <a:cubicBezTo>
                    <a:pt x="5634" y="7565"/>
                    <a:pt x="5627" y="7568"/>
                    <a:pt x="5621" y="7569"/>
                  </a:cubicBezTo>
                  <a:cubicBezTo>
                    <a:pt x="5615" y="7571"/>
                    <a:pt x="5609" y="7571"/>
                    <a:pt x="5604" y="7571"/>
                  </a:cubicBezTo>
                  <a:cubicBezTo>
                    <a:pt x="5596" y="7571"/>
                    <a:pt x="5587" y="7568"/>
                    <a:pt x="5576" y="7564"/>
                  </a:cubicBezTo>
                  <a:cubicBezTo>
                    <a:pt x="5564" y="7560"/>
                    <a:pt x="5554" y="7555"/>
                    <a:pt x="5544" y="7550"/>
                  </a:cubicBezTo>
                  <a:lnTo>
                    <a:pt x="5281" y="7421"/>
                  </a:lnTo>
                  <a:lnTo>
                    <a:pt x="5258" y="7467"/>
                  </a:lnTo>
                  <a:lnTo>
                    <a:pt x="5538" y="7605"/>
                  </a:lnTo>
                  <a:cubicBezTo>
                    <a:pt x="5547" y="7609"/>
                    <a:pt x="5557" y="7613"/>
                    <a:pt x="5569" y="7618"/>
                  </a:cubicBezTo>
                  <a:cubicBezTo>
                    <a:pt x="5581" y="7622"/>
                    <a:pt x="5593" y="7624"/>
                    <a:pt x="5605" y="7623"/>
                  </a:cubicBezTo>
                  <a:cubicBezTo>
                    <a:pt x="5629" y="7622"/>
                    <a:pt x="5651" y="7615"/>
                    <a:pt x="5669" y="7601"/>
                  </a:cubicBezTo>
                  <a:cubicBezTo>
                    <a:pt x="5687" y="7588"/>
                    <a:pt x="5703" y="7566"/>
                    <a:pt x="5718" y="7535"/>
                  </a:cubicBezTo>
                  <a:cubicBezTo>
                    <a:pt x="5730" y="7511"/>
                    <a:pt x="5737" y="7490"/>
                    <a:pt x="5740" y="7472"/>
                  </a:cubicBezTo>
                  <a:cubicBezTo>
                    <a:pt x="5743" y="7453"/>
                    <a:pt x="5743" y="7435"/>
                    <a:pt x="5738" y="7418"/>
                  </a:cubicBezTo>
                  <a:cubicBezTo>
                    <a:pt x="5734" y="7401"/>
                    <a:pt x="5727" y="7388"/>
                    <a:pt x="5716" y="7377"/>
                  </a:cubicBezTo>
                  <a:cubicBezTo>
                    <a:pt x="5704" y="7367"/>
                    <a:pt x="5687" y="7356"/>
                    <a:pt x="5664" y="7344"/>
                  </a:cubicBezTo>
                  <a:lnTo>
                    <a:pt x="5386" y="7207"/>
                  </a:lnTo>
                  <a:close/>
                  <a:moveTo>
                    <a:pt x="5228" y="7338"/>
                  </a:moveTo>
                  <a:cubicBezTo>
                    <a:pt x="5220" y="7341"/>
                    <a:pt x="5214" y="7347"/>
                    <a:pt x="5210" y="7355"/>
                  </a:cubicBezTo>
                  <a:cubicBezTo>
                    <a:pt x="5206" y="7363"/>
                    <a:pt x="5205" y="7371"/>
                    <a:pt x="5208" y="7380"/>
                  </a:cubicBezTo>
                  <a:cubicBezTo>
                    <a:pt x="5211" y="7388"/>
                    <a:pt x="5216" y="7395"/>
                    <a:pt x="5224" y="7399"/>
                  </a:cubicBezTo>
                  <a:cubicBezTo>
                    <a:pt x="5233" y="7403"/>
                    <a:pt x="5241" y="7403"/>
                    <a:pt x="5250" y="7400"/>
                  </a:cubicBezTo>
                  <a:cubicBezTo>
                    <a:pt x="5259" y="7398"/>
                    <a:pt x="5265" y="7392"/>
                    <a:pt x="5269" y="7384"/>
                  </a:cubicBezTo>
                  <a:cubicBezTo>
                    <a:pt x="5273" y="7375"/>
                    <a:pt x="5274" y="7367"/>
                    <a:pt x="5270" y="7359"/>
                  </a:cubicBezTo>
                  <a:cubicBezTo>
                    <a:pt x="5267" y="7350"/>
                    <a:pt x="5262" y="7344"/>
                    <a:pt x="5253" y="7340"/>
                  </a:cubicBezTo>
                  <a:cubicBezTo>
                    <a:pt x="5245" y="7336"/>
                    <a:pt x="5237" y="7335"/>
                    <a:pt x="5228" y="7338"/>
                  </a:cubicBezTo>
                  <a:close/>
                  <a:moveTo>
                    <a:pt x="5286" y="7221"/>
                  </a:moveTo>
                  <a:cubicBezTo>
                    <a:pt x="5277" y="7224"/>
                    <a:pt x="5271" y="7230"/>
                    <a:pt x="5267" y="7238"/>
                  </a:cubicBezTo>
                  <a:cubicBezTo>
                    <a:pt x="5263" y="7246"/>
                    <a:pt x="5263" y="7255"/>
                    <a:pt x="5265" y="7263"/>
                  </a:cubicBezTo>
                  <a:cubicBezTo>
                    <a:pt x="5268" y="7272"/>
                    <a:pt x="5274" y="7278"/>
                    <a:pt x="5282" y="7282"/>
                  </a:cubicBezTo>
                  <a:cubicBezTo>
                    <a:pt x="5290" y="7286"/>
                    <a:pt x="5299" y="7286"/>
                    <a:pt x="5307" y="7284"/>
                  </a:cubicBezTo>
                  <a:cubicBezTo>
                    <a:pt x="5316" y="7281"/>
                    <a:pt x="5322" y="7275"/>
                    <a:pt x="5327" y="7267"/>
                  </a:cubicBezTo>
                  <a:cubicBezTo>
                    <a:pt x="5331" y="7259"/>
                    <a:pt x="5331" y="7250"/>
                    <a:pt x="5328" y="7242"/>
                  </a:cubicBezTo>
                  <a:cubicBezTo>
                    <a:pt x="5325" y="7233"/>
                    <a:pt x="5319" y="7227"/>
                    <a:pt x="5311" y="7223"/>
                  </a:cubicBezTo>
                  <a:cubicBezTo>
                    <a:pt x="5303" y="7219"/>
                    <a:pt x="5294" y="7219"/>
                    <a:pt x="5286" y="7221"/>
                  </a:cubicBezTo>
                  <a:close/>
                  <a:moveTo>
                    <a:pt x="5960" y="7027"/>
                  </a:moveTo>
                  <a:lnTo>
                    <a:pt x="5569" y="6835"/>
                  </a:lnTo>
                  <a:lnTo>
                    <a:pt x="5546" y="6881"/>
                  </a:lnTo>
                  <a:lnTo>
                    <a:pt x="5759" y="6984"/>
                  </a:lnTo>
                  <a:cubicBezTo>
                    <a:pt x="5774" y="6991"/>
                    <a:pt x="5788" y="6998"/>
                    <a:pt x="5802" y="7004"/>
                  </a:cubicBezTo>
                  <a:cubicBezTo>
                    <a:pt x="5816" y="7010"/>
                    <a:pt x="5829" y="7016"/>
                    <a:pt x="5841" y="7021"/>
                  </a:cubicBezTo>
                  <a:cubicBezTo>
                    <a:pt x="5852" y="7026"/>
                    <a:pt x="5862" y="7030"/>
                    <a:pt x="5869" y="7033"/>
                  </a:cubicBezTo>
                  <a:cubicBezTo>
                    <a:pt x="5877" y="7036"/>
                    <a:pt x="5881" y="7037"/>
                    <a:pt x="5881" y="7037"/>
                  </a:cubicBezTo>
                  <a:cubicBezTo>
                    <a:pt x="5880" y="7037"/>
                    <a:pt x="5876" y="7037"/>
                    <a:pt x="5870" y="7036"/>
                  </a:cubicBezTo>
                  <a:cubicBezTo>
                    <a:pt x="5864" y="7036"/>
                    <a:pt x="5856" y="7036"/>
                    <a:pt x="5847" y="7035"/>
                  </a:cubicBezTo>
                  <a:cubicBezTo>
                    <a:pt x="5838" y="7035"/>
                    <a:pt x="5827" y="7034"/>
                    <a:pt x="5816" y="7034"/>
                  </a:cubicBezTo>
                  <a:cubicBezTo>
                    <a:pt x="5804" y="7033"/>
                    <a:pt x="5793" y="7033"/>
                    <a:pt x="5781" y="7033"/>
                  </a:cubicBezTo>
                  <a:lnTo>
                    <a:pt x="5468" y="7041"/>
                  </a:lnTo>
                  <a:lnTo>
                    <a:pt x="5441" y="7095"/>
                  </a:lnTo>
                  <a:lnTo>
                    <a:pt x="5832" y="7287"/>
                  </a:lnTo>
                  <a:lnTo>
                    <a:pt x="5856" y="7239"/>
                  </a:lnTo>
                  <a:lnTo>
                    <a:pt x="5628" y="7129"/>
                  </a:lnTo>
                  <a:cubicBezTo>
                    <a:pt x="5616" y="7124"/>
                    <a:pt x="5605" y="7118"/>
                    <a:pt x="5593" y="7113"/>
                  </a:cubicBezTo>
                  <a:cubicBezTo>
                    <a:pt x="5582" y="7108"/>
                    <a:pt x="5571" y="7104"/>
                    <a:pt x="5561" y="7100"/>
                  </a:cubicBezTo>
                  <a:cubicBezTo>
                    <a:pt x="5551" y="7095"/>
                    <a:pt x="5542" y="7092"/>
                    <a:pt x="5535" y="7088"/>
                  </a:cubicBezTo>
                  <a:cubicBezTo>
                    <a:pt x="5528" y="7085"/>
                    <a:pt x="5523" y="7083"/>
                    <a:pt x="5519" y="7082"/>
                  </a:cubicBezTo>
                  <a:cubicBezTo>
                    <a:pt x="5523" y="7083"/>
                    <a:pt x="5529" y="7083"/>
                    <a:pt x="5536" y="7084"/>
                  </a:cubicBezTo>
                  <a:cubicBezTo>
                    <a:pt x="5544" y="7084"/>
                    <a:pt x="5552" y="7084"/>
                    <a:pt x="5563" y="7084"/>
                  </a:cubicBezTo>
                  <a:cubicBezTo>
                    <a:pt x="5573" y="7084"/>
                    <a:pt x="5584" y="7084"/>
                    <a:pt x="5596" y="7084"/>
                  </a:cubicBezTo>
                  <a:cubicBezTo>
                    <a:pt x="5608" y="7084"/>
                    <a:pt x="5621" y="7084"/>
                    <a:pt x="5635" y="7084"/>
                  </a:cubicBezTo>
                  <a:lnTo>
                    <a:pt x="5936" y="7076"/>
                  </a:lnTo>
                  <a:lnTo>
                    <a:pt x="5960" y="7027"/>
                  </a:lnTo>
                  <a:close/>
                  <a:moveTo>
                    <a:pt x="5984" y="6606"/>
                  </a:moveTo>
                  <a:cubicBezTo>
                    <a:pt x="5969" y="6605"/>
                    <a:pt x="5955" y="6606"/>
                    <a:pt x="5942" y="6609"/>
                  </a:cubicBezTo>
                  <a:cubicBezTo>
                    <a:pt x="5929" y="6613"/>
                    <a:pt x="5917" y="6618"/>
                    <a:pt x="5906" y="6626"/>
                  </a:cubicBezTo>
                  <a:cubicBezTo>
                    <a:pt x="5895" y="6633"/>
                    <a:pt x="5883" y="6644"/>
                    <a:pt x="5869" y="6659"/>
                  </a:cubicBezTo>
                  <a:lnTo>
                    <a:pt x="5833" y="6697"/>
                  </a:lnTo>
                  <a:cubicBezTo>
                    <a:pt x="5814" y="6716"/>
                    <a:pt x="5797" y="6729"/>
                    <a:pt x="5783" y="6734"/>
                  </a:cubicBezTo>
                  <a:cubicBezTo>
                    <a:pt x="5768" y="6740"/>
                    <a:pt x="5753" y="6738"/>
                    <a:pt x="5737" y="6731"/>
                  </a:cubicBezTo>
                  <a:cubicBezTo>
                    <a:pt x="5717" y="6721"/>
                    <a:pt x="5704" y="6706"/>
                    <a:pt x="5700" y="6687"/>
                  </a:cubicBezTo>
                  <a:cubicBezTo>
                    <a:pt x="5695" y="6667"/>
                    <a:pt x="5699" y="6646"/>
                    <a:pt x="5711" y="6621"/>
                  </a:cubicBezTo>
                  <a:cubicBezTo>
                    <a:pt x="5715" y="6612"/>
                    <a:pt x="5720" y="6605"/>
                    <a:pt x="5724" y="6598"/>
                  </a:cubicBezTo>
                  <a:cubicBezTo>
                    <a:pt x="5729" y="6591"/>
                    <a:pt x="5735" y="6585"/>
                    <a:pt x="5741" y="6579"/>
                  </a:cubicBezTo>
                  <a:cubicBezTo>
                    <a:pt x="5747" y="6572"/>
                    <a:pt x="5754" y="6566"/>
                    <a:pt x="5763" y="6561"/>
                  </a:cubicBezTo>
                  <a:cubicBezTo>
                    <a:pt x="5771" y="6555"/>
                    <a:pt x="5780" y="6548"/>
                    <a:pt x="5791" y="6542"/>
                  </a:cubicBezTo>
                  <a:lnTo>
                    <a:pt x="5767" y="6505"/>
                  </a:lnTo>
                  <a:cubicBezTo>
                    <a:pt x="5724" y="6530"/>
                    <a:pt x="5692" y="6563"/>
                    <a:pt x="5672" y="6604"/>
                  </a:cubicBezTo>
                  <a:cubicBezTo>
                    <a:pt x="5662" y="6623"/>
                    <a:pt x="5657" y="6642"/>
                    <a:pt x="5654" y="6660"/>
                  </a:cubicBezTo>
                  <a:cubicBezTo>
                    <a:pt x="5652" y="6679"/>
                    <a:pt x="5653" y="6696"/>
                    <a:pt x="5658" y="6711"/>
                  </a:cubicBezTo>
                  <a:cubicBezTo>
                    <a:pt x="5662" y="6727"/>
                    <a:pt x="5670" y="6742"/>
                    <a:pt x="5681" y="6754"/>
                  </a:cubicBezTo>
                  <a:cubicBezTo>
                    <a:pt x="5691" y="6767"/>
                    <a:pt x="5705" y="6778"/>
                    <a:pt x="5722" y="6786"/>
                  </a:cubicBezTo>
                  <a:cubicBezTo>
                    <a:pt x="5747" y="6798"/>
                    <a:pt x="5772" y="6801"/>
                    <a:pt x="5798" y="6793"/>
                  </a:cubicBezTo>
                  <a:cubicBezTo>
                    <a:pt x="5809" y="6789"/>
                    <a:pt x="5820" y="6783"/>
                    <a:pt x="5830" y="6775"/>
                  </a:cubicBezTo>
                  <a:cubicBezTo>
                    <a:pt x="5840" y="6767"/>
                    <a:pt x="5852" y="6756"/>
                    <a:pt x="5867" y="6741"/>
                  </a:cubicBezTo>
                  <a:lnTo>
                    <a:pt x="5898" y="6707"/>
                  </a:lnTo>
                  <a:cubicBezTo>
                    <a:pt x="5935" y="6667"/>
                    <a:pt x="5971" y="6656"/>
                    <a:pt x="6005" y="6673"/>
                  </a:cubicBezTo>
                  <a:cubicBezTo>
                    <a:pt x="6028" y="6684"/>
                    <a:pt x="6042" y="6703"/>
                    <a:pt x="6047" y="6728"/>
                  </a:cubicBezTo>
                  <a:cubicBezTo>
                    <a:pt x="6050" y="6740"/>
                    <a:pt x="6050" y="6751"/>
                    <a:pt x="6048" y="6761"/>
                  </a:cubicBezTo>
                  <a:cubicBezTo>
                    <a:pt x="6046" y="6771"/>
                    <a:pt x="6041" y="6784"/>
                    <a:pt x="6034" y="6799"/>
                  </a:cubicBezTo>
                  <a:cubicBezTo>
                    <a:pt x="6024" y="6819"/>
                    <a:pt x="6013" y="6836"/>
                    <a:pt x="5999" y="6850"/>
                  </a:cubicBezTo>
                  <a:cubicBezTo>
                    <a:pt x="5985" y="6864"/>
                    <a:pt x="5969" y="6877"/>
                    <a:pt x="5949" y="6887"/>
                  </a:cubicBezTo>
                  <a:lnTo>
                    <a:pt x="5975" y="6926"/>
                  </a:lnTo>
                  <a:cubicBezTo>
                    <a:pt x="5997" y="6912"/>
                    <a:pt x="6015" y="6897"/>
                    <a:pt x="6031" y="6879"/>
                  </a:cubicBezTo>
                  <a:cubicBezTo>
                    <a:pt x="6047" y="6862"/>
                    <a:pt x="6060" y="6841"/>
                    <a:pt x="6072" y="6818"/>
                  </a:cubicBezTo>
                  <a:cubicBezTo>
                    <a:pt x="6081" y="6799"/>
                    <a:pt x="6087" y="6782"/>
                    <a:pt x="6090" y="6767"/>
                  </a:cubicBezTo>
                  <a:cubicBezTo>
                    <a:pt x="6093" y="6751"/>
                    <a:pt x="6093" y="6735"/>
                    <a:pt x="6091" y="6718"/>
                  </a:cubicBezTo>
                  <a:cubicBezTo>
                    <a:pt x="6089" y="6695"/>
                    <a:pt x="6082" y="6675"/>
                    <a:pt x="6069" y="6657"/>
                  </a:cubicBezTo>
                  <a:cubicBezTo>
                    <a:pt x="6057" y="6640"/>
                    <a:pt x="6042" y="6627"/>
                    <a:pt x="6024" y="6618"/>
                  </a:cubicBezTo>
                  <a:cubicBezTo>
                    <a:pt x="6012" y="6612"/>
                    <a:pt x="5998" y="6608"/>
                    <a:pt x="5984" y="6606"/>
                  </a:cubicBezTo>
                  <a:close/>
                  <a:moveTo>
                    <a:pt x="5901" y="6160"/>
                  </a:moveTo>
                  <a:lnTo>
                    <a:pt x="5774" y="6418"/>
                  </a:lnTo>
                  <a:lnTo>
                    <a:pt x="5813" y="6438"/>
                  </a:lnTo>
                  <a:lnTo>
                    <a:pt x="5865" y="6333"/>
                  </a:lnTo>
                  <a:lnTo>
                    <a:pt x="6216" y="6506"/>
                  </a:lnTo>
                  <a:lnTo>
                    <a:pt x="6238" y="6461"/>
                  </a:lnTo>
                  <a:lnTo>
                    <a:pt x="5887" y="6288"/>
                  </a:lnTo>
                  <a:lnTo>
                    <a:pt x="5939" y="6182"/>
                  </a:lnTo>
                  <a:lnTo>
                    <a:pt x="5901" y="6160"/>
                  </a:lnTo>
                  <a:close/>
                  <a:moveTo>
                    <a:pt x="6433" y="6065"/>
                  </a:moveTo>
                  <a:lnTo>
                    <a:pt x="6393" y="6046"/>
                  </a:lnTo>
                  <a:lnTo>
                    <a:pt x="6308" y="6218"/>
                  </a:lnTo>
                  <a:lnTo>
                    <a:pt x="6165" y="6147"/>
                  </a:lnTo>
                  <a:lnTo>
                    <a:pt x="6231" y="6013"/>
                  </a:lnTo>
                  <a:lnTo>
                    <a:pt x="6190" y="5993"/>
                  </a:lnTo>
                  <a:lnTo>
                    <a:pt x="6124" y="6127"/>
                  </a:lnTo>
                  <a:lnTo>
                    <a:pt x="5996" y="6064"/>
                  </a:lnTo>
                  <a:lnTo>
                    <a:pt x="6075" y="5904"/>
                  </a:lnTo>
                  <a:lnTo>
                    <a:pt x="6039" y="5879"/>
                  </a:lnTo>
                  <a:lnTo>
                    <a:pt x="5934" y="6092"/>
                  </a:lnTo>
                  <a:lnTo>
                    <a:pt x="6325" y="6285"/>
                  </a:lnTo>
                  <a:lnTo>
                    <a:pt x="6433" y="6065"/>
                  </a:lnTo>
                  <a:close/>
                  <a:moveTo>
                    <a:pt x="6596" y="5734"/>
                  </a:moveTo>
                  <a:lnTo>
                    <a:pt x="6560" y="5739"/>
                  </a:lnTo>
                  <a:cubicBezTo>
                    <a:pt x="6543" y="5741"/>
                    <a:pt x="6525" y="5744"/>
                    <a:pt x="6507" y="5746"/>
                  </a:cubicBezTo>
                  <a:cubicBezTo>
                    <a:pt x="6488" y="5749"/>
                    <a:pt x="6470" y="5751"/>
                    <a:pt x="6454" y="5754"/>
                  </a:cubicBezTo>
                  <a:cubicBezTo>
                    <a:pt x="6437" y="5756"/>
                    <a:pt x="6426" y="5758"/>
                    <a:pt x="6419" y="5759"/>
                  </a:cubicBezTo>
                  <a:cubicBezTo>
                    <a:pt x="6409" y="5761"/>
                    <a:pt x="6398" y="5763"/>
                    <a:pt x="6386" y="5766"/>
                  </a:cubicBezTo>
                  <a:cubicBezTo>
                    <a:pt x="6374" y="5769"/>
                    <a:pt x="6364" y="5773"/>
                    <a:pt x="6356" y="5777"/>
                  </a:cubicBezTo>
                  <a:lnTo>
                    <a:pt x="6358" y="5771"/>
                  </a:lnTo>
                  <a:cubicBezTo>
                    <a:pt x="6366" y="5756"/>
                    <a:pt x="6370" y="5740"/>
                    <a:pt x="6372" y="5725"/>
                  </a:cubicBezTo>
                  <a:cubicBezTo>
                    <a:pt x="6373" y="5710"/>
                    <a:pt x="6371" y="5695"/>
                    <a:pt x="6366" y="5681"/>
                  </a:cubicBezTo>
                  <a:cubicBezTo>
                    <a:pt x="6361" y="5668"/>
                    <a:pt x="6353" y="5655"/>
                    <a:pt x="6343" y="5644"/>
                  </a:cubicBezTo>
                  <a:cubicBezTo>
                    <a:pt x="6332" y="5632"/>
                    <a:pt x="6318" y="5623"/>
                    <a:pt x="6302" y="5615"/>
                  </a:cubicBezTo>
                  <a:cubicBezTo>
                    <a:pt x="6292" y="5610"/>
                    <a:pt x="6282" y="5606"/>
                    <a:pt x="6272" y="5605"/>
                  </a:cubicBezTo>
                  <a:cubicBezTo>
                    <a:pt x="6263" y="5603"/>
                    <a:pt x="6253" y="5602"/>
                    <a:pt x="6245" y="5602"/>
                  </a:cubicBezTo>
                  <a:cubicBezTo>
                    <a:pt x="6236" y="5603"/>
                    <a:pt x="6228" y="5604"/>
                    <a:pt x="6221" y="5606"/>
                  </a:cubicBezTo>
                  <a:cubicBezTo>
                    <a:pt x="6213" y="5608"/>
                    <a:pt x="6207" y="5610"/>
                    <a:pt x="6201" y="5613"/>
                  </a:cubicBezTo>
                  <a:cubicBezTo>
                    <a:pt x="6195" y="5616"/>
                    <a:pt x="6189" y="5619"/>
                    <a:pt x="6183" y="5624"/>
                  </a:cubicBezTo>
                  <a:cubicBezTo>
                    <a:pt x="6177" y="5628"/>
                    <a:pt x="6171" y="5634"/>
                    <a:pt x="6165" y="5640"/>
                  </a:cubicBezTo>
                  <a:cubicBezTo>
                    <a:pt x="6159" y="5647"/>
                    <a:pt x="6153" y="5655"/>
                    <a:pt x="6147" y="5665"/>
                  </a:cubicBezTo>
                  <a:cubicBezTo>
                    <a:pt x="6141" y="5675"/>
                    <a:pt x="6134" y="5686"/>
                    <a:pt x="6128" y="5699"/>
                  </a:cubicBezTo>
                  <a:lnTo>
                    <a:pt x="6083" y="5790"/>
                  </a:lnTo>
                  <a:lnTo>
                    <a:pt x="6474" y="5983"/>
                  </a:lnTo>
                  <a:lnTo>
                    <a:pt x="6496" y="5937"/>
                  </a:lnTo>
                  <a:lnTo>
                    <a:pt x="6319" y="5850"/>
                  </a:lnTo>
                  <a:cubicBezTo>
                    <a:pt x="6325" y="5841"/>
                    <a:pt x="6330" y="5834"/>
                    <a:pt x="6337" y="5829"/>
                  </a:cubicBezTo>
                  <a:cubicBezTo>
                    <a:pt x="6343" y="5825"/>
                    <a:pt x="6353" y="5821"/>
                    <a:pt x="6366" y="5818"/>
                  </a:cubicBezTo>
                  <a:cubicBezTo>
                    <a:pt x="6389" y="5814"/>
                    <a:pt x="6411" y="5809"/>
                    <a:pt x="6432" y="5806"/>
                  </a:cubicBezTo>
                  <a:cubicBezTo>
                    <a:pt x="6453" y="5803"/>
                    <a:pt x="6472" y="5800"/>
                    <a:pt x="6489" y="5798"/>
                  </a:cubicBezTo>
                  <a:cubicBezTo>
                    <a:pt x="6507" y="5796"/>
                    <a:pt x="6522" y="5794"/>
                    <a:pt x="6535" y="5794"/>
                  </a:cubicBezTo>
                  <a:cubicBezTo>
                    <a:pt x="6548" y="5793"/>
                    <a:pt x="6559" y="5793"/>
                    <a:pt x="6567" y="5793"/>
                  </a:cubicBezTo>
                  <a:lnTo>
                    <a:pt x="6596" y="5734"/>
                  </a:lnTo>
                  <a:close/>
                  <a:moveTo>
                    <a:pt x="6310" y="5685"/>
                  </a:moveTo>
                  <a:cubicBezTo>
                    <a:pt x="6318" y="5694"/>
                    <a:pt x="6324" y="5703"/>
                    <a:pt x="6327" y="5712"/>
                  </a:cubicBezTo>
                  <a:cubicBezTo>
                    <a:pt x="6330" y="5723"/>
                    <a:pt x="6330" y="5735"/>
                    <a:pt x="6328" y="5748"/>
                  </a:cubicBezTo>
                  <a:cubicBezTo>
                    <a:pt x="6326" y="5760"/>
                    <a:pt x="6320" y="5775"/>
                    <a:pt x="6312" y="5793"/>
                  </a:cubicBezTo>
                  <a:lnTo>
                    <a:pt x="6290" y="5836"/>
                  </a:lnTo>
                  <a:lnTo>
                    <a:pt x="6145" y="5764"/>
                  </a:lnTo>
                  <a:lnTo>
                    <a:pt x="6168" y="5718"/>
                  </a:lnTo>
                  <a:cubicBezTo>
                    <a:pt x="6173" y="5707"/>
                    <a:pt x="6178" y="5698"/>
                    <a:pt x="6183" y="5691"/>
                  </a:cubicBezTo>
                  <a:cubicBezTo>
                    <a:pt x="6188" y="5684"/>
                    <a:pt x="6194" y="5678"/>
                    <a:pt x="6200" y="5672"/>
                  </a:cubicBezTo>
                  <a:cubicBezTo>
                    <a:pt x="6210" y="5664"/>
                    <a:pt x="6222" y="5658"/>
                    <a:pt x="6236" y="5657"/>
                  </a:cubicBezTo>
                  <a:cubicBezTo>
                    <a:pt x="6251" y="5655"/>
                    <a:pt x="6265" y="5657"/>
                    <a:pt x="6278" y="5663"/>
                  </a:cubicBezTo>
                  <a:cubicBezTo>
                    <a:pt x="6291" y="5670"/>
                    <a:pt x="6301" y="5677"/>
                    <a:pt x="6310" y="5685"/>
                  </a:cubicBezTo>
                  <a:close/>
                  <a:moveTo>
                    <a:pt x="6808" y="5523"/>
                  </a:moveTo>
                  <a:lnTo>
                    <a:pt x="6259" y="5253"/>
                  </a:lnTo>
                  <a:lnTo>
                    <a:pt x="6240" y="5290"/>
                  </a:lnTo>
                  <a:lnTo>
                    <a:pt x="6789" y="5561"/>
                  </a:lnTo>
                  <a:lnTo>
                    <a:pt x="6808" y="5523"/>
                  </a:lnTo>
                  <a:close/>
                  <a:moveTo>
                    <a:pt x="6582" y="4775"/>
                  </a:moveTo>
                  <a:lnTo>
                    <a:pt x="6560" y="4821"/>
                  </a:lnTo>
                  <a:lnTo>
                    <a:pt x="6832" y="4955"/>
                  </a:lnTo>
                  <a:cubicBezTo>
                    <a:pt x="6845" y="4962"/>
                    <a:pt x="6856" y="4968"/>
                    <a:pt x="6865" y="4975"/>
                  </a:cubicBezTo>
                  <a:cubicBezTo>
                    <a:pt x="6873" y="4981"/>
                    <a:pt x="6880" y="4989"/>
                    <a:pt x="6886" y="5000"/>
                  </a:cubicBezTo>
                  <a:cubicBezTo>
                    <a:pt x="6891" y="5010"/>
                    <a:pt x="6892" y="5022"/>
                    <a:pt x="6891" y="5036"/>
                  </a:cubicBezTo>
                  <a:cubicBezTo>
                    <a:pt x="6889" y="5050"/>
                    <a:pt x="6884" y="5065"/>
                    <a:pt x="6876" y="5081"/>
                  </a:cubicBezTo>
                  <a:cubicBezTo>
                    <a:pt x="6870" y="5093"/>
                    <a:pt x="6864" y="5103"/>
                    <a:pt x="6857" y="5111"/>
                  </a:cubicBezTo>
                  <a:cubicBezTo>
                    <a:pt x="6851" y="5118"/>
                    <a:pt x="6844" y="5124"/>
                    <a:pt x="6837" y="5129"/>
                  </a:cubicBezTo>
                  <a:cubicBezTo>
                    <a:pt x="6831" y="5133"/>
                    <a:pt x="6824" y="5136"/>
                    <a:pt x="6818" y="5137"/>
                  </a:cubicBezTo>
                  <a:cubicBezTo>
                    <a:pt x="6811" y="5138"/>
                    <a:pt x="6806" y="5139"/>
                    <a:pt x="6801" y="5139"/>
                  </a:cubicBezTo>
                  <a:cubicBezTo>
                    <a:pt x="6793" y="5138"/>
                    <a:pt x="6784" y="5136"/>
                    <a:pt x="6772" y="5132"/>
                  </a:cubicBezTo>
                  <a:cubicBezTo>
                    <a:pt x="6761" y="5127"/>
                    <a:pt x="6751" y="5123"/>
                    <a:pt x="6741" y="5118"/>
                  </a:cubicBezTo>
                  <a:lnTo>
                    <a:pt x="6478" y="4988"/>
                  </a:lnTo>
                  <a:lnTo>
                    <a:pt x="6455" y="5034"/>
                  </a:lnTo>
                  <a:lnTo>
                    <a:pt x="6735" y="5172"/>
                  </a:lnTo>
                  <a:cubicBezTo>
                    <a:pt x="6744" y="5177"/>
                    <a:pt x="6754" y="5181"/>
                    <a:pt x="6766" y="5185"/>
                  </a:cubicBezTo>
                  <a:cubicBezTo>
                    <a:pt x="6778" y="5190"/>
                    <a:pt x="6790" y="5192"/>
                    <a:pt x="6802" y="5191"/>
                  </a:cubicBezTo>
                  <a:cubicBezTo>
                    <a:pt x="6826" y="5190"/>
                    <a:pt x="6848" y="5182"/>
                    <a:pt x="6866" y="5169"/>
                  </a:cubicBezTo>
                  <a:cubicBezTo>
                    <a:pt x="6884" y="5155"/>
                    <a:pt x="6900" y="5133"/>
                    <a:pt x="6915" y="5103"/>
                  </a:cubicBezTo>
                  <a:cubicBezTo>
                    <a:pt x="6927" y="5079"/>
                    <a:pt x="6934" y="5058"/>
                    <a:pt x="6937" y="5039"/>
                  </a:cubicBezTo>
                  <a:cubicBezTo>
                    <a:pt x="6940" y="5021"/>
                    <a:pt x="6940" y="5003"/>
                    <a:pt x="6935" y="4986"/>
                  </a:cubicBezTo>
                  <a:cubicBezTo>
                    <a:pt x="6931" y="4969"/>
                    <a:pt x="6924" y="4955"/>
                    <a:pt x="6912" y="4945"/>
                  </a:cubicBezTo>
                  <a:cubicBezTo>
                    <a:pt x="6901" y="4935"/>
                    <a:pt x="6884" y="4924"/>
                    <a:pt x="6860" y="4912"/>
                  </a:cubicBezTo>
                  <a:lnTo>
                    <a:pt x="6582" y="4775"/>
                  </a:lnTo>
                  <a:close/>
                  <a:moveTo>
                    <a:pt x="7157" y="4595"/>
                  </a:moveTo>
                  <a:lnTo>
                    <a:pt x="6766" y="4403"/>
                  </a:lnTo>
                  <a:lnTo>
                    <a:pt x="6743" y="4449"/>
                  </a:lnTo>
                  <a:lnTo>
                    <a:pt x="6956" y="4552"/>
                  </a:lnTo>
                  <a:cubicBezTo>
                    <a:pt x="6970" y="4559"/>
                    <a:pt x="6985" y="4565"/>
                    <a:pt x="6999" y="4571"/>
                  </a:cubicBezTo>
                  <a:cubicBezTo>
                    <a:pt x="7013" y="4578"/>
                    <a:pt x="7026" y="4583"/>
                    <a:pt x="7038" y="4588"/>
                  </a:cubicBezTo>
                  <a:cubicBezTo>
                    <a:pt x="7049" y="4593"/>
                    <a:pt x="7059" y="4597"/>
                    <a:pt x="7066" y="4600"/>
                  </a:cubicBezTo>
                  <a:cubicBezTo>
                    <a:pt x="7074" y="4603"/>
                    <a:pt x="7078" y="4605"/>
                    <a:pt x="7078" y="4605"/>
                  </a:cubicBezTo>
                  <a:cubicBezTo>
                    <a:pt x="7077" y="4605"/>
                    <a:pt x="7073" y="4605"/>
                    <a:pt x="7067" y="4604"/>
                  </a:cubicBezTo>
                  <a:cubicBezTo>
                    <a:pt x="7061" y="4604"/>
                    <a:pt x="7053" y="4603"/>
                    <a:pt x="7044" y="4603"/>
                  </a:cubicBezTo>
                  <a:cubicBezTo>
                    <a:pt x="7035" y="4602"/>
                    <a:pt x="7024" y="4602"/>
                    <a:pt x="7013" y="4601"/>
                  </a:cubicBezTo>
                  <a:cubicBezTo>
                    <a:pt x="7001" y="4601"/>
                    <a:pt x="6989" y="4601"/>
                    <a:pt x="6978" y="4601"/>
                  </a:cubicBezTo>
                  <a:lnTo>
                    <a:pt x="6664" y="4608"/>
                  </a:lnTo>
                  <a:lnTo>
                    <a:pt x="6638" y="4662"/>
                  </a:lnTo>
                  <a:lnTo>
                    <a:pt x="7029" y="4855"/>
                  </a:lnTo>
                  <a:lnTo>
                    <a:pt x="7053" y="4806"/>
                  </a:lnTo>
                  <a:lnTo>
                    <a:pt x="6825" y="4697"/>
                  </a:lnTo>
                  <a:cubicBezTo>
                    <a:pt x="6813" y="4691"/>
                    <a:pt x="6802" y="4686"/>
                    <a:pt x="6790" y="4681"/>
                  </a:cubicBezTo>
                  <a:cubicBezTo>
                    <a:pt x="6778" y="4676"/>
                    <a:pt x="6768" y="4671"/>
                    <a:pt x="6758" y="4667"/>
                  </a:cubicBezTo>
                  <a:cubicBezTo>
                    <a:pt x="6748" y="4663"/>
                    <a:pt x="6739" y="4659"/>
                    <a:pt x="6732" y="4656"/>
                  </a:cubicBezTo>
                  <a:cubicBezTo>
                    <a:pt x="6725" y="4653"/>
                    <a:pt x="6719" y="4651"/>
                    <a:pt x="6716" y="4650"/>
                  </a:cubicBezTo>
                  <a:cubicBezTo>
                    <a:pt x="6720" y="4651"/>
                    <a:pt x="6726" y="4651"/>
                    <a:pt x="6733" y="4651"/>
                  </a:cubicBezTo>
                  <a:cubicBezTo>
                    <a:pt x="6741" y="4652"/>
                    <a:pt x="6749" y="4652"/>
                    <a:pt x="6759" y="4652"/>
                  </a:cubicBezTo>
                  <a:cubicBezTo>
                    <a:pt x="6770" y="4652"/>
                    <a:pt x="6781" y="4652"/>
                    <a:pt x="6793" y="4652"/>
                  </a:cubicBezTo>
                  <a:cubicBezTo>
                    <a:pt x="6805" y="4652"/>
                    <a:pt x="6818" y="4652"/>
                    <a:pt x="6831" y="4652"/>
                  </a:cubicBezTo>
                  <a:lnTo>
                    <a:pt x="7132" y="4644"/>
                  </a:lnTo>
                  <a:lnTo>
                    <a:pt x="7157" y="4595"/>
                  </a:lnTo>
                  <a:close/>
                  <a:moveTo>
                    <a:pt x="7235" y="4435"/>
                  </a:moveTo>
                  <a:lnTo>
                    <a:pt x="6844" y="4243"/>
                  </a:lnTo>
                  <a:lnTo>
                    <a:pt x="6822" y="4288"/>
                  </a:lnTo>
                  <a:lnTo>
                    <a:pt x="7213" y="4481"/>
                  </a:lnTo>
                  <a:lnTo>
                    <a:pt x="7235" y="4435"/>
                  </a:lnTo>
                  <a:close/>
                  <a:moveTo>
                    <a:pt x="7035" y="3855"/>
                  </a:moveTo>
                  <a:lnTo>
                    <a:pt x="7011" y="3903"/>
                  </a:lnTo>
                  <a:lnTo>
                    <a:pt x="7228" y="4114"/>
                  </a:lnTo>
                  <a:cubicBezTo>
                    <a:pt x="7246" y="4131"/>
                    <a:pt x="7261" y="4145"/>
                    <a:pt x="7273" y="4156"/>
                  </a:cubicBezTo>
                  <a:cubicBezTo>
                    <a:pt x="7285" y="4167"/>
                    <a:pt x="7293" y="4174"/>
                    <a:pt x="7297" y="4178"/>
                  </a:cubicBezTo>
                  <a:cubicBezTo>
                    <a:pt x="7295" y="4177"/>
                    <a:pt x="7290" y="4175"/>
                    <a:pt x="7283" y="4174"/>
                  </a:cubicBezTo>
                  <a:cubicBezTo>
                    <a:pt x="7276" y="4172"/>
                    <a:pt x="7268" y="4170"/>
                    <a:pt x="7259" y="4168"/>
                  </a:cubicBezTo>
                  <a:cubicBezTo>
                    <a:pt x="7249" y="4166"/>
                    <a:pt x="7240" y="4164"/>
                    <a:pt x="7229" y="4163"/>
                  </a:cubicBezTo>
                  <a:cubicBezTo>
                    <a:pt x="7219" y="4161"/>
                    <a:pt x="7209" y="4159"/>
                    <a:pt x="7199" y="4158"/>
                  </a:cubicBezTo>
                  <a:lnTo>
                    <a:pt x="6907" y="4116"/>
                  </a:lnTo>
                  <a:lnTo>
                    <a:pt x="6882" y="4167"/>
                  </a:lnTo>
                  <a:lnTo>
                    <a:pt x="7337" y="4228"/>
                  </a:lnTo>
                  <a:lnTo>
                    <a:pt x="7360" y="4182"/>
                  </a:lnTo>
                  <a:lnTo>
                    <a:pt x="7035" y="3855"/>
                  </a:lnTo>
                  <a:close/>
                  <a:moveTo>
                    <a:pt x="7571" y="3753"/>
                  </a:moveTo>
                  <a:lnTo>
                    <a:pt x="7531" y="3733"/>
                  </a:lnTo>
                  <a:lnTo>
                    <a:pt x="7446" y="3905"/>
                  </a:lnTo>
                  <a:lnTo>
                    <a:pt x="7303" y="3834"/>
                  </a:lnTo>
                  <a:lnTo>
                    <a:pt x="7369" y="3701"/>
                  </a:lnTo>
                  <a:lnTo>
                    <a:pt x="7328" y="3681"/>
                  </a:lnTo>
                  <a:lnTo>
                    <a:pt x="7262" y="3815"/>
                  </a:lnTo>
                  <a:lnTo>
                    <a:pt x="7134" y="3752"/>
                  </a:lnTo>
                  <a:lnTo>
                    <a:pt x="7213" y="3591"/>
                  </a:lnTo>
                  <a:lnTo>
                    <a:pt x="7177" y="3566"/>
                  </a:lnTo>
                  <a:lnTo>
                    <a:pt x="7072" y="3780"/>
                  </a:lnTo>
                  <a:lnTo>
                    <a:pt x="7463" y="3972"/>
                  </a:lnTo>
                  <a:lnTo>
                    <a:pt x="7571" y="3753"/>
                  </a:lnTo>
                  <a:close/>
                  <a:moveTo>
                    <a:pt x="7734" y="3422"/>
                  </a:moveTo>
                  <a:lnTo>
                    <a:pt x="7698" y="3426"/>
                  </a:lnTo>
                  <a:cubicBezTo>
                    <a:pt x="7681" y="3429"/>
                    <a:pt x="7663" y="3431"/>
                    <a:pt x="7644" y="3434"/>
                  </a:cubicBezTo>
                  <a:cubicBezTo>
                    <a:pt x="7626" y="3436"/>
                    <a:pt x="7608" y="3439"/>
                    <a:pt x="7592" y="3441"/>
                  </a:cubicBezTo>
                  <a:cubicBezTo>
                    <a:pt x="7575" y="3443"/>
                    <a:pt x="7564" y="3445"/>
                    <a:pt x="7557" y="3446"/>
                  </a:cubicBezTo>
                  <a:cubicBezTo>
                    <a:pt x="7547" y="3448"/>
                    <a:pt x="7536" y="3451"/>
                    <a:pt x="7524" y="3454"/>
                  </a:cubicBezTo>
                  <a:cubicBezTo>
                    <a:pt x="7512" y="3457"/>
                    <a:pt x="7502" y="3460"/>
                    <a:pt x="7494" y="3464"/>
                  </a:cubicBezTo>
                  <a:lnTo>
                    <a:pt x="7496" y="3458"/>
                  </a:lnTo>
                  <a:cubicBezTo>
                    <a:pt x="7504" y="3443"/>
                    <a:pt x="7508" y="3427"/>
                    <a:pt x="7510" y="3412"/>
                  </a:cubicBezTo>
                  <a:cubicBezTo>
                    <a:pt x="7511" y="3397"/>
                    <a:pt x="7509" y="3382"/>
                    <a:pt x="7504" y="3369"/>
                  </a:cubicBezTo>
                  <a:cubicBezTo>
                    <a:pt x="7499" y="3355"/>
                    <a:pt x="7491" y="3342"/>
                    <a:pt x="7481" y="3331"/>
                  </a:cubicBezTo>
                  <a:cubicBezTo>
                    <a:pt x="7470" y="3319"/>
                    <a:pt x="7456" y="3310"/>
                    <a:pt x="7440" y="3302"/>
                  </a:cubicBezTo>
                  <a:cubicBezTo>
                    <a:pt x="7430" y="3297"/>
                    <a:pt x="7420" y="3294"/>
                    <a:pt x="7410" y="3292"/>
                  </a:cubicBezTo>
                  <a:cubicBezTo>
                    <a:pt x="7401" y="3290"/>
                    <a:pt x="7391" y="3289"/>
                    <a:pt x="7383" y="3290"/>
                  </a:cubicBezTo>
                  <a:cubicBezTo>
                    <a:pt x="7374" y="3290"/>
                    <a:pt x="7366" y="3291"/>
                    <a:pt x="7359" y="3293"/>
                  </a:cubicBezTo>
                  <a:cubicBezTo>
                    <a:pt x="7351" y="3295"/>
                    <a:pt x="7345" y="3297"/>
                    <a:pt x="7339" y="3300"/>
                  </a:cubicBezTo>
                  <a:cubicBezTo>
                    <a:pt x="7333" y="3303"/>
                    <a:pt x="7327" y="3307"/>
                    <a:pt x="7321" y="3311"/>
                  </a:cubicBezTo>
                  <a:cubicBezTo>
                    <a:pt x="7315" y="3315"/>
                    <a:pt x="7309" y="3321"/>
                    <a:pt x="7303" y="3328"/>
                  </a:cubicBezTo>
                  <a:cubicBezTo>
                    <a:pt x="7297" y="3334"/>
                    <a:pt x="7291" y="3342"/>
                    <a:pt x="7285" y="3352"/>
                  </a:cubicBezTo>
                  <a:cubicBezTo>
                    <a:pt x="7279" y="3362"/>
                    <a:pt x="7272" y="3373"/>
                    <a:pt x="7266" y="3387"/>
                  </a:cubicBezTo>
                  <a:lnTo>
                    <a:pt x="7221" y="3478"/>
                  </a:lnTo>
                  <a:lnTo>
                    <a:pt x="7612" y="3670"/>
                  </a:lnTo>
                  <a:lnTo>
                    <a:pt x="7634" y="3624"/>
                  </a:lnTo>
                  <a:lnTo>
                    <a:pt x="7457" y="3538"/>
                  </a:lnTo>
                  <a:cubicBezTo>
                    <a:pt x="7463" y="3528"/>
                    <a:pt x="7468" y="3521"/>
                    <a:pt x="7475" y="3516"/>
                  </a:cubicBezTo>
                  <a:cubicBezTo>
                    <a:pt x="7481" y="3512"/>
                    <a:pt x="7491" y="3508"/>
                    <a:pt x="7504" y="3505"/>
                  </a:cubicBezTo>
                  <a:cubicBezTo>
                    <a:pt x="7527" y="3501"/>
                    <a:pt x="7549" y="3497"/>
                    <a:pt x="7570" y="3493"/>
                  </a:cubicBezTo>
                  <a:cubicBezTo>
                    <a:pt x="7591" y="3490"/>
                    <a:pt x="7610" y="3487"/>
                    <a:pt x="7627" y="3485"/>
                  </a:cubicBezTo>
                  <a:cubicBezTo>
                    <a:pt x="7645" y="3483"/>
                    <a:pt x="7660" y="3482"/>
                    <a:pt x="7673" y="3481"/>
                  </a:cubicBezTo>
                  <a:cubicBezTo>
                    <a:pt x="7686" y="3480"/>
                    <a:pt x="7697" y="3480"/>
                    <a:pt x="7705" y="3480"/>
                  </a:cubicBezTo>
                  <a:lnTo>
                    <a:pt x="7734" y="3422"/>
                  </a:lnTo>
                  <a:close/>
                  <a:moveTo>
                    <a:pt x="7448" y="3373"/>
                  </a:moveTo>
                  <a:cubicBezTo>
                    <a:pt x="7456" y="3381"/>
                    <a:pt x="7462" y="3390"/>
                    <a:pt x="7465" y="3399"/>
                  </a:cubicBezTo>
                  <a:cubicBezTo>
                    <a:pt x="7468" y="3410"/>
                    <a:pt x="7468" y="3422"/>
                    <a:pt x="7466" y="3435"/>
                  </a:cubicBezTo>
                  <a:cubicBezTo>
                    <a:pt x="7464" y="3447"/>
                    <a:pt x="7458" y="3462"/>
                    <a:pt x="7450" y="3480"/>
                  </a:cubicBezTo>
                  <a:lnTo>
                    <a:pt x="7428" y="3523"/>
                  </a:lnTo>
                  <a:lnTo>
                    <a:pt x="7283" y="3451"/>
                  </a:lnTo>
                  <a:lnTo>
                    <a:pt x="7306" y="3405"/>
                  </a:lnTo>
                  <a:cubicBezTo>
                    <a:pt x="7311" y="3394"/>
                    <a:pt x="7316" y="3385"/>
                    <a:pt x="7321" y="3378"/>
                  </a:cubicBezTo>
                  <a:cubicBezTo>
                    <a:pt x="7326" y="3371"/>
                    <a:pt x="7332" y="3365"/>
                    <a:pt x="7338" y="3360"/>
                  </a:cubicBezTo>
                  <a:cubicBezTo>
                    <a:pt x="7348" y="3351"/>
                    <a:pt x="7360" y="3346"/>
                    <a:pt x="7374" y="3344"/>
                  </a:cubicBezTo>
                  <a:cubicBezTo>
                    <a:pt x="7389" y="3342"/>
                    <a:pt x="7403" y="3344"/>
                    <a:pt x="7416" y="3351"/>
                  </a:cubicBezTo>
                  <a:cubicBezTo>
                    <a:pt x="7429" y="3357"/>
                    <a:pt x="7439" y="3364"/>
                    <a:pt x="7448" y="3373"/>
                  </a:cubicBezTo>
                  <a:close/>
                  <a:moveTo>
                    <a:pt x="7745" y="3028"/>
                  </a:moveTo>
                  <a:cubicBezTo>
                    <a:pt x="7730" y="3026"/>
                    <a:pt x="7716" y="3027"/>
                    <a:pt x="7703" y="3031"/>
                  </a:cubicBezTo>
                  <a:cubicBezTo>
                    <a:pt x="7690" y="3034"/>
                    <a:pt x="7678" y="3040"/>
                    <a:pt x="7667" y="3047"/>
                  </a:cubicBezTo>
                  <a:cubicBezTo>
                    <a:pt x="7656" y="3054"/>
                    <a:pt x="7644" y="3065"/>
                    <a:pt x="7630" y="3080"/>
                  </a:cubicBezTo>
                  <a:lnTo>
                    <a:pt x="7594" y="3118"/>
                  </a:lnTo>
                  <a:cubicBezTo>
                    <a:pt x="7575" y="3138"/>
                    <a:pt x="7558" y="3150"/>
                    <a:pt x="7544" y="3155"/>
                  </a:cubicBezTo>
                  <a:cubicBezTo>
                    <a:pt x="7529" y="3161"/>
                    <a:pt x="7514" y="3160"/>
                    <a:pt x="7498" y="3152"/>
                  </a:cubicBezTo>
                  <a:cubicBezTo>
                    <a:pt x="7478" y="3142"/>
                    <a:pt x="7465" y="3127"/>
                    <a:pt x="7461" y="3108"/>
                  </a:cubicBezTo>
                  <a:cubicBezTo>
                    <a:pt x="7456" y="3089"/>
                    <a:pt x="7460" y="3067"/>
                    <a:pt x="7472" y="3042"/>
                  </a:cubicBezTo>
                  <a:cubicBezTo>
                    <a:pt x="7476" y="3034"/>
                    <a:pt x="7481" y="3026"/>
                    <a:pt x="7485" y="3019"/>
                  </a:cubicBezTo>
                  <a:cubicBezTo>
                    <a:pt x="7490" y="3012"/>
                    <a:pt x="7496" y="3006"/>
                    <a:pt x="7502" y="3000"/>
                  </a:cubicBezTo>
                  <a:cubicBezTo>
                    <a:pt x="7508" y="2994"/>
                    <a:pt x="7515" y="2988"/>
                    <a:pt x="7524" y="2982"/>
                  </a:cubicBezTo>
                  <a:cubicBezTo>
                    <a:pt x="7532" y="2976"/>
                    <a:pt x="7541" y="2970"/>
                    <a:pt x="7552" y="2963"/>
                  </a:cubicBezTo>
                  <a:lnTo>
                    <a:pt x="7528" y="2926"/>
                  </a:lnTo>
                  <a:cubicBezTo>
                    <a:pt x="7485" y="2951"/>
                    <a:pt x="7453" y="2984"/>
                    <a:pt x="7433" y="3026"/>
                  </a:cubicBezTo>
                  <a:cubicBezTo>
                    <a:pt x="7423" y="3045"/>
                    <a:pt x="7418" y="3063"/>
                    <a:pt x="7415" y="3081"/>
                  </a:cubicBezTo>
                  <a:cubicBezTo>
                    <a:pt x="7413" y="3100"/>
                    <a:pt x="7414" y="3117"/>
                    <a:pt x="7419" y="3133"/>
                  </a:cubicBezTo>
                  <a:cubicBezTo>
                    <a:pt x="7423" y="3149"/>
                    <a:pt x="7431" y="3163"/>
                    <a:pt x="7442" y="3176"/>
                  </a:cubicBezTo>
                  <a:cubicBezTo>
                    <a:pt x="7452" y="3188"/>
                    <a:pt x="7466" y="3199"/>
                    <a:pt x="7483" y="3207"/>
                  </a:cubicBezTo>
                  <a:cubicBezTo>
                    <a:pt x="7508" y="3220"/>
                    <a:pt x="7533" y="3222"/>
                    <a:pt x="7559" y="3214"/>
                  </a:cubicBezTo>
                  <a:cubicBezTo>
                    <a:pt x="7570" y="3210"/>
                    <a:pt x="7581" y="3205"/>
                    <a:pt x="7591" y="3197"/>
                  </a:cubicBezTo>
                  <a:cubicBezTo>
                    <a:pt x="7601" y="3189"/>
                    <a:pt x="7613" y="3177"/>
                    <a:pt x="7628" y="3162"/>
                  </a:cubicBezTo>
                  <a:lnTo>
                    <a:pt x="7659" y="3128"/>
                  </a:lnTo>
                  <a:cubicBezTo>
                    <a:pt x="7696" y="3088"/>
                    <a:pt x="7732" y="3077"/>
                    <a:pt x="7766" y="3094"/>
                  </a:cubicBezTo>
                  <a:cubicBezTo>
                    <a:pt x="7789" y="3106"/>
                    <a:pt x="7803" y="3124"/>
                    <a:pt x="7808" y="3150"/>
                  </a:cubicBezTo>
                  <a:cubicBezTo>
                    <a:pt x="7811" y="3161"/>
                    <a:pt x="7811" y="3172"/>
                    <a:pt x="7809" y="3182"/>
                  </a:cubicBezTo>
                  <a:cubicBezTo>
                    <a:pt x="7807" y="3193"/>
                    <a:pt x="7802" y="3205"/>
                    <a:pt x="7795" y="3220"/>
                  </a:cubicBezTo>
                  <a:cubicBezTo>
                    <a:pt x="7785" y="3240"/>
                    <a:pt x="7773" y="3257"/>
                    <a:pt x="7760" y="3271"/>
                  </a:cubicBezTo>
                  <a:cubicBezTo>
                    <a:pt x="7746" y="3285"/>
                    <a:pt x="7729" y="3298"/>
                    <a:pt x="7710" y="3308"/>
                  </a:cubicBezTo>
                  <a:lnTo>
                    <a:pt x="7736" y="3347"/>
                  </a:lnTo>
                  <a:cubicBezTo>
                    <a:pt x="7758" y="3333"/>
                    <a:pt x="7776" y="3318"/>
                    <a:pt x="7792" y="3300"/>
                  </a:cubicBezTo>
                  <a:cubicBezTo>
                    <a:pt x="7808" y="3283"/>
                    <a:pt x="7821" y="3262"/>
                    <a:pt x="7833" y="3239"/>
                  </a:cubicBezTo>
                  <a:cubicBezTo>
                    <a:pt x="7842" y="3221"/>
                    <a:pt x="7848" y="3204"/>
                    <a:pt x="7851" y="3188"/>
                  </a:cubicBezTo>
                  <a:cubicBezTo>
                    <a:pt x="7854" y="3173"/>
                    <a:pt x="7854" y="3156"/>
                    <a:pt x="7852" y="3139"/>
                  </a:cubicBezTo>
                  <a:cubicBezTo>
                    <a:pt x="7850" y="3116"/>
                    <a:pt x="7843" y="3096"/>
                    <a:pt x="7830" y="3079"/>
                  </a:cubicBezTo>
                  <a:cubicBezTo>
                    <a:pt x="7818" y="3061"/>
                    <a:pt x="7803" y="3048"/>
                    <a:pt x="7785" y="3039"/>
                  </a:cubicBezTo>
                  <a:cubicBezTo>
                    <a:pt x="7773" y="3033"/>
                    <a:pt x="7759" y="3029"/>
                    <a:pt x="7745" y="3028"/>
                  </a:cubicBezTo>
                  <a:close/>
                  <a:moveTo>
                    <a:pt x="7962" y="2957"/>
                  </a:moveTo>
                  <a:lnTo>
                    <a:pt x="7572" y="2765"/>
                  </a:lnTo>
                  <a:lnTo>
                    <a:pt x="7549" y="2810"/>
                  </a:lnTo>
                  <a:lnTo>
                    <a:pt x="7940" y="3003"/>
                  </a:lnTo>
                  <a:lnTo>
                    <a:pt x="7962" y="2957"/>
                  </a:lnTo>
                  <a:close/>
                  <a:moveTo>
                    <a:pt x="7737" y="2428"/>
                  </a:moveTo>
                  <a:lnTo>
                    <a:pt x="7610" y="2686"/>
                  </a:lnTo>
                  <a:lnTo>
                    <a:pt x="7649" y="2706"/>
                  </a:lnTo>
                  <a:lnTo>
                    <a:pt x="7701" y="2601"/>
                  </a:lnTo>
                  <a:lnTo>
                    <a:pt x="8053" y="2774"/>
                  </a:lnTo>
                  <a:lnTo>
                    <a:pt x="8075" y="2729"/>
                  </a:lnTo>
                  <a:lnTo>
                    <a:pt x="7723" y="2556"/>
                  </a:lnTo>
                  <a:lnTo>
                    <a:pt x="7775" y="2450"/>
                  </a:lnTo>
                  <a:lnTo>
                    <a:pt x="7737" y="2428"/>
                  </a:lnTo>
                  <a:close/>
                  <a:moveTo>
                    <a:pt x="7905" y="2087"/>
                  </a:moveTo>
                  <a:lnTo>
                    <a:pt x="7879" y="2141"/>
                  </a:lnTo>
                  <a:lnTo>
                    <a:pt x="7991" y="2290"/>
                  </a:lnTo>
                  <a:cubicBezTo>
                    <a:pt x="7998" y="2300"/>
                    <a:pt x="8005" y="2309"/>
                    <a:pt x="8012" y="2317"/>
                  </a:cubicBezTo>
                  <a:cubicBezTo>
                    <a:pt x="8018" y="2325"/>
                    <a:pt x="8022" y="2330"/>
                    <a:pt x="8024" y="2332"/>
                  </a:cubicBezTo>
                  <a:cubicBezTo>
                    <a:pt x="8015" y="2332"/>
                    <a:pt x="8006" y="2332"/>
                    <a:pt x="7998" y="2331"/>
                  </a:cubicBezTo>
                  <a:cubicBezTo>
                    <a:pt x="7989" y="2331"/>
                    <a:pt x="7980" y="2331"/>
                    <a:pt x="7971" y="2331"/>
                  </a:cubicBezTo>
                  <a:lnTo>
                    <a:pt x="7785" y="2331"/>
                  </a:lnTo>
                  <a:lnTo>
                    <a:pt x="7757" y="2389"/>
                  </a:lnTo>
                  <a:lnTo>
                    <a:pt x="8054" y="2379"/>
                  </a:lnTo>
                  <a:lnTo>
                    <a:pt x="8209" y="2455"/>
                  </a:lnTo>
                  <a:lnTo>
                    <a:pt x="8233" y="2407"/>
                  </a:lnTo>
                  <a:lnTo>
                    <a:pt x="8081" y="2332"/>
                  </a:lnTo>
                  <a:lnTo>
                    <a:pt x="7905" y="2087"/>
                  </a:lnTo>
                  <a:close/>
                  <a:moveTo>
                    <a:pt x="8264" y="1658"/>
                  </a:moveTo>
                  <a:cubicBezTo>
                    <a:pt x="8238" y="1653"/>
                    <a:pt x="8213" y="1651"/>
                    <a:pt x="8189" y="1655"/>
                  </a:cubicBezTo>
                  <a:cubicBezTo>
                    <a:pt x="8180" y="1656"/>
                    <a:pt x="8169" y="1658"/>
                    <a:pt x="8158" y="1662"/>
                  </a:cubicBezTo>
                  <a:cubicBezTo>
                    <a:pt x="8147" y="1665"/>
                    <a:pt x="8136" y="1670"/>
                    <a:pt x="8125" y="1677"/>
                  </a:cubicBezTo>
                  <a:cubicBezTo>
                    <a:pt x="8114" y="1684"/>
                    <a:pt x="8103" y="1693"/>
                    <a:pt x="8093" y="1704"/>
                  </a:cubicBezTo>
                  <a:cubicBezTo>
                    <a:pt x="8082" y="1715"/>
                    <a:pt x="8073" y="1729"/>
                    <a:pt x="8064" y="1746"/>
                  </a:cubicBezTo>
                  <a:cubicBezTo>
                    <a:pt x="8053" y="1770"/>
                    <a:pt x="8047" y="1794"/>
                    <a:pt x="8046" y="1818"/>
                  </a:cubicBezTo>
                  <a:cubicBezTo>
                    <a:pt x="8046" y="1842"/>
                    <a:pt x="8051" y="1865"/>
                    <a:pt x="8062" y="1887"/>
                  </a:cubicBezTo>
                  <a:cubicBezTo>
                    <a:pt x="8073" y="1908"/>
                    <a:pt x="8089" y="1929"/>
                    <a:pt x="8110" y="1948"/>
                  </a:cubicBezTo>
                  <a:cubicBezTo>
                    <a:pt x="8131" y="1968"/>
                    <a:pt x="8157" y="1985"/>
                    <a:pt x="8188" y="2000"/>
                  </a:cubicBezTo>
                  <a:cubicBezTo>
                    <a:pt x="8256" y="2034"/>
                    <a:pt x="8315" y="2044"/>
                    <a:pt x="8366" y="2030"/>
                  </a:cubicBezTo>
                  <a:cubicBezTo>
                    <a:pt x="8388" y="2024"/>
                    <a:pt x="8408" y="2014"/>
                    <a:pt x="8426" y="2000"/>
                  </a:cubicBezTo>
                  <a:cubicBezTo>
                    <a:pt x="8444" y="1986"/>
                    <a:pt x="8459" y="1967"/>
                    <a:pt x="8471" y="1943"/>
                  </a:cubicBezTo>
                  <a:cubicBezTo>
                    <a:pt x="8481" y="1923"/>
                    <a:pt x="8487" y="1903"/>
                    <a:pt x="8488" y="1885"/>
                  </a:cubicBezTo>
                  <a:cubicBezTo>
                    <a:pt x="8490" y="1866"/>
                    <a:pt x="8488" y="1847"/>
                    <a:pt x="8482" y="1826"/>
                  </a:cubicBezTo>
                  <a:cubicBezTo>
                    <a:pt x="8473" y="1797"/>
                    <a:pt x="8459" y="1772"/>
                    <a:pt x="8438" y="1750"/>
                  </a:cubicBezTo>
                  <a:cubicBezTo>
                    <a:pt x="8417" y="1729"/>
                    <a:pt x="8388" y="1709"/>
                    <a:pt x="8351" y="1690"/>
                  </a:cubicBezTo>
                  <a:cubicBezTo>
                    <a:pt x="8319" y="1675"/>
                    <a:pt x="8290" y="1664"/>
                    <a:pt x="8264" y="1658"/>
                  </a:cubicBezTo>
                  <a:close/>
                  <a:moveTo>
                    <a:pt x="8373" y="1769"/>
                  </a:moveTo>
                  <a:cubicBezTo>
                    <a:pt x="8385" y="1776"/>
                    <a:pt x="8395" y="1783"/>
                    <a:pt x="8404" y="1790"/>
                  </a:cubicBezTo>
                  <a:cubicBezTo>
                    <a:pt x="8412" y="1797"/>
                    <a:pt x="8419" y="1804"/>
                    <a:pt x="8424" y="1811"/>
                  </a:cubicBezTo>
                  <a:cubicBezTo>
                    <a:pt x="8430" y="1818"/>
                    <a:pt x="8434" y="1826"/>
                    <a:pt x="8438" y="1834"/>
                  </a:cubicBezTo>
                  <a:cubicBezTo>
                    <a:pt x="8445" y="1848"/>
                    <a:pt x="8448" y="1862"/>
                    <a:pt x="8448" y="1877"/>
                  </a:cubicBezTo>
                  <a:cubicBezTo>
                    <a:pt x="8448" y="1892"/>
                    <a:pt x="8444" y="1907"/>
                    <a:pt x="8436" y="1923"/>
                  </a:cubicBezTo>
                  <a:cubicBezTo>
                    <a:pt x="8432" y="1931"/>
                    <a:pt x="8427" y="1939"/>
                    <a:pt x="8421" y="1946"/>
                  </a:cubicBezTo>
                  <a:cubicBezTo>
                    <a:pt x="8414" y="1954"/>
                    <a:pt x="8408" y="1960"/>
                    <a:pt x="8400" y="1966"/>
                  </a:cubicBezTo>
                  <a:cubicBezTo>
                    <a:pt x="8393" y="1971"/>
                    <a:pt x="8385" y="1976"/>
                    <a:pt x="8377" y="1979"/>
                  </a:cubicBezTo>
                  <a:cubicBezTo>
                    <a:pt x="8369" y="1983"/>
                    <a:pt x="8361" y="1985"/>
                    <a:pt x="8353" y="1986"/>
                  </a:cubicBezTo>
                  <a:cubicBezTo>
                    <a:pt x="8336" y="1987"/>
                    <a:pt x="8314" y="1984"/>
                    <a:pt x="8288" y="1976"/>
                  </a:cubicBezTo>
                  <a:cubicBezTo>
                    <a:pt x="8262" y="1969"/>
                    <a:pt x="8234" y="1958"/>
                    <a:pt x="8204" y="1944"/>
                  </a:cubicBezTo>
                  <a:cubicBezTo>
                    <a:pt x="8180" y="1932"/>
                    <a:pt x="8160" y="1920"/>
                    <a:pt x="8144" y="1908"/>
                  </a:cubicBezTo>
                  <a:cubicBezTo>
                    <a:pt x="8128" y="1897"/>
                    <a:pt x="8116" y="1884"/>
                    <a:pt x="8106" y="1871"/>
                  </a:cubicBezTo>
                  <a:cubicBezTo>
                    <a:pt x="8096" y="1856"/>
                    <a:pt x="8090" y="1840"/>
                    <a:pt x="8090" y="1821"/>
                  </a:cubicBezTo>
                  <a:cubicBezTo>
                    <a:pt x="8089" y="1802"/>
                    <a:pt x="8093" y="1783"/>
                    <a:pt x="8102" y="1765"/>
                  </a:cubicBezTo>
                  <a:cubicBezTo>
                    <a:pt x="8113" y="1742"/>
                    <a:pt x="8128" y="1726"/>
                    <a:pt x="8145" y="1717"/>
                  </a:cubicBezTo>
                  <a:cubicBezTo>
                    <a:pt x="8163" y="1708"/>
                    <a:pt x="8181" y="1704"/>
                    <a:pt x="8198" y="1704"/>
                  </a:cubicBezTo>
                  <a:cubicBezTo>
                    <a:pt x="8215" y="1704"/>
                    <a:pt x="8234" y="1708"/>
                    <a:pt x="8256" y="1715"/>
                  </a:cubicBezTo>
                  <a:cubicBezTo>
                    <a:pt x="8278" y="1721"/>
                    <a:pt x="8303" y="1732"/>
                    <a:pt x="8332" y="1746"/>
                  </a:cubicBezTo>
                  <a:cubicBezTo>
                    <a:pt x="8348" y="1754"/>
                    <a:pt x="8362" y="1762"/>
                    <a:pt x="8373" y="1769"/>
                  </a:cubicBezTo>
                  <a:close/>
                  <a:moveTo>
                    <a:pt x="8299" y="1287"/>
                  </a:moveTo>
                  <a:lnTo>
                    <a:pt x="8197" y="1493"/>
                  </a:lnTo>
                  <a:lnTo>
                    <a:pt x="8588" y="1685"/>
                  </a:lnTo>
                  <a:lnTo>
                    <a:pt x="8611" y="1638"/>
                  </a:lnTo>
                  <a:lnTo>
                    <a:pt x="8426" y="1547"/>
                  </a:lnTo>
                  <a:lnTo>
                    <a:pt x="8487" y="1421"/>
                  </a:lnTo>
                  <a:lnTo>
                    <a:pt x="8449" y="1403"/>
                  </a:lnTo>
                  <a:lnTo>
                    <a:pt x="8388" y="1528"/>
                  </a:lnTo>
                  <a:lnTo>
                    <a:pt x="8259" y="1465"/>
                  </a:lnTo>
                  <a:lnTo>
                    <a:pt x="8334" y="1314"/>
                  </a:lnTo>
                  <a:lnTo>
                    <a:pt x="8299" y="1287"/>
                  </a:lnTo>
                  <a:close/>
                  <a:moveTo>
                    <a:pt x="8964" y="921"/>
                  </a:moveTo>
                  <a:lnTo>
                    <a:pt x="8557" y="762"/>
                  </a:lnTo>
                  <a:lnTo>
                    <a:pt x="8523" y="831"/>
                  </a:lnTo>
                  <a:lnTo>
                    <a:pt x="8747" y="1032"/>
                  </a:lnTo>
                  <a:cubicBezTo>
                    <a:pt x="8760" y="1044"/>
                    <a:pt x="8773" y="1055"/>
                    <a:pt x="8784" y="1063"/>
                  </a:cubicBezTo>
                  <a:cubicBezTo>
                    <a:pt x="8795" y="1072"/>
                    <a:pt x="8802" y="1077"/>
                    <a:pt x="8803" y="1078"/>
                  </a:cubicBezTo>
                  <a:cubicBezTo>
                    <a:pt x="8801" y="1077"/>
                    <a:pt x="8793" y="1075"/>
                    <a:pt x="8779" y="1071"/>
                  </a:cubicBezTo>
                  <a:cubicBezTo>
                    <a:pt x="8765" y="1068"/>
                    <a:pt x="8748" y="1064"/>
                    <a:pt x="8728" y="1060"/>
                  </a:cubicBezTo>
                  <a:lnTo>
                    <a:pt x="8437" y="1005"/>
                  </a:lnTo>
                  <a:lnTo>
                    <a:pt x="8404" y="1074"/>
                  </a:lnTo>
                  <a:lnTo>
                    <a:pt x="8778" y="1300"/>
                  </a:lnTo>
                  <a:lnTo>
                    <a:pt x="8800" y="1255"/>
                  </a:lnTo>
                  <a:lnTo>
                    <a:pt x="8532" y="1097"/>
                  </a:lnTo>
                  <a:cubicBezTo>
                    <a:pt x="8527" y="1094"/>
                    <a:pt x="8520" y="1090"/>
                    <a:pt x="8513" y="1085"/>
                  </a:cubicBezTo>
                  <a:cubicBezTo>
                    <a:pt x="8505" y="1081"/>
                    <a:pt x="8498" y="1077"/>
                    <a:pt x="8491" y="1073"/>
                  </a:cubicBezTo>
                  <a:cubicBezTo>
                    <a:pt x="8483" y="1069"/>
                    <a:pt x="8477" y="1065"/>
                    <a:pt x="8471" y="1062"/>
                  </a:cubicBezTo>
                  <a:cubicBezTo>
                    <a:pt x="8466" y="1059"/>
                    <a:pt x="8463" y="1057"/>
                    <a:pt x="8462" y="1056"/>
                  </a:cubicBezTo>
                  <a:cubicBezTo>
                    <a:pt x="8466" y="1058"/>
                    <a:pt x="8475" y="1060"/>
                    <a:pt x="8489" y="1062"/>
                  </a:cubicBezTo>
                  <a:cubicBezTo>
                    <a:pt x="8504" y="1065"/>
                    <a:pt x="8523" y="1069"/>
                    <a:pt x="8545" y="1073"/>
                  </a:cubicBezTo>
                  <a:lnTo>
                    <a:pt x="8860" y="1132"/>
                  </a:lnTo>
                  <a:lnTo>
                    <a:pt x="8880" y="1092"/>
                  </a:lnTo>
                  <a:lnTo>
                    <a:pt x="8630" y="865"/>
                  </a:lnTo>
                  <a:cubicBezTo>
                    <a:pt x="8624" y="861"/>
                    <a:pt x="8619" y="856"/>
                    <a:pt x="8613" y="851"/>
                  </a:cubicBezTo>
                  <a:cubicBezTo>
                    <a:pt x="8607" y="846"/>
                    <a:pt x="8601" y="841"/>
                    <a:pt x="8596" y="837"/>
                  </a:cubicBezTo>
                  <a:cubicBezTo>
                    <a:pt x="8591" y="832"/>
                    <a:pt x="8586" y="828"/>
                    <a:pt x="8583" y="825"/>
                  </a:cubicBezTo>
                  <a:cubicBezTo>
                    <a:pt x="8579" y="822"/>
                    <a:pt x="8577" y="820"/>
                    <a:pt x="8576" y="820"/>
                  </a:cubicBezTo>
                  <a:cubicBezTo>
                    <a:pt x="8577" y="820"/>
                    <a:pt x="8580" y="821"/>
                    <a:pt x="8584" y="823"/>
                  </a:cubicBezTo>
                  <a:cubicBezTo>
                    <a:pt x="8589" y="825"/>
                    <a:pt x="8595" y="828"/>
                    <a:pt x="8601" y="831"/>
                  </a:cubicBezTo>
                  <a:cubicBezTo>
                    <a:pt x="8608" y="834"/>
                    <a:pt x="8615" y="837"/>
                    <a:pt x="8623" y="841"/>
                  </a:cubicBezTo>
                  <a:cubicBezTo>
                    <a:pt x="8630" y="844"/>
                    <a:pt x="8637" y="847"/>
                    <a:pt x="8644" y="849"/>
                  </a:cubicBezTo>
                  <a:lnTo>
                    <a:pt x="8941" y="968"/>
                  </a:lnTo>
                  <a:lnTo>
                    <a:pt x="8964" y="921"/>
                  </a:lnTo>
                  <a:close/>
                  <a:moveTo>
                    <a:pt x="8592" y="503"/>
                  </a:moveTo>
                  <a:cubicBezTo>
                    <a:pt x="8583" y="506"/>
                    <a:pt x="8577" y="512"/>
                    <a:pt x="8573" y="520"/>
                  </a:cubicBezTo>
                  <a:cubicBezTo>
                    <a:pt x="8569" y="528"/>
                    <a:pt x="8568" y="536"/>
                    <a:pt x="8571" y="545"/>
                  </a:cubicBezTo>
                  <a:cubicBezTo>
                    <a:pt x="8574" y="553"/>
                    <a:pt x="8580" y="559"/>
                    <a:pt x="8588" y="563"/>
                  </a:cubicBezTo>
                  <a:cubicBezTo>
                    <a:pt x="8596" y="567"/>
                    <a:pt x="8605" y="568"/>
                    <a:pt x="8613" y="565"/>
                  </a:cubicBezTo>
                  <a:cubicBezTo>
                    <a:pt x="8622" y="563"/>
                    <a:pt x="8628" y="557"/>
                    <a:pt x="8632" y="549"/>
                  </a:cubicBezTo>
                  <a:cubicBezTo>
                    <a:pt x="8637" y="540"/>
                    <a:pt x="8637" y="532"/>
                    <a:pt x="8634" y="523"/>
                  </a:cubicBezTo>
                  <a:cubicBezTo>
                    <a:pt x="8631" y="515"/>
                    <a:pt x="8625" y="509"/>
                    <a:pt x="8617" y="505"/>
                  </a:cubicBezTo>
                  <a:cubicBezTo>
                    <a:pt x="8608" y="501"/>
                    <a:pt x="8600" y="500"/>
                    <a:pt x="8592" y="503"/>
                  </a:cubicBezTo>
                  <a:close/>
                  <a:moveTo>
                    <a:pt x="8649" y="386"/>
                  </a:moveTo>
                  <a:cubicBezTo>
                    <a:pt x="8641" y="389"/>
                    <a:pt x="8634" y="395"/>
                    <a:pt x="8630" y="403"/>
                  </a:cubicBezTo>
                  <a:cubicBezTo>
                    <a:pt x="8626" y="411"/>
                    <a:pt x="8626" y="419"/>
                    <a:pt x="8629" y="428"/>
                  </a:cubicBezTo>
                  <a:cubicBezTo>
                    <a:pt x="8632" y="436"/>
                    <a:pt x="8637" y="443"/>
                    <a:pt x="8645" y="447"/>
                  </a:cubicBezTo>
                  <a:cubicBezTo>
                    <a:pt x="8653" y="451"/>
                    <a:pt x="8662" y="451"/>
                    <a:pt x="8671" y="449"/>
                  </a:cubicBezTo>
                  <a:cubicBezTo>
                    <a:pt x="8679" y="446"/>
                    <a:pt x="8686" y="440"/>
                    <a:pt x="8690" y="432"/>
                  </a:cubicBezTo>
                  <a:cubicBezTo>
                    <a:pt x="8694" y="423"/>
                    <a:pt x="8694" y="415"/>
                    <a:pt x="8691" y="407"/>
                  </a:cubicBezTo>
                  <a:cubicBezTo>
                    <a:pt x="8688" y="398"/>
                    <a:pt x="8682" y="392"/>
                    <a:pt x="8674" y="388"/>
                  </a:cubicBezTo>
                  <a:cubicBezTo>
                    <a:pt x="8666" y="384"/>
                    <a:pt x="8658" y="383"/>
                    <a:pt x="8649" y="386"/>
                  </a:cubicBezTo>
                  <a:close/>
                  <a:moveTo>
                    <a:pt x="1203" y="18049"/>
                  </a:moveTo>
                  <a:cubicBezTo>
                    <a:pt x="1188" y="18047"/>
                    <a:pt x="1174" y="18048"/>
                    <a:pt x="1161" y="18052"/>
                  </a:cubicBezTo>
                  <a:cubicBezTo>
                    <a:pt x="1148" y="18055"/>
                    <a:pt x="1136" y="18061"/>
                    <a:pt x="1125" y="18068"/>
                  </a:cubicBezTo>
                  <a:cubicBezTo>
                    <a:pt x="1114" y="18075"/>
                    <a:pt x="1102" y="18087"/>
                    <a:pt x="1088" y="18101"/>
                  </a:cubicBezTo>
                  <a:lnTo>
                    <a:pt x="1052" y="18139"/>
                  </a:lnTo>
                  <a:cubicBezTo>
                    <a:pt x="1033" y="18159"/>
                    <a:pt x="1016" y="18171"/>
                    <a:pt x="1001" y="18177"/>
                  </a:cubicBezTo>
                  <a:cubicBezTo>
                    <a:pt x="987" y="18182"/>
                    <a:pt x="972" y="18181"/>
                    <a:pt x="956" y="18173"/>
                  </a:cubicBezTo>
                  <a:cubicBezTo>
                    <a:pt x="936" y="18163"/>
                    <a:pt x="923" y="18148"/>
                    <a:pt x="919" y="18129"/>
                  </a:cubicBezTo>
                  <a:cubicBezTo>
                    <a:pt x="914" y="18110"/>
                    <a:pt x="918" y="18088"/>
                    <a:pt x="930" y="18063"/>
                  </a:cubicBezTo>
                  <a:cubicBezTo>
                    <a:pt x="934" y="18055"/>
                    <a:pt x="938" y="18047"/>
                    <a:pt x="943" y="18040"/>
                  </a:cubicBezTo>
                  <a:cubicBezTo>
                    <a:pt x="948" y="18034"/>
                    <a:pt x="954" y="18027"/>
                    <a:pt x="960" y="18021"/>
                  </a:cubicBezTo>
                  <a:cubicBezTo>
                    <a:pt x="966" y="18015"/>
                    <a:pt x="973" y="18009"/>
                    <a:pt x="981" y="18003"/>
                  </a:cubicBezTo>
                  <a:cubicBezTo>
                    <a:pt x="990" y="17997"/>
                    <a:pt x="999" y="17991"/>
                    <a:pt x="1010" y="17984"/>
                  </a:cubicBezTo>
                  <a:lnTo>
                    <a:pt x="986" y="17947"/>
                  </a:lnTo>
                  <a:cubicBezTo>
                    <a:pt x="943" y="17972"/>
                    <a:pt x="911" y="18005"/>
                    <a:pt x="891" y="18047"/>
                  </a:cubicBezTo>
                  <a:cubicBezTo>
                    <a:pt x="881" y="18066"/>
                    <a:pt x="875" y="18084"/>
                    <a:pt x="873" y="18103"/>
                  </a:cubicBezTo>
                  <a:cubicBezTo>
                    <a:pt x="871" y="18121"/>
                    <a:pt x="872" y="18138"/>
                    <a:pt x="877" y="18154"/>
                  </a:cubicBezTo>
                  <a:cubicBezTo>
                    <a:pt x="881" y="18170"/>
                    <a:pt x="889" y="18184"/>
                    <a:pt x="899" y="18197"/>
                  </a:cubicBezTo>
                  <a:cubicBezTo>
                    <a:pt x="910" y="18210"/>
                    <a:pt x="924" y="18220"/>
                    <a:pt x="941" y="18228"/>
                  </a:cubicBezTo>
                  <a:cubicBezTo>
                    <a:pt x="966" y="18241"/>
                    <a:pt x="991" y="18243"/>
                    <a:pt x="1016" y="18235"/>
                  </a:cubicBezTo>
                  <a:cubicBezTo>
                    <a:pt x="1028" y="18232"/>
                    <a:pt x="1039" y="18226"/>
                    <a:pt x="1049" y="18218"/>
                  </a:cubicBezTo>
                  <a:cubicBezTo>
                    <a:pt x="1059" y="18210"/>
                    <a:pt x="1071" y="18198"/>
                    <a:pt x="1085" y="18183"/>
                  </a:cubicBezTo>
                  <a:lnTo>
                    <a:pt x="1117" y="18150"/>
                  </a:lnTo>
                  <a:cubicBezTo>
                    <a:pt x="1154" y="18110"/>
                    <a:pt x="1190" y="18098"/>
                    <a:pt x="1224" y="18115"/>
                  </a:cubicBezTo>
                  <a:cubicBezTo>
                    <a:pt x="1247" y="18127"/>
                    <a:pt x="1261" y="18145"/>
                    <a:pt x="1266" y="18171"/>
                  </a:cubicBezTo>
                  <a:cubicBezTo>
                    <a:pt x="1269" y="18182"/>
                    <a:pt x="1269" y="18193"/>
                    <a:pt x="1267" y="18204"/>
                  </a:cubicBezTo>
                  <a:cubicBezTo>
                    <a:pt x="1265" y="18214"/>
                    <a:pt x="1260" y="18226"/>
                    <a:pt x="1253" y="18241"/>
                  </a:cubicBezTo>
                  <a:cubicBezTo>
                    <a:pt x="1251" y="18246"/>
                    <a:pt x="1248" y="18250"/>
                    <a:pt x="1246" y="18254"/>
                  </a:cubicBezTo>
                  <a:lnTo>
                    <a:pt x="1294" y="18254"/>
                  </a:lnTo>
                  <a:cubicBezTo>
                    <a:pt x="1301" y="18238"/>
                    <a:pt x="1306" y="18223"/>
                    <a:pt x="1309" y="18209"/>
                  </a:cubicBezTo>
                  <a:cubicBezTo>
                    <a:pt x="1312" y="18194"/>
                    <a:pt x="1312" y="18178"/>
                    <a:pt x="1310" y="18160"/>
                  </a:cubicBezTo>
                  <a:cubicBezTo>
                    <a:pt x="1308" y="18138"/>
                    <a:pt x="1300" y="18117"/>
                    <a:pt x="1288" y="18100"/>
                  </a:cubicBezTo>
                  <a:cubicBezTo>
                    <a:pt x="1276" y="18082"/>
                    <a:pt x="1261" y="18069"/>
                    <a:pt x="1243" y="18060"/>
                  </a:cubicBezTo>
                  <a:cubicBezTo>
                    <a:pt x="1231" y="18054"/>
                    <a:pt x="1217" y="18050"/>
                    <a:pt x="1203" y="18049"/>
                  </a:cubicBezTo>
                  <a:close/>
                  <a:moveTo>
                    <a:pt x="9002" y="2570"/>
                  </a:moveTo>
                  <a:lnTo>
                    <a:pt x="9002" y="2530"/>
                  </a:lnTo>
                  <a:lnTo>
                    <a:pt x="8690" y="2217"/>
                  </a:lnTo>
                  <a:lnTo>
                    <a:pt x="8667" y="2265"/>
                  </a:lnTo>
                  <a:lnTo>
                    <a:pt x="8883" y="2475"/>
                  </a:lnTo>
                  <a:cubicBezTo>
                    <a:pt x="8901" y="2493"/>
                    <a:pt x="8916" y="2507"/>
                    <a:pt x="8928" y="2518"/>
                  </a:cubicBezTo>
                  <a:cubicBezTo>
                    <a:pt x="8940" y="2529"/>
                    <a:pt x="8948" y="2536"/>
                    <a:pt x="8953" y="2539"/>
                  </a:cubicBezTo>
                  <a:cubicBezTo>
                    <a:pt x="8950" y="2539"/>
                    <a:pt x="8945" y="2537"/>
                    <a:pt x="8938" y="2535"/>
                  </a:cubicBezTo>
                  <a:cubicBezTo>
                    <a:pt x="8931" y="2534"/>
                    <a:pt x="8923" y="2532"/>
                    <a:pt x="8914" y="2530"/>
                  </a:cubicBezTo>
                  <a:cubicBezTo>
                    <a:pt x="8905" y="2528"/>
                    <a:pt x="8895" y="2526"/>
                    <a:pt x="8885" y="2524"/>
                  </a:cubicBezTo>
                  <a:cubicBezTo>
                    <a:pt x="8875" y="2523"/>
                    <a:pt x="8864" y="2521"/>
                    <a:pt x="8854" y="2519"/>
                  </a:cubicBezTo>
                  <a:lnTo>
                    <a:pt x="8562" y="2478"/>
                  </a:lnTo>
                  <a:lnTo>
                    <a:pt x="8537" y="2529"/>
                  </a:lnTo>
                  <a:lnTo>
                    <a:pt x="8993" y="2590"/>
                  </a:lnTo>
                  <a:lnTo>
                    <a:pt x="9002" y="2570"/>
                  </a:lnTo>
                  <a:close/>
                  <a:moveTo>
                    <a:pt x="9002" y="2277"/>
                  </a:moveTo>
                  <a:lnTo>
                    <a:pt x="9002" y="2218"/>
                  </a:lnTo>
                  <a:lnTo>
                    <a:pt x="8958" y="2196"/>
                  </a:lnTo>
                  <a:lnTo>
                    <a:pt x="9002" y="2107"/>
                  </a:lnTo>
                  <a:lnTo>
                    <a:pt x="9002" y="2052"/>
                  </a:lnTo>
                  <a:lnTo>
                    <a:pt x="8984" y="2042"/>
                  </a:lnTo>
                  <a:lnTo>
                    <a:pt x="8918" y="2176"/>
                  </a:lnTo>
                  <a:lnTo>
                    <a:pt x="8790" y="2113"/>
                  </a:lnTo>
                  <a:lnTo>
                    <a:pt x="8868" y="1953"/>
                  </a:lnTo>
                  <a:lnTo>
                    <a:pt x="8833" y="1928"/>
                  </a:lnTo>
                  <a:lnTo>
                    <a:pt x="8728" y="2142"/>
                  </a:lnTo>
                  <a:lnTo>
                    <a:pt x="9002" y="2277"/>
                  </a:lnTo>
                  <a:close/>
                  <a:moveTo>
                    <a:pt x="9002" y="1901"/>
                  </a:moveTo>
                  <a:lnTo>
                    <a:pt x="9002" y="1845"/>
                  </a:lnTo>
                  <a:lnTo>
                    <a:pt x="8938" y="1813"/>
                  </a:lnTo>
                  <a:lnTo>
                    <a:pt x="8961" y="1767"/>
                  </a:lnTo>
                  <a:cubicBezTo>
                    <a:pt x="8966" y="1756"/>
                    <a:pt x="8971" y="1747"/>
                    <a:pt x="8976" y="1740"/>
                  </a:cubicBezTo>
                  <a:cubicBezTo>
                    <a:pt x="8982" y="1733"/>
                    <a:pt x="8987" y="1727"/>
                    <a:pt x="8993" y="1721"/>
                  </a:cubicBezTo>
                  <a:cubicBezTo>
                    <a:pt x="8996" y="1719"/>
                    <a:pt x="8999" y="1717"/>
                    <a:pt x="9002" y="1715"/>
                  </a:cubicBezTo>
                  <a:lnTo>
                    <a:pt x="9002" y="1659"/>
                  </a:lnTo>
                  <a:cubicBezTo>
                    <a:pt x="8999" y="1660"/>
                    <a:pt x="8997" y="1661"/>
                    <a:pt x="8995" y="1662"/>
                  </a:cubicBezTo>
                  <a:cubicBezTo>
                    <a:pt x="8989" y="1665"/>
                    <a:pt x="8983" y="1668"/>
                    <a:pt x="8977" y="1673"/>
                  </a:cubicBezTo>
                  <a:cubicBezTo>
                    <a:pt x="8971" y="1677"/>
                    <a:pt x="8965" y="1683"/>
                    <a:pt x="8959" y="1689"/>
                  </a:cubicBezTo>
                  <a:cubicBezTo>
                    <a:pt x="8952" y="1696"/>
                    <a:pt x="8946" y="1704"/>
                    <a:pt x="8940" y="1714"/>
                  </a:cubicBezTo>
                  <a:cubicBezTo>
                    <a:pt x="8934" y="1724"/>
                    <a:pt x="8928" y="1735"/>
                    <a:pt x="8921" y="1748"/>
                  </a:cubicBezTo>
                  <a:lnTo>
                    <a:pt x="8876" y="1840"/>
                  </a:lnTo>
                  <a:lnTo>
                    <a:pt x="9002" y="1901"/>
                  </a:lnTo>
                  <a:close/>
                  <a:moveTo>
                    <a:pt x="1120" y="17602"/>
                  </a:moveTo>
                  <a:lnTo>
                    <a:pt x="993" y="17861"/>
                  </a:lnTo>
                  <a:lnTo>
                    <a:pt x="1032" y="17880"/>
                  </a:lnTo>
                  <a:lnTo>
                    <a:pt x="1084" y="17775"/>
                  </a:lnTo>
                  <a:lnTo>
                    <a:pt x="1435" y="17948"/>
                  </a:lnTo>
                  <a:lnTo>
                    <a:pt x="1457" y="17903"/>
                  </a:lnTo>
                  <a:lnTo>
                    <a:pt x="1106" y="17730"/>
                  </a:lnTo>
                  <a:lnTo>
                    <a:pt x="1158" y="17624"/>
                  </a:lnTo>
                  <a:lnTo>
                    <a:pt x="1120" y="17602"/>
                  </a:lnTo>
                  <a:close/>
                  <a:moveTo>
                    <a:pt x="1652" y="17508"/>
                  </a:moveTo>
                  <a:lnTo>
                    <a:pt x="1611" y="17488"/>
                  </a:lnTo>
                  <a:lnTo>
                    <a:pt x="1527" y="17660"/>
                  </a:lnTo>
                  <a:lnTo>
                    <a:pt x="1384" y="17590"/>
                  </a:lnTo>
                  <a:lnTo>
                    <a:pt x="1450" y="17456"/>
                  </a:lnTo>
                  <a:lnTo>
                    <a:pt x="1409" y="17436"/>
                  </a:lnTo>
                  <a:lnTo>
                    <a:pt x="1343" y="17570"/>
                  </a:lnTo>
                  <a:lnTo>
                    <a:pt x="1215" y="17507"/>
                  </a:lnTo>
                  <a:lnTo>
                    <a:pt x="1294" y="17347"/>
                  </a:lnTo>
                  <a:lnTo>
                    <a:pt x="1258" y="17321"/>
                  </a:lnTo>
                  <a:lnTo>
                    <a:pt x="1153" y="17535"/>
                  </a:lnTo>
                  <a:lnTo>
                    <a:pt x="1544" y="17727"/>
                  </a:lnTo>
                  <a:lnTo>
                    <a:pt x="1652" y="17508"/>
                  </a:lnTo>
                  <a:close/>
                  <a:moveTo>
                    <a:pt x="1815" y="17177"/>
                  </a:moveTo>
                  <a:lnTo>
                    <a:pt x="1778" y="17182"/>
                  </a:lnTo>
                  <a:cubicBezTo>
                    <a:pt x="1762" y="17184"/>
                    <a:pt x="1744" y="17186"/>
                    <a:pt x="1725" y="17189"/>
                  </a:cubicBezTo>
                  <a:cubicBezTo>
                    <a:pt x="1707" y="17191"/>
                    <a:pt x="1689" y="17194"/>
                    <a:pt x="1673" y="17196"/>
                  </a:cubicBezTo>
                  <a:cubicBezTo>
                    <a:pt x="1656" y="17198"/>
                    <a:pt x="1645" y="17200"/>
                    <a:pt x="1638" y="17201"/>
                  </a:cubicBezTo>
                  <a:cubicBezTo>
                    <a:pt x="1628" y="17203"/>
                    <a:pt x="1617" y="17206"/>
                    <a:pt x="1605" y="17209"/>
                  </a:cubicBezTo>
                  <a:cubicBezTo>
                    <a:pt x="1593" y="17212"/>
                    <a:pt x="1583" y="17215"/>
                    <a:pt x="1574" y="17219"/>
                  </a:cubicBezTo>
                  <a:lnTo>
                    <a:pt x="1577" y="17214"/>
                  </a:lnTo>
                  <a:cubicBezTo>
                    <a:pt x="1585" y="17198"/>
                    <a:pt x="1589" y="17183"/>
                    <a:pt x="1590" y="17167"/>
                  </a:cubicBezTo>
                  <a:cubicBezTo>
                    <a:pt x="1592" y="17152"/>
                    <a:pt x="1590" y="17138"/>
                    <a:pt x="1585" y="17124"/>
                  </a:cubicBezTo>
                  <a:cubicBezTo>
                    <a:pt x="1580" y="17110"/>
                    <a:pt x="1572" y="17098"/>
                    <a:pt x="1561" y="17086"/>
                  </a:cubicBezTo>
                  <a:cubicBezTo>
                    <a:pt x="1551" y="17075"/>
                    <a:pt x="1537" y="17065"/>
                    <a:pt x="1521" y="17057"/>
                  </a:cubicBezTo>
                  <a:cubicBezTo>
                    <a:pt x="1511" y="17052"/>
                    <a:pt x="1501" y="17049"/>
                    <a:pt x="1491" y="17047"/>
                  </a:cubicBezTo>
                  <a:cubicBezTo>
                    <a:pt x="1481" y="17045"/>
                    <a:pt x="1472" y="17044"/>
                    <a:pt x="1464" y="17045"/>
                  </a:cubicBezTo>
                  <a:cubicBezTo>
                    <a:pt x="1455" y="17045"/>
                    <a:pt x="1447" y="17046"/>
                    <a:pt x="1440" y="17048"/>
                  </a:cubicBezTo>
                  <a:cubicBezTo>
                    <a:pt x="1432" y="17050"/>
                    <a:pt x="1426" y="17053"/>
                    <a:pt x="1420" y="17056"/>
                  </a:cubicBezTo>
                  <a:cubicBezTo>
                    <a:pt x="1414" y="17058"/>
                    <a:pt x="1408" y="17062"/>
                    <a:pt x="1402" y="17066"/>
                  </a:cubicBezTo>
                  <a:cubicBezTo>
                    <a:pt x="1396" y="17071"/>
                    <a:pt x="1390" y="17076"/>
                    <a:pt x="1384" y="17083"/>
                  </a:cubicBezTo>
                  <a:cubicBezTo>
                    <a:pt x="1378" y="17089"/>
                    <a:pt x="1372" y="17098"/>
                    <a:pt x="1366" y="17107"/>
                  </a:cubicBezTo>
                  <a:cubicBezTo>
                    <a:pt x="1359" y="17117"/>
                    <a:pt x="1353" y="17128"/>
                    <a:pt x="1347" y="17142"/>
                  </a:cubicBezTo>
                  <a:lnTo>
                    <a:pt x="1302" y="17233"/>
                  </a:lnTo>
                  <a:lnTo>
                    <a:pt x="1692" y="17425"/>
                  </a:lnTo>
                  <a:lnTo>
                    <a:pt x="1715" y="17380"/>
                  </a:lnTo>
                  <a:lnTo>
                    <a:pt x="1538" y="17293"/>
                  </a:lnTo>
                  <a:cubicBezTo>
                    <a:pt x="1544" y="17283"/>
                    <a:pt x="1549" y="17276"/>
                    <a:pt x="1556" y="17271"/>
                  </a:cubicBezTo>
                  <a:cubicBezTo>
                    <a:pt x="1562" y="17267"/>
                    <a:pt x="1572" y="17263"/>
                    <a:pt x="1585" y="17261"/>
                  </a:cubicBezTo>
                  <a:cubicBezTo>
                    <a:pt x="1608" y="17256"/>
                    <a:pt x="1630" y="17252"/>
                    <a:pt x="1651" y="17248"/>
                  </a:cubicBezTo>
                  <a:cubicBezTo>
                    <a:pt x="1672" y="17245"/>
                    <a:pt x="1691" y="17242"/>
                    <a:pt x="1708" y="17240"/>
                  </a:cubicBezTo>
                  <a:cubicBezTo>
                    <a:pt x="1726" y="17238"/>
                    <a:pt x="1741" y="17237"/>
                    <a:pt x="1754" y="17236"/>
                  </a:cubicBezTo>
                  <a:cubicBezTo>
                    <a:pt x="1767" y="17236"/>
                    <a:pt x="1778" y="17235"/>
                    <a:pt x="1786" y="17236"/>
                  </a:cubicBezTo>
                  <a:lnTo>
                    <a:pt x="1815" y="17177"/>
                  </a:lnTo>
                  <a:close/>
                  <a:moveTo>
                    <a:pt x="1528" y="17128"/>
                  </a:moveTo>
                  <a:cubicBezTo>
                    <a:pt x="1537" y="17136"/>
                    <a:pt x="1542" y="17145"/>
                    <a:pt x="1545" y="17155"/>
                  </a:cubicBezTo>
                  <a:cubicBezTo>
                    <a:pt x="1548" y="17166"/>
                    <a:pt x="1549" y="17177"/>
                    <a:pt x="1547" y="17190"/>
                  </a:cubicBezTo>
                  <a:cubicBezTo>
                    <a:pt x="1545" y="17203"/>
                    <a:pt x="1539" y="17218"/>
                    <a:pt x="1531" y="17235"/>
                  </a:cubicBezTo>
                  <a:lnTo>
                    <a:pt x="1509" y="17278"/>
                  </a:lnTo>
                  <a:lnTo>
                    <a:pt x="1363" y="17207"/>
                  </a:lnTo>
                  <a:lnTo>
                    <a:pt x="1386" y="17160"/>
                  </a:lnTo>
                  <a:cubicBezTo>
                    <a:pt x="1392" y="17149"/>
                    <a:pt x="1397" y="17140"/>
                    <a:pt x="1402" y="17133"/>
                  </a:cubicBezTo>
                  <a:cubicBezTo>
                    <a:pt x="1407" y="17126"/>
                    <a:pt x="1413" y="17120"/>
                    <a:pt x="1418" y="17115"/>
                  </a:cubicBezTo>
                  <a:cubicBezTo>
                    <a:pt x="1428" y="17106"/>
                    <a:pt x="1441" y="17101"/>
                    <a:pt x="1455" y="17099"/>
                  </a:cubicBezTo>
                  <a:cubicBezTo>
                    <a:pt x="1470" y="17097"/>
                    <a:pt x="1484" y="17100"/>
                    <a:pt x="1497" y="17106"/>
                  </a:cubicBezTo>
                  <a:cubicBezTo>
                    <a:pt x="1509" y="17112"/>
                    <a:pt x="1520" y="17120"/>
                    <a:pt x="1528" y="17128"/>
                  </a:cubicBezTo>
                  <a:close/>
                  <a:moveTo>
                    <a:pt x="2027" y="16965"/>
                  </a:moveTo>
                  <a:lnTo>
                    <a:pt x="1477" y="16695"/>
                  </a:lnTo>
                  <a:lnTo>
                    <a:pt x="1459" y="16733"/>
                  </a:lnTo>
                  <a:lnTo>
                    <a:pt x="2008" y="17003"/>
                  </a:lnTo>
                  <a:lnTo>
                    <a:pt x="2027" y="16965"/>
                  </a:lnTo>
                  <a:close/>
                  <a:moveTo>
                    <a:pt x="1872" y="16074"/>
                  </a:moveTo>
                  <a:lnTo>
                    <a:pt x="1849" y="16121"/>
                  </a:lnTo>
                  <a:lnTo>
                    <a:pt x="2052" y="16281"/>
                  </a:lnTo>
                  <a:cubicBezTo>
                    <a:pt x="2065" y="16291"/>
                    <a:pt x="2078" y="16301"/>
                    <a:pt x="2090" y="16311"/>
                  </a:cubicBezTo>
                  <a:cubicBezTo>
                    <a:pt x="2103" y="16320"/>
                    <a:pt x="2114" y="16329"/>
                    <a:pt x="2125" y="16336"/>
                  </a:cubicBezTo>
                  <a:cubicBezTo>
                    <a:pt x="2135" y="16344"/>
                    <a:pt x="2143" y="16350"/>
                    <a:pt x="2150" y="16355"/>
                  </a:cubicBezTo>
                  <a:cubicBezTo>
                    <a:pt x="2155" y="16359"/>
                    <a:pt x="2158" y="16361"/>
                    <a:pt x="2160" y="16362"/>
                  </a:cubicBezTo>
                  <a:cubicBezTo>
                    <a:pt x="2158" y="16362"/>
                    <a:pt x="2155" y="16361"/>
                    <a:pt x="2150" y="16360"/>
                  </a:cubicBezTo>
                  <a:cubicBezTo>
                    <a:pt x="2144" y="16358"/>
                    <a:pt x="2136" y="16355"/>
                    <a:pt x="2126" y="16352"/>
                  </a:cubicBezTo>
                  <a:cubicBezTo>
                    <a:pt x="2116" y="16349"/>
                    <a:pt x="2104" y="16346"/>
                    <a:pt x="2091" y="16343"/>
                  </a:cubicBezTo>
                  <a:cubicBezTo>
                    <a:pt x="2077" y="16339"/>
                    <a:pt x="2063" y="16335"/>
                    <a:pt x="2047" y="16331"/>
                  </a:cubicBezTo>
                  <a:lnTo>
                    <a:pt x="1777" y="16266"/>
                  </a:lnTo>
                  <a:lnTo>
                    <a:pt x="1751" y="16319"/>
                  </a:lnTo>
                  <a:lnTo>
                    <a:pt x="1960" y="16486"/>
                  </a:lnTo>
                  <a:cubicBezTo>
                    <a:pt x="1970" y="16494"/>
                    <a:pt x="1981" y="16502"/>
                    <a:pt x="1992" y="16511"/>
                  </a:cubicBezTo>
                  <a:cubicBezTo>
                    <a:pt x="2004" y="16520"/>
                    <a:pt x="2015" y="16528"/>
                    <a:pt x="2025" y="16536"/>
                  </a:cubicBezTo>
                  <a:cubicBezTo>
                    <a:pt x="2035" y="16543"/>
                    <a:pt x="2043" y="16550"/>
                    <a:pt x="2050" y="16555"/>
                  </a:cubicBezTo>
                  <a:cubicBezTo>
                    <a:pt x="2057" y="16561"/>
                    <a:pt x="2061" y="16563"/>
                    <a:pt x="2062" y="16564"/>
                  </a:cubicBezTo>
                  <a:cubicBezTo>
                    <a:pt x="2060" y="16563"/>
                    <a:pt x="2055" y="16562"/>
                    <a:pt x="2047" y="16559"/>
                  </a:cubicBezTo>
                  <a:cubicBezTo>
                    <a:pt x="2038" y="16556"/>
                    <a:pt x="2028" y="16553"/>
                    <a:pt x="2015" y="16549"/>
                  </a:cubicBezTo>
                  <a:cubicBezTo>
                    <a:pt x="2003" y="16546"/>
                    <a:pt x="1989" y="16542"/>
                    <a:pt x="1975" y="16538"/>
                  </a:cubicBezTo>
                  <a:cubicBezTo>
                    <a:pt x="1960" y="16534"/>
                    <a:pt x="1946" y="16530"/>
                    <a:pt x="1933" y="16527"/>
                  </a:cubicBezTo>
                  <a:lnTo>
                    <a:pt x="1680" y="16464"/>
                  </a:lnTo>
                  <a:lnTo>
                    <a:pt x="1655" y="16514"/>
                  </a:lnTo>
                  <a:lnTo>
                    <a:pt x="2092" y="16614"/>
                  </a:lnTo>
                  <a:lnTo>
                    <a:pt x="2121" y="16554"/>
                  </a:lnTo>
                  <a:lnTo>
                    <a:pt x="1925" y="16397"/>
                  </a:lnTo>
                  <a:cubicBezTo>
                    <a:pt x="1913" y="16388"/>
                    <a:pt x="1902" y="16379"/>
                    <a:pt x="1890" y="16371"/>
                  </a:cubicBezTo>
                  <a:cubicBezTo>
                    <a:pt x="1879" y="16362"/>
                    <a:pt x="1869" y="16355"/>
                    <a:pt x="1860" y="16348"/>
                  </a:cubicBezTo>
                  <a:cubicBezTo>
                    <a:pt x="1851" y="16342"/>
                    <a:pt x="1844" y="16336"/>
                    <a:pt x="1838" y="16332"/>
                  </a:cubicBezTo>
                  <a:cubicBezTo>
                    <a:pt x="1832" y="16328"/>
                    <a:pt x="1829" y="16326"/>
                    <a:pt x="1828" y="16325"/>
                  </a:cubicBezTo>
                  <a:cubicBezTo>
                    <a:pt x="1829" y="16326"/>
                    <a:pt x="1833" y="16327"/>
                    <a:pt x="1840" y="16329"/>
                  </a:cubicBezTo>
                  <a:cubicBezTo>
                    <a:pt x="1847" y="16331"/>
                    <a:pt x="1856" y="16333"/>
                    <a:pt x="1866" y="16336"/>
                  </a:cubicBezTo>
                  <a:cubicBezTo>
                    <a:pt x="1877" y="16339"/>
                    <a:pt x="1889" y="16343"/>
                    <a:pt x="1903" y="16347"/>
                  </a:cubicBezTo>
                  <a:cubicBezTo>
                    <a:pt x="1917" y="16350"/>
                    <a:pt x="1932" y="16354"/>
                    <a:pt x="1948" y="16358"/>
                  </a:cubicBezTo>
                  <a:lnTo>
                    <a:pt x="2189" y="16417"/>
                  </a:lnTo>
                  <a:lnTo>
                    <a:pt x="2219" y="16356"/>
                  </a:lnTo>
                  <a:lnTo>
                    <a:pt x="1872" y="16074"/>
                  </a:lnTo>
                  <a:close/>
                  <a:moveTo>
                    <a:pt x="2409" y="15969"/>
                  </a:moveTo>
                  <a:lnTo>
                    <a:pt x="2369" y="15949"/>
                  </a:lnTo>
                  <a:lnTo>
                    <a:pt x="2284" y="16121"/>
                  </a:lnTo>
                  <a:lnTo>
                    <a:pt x="2141" y="16050"/>
                  </a:lnTo>
                  <a:lnTo>
                    <a:pt x="2207" y="15916"/>
                  </a:lnTo>
                  <a:lnTo>
                    <a:pt x="2167" y="15897"/>
                  </a:lnTo>
                  <a:lnTo>
                    <a:pt x="2101" y="16030"/>
                  </a:lnTo>
                  <a:lnTo>
                    <a:pt x="1973" y="15967"/>
                  </a:lnTo>
                  <a:lnTo>
                    <a:pt x="2051" y="15807"/>
                  </a:lnTo>
                  <a:lnTo>
                    <a:pt x="2016" y="15782"/>
                  </a:lnTo>
                  <a:lnTo>
                    <a:pt x="1911" y="15996"/>
                  </a:lnTo>
                  <a:lnTo>
                    <a:pt x="2301" y="16188"/>
                  </a:lnTo>
                  <a:lnTo>
                    <a:pt x="2409" y="15969"/>
                  </a:lnTo>
                  <a:close/>
                  <a:moveTo>
                    <a:pt x="2425" y="15564"/>
                  </a:moveTo>
                  <a:cubicBezTo>
                    <a:pt x="2411" y="15563"/>
                    <a:pt x="2397" y="15564"/>
                    <a:pt x="2384" y="15567"/>
                  </a:cubicBezTo>
                  <a:cubicBezTo>
                    <a:pt x="2371" y="15571"/>
                    <a:pt x="2359" y="15576"/>
                    <a:pt x="2348" y="15584"/>
                  </a:cubicBezTo>
                  <a:cubicBezTo>
                    <a:pt x="2337" y="15591"/>
                    <a:pt x="2324" y="15602"/>
                    <a:pt x="2311" y="15617"/>
                  </a:cubicBezTo>
                  <a:lnTo>
                    <a:pt x="2274" y="15655"/>
                  </a:lnTo>
                  <a:cubicBezTo>
                    <a:pt x="2255" y="15674"/>
                    <a:pt x="2238" y="15687"/>
                    <a:pt x="2224" y="15692"/>
                  </a:cubicBezTo>
                  <a:cubicBezTo>
                    <a:pt x="2210" y="15697"/>
                    <a:pt x="2194" y="15696"/>
                    <a:pt x="2178" y="15688"/>
                  </a:cubicBezTo>
                  <a:cubicBezTo>
                    <a:pt x="2158" y="15679"/>
                    <a:pt x="2146" y="15664"/>
                    <a:pt x="2141" y="15645"/>
                  </a:cubicBezTo>
                  <a:cubicBezTo>
                    <a:pt x="2137" y="15625"/>
                    <a:pt x="2140" y="15603"/>
                    <a:pt x="2152" y="15579"/>
                  </a:cubicBezTo>
                  <a:cubicBezTo>
                    <a:pt x="2157" y="15570"/>
                    <a:pt x="2161" y="15563"/>
                    <a:pt x="2166" y="15556"/>
                  </a:cubicBezTo>
                  <a:cubicBezTo>
                    <a:pt x="2171" y="15549"/>
                    <a:pt x="2176" y="15543"/>
                    <a:pt x="2182" y="15536"/>
                  </a:cubicBezTo>
                  <a:cubicBezTo>
                    <a:pt x="2189" y="15530"/>
                    <a:pt x="2196" y="15524"/>
                    <a:pt x="2204" y="15518"/>
                  </a:cubicBezTo>
                  <a:cubicBezTo>
                    <a:pt x="2212" y="15513"/>
                    <a:pt x="2222" y="15506"/>
                    <a:pt x="2232" y="15500"/>
                  </a:cubicBezTo>
                  <a:lnTo>
                    <a:pt x="2209" y="15463"/>
                  </a:lnTo>
                  <a:cubicBezTo>
                    <a:pt x="2165" y="15488"/>
                    <a:pt x="2134" y="15521"/>
                    <a:pt x="2113" y="15562"/>
                  </a:cubicBezTo>
                  <a:cubicBezTo>
                    <a:pt x="2104" y="15581"/>
                    <a:pt x="2098" y="15600"/>
                    <a:pt x="2096" y="15618"/>
                  </a:cubicBezTo>
                  <a:cubicBezTo>
                    <a:pt x="2094" y="15636"/>
                    <a:pt x="2095" y="15653"/>
                    <a:pt x="2099" y="15669"/>
                  </a:cubicBezTo>
                  <a:cubicBezTo>
                    <a:pt x="2104" y="15685"/>
                    <a:pt x="2111" y="15700"/>
                    <a:pt x="2122" y="15712"/>
                  </a:cubicBezTo>
                  <a:cubicBezTo>
                    <a:pt x="2133" y="15725"/>
                    <a:pt x="2146" y="15736"/>
                    <a:pt x="2163" y="15744"/>
                  </a:cubicBezTo>
                  <a:cubicBezTo>
                    <a:pt x="2188" y="15756"/>
                    <a:pt x="2214" y="15759"/>
                    <a:pt x="2239" y="15751"/>
                  </a:cubicBezTo>
                  <a:cubicBezTo>
                    <a:pt x="2251" y="15747"/>
                    <a:pt x="2262" y="15741"/>
                    <a:pt x="2272" y="15733"/>
                  </a:cubicBezTo>
                  <a:cubicBezTo>
                    <a:pt x="2282" y="15725"/>
                    <a:pt x="2294" y="15714"/>
                    <a:pt x="2308" y="15698"/>
                  </a:cubicBezTo>
                  <a:lnTo>
                    <a:pt x="2339" y="15665"/>
                  </a:lnTo>
                  <a:cubicBezTo>
                    <a:pt x="2376" y="15625"/>
                    <a:pt x="2412" y="15614"/>
                    <a:pt x="2447" y="15631"/>
                  </a:cubicBezTo>
                  <a:cubicBezTo>
                    <a:pt x="2470" y="15642"/>
                    <a:pt x="2484" y="15661"/>
                    <a:pt x="2489" y="15686"/>
                  </a:cubicBezTo>
                  <a:cubicBezTo>
                    <a:pt x="2491" y="15698"/>
                    <a:pt x="2491" y="15709"/>
                    <a:pt x="2489" y="15719"/>
                  </a:cubicBezTo>
                  <a:cubicBezTo>
                    <a:pt x="2487" y="15729"/>
                    <a:pt x="2483" y="15742"/>
                    <a:pt x="2475" y="15757"/>
                  </a:cubicBezTo>
                  <a:cubicBezTo>
                    <a:pt x="2466" y="15776"/>
                    <a:pt x="2454" y="15793"/>
                    <a:pt x="2440" y="15808"/>
                  </a:cubicBezTo>
                  <a:cubicBezTo>
                    <a:pt x="2427" y="15822"/>
                    <a:pt x="2410" y="15834"/>
                    <a:pt x="2390" y="15845"/>
                  </a:cubicBezTo>
                  <a:lnTo>
                    <a:pt x="2417" y="15883"/>
                  </a:lnTo>
                  <a:cubicBezTo>
                    <a:pt x="2438" y="15870"/>
                    <a:pt x="2457" y="15855"/>
                    <a:pt x="2473" y="15837"/>
                  </a:cubicBezTo>
                  <a:cubicBezTo>
                    <a:pt x="2488" y="15820"/>
                    <a:pt x="2502" y="15799"/>
                    <a:pt x="2514" y="15775"/>
                  </a:cubicBezTo>
                  <a:cubicBezTo>
                    <a:pt x="2522" y="15757"/>
                    <a:pt x="2528" y="15740"/>
                    <a:pt x="2531" y="15725"/>
                  </a:cubicBezTo>
                  <a:cubicBezTo>
                    <a:pt x="2534" y="15709"/>
                    <a:pt x="2535" y="15693"/>
                    <a:pt x="2533" y="15676"/>
                  </a:cubicBezTo>
                  <a:cubicBezTo>
                    <a:pt x="2530" y="15653"/>
                    <a:pt x="2523" y="15633"/>
                    <a:pt x="2511" y="15615"/>
                  </a:cubicBezTo>
                  <a:cubicBezTo>
                    <a:pt x="2499" y="15598"/>
                    <a:pt x="2484" y="15585"/>
                    <a:pt x="2465" y="15576"/>
                  </a:cubicBezTo>
                  <a:cubicBezTo>
                    <a:pt x="2453" y="15570"/>
                    <a:pt x="2440" y="15566"/>
                    <a:pt x="2425" y="15564"/>
                  </a:cubicBezTo>
                  <a:close/>
                  <a:moveTo>
                    <a:pt x="2343" y="15118"/>
                  </a:moveTo>
                  <a:lnTo>
                    <a:pt x="2215" y="15376"/>
                  </a:lnTo>
                  <a:lnTo>
                    <a:pt x="2255" y="15396"/>
                  </a:lnTo>
                  <a:lnTo>
                    <a:pt x="2306" y="15291"/>
                  </a:lnTo>
                  <a:lnTo>
                    <a:pt x="2658" y="15464"/>
                  </a:lnTo>
                  <a:lnTo>
                    <a:pt x="2680" y="15419"/>
                  </a:lnTo>
                  <a:lnTo>
                    <a:pt x="2328" y="15246"/>
                  </a:lnTo>
                  <a:lnTo>
                    <a:pt x="2380" y="15140"/>
                  </a:lnTo>
                  <a:lnTo>
                    <a:pt x="2343" y="15118"/>
                  </a:lnTo>
                  <a:close/>
                  <a:moveTo>
                    <a:pt x="2477" y="14845"/>
                  </a:moveTo>
                  <a:lnTo>
                    <a:pt x="2376" y="15050"/>
                  </a:lnTo>
                  <a:lnTo>
                    <a:pt x="2766" y="15243"/>
                  </a:lnTo>
                  <a:lnTo>
                    <a:pt x="2790" y="15195"/>
                  </a:lnTo>
                  <a:lnTo>
                    <a:pt x="2604" y="15104"/>
                  </a:lnTo>
                  <a:lnTo>
                    <a:pt x="2666" y="14979"/>
                  </a:lnTo>
                  <a:lnTo>
                    <a:pt x="2627" y="14960"/>
                  </a:lnTo>
                  <a:lnTo>
                    <a:pt x="2566" y="15085"/>
                  </a:lnTo>
                  <a:lnTo>
                    <a:pt x="2438" y="15022"/>
                  </a:lnTo>
                  <a:lnTo>
                    <a:pt x="2512" y="14871"/>
                  </a:lnTo>
                  <a:lnTo>
                    <a:pt x="2477" y="14845"/>
                  </a:lnTo>
                  <a:close/>
                  <a:moveTo>
                    <a:pt x="3024" y="14719"/>
                  </a:moveTo>
                  <a:lnTo>
                    <a:pt x="2569" y="14656"/>
                  </a:lnTo>
                  <a:lnTo>
                    <a:pt x="2539" y="14717"/>
                  </a:lnTo>
                  <a:lnTo>
                    <a:pt x="2866" y="15040"/>
                  </a:lnTo>
                  <a:lnTo>
                    <a:pt x="2889" y="14993"/>
                  </a:lnTo>
                  <a:lnTo>
                    <a:pt x="2788" y="14896"/>
                  </a:lnTo>
                  <a:lnTo>
                    <a:pt x="2859" y="14750"/>
                  </a:lnTo>
                  <a:lnTo>
                    <a:pt x="2998" y="14772"/>
                  </a:lnTo>
                  <a:lnTo>
                    <a:pt x="3024" y="14719"/>
                  </a:lnTo>
                  <a:close/>
                  <a:moveTo>
                    <a:pt x="2815" y="14743"/>
                  </a:moveTo>
                  <a:lnTo>
                    <a:pt x="2756" y="14865"/>
                  </a:lnTo>
                  <a:lnTo>
                    <a:pt x="2595" y="14709"/>
                  </a:lnTo>
                  <a:lnTo>
                    <a:pt x="2815" y="14743"/>
                  </a:lnTo>
                  <a:close/>
                  <a:moveTo>
                    <a:pt x="2461" y="14687"/>
                  </a:moveTo>
                  <a:cubicBezTo>
                    <a:pt x="2453" y="14690"/>
                    <a:pt x="2447" y="14696"/>
                    <a:pt x="2443" y="14704"/>
                  </a:cubicBezTo>
                  <a:cubicBezTo>
                    <a:pt x="2439" y="14712"/>
                    <a:pt x="2438" y="14721"/>
                    <a:pt x="2441" y="14729"/>
                  </a:cubicBezTo>
                  <a:cubicBezTo>
                    <a:pt x="2444" y="14738"/>
                    <a:pt x="2449" y="14744"/>
                    <a:pt x="2457" y="14748"/>
                  </a:cubicBezTo>
                  <a:cubicBezTo>
                    <a:pt x="2466" y="14752"/>
                    <a:pt x="2474" y="14752"/>
                    <a:pt x="2483" y="14750"/>
                  </a:cubicBezTo>
                  <a:cubicBezTo>
                    <a:pt x="2492" y="14747"/>
                    <a:pt x="2498" y="14741"/>
                    <a:pt x="2502" y="14733"/>
                  </a:cubicBezTo>
                  <a:cubicBezTo>
                    <a:pt x="2506" y="14725"/>
                    <a:pt x="2507" y="14716"/>
                    <a:pt x="2503" y="14708"/>
                  </a:cubicBezTo>
                  <a:cubicBezTo>
                    <a:pt x="2500" y="14699"/>
                    <a:pt x="2495" y="14693"/>
                    <a:pt x="2486" y="14689"/>
                  </a:cubicBezTo>
                  <a:cubicBezTo>
                    <a:pt x="2478" y="14685"/>
                    <a:pt x="2470" y="14685"/>
                    <a:pt x="2461" y="14687"/>
                  </a:cubicBezTo>
                  <a:close/>
                  <a:moveTo>
                    <a:pt x="2519" y="14570"/>
                  </a:moveTo>
                  <a:cubicBezTo>
                    <a:pt x="2511" y="14573"/>
                    <a:pt x="2504" y="14579"/>
                    <a:pt x="2500" y="14587"/>
                  </a:cubicBezTo>
                  <a:cubicBezTo>
                    <a:pt x="2496" y="14595"/>
                    <a:pt x="2496" y="14603"/>
                    <a:pt x="2499" y="14612"/>
                  </a:cubicBezTo>
                  <a:cubicBezTo>
                    <a:pt x="2502" y="14620"/>
                    <a:pt x="2507" y="14626"/>
                    <a:pt x="2515" y="14630"/>
                  </a:cubicBezTo>
                  <a:cubicBezTo>
                    <a:pt x="2523" y="14634"/>
                    <a:pt x="2532" y="14635"/>
                    <a:pt x="2541" y="14632"/>
                  </a:cubicBezTo>
                  <a:cubicBezTo>
                    <a:pt x="2549" y="14629"/>
                    <a:pt x="2556" y="14624"/>
                    <a:pt x="2560" y="14616"/>
                  </a:cubicBezTo>
                  <a:cubicBezTo>
                    <a:pt x="2564" y="14607"/>
                    <a:pt x="2564" y="14599"/>
                    <a:pt x="2561" y="14590"/>
                  </a:cubicBezTo>
                  <a:cubicBezTo>
                    <a:pt x="2558" y="14582"/>
                    <a:pt x="2552" y="14576"/>
                    <a:pt x="2544" y="14572"/>
                  </a:cubicBezTo>
                  <a:cubicBezTo>
                    <a:pt x="2536" y="14568"/>
                    <a:pt x="2528" y="14567"/>
                    <a:pt x="2519" y="14570"/>
                  </a:cubicBezTo>
                  <a:close/>
                  <a:moveTo>
                    <a:pt x="3120" y="14425"/>
                  </a:moveTo>
                  <a:lnTo>
                    <a:pt x="3044" y="14579"/>
                  </a:lnTo>
                  <a:lnTo>
                    <a:pt x="2692" y="14406"/>
                  </a:lnTo>
                  <a:lnTo>
                    <a:pt x="2669" y="14453"/>
                  </a:lnTo>
                  <a:lnTo>
                    <a:pt x="3060" y="14645"/>
                  </a:lnTo>
                  <a:lnTo>
                    <a:pt x="3156" y="14451"/>
                  </a:lnTo>
                  <a:lnTo>
                    <a:pt x="3120" y="14425"/>
                  </a:lnTo>
                  <a:close/>
                  <a:moveTo>
                    <a:pt x="3219" y="14323"/>
                  </a:moveTo>
                  <a:lnTo>
                    <a:pt x="2828" y="14131"/>
                  </a:lnTo>
                  <a:lnTo>
                    <a:pt x="2806" y="14177"/>
                  </a:lnTo>
                  <a:lnTo>
                    <a:pt x="3196" y="14369"/>
                  </a:lnTo>
                  <a:lnTo>
                    <a:pt x="3219" y="14323"/>
                  </a:lnTo>
                  <a:close/>
                  <a:moveTo>
                    <a:pt x="3243" y="13903"/>
                  </a:moveTo>
                  <a:cubicBezTo>
                    <a:pt x="3228" y="13901"/>
                    <a:pt x="3215" y="13902"/>
                    <a:pt x="3201" y="13906"/>
                  </a:cubicBezTo>
                  <a:cubicBezTo>
                    <a:pt x="3188" y="13909"/>
                    <a:pt x="3176" y="13914"/>
                    <a:pt x="3165" y="13922"/>
                  </a:cubicBezTo>
                  <a:cubicBezTo>
                    <a:pt x="3155" y="13929"/>
                    <a:pt x="3142" y="13940"/>
                    <a:pt x="3128" y="13955"/>
                  </a:cubicBezTo>
                  <a:lnTo>
                    <a:pt x="3092" y="13993"/>
                  </a:lnTo>
                  <a:cubicBezTo>
                    <a:pt x="3073" y="14013"/>
                    <a:pt x="3056" y="14025"/>
                    <a:pt x="3042" y="14030"/>
                  </a:cubicBezTo>
                  <a:cubicBezTo>
                    <a:pt x="3027" y="14036"/>
                    <a:pt x="3012" y="14035"/>
                    <a:pt x="2996" y="14027"/>
                  </a:cubicBezTo>
                  <a:cubicBezTo>
                    <a:pt x="2976" y="14017"/>
                    <a:pt x="2964" y="14002"/>
                    <a:pt x="2959" y="13983"/>
                  </a:cubicBezTo>
                  <a:cubicBezTo>
                    <a:pt x="2954" y="13964"/>
                    <a:pt x="2958" y="13942"/>
                    <a:pt x="2970" y="13917"/>
                  </a:cubicBezTo>
                  <a:cubicBezTo>
                    <a:pt x="2974" y="13909"/>
                    <a:pt x="2979" y="13901"/>
                    <a:pt x="2983" y="13894"/>
                  </a:cubicBezTo>
                  <a:cubicBezTo>
                    <a:pt x="2988" y="13887"/>
                    <a:pt x="2994" y="13881"/>
                    <a:pt x="3000" y="13875"/>
                  </a:cubicBezTo>
                  <a:cubicBezTo>
                    <a:pt x="3006" y="13869"/>
                    <a:pt x="3014" y="13863"/>
                    <a:pt x="3022" y="13857"/>
                  </a:cubicBezTo>
                  <a:cubicBezTo>
                    <a:pt x="3030" y="13851"/>
                    <a:pt x="3039" y="13845"/>
                    <a:pt x="3050" y="13838"/>
                  </a:cubicBezTo>
                  <a:lnTo>
                    <a:pt x="3026" y="13801"/>
                  </a:lnTo>
                  <a:cubicBezTo>
                    <a:pt x="2983" y="13826"/>
                    <a:pt x="2951" y="13859"/>
                    <a:pt x="2931" y="13900"/>
                  </a:cubicBezTo>
                  <a:cubicBezTo>
                    <a:pt x="2921" y="13919"/>
                    <a:pt x="2916" y="13938"/>
                    <a:pt x="2914" y="13956"/>
                  </a:cubicBezTo>
                  <a:cubicBezTo>
                    <a:pt x="2911" y="13975"/>
                    <a:pt x="2913" y="13992"/>
                    <a:pt x="2917" y="14008"/>
                  </a:cubicBezTo>
                  <a:cubicBezTo>
                    <a:pt x="2921" y="14024"/>
                    <a:pt x="2929" y="14038"/>
                    <a:pt x="2940" y="14051"/>
                  </a:cubicBezTo>
                  <a:cubicBezTo>
                    <a:pt x="2950" y="14063"/>
                    <a:pt x="2964" y="14074"/>
                    <a:pt x="2981" y="14082"/>
                  </a:cubicBezTo>
                  <a:cubicBezTo>
                    <a:pt x="3006" y="14095"/>
                    <a:pt x="3031" y="14097"/>
                    <a:pt x="3057" y="14089"/>
                  </a:cubicBezTo>
                  <a:cubicBezTo>
                    <a:pt x="3068" y="14085"/>
                    <a:pt x="3079" y="14080"/>
                    <a:pt x="3089" y="14072"/>
                  </a:cubicBezTo>
                  <a:cubicBezTo>
                    <a:pt x="3099" y="14064"/>
                    <a:pt x="3112" y="14052"/>
                    <a:pt x="3126" y="14037"/>
                  </a:cubicBezTo>
                  <a:lnTo>
                    <a:pt x="3157" y="14003"/>
                  </a:lnTo>
                  <a:cubicBezTo>
                    <a:pt x="3194" y="13963"/>
                    <a:pt x="3230" y="13952"/>
                    <a:pt x="3264" y="13969"/>
                  </a:cubicBezTo>
                  <a:cubicBezTo>
                    <a:pt x="3288" y="13980"/>
                    <a:pt x="3302" y="13999"/>
                    <a:pt x="3306" y="14024"/>
                  </a:cubicBezTo>
                  <a:cubicBezTo>
                    <a:pt x="3309" y="14036"/>
                    <a:pt x="3309" y="14047"/>
                    <a:pt x="3307" y="14057"/>
                  </a:cubicBezTo>
                  <a:cubicBezTo>
                    <a:pt x="3305" y="14068"/>
                    <a:pt x="3300" y="14080"/>
                    <a:pt x="3293" y="14095"/>
                  </a:cubicBezTo>
                  <a:cubicBezTo>
                    <a:pt x="3283" y="14115"/>
                    <a:pt x="3272" y="14132"/>
                    <a:pt x="3258" y="14146"/>
                  </a:cubicBezTo>
                  <a:cubicBezTo>
                    <a:pt x="3244" y="14160"/>
                    <a:pt x="3228" y="14173"/>
                    <a:pt x="3208" y="14183"/>
                  </a:cubicBezTo>
                  <a:lnTo>
                    <a:pt x="3234" y="14222"/>
                  </a:lnTo>
                  <a:cubicBezTo>
                    <a:pt x="3256" y="14208"/>
                    <a:pt x="3275" y="14193"/>
                    <a:pt x="3290" y="14175"/>
                  </a:cubicBezTo>
                  <a:cubicBezTo>
                    <a:pt x="3306" y="14158"/>
                    <a:pt x="3320" y="14137"/>
                    <a:pt x="3331" y="14114"/>
                  </a:cubicBezTo>
                  <a:cubicBezTo>
                    <a:pt x="3340" y="14096"/>
                    <a:pt x="3346" y="14079"/>
                    <a:pt x="3349" y="14063"/>
                  </a:cubicBezTo>
                  <a:cubicBezTo>
                    <a:pt x="3352" y="14048"/>
                    <a:pt x="3352" y="14031"/>
                    <a:pt x="3350" y="14014"/>
                  </a:cubicBezTo>
                  <a:cubicBezTo>
                    <a:pt x="3348" y="13991"/>
                    <a:pt x="3341" y="13971"/>
                    <a:pt x="3329" y="13954"/>
                  </a:cubicBezTo>
                  <a:cubicBezTo>
                    <a:pt x="3316" y="13936"/>
                    <a:pt x="3301" y="13923"/>
                    <a:pt x="3283" y="13914"/>
                  </a:cubicBezTo>
                  <a:cubicBezTo>
                    <a:pt x="3271" y="13908"/>
                    <a:pt x="3257" y="13904"/>
                    <a:pt x="3243" y="13903"/>
                  </a:cubicBezTo>
                  <a:close/>
                  <a:moveTo>
                    <a:pt x="3494" y="13620"/>
                  </a:moveTo>
                  <a:cubicBezTo>
                    <a:pt x="3497" y="13637"/>
                    <a:pt x="3497" y="13652"/>
                    <a:pt x="3495" y="13666"/>
                  </a:cubicBezTo>
                  <a:cubicBezTo>
                    <a:pt x="3493" y="13680"/>
                    <a:pt x="3489" y="13694"/>
                    <a:pt x="3482" y="13709"/>
                  </a:cubicBezTo>
                  <a:cubicBezTo>
                    <a:pt x="3470" y="13731"/>
                    <a:pt x="3454" y="13749"/>
                    <a:pt x="3433" y="13762"/>
                  </a:cubicBezTo>
                  <a:cubicBezTo>
                    <a:pt x="3412" y="13775"/>
                    <a:pt x="3387" y="13780"/>
                    <a:pt x="3357" y="13778"/>
                  </a:cubicBezTo>
                  <a:cubicBezTo>
                    <a:pt x="3343" y="13777"/>
                    <a:pt x="3330" y="13774"/>
                    <a:pt x="3317" y="13770"/>
                  </a:cubicBezTo>
                  <a:cubicBezTo>
                    <a:pt x="3303" y="13766"/>
                    <a:pt x="3287" y="13759"/>
                    <a:pt x="3268" y="13750"/>
                  </a:cubicBezTo>
                  <a:cubicBezTo>
                    <a:pt x="3245" y="13738"/>
                    <a:pt x="3226" y="13727"/>
                    <a:pt x="3211" y="13717"/>
                  </a:cubicBezTo>
                  <a:cubicBezTo>
                    <a:pt x="3196" y="13706"/>
                    <a:pt x="3183" y="13694"/>
                    <a:pt x="3173" y="13682"/>
                  </a:cubicBezTo>
                  <a:cubicBezTo>
                    <a:pt x="3155" y="13662"/>
                    <a:pt x="3145" y="13641"/>
                    <a:pt x="3141" y="13619"/>
                  </a:cubicBezTo>
                  <a:cubicBezTo>
                    <a:pt x="3138" y="13598"/>
                    <a:pt x="3142" y="13576"/>
                    <a:pt x="3153" y="13553"/>
                  </a:cubicBezTo>
                  <a:cubicBezTo>
                    <a:pt x="3160" y="13538"/>
                    <a:pt x="3168" y="13526"/>
                    <a:pt x="3178" y="13517"/>
                  </a:cubicBezTo>
                  <a:cubicBezTo>
                    <a:pt x="3187" y="13507"/>
                    <a:pt x="3199" y="13498"/>
                    <a:pt x="3214" y="13491"/>
                  </a:cubicBezTo>
                  <a:lnTo>
                    <a:pt x="3196" y="13451"/>
                  </a:lnTo>
                  <a:cubicBezTo>
                    <a:pt x="3179" y="13459"/>
                    <a:pt x="3164" y="13470"/>
                    <a:pt x="3150" y="13484"/>
                  </a:cubicBezTo>
                  <a:cubicBezTo>
                    <a:pt x="3136" y="13498"/>
                    <a:pt x="3125" y="13515"/>
                    <a:pt x="3115" y="13534"/>
                  </a:cubicBezTo>
                  <a:cubicBezTo>
                    <a:pt x="3104" y="13557"/>
                    <a:pt x="3098" y="13582"/>
                    <a:pt x="3098" y="13607"/>
                  </a:cubicBezTo>
                  <a:cubicBezTo>
                    <a:pt x="3098" y="13632"/>
                    <a:pt x="3104" y="13656"/>
                    <a:pt x="3115" y="13680"/>
                  </a:cubicBezTo>
                  <a:cubicBezTo>
                    <a:pt x="3126" y="13703"/>
                    <a:pt x="3141" y="13725"/>
                    <a:pt x="3162" y="13745"/>
                  </a:cubicBezTo>
                  <a:cubicBezTo>
                    <a:pt x="3183" y="13766"/>
                    <a:pt x="3208" y="13783"/>
                    <a:pt x="3236" y="13797"/>
                  </a:cubicBezTo>
                  <a:cubicBezTo>
                    <a:pt x="3266" y="13812"/>
                    <a:pt x="3295" y="13821"/>
                    <a:pt x="3324" y="13827"/>
                  </a:cubicBezTo>
                  <a:cubicBezTo>
                    <a:pt x="3353" y="13832"/>
                    <a:pt x="3381" y="13831"/>
                    <a:pt x="3408" y="13824"/>
                  </a:cubicBezTo>
                  <a:cubicBezTo>
                    <a:pt x="3433" y="13817"/>
                    <a:pt x="3454" y="13806"/>
                    <a:pt x="3473" y="13790"/>
                  </a:cubicBezTo>
                  <a:cubicBezTo>
                    <a:pt x="3491" y="13775"/>
                    <a:pt x="3506" y="13756"/>
                    <a:pt x="3516" y="13735"/>
                  </a:cubicBezTo>
                  <a:cubicBezTo>
                    <a:pt x="3526" y="13716"/>
                    <a:pt x="3532" y="13695"/>
                    <a:pt x="3536" y="13674"/>
                  </a:cubicBezTo>
                  <a:cubicBezTo>
                    <a:pt x="3539" y="13653"/>
                    <a:pt x="3540" y="13632"/>
                    <a:pt x="3538" y="13611"/>
                  </a:cubicBezTo>
                  <a:lnTo>
                    <a:pt x="3494" y="13620"/>
                  </a:lnTo>
                  <a:close/>
                  <a:moveTo>
                    <a:pt x="3730" y="13285"/>
                  </a:moveTo>
                  <a:lnTo>
                    <a:pt x="3339" y="13093"/>
                  </a:lnTo>
                  <a:lnTo>
                    <a:pt x="3316" y="13139"/>
                  </a:lnTo>
                  <a:lnTo>
                    <a:pt x="3479" y="13220"/>
                  </a:lnTo>
                  <a:lnTo>
                    <a:pt x="3398" y="13385"/>
                  </a:lnTo>
                  <a:lnTo>
                    <a:pt x="3235" y="13304"/>
                  </a:lnTo>
                  <a:lnTo>
                    <a:pt x="3212" y="13350"/>
                  </a:lnTo>
                  <a:lnTo>
                    <a:pt x="3603" y="13542"/>
                  </a:lnTo>
                  <a:lnTo>
                    <a:pt x="3626" y="13496"/>
                  </a:lnTo>
                  <a:lnTo>
                    <a:pt x="3437" y="13403"/>
                  </a:lnTo>
                  <a:lnTo>
                    <a:pt x="3518" y="13239"/>
                  </a:lnTo>
                  <a:lnTo>
                    <a:pt x="3707" y="13332"/>
                  </a:lnTo>
                  <a:lnTo>
                    <a:pt x="3730" y="13285"/>
                  </a:lnTo>
                  <a:close/>
                  <a:moveTo>
                    <a:pt x="3894" y="12951"/>
                  </a:moveTo>
                  <a:lnTo>
                    <a:pt x="3854" y="12931"/>
                  </a:lnTo>
                  <a:lnTo>
                    <a:pt x="3769" y="13103"/>
                  </a:lnTo>
                  <a:lnTo>
                    <a:pt x="3626" y="13033"/>
                  </a:lnTo>
                  <a:lnTo>
                    <a:pt x="3692" y="12899"/>
                  </a:lnTo>
                  <a:lnTo>
                    <a:pt x="3651" y="12879"/>
                  </a:lnTo>
                  <a:lnTo>
                    <a:pt x="3585" y="13013"/>
                  </a:lnTo>
                  <a:lnTo>
                    <a:pt x="3457" y="12950"/>
                  </a:lnTo>
                  <a:lnTo>
                    <a:pt x="3536" y="12790"/>
                  </a:lnTo>
                  <a:lnTo>
                    <a:pt x="3500" y="12765"/>
                  </a:lnTo>
                  <a:lnTo>
                    <a:pt x="3395" y="12978"/>
                  </a:lnTo>
                  <a:lnTo>
                    <a:pt x="3786" y="13171"/>
                  </a:lnTo>
                  <a:lnTo>
                    <a:pt x="3894" y="12951"/>
                  </a:lnTo>
                  <a:close/>
                  <a:moveTo>
                    <a:pt x="3811" y="12134"/>
                  </a:moveTo>
                  <a:lnTo>
                    <a:pt x="3788" y="12181"/>
                  </a:lnTo>
                  <a:lnTo>
                    <a:pt x="3991" y="12341"/>
                  </a:lnTo>
                  <a:cubicBezTo>
                    <a:pt x="4004" y="12351"/>
                    <a:pt x="4016" y="12361"/>
                    <a:pt x="4029" y="12370"/>
                  </a:cubicBezTo>
                  <a:cubicBezTo>
                    <a:pt x="4042" y="12380"/>
                    <a:pt x="4053" y="12389"/>
                    <a:pt x="4063" y="12396"/>
                  </a:cubicBezTo>
                  <a:cubicBezTo>
                    <a:pt x="4074" y="12404"/>
                    <a:pt x="4082" y="12410"/>
                    <a:pt x="4089" y="12415"/>
                  </a:cubicBezTo>
                  <a:cubicBezTo>
                    <a:pt x="4094" y="12418"/>
                    <a:pt x="4097" y="12421"/>
                    <a:pt x="4099" y="12422"/>
                  </a:cubicBezTo>
                  <a:cubicBezTo>
                    <a:pt x="4097" y="12422"/>
                    <a:pt x="4094" y="12421"/>
                    <a:pt x="4089" y="12419"/>
                  </a:cubicBezTo>
                  <a:cubicBezTo>
                    <a:pt x="4083" y="12417"/>
                    <a:pt x="4075" y="12415"/>
                    <a:pt x="4065" y="12412"/>
                  </a:cubicBezTo>
                  <a:cubicBezTo>
                    <a:pt x="4055" y="12409"/>
                    <a:pt x="4043" y="12406"/>
                    <a:pt x="4030" y="12403"/>
                  </a:cubicBezTo>
                  <a:cubicBezTo>
                    <a:pt x="4016" y="12399"/>
                    <a:pt x="4001" y="12395"/>
                    <a:pt x="3986" y="12391"/>
                  </a:cubicBezTo>
                  <a:lnTo>
                    <a:pt x="3716" y="12326"/>
                  </a:lnTo>
                  <a:lnTo>
                    <a:pt x="3690" y="12379"/>
                  </a:lnTo>
                  <a:lnTo>
                    <a:pt x="3899" y="12546"/>
                  </a:lnTo>
                  <a:cubicBezTo>
                    <a:pt x="3909" y="12554"/>
                    <a:pt x="3919" y="12562"/>
                    <a:pt x="3931" y="12571"/>
                  </a:cubicBezTo>
                  <a:cubicBezTo>
                    <a:pt x="3943" y="12580"/>
                    <a:pt x="3953" y="12588"/>
                    <a:pt x="3963" y="12596"/>
                  </a:cubicBezTo>
                  <a:cubicBezTo>
                    <a:pt x="3973" y="12603"/>
                    <a:pt x="3982" y="12610"/>
                    <a:pt x="3989" y="12615"/>
                  </a:cubicBezTo>
                  <a:cubicBezTo>
                    <a:pt x="3996" y="12620"/>
                    <a:pt x="4000" y="12623"/>
                    <a:pt x="4001" y="12624"/>
                  </a:cubicBezTo>
                  <a:cubicBezTo>
                    <a:pt x="3999" y="12623"/>
                    <a:pt x="3994" y="12622"/>
                    <a:pt x="3985" y="12619"/>
                  </a:cubicBezTo>
                  <a:cubicBezTo>
                    <a:pt x="3977" y="12616"/>
                    <a:pt x="3966" y="12613"/>
                    <a:pt x="3954" y="12609"/>
                  </a:cubicBezTo>
                  <a:cubicBezTo>
                    <a:pt x="3942" y="12605"/>
                    <a:pt x="3928" y="12602"/>
                    <a:pt x="3914" y="12597"/>
                  </a:cubicBezTo>
                  <a:cubicBezTo>
                    <a:pt x="3899" y="12593"/>
                    <a:pt x="3885" y="12590"/>
                    <a:pt x="3872" y="12586"/>
                  </a:cubicBezTo>
                  <a:lnTo>
                    <a:pt x="3619" y="12524"/>
                  </a:lnTo>
                  <a:lnTo>
                    <a:pt x="3594" y="12574"/>
                  </a:lnTo>
                  <a:lnTo>
                    <a:pt x="4031" y="12674"/>
                  </a:lnTo>
                  <a:lnTo>
                    <a:pt x="4060" y="12613"/>
                  </a:lnTo>
                  <a:lnTo>
                    <a:pt x="3863" y="12457"/>
                  </a:lnTo>
                  <a:cubicBezTo>
                    <a:pt x="3852" y="12448"/>
                    <a:pt x="3840" y="12439"/>
                    <a:pt x="3829" y="12431"/>
                  </a:cubicBezTo>
                  <a:cubicBezTo>
                    <a:pt x="3818" y="12422"/>
                    <a:pt x="3808" y="12415"/>
                    <a:pt x="3799" y="12408"/>
                  </a:cubicBezTo>
                  <a:cubicBezTo>
                    <a:pt x="3790" y="12401"/>
                    <a:pt x="3782" y="12396"/>
                    <a:pt x="3777" y="12392"/>
                  </a:cubicBezTo>
                  <a:cubicBezTo>
                    <a:pt x="3771" y="12388"/>
                    <a:pt x="3768" y="12386"/>
                    <a:pt x="3767" y="12385"/>
                  </a:cubicBezTo>
                  <a:cubicBezTo>
                    <a:pt x="3768" y="12385"/>
                    <a:pt x="3772" y="12387"/>
                    <a:pt x="3779" y="12389"/>
                  </a:cubicBezTo>
                  <a:cubicBezTo>
                    <a:pt x="3786" y="12391"/>
                    <a:pt x="3795" y="12393"/>
                    <a:pt x="3805" y="12396"/>
                  </a:cubicBezTo>
                  <a:cubicBezTo>
                    <a:pt x="3816" y="12399"/>
                    <a:pt x="3828" y="12403"/>
                    <a:pt x="3842" y="12406"/>
                  </a:cubicBezTo>
                  <a:cubicBezTo>
                    <a:pt x="3856" y="12410"/>
                    <a:pt x="3871" y="12414"/>
                    <a:pt x="3887" y="12418"/>
                  </a:cubicBezTo>
                  <a:lnTo>
                    <a:pt x="4128" y="12477"/>
                  </a:lnTo>
                  <a:lnTo>
                    <a:pt x="4158" y="12416"/>
                  </a:lnTo>
                  <a:lnTo>
                    <a:pt x="3811" y="12134"/>
                  </a:lnTo>
                  <a:close/>
                  <a:moveTo>
                    <a:pt x="4263" y="12202"/>
                  </a:moveTo>
                  <a:lnTo>
                    <a:pt x="3872" y="12010"/>
                  </a:lnTo>
                  <a:lnTo>
                    <a:pt x="3849" y="12055"/>
                  </a:lnTo>
                  <a:lnTo>
                    <a:pt x="4240" y="12248"/>
                  </a:lnTo>
                  <a:lnTo>
                    <a:pt x="4263" y="12202"/>
                  </a:lnTo>
                  <a:close/>
                  <a:moveTo>
                    <a:pt x="4379" y="11867"/>
                  </a:moveTo>
                  <a:lnTo>
                    <a:pt x="4303" y="12021"/>
                  </a:lnTo>
                  <a:lnTo>
                    <a:pt x="3951" y="11848"/>
                  </a:lnTo>
                  <a:lnTo>
                    <a:pt x="3928" y="11895"/>
                  </a:lnTo>
                  <a:lnTo>
                    <a:pt x="4319" y="12087"/>
                  </a:lnTo>
                  <a:lnTo>
                    <a:pt x="4415" y="11893"/>
                  </a:lnTo>
                  <a:lnTo>
                    <a:pt x="4379" y="11867"/>
                  </a:lnTo>
                  <a:close/>
                  <a:moveTo>
                    <a:pt x="4581" y="11554"/>
                  </a:moveTo>
                  <a:lnTo>
                    <a:pt x="4191" y="11362"/>
                  </a:lnTo>
                  <a:lnTo>
                    <a:pt x="4168" y="11408"/>
                  </a:lnTo>
                  <a:lnTo>
                    <a:pt x="4331" y="11489"/>
                  </a:lnTo>
                  <a:lnTo>
                    <a:pt x="4250" y="11654"/>
                  </a:lnTo>
                  <a:lnTo>
                    <a:pt x="4087" y="11573"/>
                  </a:lnTo>
                  <a:lnTo>
                    <a:pt x="4064" y="11619"/>
                  </a:lnTo>
                  <a:lnTo>
                    <a:pt x="4455" y="11811"/>
                  </a:lnTo>
                  <a:lnTo>
                    <a:pt x="4477" y="11765"/>
                  </a:lnTo>
                  <a:lnTo>
                    <a:pt x="4288" y="11672"/>
                  </a:lnTo>
                  <a:lnTo>
                    <a:pt x="4369" y="11508"/>
                  </a:lnTo>
                  <a:lnTo>
                    <a:pt x="4558" y="11601"/>
                  </a:lnTo>
                  <a:lnTo>
                    <a:pt x="4581" y="11554"/>
                  </a:lnTo>
                  <a:close/>
                  <a:moveTo>
                    <a:pt x="4746" y="11220"/>
                  </a:moveTo>
                  <a:lnTo>
                    <a:pt x="4705" y="11200"/>
                  </a:lnTo>
                  <a:lnTo>
                    <a:pt x="4621" y="11372"/>
                  </a:lnTo>
                  <a:lnTo>
                    <a:pt x="4478" y="11302"/>
                  </a:lnTo>
                  <a:lnTo>
                    <a:pt x="4544" y="11168"/>
                  </a:lnTo>
                  <a:lnTo>
                    <a:pt x="4503" y="11148"/>
                  </a:lnTo>
                  <a:lnTo>
                    <a:pt x="4437" y="11282"/>
                  </a:lnTo>
                  <a:lnTo>
                    <a:pt x="4309" y="11219"/>
                  </a:lnTo>
                  <a:lnTo>
                    <a:pt x="4388" y="11059"/>
                  </a:lnTo>
                  <a:lnTo>
                    <a:pt x="4352" y="11034"/>
                  </a:lnTo>
                  <a:lnTo>
                    <a:pt x="4247" y="11247"/>
                  </a:lnTo>
                  <a:lnTo>
                    <a:pt x="4638" y="11440"/>
                  </a:lnTo>
                  <a:lnTo>
                    <a:pt x="4746" y="11220"/>
                  </a:lnTo>
                  <a:close/>
                  <a:moveTo>
                    <a:pt x="4846" y="10917"/>
                  </a:moveTo>
                  <a:lnTo>
                    <a:pt x="4770" y="11071"/>
                  </a:lnTo>
                  <a:lnTo>
                    <a:pt x="4419" y="10899"/>
                  </a:lnTo>
                  <a:lnTo>
                    <a:pt x="4396" y="10945"/>
                  </a:lnTo>
                  <a:lnTo>
                    <a:pt x="4786" y="11138"/>
                  </a:lnTo>
                  <a:lnTo>
                    <a:pt x="4882" y="10943"/>
                  </a:lnTo>
                  <a:lnTo>
                    <a:pt x="4846" y="10917"/>
                  </a:lnTo>
                  <a:close/>
                  <a:moveTo>
                    <a:pt x="5105" y="10490"/>
                  </a:moveTo>
                  <a:lnTo>
                    <a:pt x="4698" y="10331"/>
                  </a:lnTo>
                  <a:lnTo>
                    <a:pt x="4664" y="10400"/>
                  </a:lnTo>
                  <a:lnTo>
                    <a:pt x="4887" y="10601"/>
                  </a:lnTo>
                  <a:cubicBezTo>
                    <a:pt x="4901" y="10613"/>
                    <a:pt x="4913" y="10624"/>
                    <a:pt x="4925" y="10632"/>
                  </a:cubicBezTo>
                  <a:cubicBezTo>
                    <a:pt x="4936" y="10641"/>
                    <a:pt x="4942" y="10646"/>
                    <a:pt x="4944" y="10647"/>
                  </a:cubicBezTo>
                  <a:cubicBezTo>
                    <a:pt x="4942" y="10646"/>
                    <a:pt x="4934" y="10644"/>
                    <a:pt x="4920" y="10640"/>
                  </a:cubicBezTo>
                  <a:cubicBezTo>
                    <a:pt x="4906" y="10637"/>
                    <a:pt x="4889" y="10633"/>
                    <a:pt x="4868" y="10629"/>
                  </a:cubicBezTo>
                  <a:lnTo>
                    <a:pt x="4578" y="10574"/>
                  </a:lnTo>
                  <a:lnTo>
                    <a:pt x="4544" y="10643"/>
                  </a:lnTo>
                  <a:lnTo>
                    <a:pt x="4918" y="10869"/>
                  </a:lnTo>
                  <a:lnTo>
                    <a:pt x="4941" y="10824"/>
                  </a:lnTo>
                  <a:lnTo>
                    <a:pt x="4673" y="10666"/>
                  </a:lnTo>
                  <a:cubicBezTo>
                    <a:pt x="4668" y="10663"/>
                    <a:pt x="4661" y="10659"/>
                    <a:pt x="4654" y="10654"/>
                  </a:cubicBezTo>
                  <a:cubicBezTo>
                    <a:pt x="4646" y="10650"/>
                    <a:pt x="4639" y="10646"/>
                    <a:pt x="4631" y="10642"/>
                  </a:cubicBezTo>
                  <a:cubicBezTo>
                    <a:pt x="4624" y="10638"/>
                    <a:pt x="4617" y="10634"/>
                    <a:pt x="4612" y="10631"/>
                  </a:cubicBezTo>
                  <a:cubicBezTo>
                    <a:pt x="4607" y="10628"/>
                    <a:pt x="4604" y="10626"/>
                    <a:pt x="4602" y="10625"/>
                  </a:cubicBezTo>
                  <a:cubicBezTo>
                    <a:pt x="4607" y="10627"/>
                    <a:pt x="4616" y="10629"/>
                    <a:pt x="4630" y="10631"/>
                  </a:cubicBezTo>
                  <a:cubicBezTo>
                    <a:pt x="4645" y="10634"/>
                    <a:pt x="4664" y="10638"/>
                    <a:pt x="4686" y="10642"/>
                  </a:cubicBezTo>
                  <a:lnTo>
                    <a:pt x="5001" y="10701"/>
                  </a:lnTo>
                  <a:lnTo>
                    <a:pt x="5021" y="10661"/>
                  </a:lnTo>
                  <a:lnTo>
                    <a:pt x="4770" y="10434"/>
                  </a:lnTo>
                  <a:cubicBezTo>
                    <a:pt x="4765" y="10430"/>
                    <a:pt x="4759" y="10425"/>
                    <a:pt x="4754" y="10420"/>
                  </a:cubicBezTo>
                  <a:cubicBezTo>
                    <a:pt x="4748" y="10415"/>
                    <a:pt x="4742" y="10410"/>
                    <a:pt x="4737" y="10406"/>
                  </a:cubicBezTo>
                  <a:cubicBezTo>
                    <a:pt x="4731" y="10401"/>
                    <a:pt x="4727" y="10397"/>
                    <a:pt x="4723" y="10394"/>
                  </a:cubicBezTo>
                  <a:cubicBezTo>
                    <a:pt x="4720" y="10391"/>
                    <a:pt x="4717" y="10389"/>
                    <a:pt x="4717" y="10389"/>
                  </a:cubicBezTo>
                  <a:cubicBezTo>
                    <a:pt x="4718" y="10389"/>
                    <a:pt x="4720" y="10390"/>
                    <a:pt x="4725" y="10392"/>
                  </a:cubicBezTo>
                  <a:cubicBezTo>
                    <a:pt x="4730" y="10394"/>
                    <a:pt x="4735" y="10397"/>
                    <a:pt x="4742" y="10400"/>
                  </a:cubicBezTo>
                  <a:cubicBezTo>
                    <a:pt x="4749" y="10403"/>
                    <a:pt x="4756" y="10406"/>
                    <a:pt x="4764" y="10410"/>
                  </a:cubicBezTo>
                  <a:cubicBezTo>
                    <a:pt x="4771" y="10413"/>
                    <a:pt x="4778" y="10416"/>
                    <a:pt x="4784" y="10418"/>
                  </a:cubicBezTo>
                  <a:lnTo>
                    <a:pt x="5082" y="10537"/>
                  </a:lnTo>
                  <a:lnTo>
                    <a:pt x="5105" y="10490"/>
                  </a:lnTo>
                  <a:close/>
                  <a:moveTo>
                    <a:pt x="5125" y="10078"/>
                  </a:moveTo>
                  <a:cubicBezTo>
                    <a:pt x="5110" y="10077"/>
                    <a:pt x="5096" y="10077"/>
                    <a:pt x="5083" y="10081"/>
                  </a:cubicBezTo>
                  <a:cubicBezTo>
                    <a:pt x="5070" y="10084"/>
                    <a:pt x="5058" y="10090"/>
                    <a:pt x="5047" y="10097"/>
                  </a:cubicBezTo>
                  <a:cubicBezTo>
                    <a:pt x="5037" y="10105"/>
                    <a:pt x="5024" y="10116"/>
                    <a:pt x="5010" y="10131"/>
                  </a:cubicBezTo>
                  <a:lnTo>
                    <a:pt x="4974" y="10169"/>
                  </a:lnTo>
                  <a:cubicBezTo>
                    <a:pt x="4955" y="10188"/>
                    <a:pt x="4938" y="10200"/>
                    <a:pt x="4924" y="10206"/>
                  </a:cubicBezTo>
                  <a:cubicBezTo>
                    <a:pt x="4909" y="10211"/>
                    <a:pt x="4894" y="10210"/>
                    <a:pt x="4878" y="10202"/>
                  </a:cubicBezTo>
                  <a:cubicBezTo>
                    <a:pt x="4858" y="10192"/>
                    <a:pt x="4845" y="10178"/>
                    <a:pt x="4841" y="10158"/>
                  </a:cubicBezTo>
                  <a:cubicBezTo>
                    <a:pt x="4836" y="10139"/>
                    <a:pt x="4840" y="10117"/>
                    <a:pt x="4852" y="10092"/>
                  </a:cubicBezTo>
                  <a:cubicBezTo>
                    <a:pt x="4856" y="10084"/>
                    <a:pt x="4861" y="10076"/>
                    <a:pt x="4865" y="10070"/>
                  </a:cubicBezTo>
                  <a:cubicBezTo>
                    <a:pt x="4870" y="10063"/>
                    <a:pt x="4876" y="10056"/>
                    <a:pt x="4882" y="10050"/>
                  </a:cubicBezTo>
                  <a:cubicBezTo>
                    <a:pt x="4888" y="10044"/>
                    <a:pt x="4896" y="10038"/>
                    <a:pt x="4904" y="10032"/>
                  </a:cubicBezTo>
                  <a:cubicBezTo>
                    <a:pt x="4912" y="10026"/>
                    <a:pt x="4921" y="10020"/>
                    <a:pt x="4932" y="10014"/>
                  </a:cubicBezTo>
                  <a:lnTo>
                    <a:pt x="4908" y="9976"/>
                  </a:lnTo>
                  <a:cubicBezTo>
                    <a:pt x="4865" y="10001"/>
                    <a:pt x="4833" y="10035"/>
                    <a:pt x="4813" y="10076"/>
                  </a:cubicBezTo>
                  <a:cubicBezTo>
                    <a:pt x="4803" y="10095"/>
                    <a:pt x="4798" y="10114"/>
                    <a:pt x="4795" y="10132"/>
                  </a:cubicBezTo>
                  <a:cubicBezTo>
                    <a:pt x="4793" y="10150"/>
                    <a:pt x="4794" y="10167"/>
                    <a:pt x="4799" y="10183"/>
                  </a:cubicBezTo>
                  <a:cubicBezTo>
                    <a:pt x="4803" y="10199"/>
                    <a:pt x="4811" y="10213"/>
                    <a:pt x="4822" y="10226"/>
                  </a:cubicBezTo>
                  <a:cubicBezTo>
                    <a:pt x="4832" y="10239"/>
                    <a:pt x="4846" y="10249"/>
                    <a:pt x="4863" y="10258"/>
                  </a:cubicBezTo>
                  <a:cubicBezTo>
                    <a:pt x="4888" y="10270"/>
                    <a:pt x="4913" y="10272"/>
                    <a:pt x="4939" y="10265"/>
                  </a:cubicBezTo>
                  <a:cubicBezTo>
                    <a:pt x="4950" y="10261"/>
                    <a:pt x="4961" y="10255"/>
                    <a:pt x="4971" y="10247"/>
                  </a:cubicBezTo>
                  <a:cubicBezTo>
                    <a:pt x="4981" y="10239"/>
                    <a:pt x="4993" y="10227"/>
                    <a:pt x="5008" y="10212"/>
                  </a:cubicBezTo>
                  <a:lnTo>
                    <a:pt x="5039" y="10179"/>
                  </a:lnTo>
                  <a:cubicBezTo>
                    <a:pt x="5076" y="10139"/>
                    <a:pt x="5112" y="10127"/>
                    <a:pt x="5146" y="10144"/>
                  </a:cubicBezTo>
                  <a:cubicBezTo>
                    <a:pt x="5169" y="10156"/>
                    <a:pt x="5183" y="10174"/>
                    <a:pt x="5188" y="10200"/>
                  </a:cubicBezTo>
                  <a:cubicBezTo>
                    <a:pt x="5191" y="10211"/>
                    <a:pt x="5191" y="10222"/>
                    <a:pt x="5189" y="10233"/>
                  </a:cubicBezTo>
                  <a:cubicBezTo>
                    <a:pt x="5187" y="10243"/>
                    <a:pt x="5182" y="10256"/>
                    <a:pt x="5175" y="10270"/>
                  </a:cubicBezTo>
                  <a:cubicBezTo>
                    <a:pt x="5165" y="10290"/>
                    <a:pt x="5153" y="10307"/>
                    <a:pt x="5140" y="10321"/>
                  </a:cubicBezTo>
                  <a:cubicBezTo>
                    <a:pt x="5126" y="10336"/>
                    <a:pt x="5110" y="10348"/>
                    <a:pt x="5090" y="10359"/>
                  </a:cubicBezTo>
                  <a:lnTo>
                    <a:pt x="5116" y="10397"/>
                  </a:lnTo>
                  <a:cubicBezTo>
                    <a:pt x="5138" y="10384"/>
                    <a:pt x="5156" y="10368"/>
                    <a:pt x="5172" y="10351"/>
                  </a:cubicBezTo>
                  <a:cubicBezTo>
                    <a:pt x="5188" y="10333"/>
                    <a:pt x="5201" y="10313"/>
                    <a:pt x="5213" y="10289"/>
                  </a:cubicBezTo>
                  <a:cubicBezTo>
                    <a:pt x="5222" y="10271"/>
                    <a:pt x="5228" y="10254"/>
                    <a:pt x="5231" y="10239"/>
                  </a:cubicBezTo>
                  <a:cubicBezTo>
                    <a:pt x="5234" y="10223"/>
                    <a:pt x="5234" y="10207"/>
                    <a:pt x="5232" y="10190"/>
                  </a:cubicBezTo>
                  <a:cubicBezTo>
                    <a:pt x="5230" y="10167"/>
                    <a:pt x="5223" y="10147"/>
                    <a:pt x="5211" y="10129"/>
                  </a:cubicBezTo>
                  <a:cubicBezTo>
                    <a:pt x="5198" y="10112"/>
                    <a:pt x="5183" y="10098"/>
                    <a:pt x="5165" y="10089"/>
                  </a:cubicBezTo>
                  <a:cubicBezTo>
                    <a:pt x="5153" y="10083"/>
                    <a:pt x="5139" y="10080"/>
                    <a:pt x="5125" y="10078"/>
                  </a:cubicBezTo>
                  <a:close/>
                  <a:moveTo>
                    <a:pt x="5239" y="9888"/>
                  </a:moveTo>
                  <a:lnTo>
                    <a:pt x="5196" y="9867"/>
                  </a:lnTo>
                  <a:lnTo>
                    <a:pt x="5142" y="9976"/>
                  </a:lnTo>
                  <a:lnTo>
                    <a:pt x="5186" y="9997"/>
                  </a:lnTo>
                  <a:lnTo>
                    <a:pt x="5239" y="9888"/>
                  </a:lnTo>
                  <a:close/>
                  <a:moveTo>
                    <a:pt x="5156" y="9401"/>
                  </a:moveTo>
                  <a:lnTo>
                    <a:pt x="5133" y="9447"/>
                  </a:lnTo>
                  <a:lnTo>
                    <a:pt x="5405" y="9581"/>
                  </a:lnTo>
                  <a:cubicBezTo>
                    <a:pt x="5419" y="9587"/>
                    <a:pt x="5429" y="9594"/>
                    <a:pt x="5438" y="9600"/>
                  </a:cubicBezTo>
                  <a:cubicBezTo>
                    <a:pt x="5446" y="9606"/>
                    <a:pt x="5453" y="9615"/>
                    <a:pt x="5459" y="9626"/>
                  </a:cubicBezTo>
                  <a:cubicBezTo>
                    <a:pt x="5464" y="9636"/>
                    <a:pt x="5466" y="9648"/>
                    <a:pt x="5464" y="9661"/>
                  </a:cubicBezTo>
                  <a:cubicBezTo>
                    <a:pt x="5462" y="9675"/>
                    <a:pt x="5458" y="9690"/>
                    <a:pt x="5449" y="9707"/>
                  </a:cubicBezTo>
                  <a:cubicBezTo>
                    <a:pt x="5443" y="9719"/>
                    <a:pt x="5437" y="9729"/>
                    <a:pt x="5431" y="9736"/>
                  </a:cubicBezTo>
                  <a:cubicBezTo>
                    <a:pt x="5424" y="9744"/>
                    <a:pt x="5417" y="9750"/>
                    <a:pt x="5411" y="9754"/>
                  </a:cubicBezTo>
                  <a:cubicBezTo>
                    <a:pt x="5404" y="9758"/>
                    <a:pt x="5397" y="9761"/>
                    <a:pt x="5391" y="9762"/>
                  </a:cubicBezTo>
                  <a:cubicBezTo>
                    <a:pt x="5385" y="9764"/>
                    <a:pt x="5379" y="9764"/>
                    <a:pt x="5374" y="9764"/>
                  </a:cubicBezTo>
                  <a:cubicBezTo>
                    <a:pt x="5366" y="9764"/>
                    <a:pt x="5357" y="9762"/>
                    <a:pt x="5346" y="9757"/>
                  </a:cubicBezTo>
                  <a:cubicBezTo>
                    <a:pt x="5334" y="9753"/>
                    <a:pt x="5324" y="9748"/>
                    <a:pt x="5314" y="9743"/>
                  </a:cubicBezTo>
                  <a:lnTo>
                    <a:pt x="5051" y="9614"/>
                  </a:lnTo>
                  <a:lnTo>
                    <a:pt x="5028" y="9660"/>
                  </a:lnTo>
                  <a:lnTo>
                    <a:pt x="5308" y="9798"/>
                  </a:lnTo>
                  <a:cubicBezTo>
                    <a:pt x="5317" y="9802"/>
                    <a:pt x="5327" y="9806"/>
                    <a:pt x="5339" y="9811"/>
                  </a:cubicBezTo>
                  <a:cubicBezTo>
                    <a:pt x="5351" y="9815"/>
                    <a:pt x="5363" y="9817"/>
                    <a:pt x="5375" y="9816"/>
                  </a:cubicBezTo>
                  <a:cubicBezTo>
                    <a:pt x="5400" y="9815"/>
                    <a:pt x="5421" y="9808"/>
                    <a:pt x="5439" y="9794"/>
                  </a:cubicBezTo>
                  <a:cubicBezTo>
                    <a:pt x="5457" y="9781"/>
                    <a:pt x="5473" y="9759"/>
                    <a:pt x="5488" y="9729"/>
                  </a:cubicBezTo>
                  <a:cubicBezTo>
                    <a:pt x="5500" y="9705"/>
                    <a:pt x="5507" y="9683"/>
                    <a:pt x="5510" y="9665"/>
                  </a:cubicBezTo>
                  <a:cubicBezTo>
                    <a:pt x="5513" y="9646"/>
                    <a:pt x="5513" y="9628"/>
                    <a:pt x="5508" y="9611"/>
                  </a:cubicBezTo>
                  <a:cubicBezTo>
                    <a:pt x="5504" y="9595"/>
                    <a:pt x="5497" y="9581"/>
                    <a:pt x="5486" y="9571"/>
                  </a:cubicBezTo>
                  <a:cubicBezTo>
                    <a:pt x="5475" y="9560"/>
                    <a:pt x="5457" y="9549"/>
                    <a:pt x="5434" y="9538"/>
                  </a:cubicBezTo>
                  <a:lnTo>
                    <a:pt x="5156" y="9401"/>
                  </a:lnTo>
                  <a:close/>
                  <a:moveTo>
                    <a:pt x="5730" y="9220"/>
                  </a:moveTo>
                  <a:lnTo>
                    <a:pt x="5339" y="9028"/>
                  </a:lnTo>
                  <a:lnTo>
                    <a:pt x="5316" y="9074"/>
                  </a:lnTo>
                  <a:lnTo>
                    <a:pt x="5530" y="9177"/>
                  </a:lnTo>
                  <a:cubicBezTo>
                    <a:pt x="5544" y="9184"/>
                    <a:pt x="5558" y="9191"/>
                    <a:pt x="5572" y="9197"/>
                  </a:cubicBezTo>
                  <a:cubicBezTo>
                    <a:pt x="5586" y="9203"/>
                    <a:pt x="5599" y="9209"/>
                    <a:pt x="5611" y="9214"/>
                  </a:cubicBezTo>
                  <a:cubicBezTo>
                    <a:pt x="5622" y="9219"/>
                    <a:pt x="5632" y="9223"/>
                    <a:pt x="5639" y="9226"/>
                  </a:cubicBezTo>
                  <a:cubicBezTo>
                    <a:pt x="5647" y="9229"/>
                    <a:pt x="5651" y="9230"/>
                    <a:pt x="5651" y="9231"/>
                  </a:cubicBezTo>
                  <a:cubicBezTo>
                    <a:pt x="5650" y="9230"/>
                    <a:pt x="5646" y="9230"/>
                    <a:pt x="5640" y="9230"/>
                  </a:cubicBezTo>
                  <a:cubicBezTo>
                    <a:pt x="5634" y="9229"/>
                    <a:pt x="5626" y="9229"/>
                    <a:pt x="5617" y="9228"/>
                  </a:cubicBezTo>
                  <a:cubicBezTo>
                    <a:pt x="5608" y="9228"/>
                    <a:pt x="5597" y="9227"/>
                    <a:pt x="5586" y="9227"/>
                  </a:cubicBezTo>
                  <a:cubicBezTo>
                    <a:pt x="5574" y="9226"/>
                    <a:pt x="5563" y="9226"/>
                    <a:pt x="5551" y="9227"/>
                  </a:cubicBezTo>
                  <a:lnTo>
                    <a:pt x="5238" y="9234"/>
                  </a:lnTo>
                  <a:lnTo>
                    <a:pt x="5211" y="9288"/>
                  </a:lnTo>
                  <a:lnTo>
                    <a:pt x="5602" y="9480"/>
                  </a:lnTo>
                  <a:lnTo>
                    <a:pt x="5626" y="9432"/>
                  </a:lnTo>
                  <a:lnTo>
                    <a:pt x="5398" y="9323"/>
                  </a:lnTo>
                  <a:cubicBezTo>
                    <a:pt x="5386" y="9317"/>
                    <a:pt x="5375" y="9312"/>
                    <a:pt x="5363" y="9307"/>
                  </a:cubicBezTo>
                  <a:cubicBezTo>
                    <a:pt x="5352" y="9302"/>
                    <a:pt x="5341" y="9297"/>
                    <a:pt x="5331" y="9293"/>
                  </a:cubicBezTo>
                  <a:cubicBezTo>
                    <a:pt x="5321" y="9289"/>
                    <a:pt x="5312" y="9285"/>
                    <a:pt x="5305" y="9282"/>
                  </a:cubicBezTo>
                  <a:cubicBezTo>
                    <a:pt x="5298" y="9279"/>
                    <a:pt x="5293" y="9277"/>
                    <a:pt x="5289" y="9275"/>
                  </a:cubicBezTo>
                  <a:cubicBezTo>
                    <a:pt x="5293" y="9276"/>
                    <a:pt x="5299" y="9276"/>
                    <a:pt x="5306" y="9277"/>
                  </a:cubicBezTo>
                  <a:cubicBezTo>
                    <a:pt x="5314" y="9277"/>
                    <a:pt x="5323" y="9277"/>
                    <a:pt x="5333" y="9277"/>
                  </a:cubicBezTo>
                  <a:cubicBezTo>
                    <a:pt x="5343" y="9277"/>
                    <a:pt x="5354" y="9277"/>
                    <a:pt x="5366" y="9278"/>
                  </a:cubicBezTo>
                  <a:cubicBezTo>
                    <a:pt x="5378" y="9278"/>
                    <a:pt x="5391" y="9278"/>
                    <a:pt x="5405" y="9277"/>
                  </a:cubicBezTo>
                  <a:lnTo>
                    <a:pt x="5706" y="9269"/>
                  </a:lnTo>
                  <a:lnTo>
                    <a:pt x="5730" y="9220"/>
                  </a:lnTo>
                  <a:close/>
                  <a:moveTo>
                    <a:pt x="5808" y="9060"/>
                  </a:moveTo>
                  <a:lnTo>
                    <a:pt x="5418" y="8868"/>
                  </a:lnTo>
                  <a:lnTo>
                    <a:pt x="5395" y="8914"/>
                  </a:lnTo>
                  <a:lnTo>
                    <a:pt x="5786" y="9106"/>
                  </a:lnTo>
                  <a:lnTo>
                    <a:pt x="5808" y="9060"/>
                  </a:lnTo>
                  <a:close/>
                  <a:moveTo>
                    <a:pt x="5608" y="8481"/>
                  </a:moveTo>
                  <a:lnTo>
                    <a:pt x="5585" y="8529"/>
                  </a:lnTo>
                  <a:lnTo>
                    <a:pt x="5801" y="8739"/>
                  </a:lnTo>
                  <a:cubicBezTo>
                    <a:pt x="5819" y="8757"/>
                    <a:pt x="5834" y="8771"/>
                    <a:pt x="5846" y="8782"/>
                  </a:cubicBezTo>
                  <a:cubicBezTo>
                    <a:pt x="5858" y="8792"/>
                    <a:pt x="5866" y="8800"/>
                    <a:pt x="5871" y="8803"/>
                  </a:cubicBezTo>
                  <a:cubicBezTo>
                    <a:pt x="5868" y="8802"/>
                    <a:pt x="5863" y="8801"/>
                    <a:pt x="5856" y="8799"/>
                  </a:cubicBezTo>
                  <a:cubicBezTo>
                    <a:pt x="5849" y="8797"/>
                    <a:pt x="5841" y="8796"/>
                    <a:pt x="5832" y="8794"/>
                  </a:cubicBezTo>
                  <a:cubicBezTo>
                    <a:pt x="5823" y="8792"/>
                    <a:pt x="5813" y="8790"/>
                    <a:pt x="5803" y="8788"/>
                  </a:cubicBezTo>
                  <a:cubicBezTo>
                    <a:pt x="5792" y="8786"/>
                    <a:pt x="5782" y="8785"/>
                    <a:pt x="5772" y="8783"/>
                  </a:cubicBezTo>
                  <a:lnTo>
                    <a:pt x="5480" y="8742"/>
                  </a:lnTo>
                  <a:lnTo>
                    <a:pt x="5455" y="8793"/>
                  </a:lnTo>
                  <a:lnTo>
                    <a:pt x="5910" y="8853"/>
                  </a:lnTo>
                  <a:lnTo>
                    <a:pt x="5933" y="8807"/>
                  </a:lnTo>
                  <a:lnTo>
                    <a:pt x="5608" y="8481"/>
                  </a:lnTo>
                  <a:close/>
                  <a:moveTo>
                    <a:pt x="6144" y="8378"/>
                  </a:moveTo>
                  <a:lnTo>
                    <a:pt x="6104" y="8358"/>
                  </a:lnTo>
                  <a:lnTo>
                    <a:pt x="6019" y="8530"/>
                  </a:lnTo>
                  <a:lnTo>
                    <a:pt x="5876" y="8460"/>
                  </a:lnTo>
                  <a:lnTo>
                    <a:pt x="5942" y="8326"/>
                  </a:lnTo>
                  <a:lnTo>
                    <a:pt x="5901" y="8306"/>
                  </a:lnTo>
                  <a:lnTo>
                    <a:pt x="5836" y="8440"/>
                  </a:lnTo>
                  <a:lnTo>
                    <a:pt x="5707" y="8377"/>
                  </a:lnTo>
                  <a:lnTo>
                    <a:pt x="5786" y="8217"/>
                  </a:lnTo>
                  <a:lnTo>
                    <a:pt x="5751" y="8192"/>
                  </a:lnTo>
                  <a:lnTo>
                    <a:pt x="5645" y="8405"/>
                  </a:lnTo>
                  <a:lnTo>
                    <a:pt x="6036" y="8598"/>
                  </a:lnTo>
                  <a:lnTo>
                    <a:pt x="6144" y="8378"/>
                  </a:lnTo>
                  <a:close/>
                  <a:moveTo>
                    <a:pt x="6307" y="8047"/>
                  </a:moveTo>
                  <a:lnTo>
                    <a:pt x="6271" y="8052"/>
                  </a:lnTo>
                  <a:cubicBezTo>
                    <a:pt x="6254" y="8054"/>
                    <a:pt x="6236" y="8057"/>
                    <a:pt x="6218" y="8059"/>
                  </a:cubicBezTo>
                  <a:cubicBezTo>
                    <a:pt x="6199" y="8062"/>
                    <a:pt x="6181" y="8064"/>
                    <a:pt x="6165" y="8066"/>
                  </a:cubicBezTo>
                  <a:cubicBezTo>
                    <a:pt x="6148" y="8069"/>
                    <a:pt x="6137" y="8071"/>
                    <a:pt x="6130" y="8072"/>
                  </a:cubicBezTo>
                  <a:cubicBezTo>
                    <a:pt x="6120" y="8074"/>
                    <a:pt x="6109" y="8076"/>
                    <a:pt x="6097" y="8079"/>
                  </a:cubicBezTo>
                  <a:cubicBezTo>
                    <a:pt x="6086" y="8082"/>
                    <a:pt x="6075" y="8086"/>
                    <a:pt x="6067" y="8090"/>
                  </a:cubicBezTo>
                  <a:lnTo>
                    <a:pt x="6070" y="8084"/>
                  </a:lnTo>
                  <a:cubicBezTo>
                    <a:pt x="6077" y="8068"/>
                    <a:pt x="6082" y="8053"/>
                    <a:pt x="6083" y="8038"/>
                  </a:cubicBezTo>
                  <a:cubicBezTo>
                    <a:pt x="6084" y="8022"/>
                    <a:pt x="6082" y="8008"/>
                    <a:pt x="6077" y="7994"/>
                  </a:cubicBezTo>
                  <a:cubicBezTo>
                    <a:pt x="6072" y="7981"/>
                    <a:pt x="6065" y="7968"/>
                    <a:pt x="6054" y="7956"/>
                  </a:cubicBezTo>
                  <a:cubicBezTo>
                    <a:pt x="6043" y="7945"/>
                    <a:pt x="6029" y="7935"/>
                    <a:pt x="6014" y="7927"/>
                  </a:cubicBezTo>
                  <a:cubicBezTo>
                    <a:pt x="6003" y="7922"/>
                    <a:pt x="5993" y="7919"/>
                    <a:pt x="5984" y="7917"/>
                  </a:cubicBezTo>
                  <a:cubicBezTo>
                    <a:pt x="5974" y="7916"/>
                    <a:pt x="5965" y="7915"/>
                    <a:pt x="5956" y="7915"/>
                  </a:cubicBezTo>
                  <a:cubicBezTo>
                    <a:pt x="5947" y="7915"/>
                    <a:pt x="5939" y="7916"/>
                    <a:pt x="5932" y="7918"/>
                  </a:cubicBezTo>
                  <a:cubicBezTo>
                    <a:pt x="5925" y="7921"/>
                    <a:pt x="5918" y="7923"/>
                    <a:pt x="5912" y="7926"/>
                  </a:cubicBezTo>
                  <a:cubicBezTo>
                    <a:pt x="5906" y="7929"/>
                    <a:pt x="5900" y="7932"/>
                    <a:pt x="5894" y="7936"/>
                  </a:cubicBezTo>
                  <a:cubicBezTo>
                    <a:pt x="5889" y="7941"/>
                    <a:pt x="5883" y="7946"/>
                    <a:pt x="5876" y="7953"/>
                  </a:cubicBezTo>
                  <a:cubicBezTo>
                    <a:pt x="5870" y="7960"/>
                    <a:pt x="5864" y="7968"/>
                    <a:pt x="5858" y="7978"/>
                  </a:cubicBezTo>
                  <a:cubicBezTo>
                    <a:pt x="5852" y="7987"/>
                    <a:pt x="5845" y="7999"/>
                    <a:pt x="5839" y="8012"/>
                  </a:cubicBezTo>
                  <a:lnTo>
                    <a:pt x="5794" y="8103"/>
                  </a:lnTo>
                  <a:lnTo>
                    <a:pt x="6185" y="8296"/>
                  </a:lnTo>
                  <a:lnTo>
                    <a:pt x="6207" y="8250"/>
                  </a:lnTo>
                  <a:lnTo>
                    <a:pt x="6031" y="8163"/>
                  </a:lnTo>
                  <a:cubicBezTo>
                    <a:pt x="6036" y="8153"/>
                    <a:pt x="6042" y="8146"/>
                    <a:pt x="6048" y="8142"/>
                  </a:cubicBezTo>
                  <a:cubicBezTo>
                    <a:pt x="6054" y="8137"/>
                    <a:pt x="6064" y="8134"/>
                    <a:pt x="6078" y="8131"/>
                  </a:cubicBezTo>
                  <a:cubicBezTo>
                    <a:pt x="6101" y="8126"/>
                    <a:pt x="6123" y="8122"/>
                    <a:pt x="6143" y="8119"/>
                  </a:cubicBezTo>
                  <a:cubicBezTo>
                    <a:pt x="6164" y="8115"/>
                    <a:pt x="6183" y="8113"/>
                    <a:pt x="6201" y="8110"/>
                  </a:cubicBezTo>
                  <a:cubicBezTo>
                    <a:pt x="6218" y="8108"/>
                    <a:pt x="6233" y="8107"/>
                    <a:pt x="6246" y="8106"/>
                  </a:cubicBezTo>
                  <a:cubicBezTo>
                    <a:pt x="6260" y="8106"/>
                    <a:pt x="6270" y="8106"/>
                    <a:pt x="6278" y="8106"/>
                  </a:cubicBezTo>
                  <a:lnTo>
                    <a:pt x="6307" y="8047"/>
                  </a:lnTo>
                  <a:close/>
                  <a:moveTo>
                    <a:pt x="6021" y="7998"/>
                  </a:moveTo>
                  <a:cubicBezTo>
                    <a:pt x="6029" y="8007"/>
                    <a:pt x="6035" y="8016"/>
                    <a:pt x="6038" y="8025"/>
                  </a:cubicBezTo>
                  <a:cubicBezTo>
                    <a:pt x="6041" y="8036"/>
                    <a:pt x="6041" y="8048"/>
                    <a:pt x="6039" y="8060"/>
                  </a:cubicBezTo>
                  <a:cubicBezTo>
                    <a:pt x="6037" y="8073"/>
                    <a:pt x="6031" y="8088"/>
                    <a:pt x="6023" y="8105"/>
                  </a:cubicBezTo>
                  <a:lnTo>
                    <a:pt x="6002" y="8149"/>
                  </a:lnTo>
                  <a:lnTo>
                    <a:pt x="5856" y="8077"/>
                  </a:lnTo>
                  <a:lnTo>
                    <a:pt x="5879" y="8030"/>
                  </a:lnTo>
                  <a:cubicBezTo>
                    <a:pt x="5884" y="8020"/>
                    <a:pt x="5889" y="8011"/>
                    <a:pt x="5894" y="8004"/>
                  </a:cubicBezTo>
                  <a:cubicBezTo>
                    <a:pt x="5899" y="7997"/>
                    <a:pt x="5905" y="7990"/>
                    <a:pt x="5911" y="7985"/>
                  </a:cubicBezTo>
                  <a:cubicBezTo>
                    <a:pt x="5921" y="7976"/>
                    <a:pt x="5933" y="7971"/>
                    <a:pt x="5948" y="7969"/>
                  </a:cubicBezTo>
                  <a:cubicBezTo>
                    <a:pt x="5962" y="7968"/>
                    <a:pt x="5976" y="7970"/>
                    <a:pt x="5989" y="7976"/>
                  </a:cubicBezTo>
                  <a:cubicBezTo>
                    <a:pt x="6002" y="7983"/>
                    <a:pt x="6012" y="7990"/>
                    <a:pt x="6021" y="7998"/>
                  </a:cubicBezTo>
                  <a:close/>
                  <a:moveTo>
                    <a:pt x="6318" y="7653"/>
                  </a:moveTo>
                  <a:cubicBezTo>
                    <a:pt x="6303" y="7652"/>
                    <a:pt x="6290" y="7653"/>
                    <a:pt x="6277" y="7656"/>
                  </a:cubicBezTo>
                  <a:cubicBezTo>
                    <a:pt x="6264" y="7660"/>
                    <a:pt x="6252" y="7665"/>
                    <a:pt x="6241" y="7672"/>
                  </a:cubicBezTo>
                  <a:cubicBezTo>
                    <a:pt x="6230" y="7680"/>
                    <a:pt x="6217" y="7691"/>
                    <a:pt x="6203" y="7706"/>
                  </a:cubicBezTo>
                  <a:lnTo>
                    <a:pt x="6167" y="7744"/>
                  </a:lnTo>
                  <a:cubicBezTo>
                    <a:pt x="6148" y="7763"/>
                    <a:pt x="6131" y="7776"/>
                    <a:pt x="6117" y="7781"/>
                  </a:cubicBezTo>
                  <a:cubicBezTo>
                    <a:pt x="6102" y="7786"/>
                    <a:pt x="6087" y="7785"/>
                    <a:pt x="6071" y="7777"/>
                  </a:cubicBezTo>
                  <a:cubicBezTo>
                    <a:pt x="6051" y="7767"/>
                    <a:pt x="6039" y="7753"/>
                    <a:pt x="6034" y="7734"/>
                  </a:cubicBezTo>
                  <a:cubicBezTo>
                    <a:pt x="6029" y="7714"/>
                    <a:pt x="6033" y="7692"/>
                    <a:pt x="6045" y="7668"/>
                  </a:cubicBezTo>
                  <a:cubicBezTo>
                    <a:pt x="6049" y="7659"/>
                    <a:pt x="6054" y="7652"/>
                    <a:pt x="6059" y="7645"/>
                  </a:cubicBezTo>
                  <a:cubicBezTo>
                    <a:pt x="6063" y="7638"/>
                    <a:pt x="6069" y="7631"/>
                    <a:pt x="6075" y="7625"/>
                  </a:cubicBezTo>
                  <a:cubicBezTo>
                    <a:pt x="6081" y="7619"/>
                    <a:pt x="6089" y="7613"/>
                    <a:pt x="6097" y="7607"/>
                  </a:cubicBezTo>
                  <a:cubicBezTo>
                    <a:pt x="6105" y="7601"/>
                    <a:pt x="6114" y="7595"/>
                    <a:pt x="6125" y="7589"/>
                  </a:cubicBezTo>
                  <a:lnTo>
                    <a:pt x="6102" y="7552"/>
                  </a:lnTo>
                  <a:cubicBezTo>
                    <a:pt x="6058" y="7577"/>
                    <a:pt x="6026" y="7610"/>
                    <a:pt x="6006" y="7651"/>
                  </a:cubicBezTo>
                  <a:cubicBezTo>
                    <a:pt x="5997" y="7670"/>
                    <a:pt x="5991" y="7689"/>
                    <a:pt x="5989" y="7707"/>
                  </a:cubicBezTo>
                  <a:cubicBezTo>
                    <a:pt x="5987" y="7725"/>
                    <a:pt x="5988" y="7742"/>
                    <a:pt x="5992" y="7758"/>
                  </a:cubicBezTo>
                  <a:cubicBezTo>
                    <a:pt x="5997" y="7774"/>
                    <a:pt x="6004" y="7788"/>
                    <a:pt x="6015" y="7801"/>
                  </a:cubicBezTo>
                  <a:cubicBezTo>
                    <a:pt x="6025" y="7814"/>
                    <a:pt x="6039" y="7825"/>
                    <a:pt x="6056" y="7833"/>
                  </a:cubicBezTo>
                  <a:cubicBezTo>
                    <a:pt x="6081" y="7845"/>
                    <a:pt x="6106" y="7847"/>
                    <a:pt x="6132" y="7840"/>
                  </a:cubicBezTo>
                  <a:cubicBezTo>
                    <a:pt x="6143" y="7836"/>
                    <a:pt x="6154" y="7830"/>
                    <a:pt x="6164" y="7822"/>
                  </a:cubicBezTo>
                  <a:cubicBezTo>
                    <a:pt x="6175" y="7814"/>
                    <a:pt x="6187" y="7803"/>
                    <a:pt x="6201" y="7787"/>
                  </a:cubicBezTo>
                  <a:lnTo>
                    <a:pt x="6232" y="7754"/>
                  </a:lnTo>
                  <a:cubicBezTo>
                    <a:pt x="6269" y="7714"/>
                    <a:pt x="6305" y="7703"/>
                    <a:pt x="6339" y="7720"/>
                  </a:cubicBezTo>
                  <a:cubicBezTo>
                    <a:pt x="6363" y="7731"/>
                    <a:pt x="6377" y="7750"/>
                    <a:pt x="6382" y="7775"/>
                  </a:cubicBezTo>
                  <a:cubicBezTo>
                    <a:pt x="6384" y="7787"/>
                    <a:pt x="6384" y="7797"/>
                    <a:pt x="6382" y="7808"/>
                  </a:cubicBezTo>
                  <a:cubicBezTo>
                    <a:pt x="6380" y="7818"/>
                    <a:pt x="6375" y="7831"/>
                    <a:pt x="6368" y="7846"/>
                  </a:cubicBezTo>
                  <a:cubicBezTo>
                    <a:pt x="6358" y="7865"/>
                    <a:pt x="6347" y="7882"/>
                    <a:pt x="6333" y="7897"/>
                  </a:cubicBezTo>
                  <a:cubicBezTo>
                    <a:pt x="6319" y="7911"/>
                    <a:pt x="6303" y="7923"/>
                    <a:pt x="6283" y="7934"/>
                  </a:cubicBezTo>
                  <a:lnTo>
                    <a:pt x="6309" y="7972"/>
                  </a:lnTo>
                  <a:cubicBezTo>
                    <a:pt x="6331" y="7959"/>
                    <a:pt x="6350" y="7943"/>
                    <a:pt x="6365" y="7926"/>
                  </a:cubicBezTo>
                  <a:cubicBezTo>
                    <a:pt x="6381" y="7908"/>
                    <a:pt x="6395" y="7888"/>
                    <a:pt x="6406" y="7864"/>
                  </a:cubicBezTo>
                  <a:cubicBezTo>
                    <a:pt x="6415" y="7846"/>
                    <a:pt x="6421" y="7829"/>
                    <a:pt x="6424" y="7814"/>
                  </a:cubicBezTo>
                  <a:cubicBezTo>
                    <a:pt x="6427" y="7798"/>
                    <a:pt x="6428" y="7782"/>
                    <a:pt x="6426" y="7765"/>
                  </a:cubicBezTo>
                  <a:cubicBezTo>
                    <a:pt x="6423" y="7742"/>
                    <a:pt x="6416" y="7722"/>
                    <a:pt x="6404" y="7704"/>
                  </a:cubicBezTo>
                  <a:cubicBezTo>
                    <a:pt x="6392" y="7687"/>
                    <a:pt x="6376" y="7673"/>
                    <a:pt x="6358" y="7664"/>
                  </a:cubicBezTo>
                  <a:cubicBezTo>
                    <a:pt x="6346" y="7658"/>
                    <a:pt x="6333" y="7655"/>
                    <a:pt x="6318" y="7653"/>
                  </a:cubicBezTo>
                  <a:close/>
                  <a:moveTo>
                    <a:pt x="6536" y="7583"/>
                  </a:moveTo>
                  <a:lnTo>
                    <a:pt x="6145" y="7390"/>
                  </a:lnTo>
                  <a:lnTo>
                    <a:pt x="6122" y="7436"/>
                  </a:lnTo>
                  <a:lnTo>
                    <a:pt x="6513" y="7628"/>
                  </a:lnTo>
                  <a:lnTo>
                    <a:pt x="6536" y="7583"/>
                  </a:lnTo>
                  <a:close/>
                  <a:moveTo>
                    <a:pt x="6311" y="7053"/>
                  </a:moveTo>
                  <a:lnTo>
                    <a:pt x="6183" y="7312"/>
                  </a:lnTo>
                  <a:lnTo>
                    <a:pt x="6223" y="7331"/>
                  </a:lnTo>
                  <a:lnTo>
                    <a:pt x="6274" y="7226"/>
                  </a:lnTo>
                  <a:lnTo>
                    <a:pt x="6626" y="7399"/>
                  </a:lnTo>
                  <a:lnTo>
                    <a:pt x="6648" y="7354"/>
                  </a:lnTo>
                  <a:lnTo>
                    <a:pt x="6296" y="7181"/>
                  </a:lnTo>
                  <a:lnTo>
                    <a:pt x="6349" y="7076"/>
                  </a:lnTo>
                  <a:lnTo>
                    <a:pt x="6311" y="7053"/>
                  </a:lnTo>
                  <a:close/>
                  <a:moveTo>
                    <a:pt x="6854" y="6937"/>
                  </a:moveTo>
                  <a:lnTo>
                    <a:pt x="6399" y="6874"/>
                  </a:lnTo>
                  <a:lnTo>
                    <a:pt x="6369" y="6935"/>
                  </a:lnTo>
                  <a:lnTo>
                    <a:pt x="6696" y="7257"/>
                  </a:lnTo>
                  <a:lnTo>
                    <a:pt x="6719" y="7210"/>
                  </a:lnTo>
                  <a:lnTo>
                    <a:pt x="6617" y="7113"/>
                  </a:lnTo>
                  <a:lnTo>
                    <a:pt x="6689" y="6968"/>
                  </a:lnTo>
                  <a:lnTo>
                    <a:pt x="6827" y="6990"/>
                  </a:lnTo>
                  <a:lnTo>
                    <a:pt x="6854" y="6937"/>
                  </a:lnTo>
                  <a:close/>
                  <a:moveTo>
                    <a:pt x="6645" y="6961"/>
                  </a:moveTo>
                  <a:lnTo>
                    <a:pt x="6585" y="7082"/>
                  </a:lnTo>
                  <a:lnTo>
                    <a:pt x="6424" y="6926"/>
                  </a:lnTo>
                  <a:lnTo>
                    <a:pt x="6645" y="6961"/>
                  </a:lnTo>
                  <a:close/>
                  <a:moveTo>
                    <a:pt x="6291" y="6905"/>
                  </a:moveTo>
                  <a:cubicBezTo>
                    <a:pt x="6283" y="6908"/>
                    <a:pt x="6276" y="6913"/>
                    <a:pt x="6272" y="6922"/>
                  </a:cubicBezTo>
                  <a:cubicBezTo>
                    <a:pt x="6268" y="6930"/>
                    <a:pt x="6268" y="6938"/>
                    <a:pt x="6271" y="6946"/>
                  </a:cubicBezTo>
                  <a:cubicBezTo>
                    <a:pt x="6273" y="6955"/>
                    <a:pt x="6279" y="6961"/>
                    <a:pt x="6287" y="6965"/>
                  </a:cubicBezTo>
                  <a:cubicBezTo>
                    <a:pt x="6295" y="6969"/>
                    <a:pt x="6304" y="6970"/>
                    <a:pt x="6312" y="6967"/>
                  </a:cubicBezTo>
                  <a:cubicBezTo>
                    <a:pt x="6321" y="6964"/>
                    <a:pt x="6328" y="6959"/>
                    <a:pt x="6332" y="6950"/>
                  </a:cubicBezTo>
                  <a:cubicBezTo>
                    <a:pt x="6336" y="6942"/>
                    <a:pt x="6336" y="6933"/>
                    <a:pt x="6333" y="6925"/>
                  </a:cubicBezTo>
                  <a:cubicBezTo>
                    <a:pt x="6330" y="6917"/>
                    <a:pt x="6324" y="6910"/>
                    <a:pt x="6316" y="6906"/>
                  </a:cubicBezTo>
                  <a:cubicBezTo>
                    <a:pt x="6308" y="6902"/>
                    <a:pt x="6300" y="6902"/>
                    <a:pt x="6291" y="6905"/>
                  </a:cubicBezTo>
                  <a:close/>
                  <a:moveTo>
                    <a:pt x="6349" y="6787"/>
                  </a:moveTo>
                  <a:cubicBezTo>
                    <a:pt x="6340" y="6790"/>
                    <a:pt x="6334" y="6796"/>
                    <a:pt x="6330" y="6804"/>
                  </a:cubicBezTo>
                  <a:cubicBezTo>
                    <a:pt x="6326" y="6812"/>
                    <a:pt x="6325" y="6820"/>
                    <a:pt x="6328" y="6829"/>
                  </a:cubicBezTo>
                  <a:cubicBezTo>
                    <a:pt x="6331" y="6837"/>
                    <a:pt x="6337" y="6844"/>
                    <a:pt x="6345" y="6848"/>
                  </a:cubicBezTo>
                  <a:cubicBezTo>
                    <a:pt x="6353" y="6852"/>
                    <a:pt x="6362" y="6852"/>
                    <a:pt x="6370" y="6850"/>
                  </a:cubicBezTo>
                  <a:cubicBezTo>
                    <a:pt x="6379" y="6847"/>
                    <a:pt x="6385" y="6841"/>
                    <a:pt x="6389" y="6833"/>
                  </a:cubicBezTo>
                  <a:cubicBezTo>
                    <a:pt x="6394" y="6824"/>
                    <a:pt x="6394" y="6816"/>
                    <a:pt x="6391" y="6808"/>
                  </a:cubicBezTo>
                  <a:cubicBezTo>
                    <a:pt x="6388" y="6799"/>
                    <a:pt x="6382" y="6793"/>
                    <a:pt x="6374" y="6789"/>
                  </a:cubicBezTo>
                  <a:cubicBezTo>
                    <a:pt x="6366" y="6785"/>
                    <a:pt x="6357" y="6784"/>
                    <a:pt x="6349" y="6787"/>
                  </a:cubicBezTo>
                  <a:close/>
                  <a:moveTo>
                    <a:pt x="6591" y="6484"/>
                  </a:moveTo>
                  <a:lnTo>
                    <a:pt x="6463" y="6743"/>
                  </a:lnTo>
                  <a:lnTo>
                    <a:pt x="6503" y="6762"/>
                  </a:lnTo>
                  <a:lnTo>
                    <a:pt x="6554" y="6658"/>
                  </a:lnTo>
                  <a:lnTo>
                    <a:pt x="6906" y="6831"/>
                  </a:lnTo>
                  <a:lnTo>
                    <a:pt x="6928" y="6786"/>
                  </a:lnTo>
                  <a:lnTo>
                    <a:pt x="6576" y="6613"/>
                  </a:lnTo>
                  <a:lnTo>
                    <a:pt x="6628" y="6507"/>
                  </a:lnTo>
                  <a:lnTo>
                    <a:pt x="6591" y="6484"/>
                  </a:lnTo>
                  <a:close/>
                  <a:moveTo>
                    <a:pt x="7256" y="6118"/>
                  </a:moveTo>
                  <a:lnTo>
                    <a:pt x="6849" y="5959"/>
                  </a:lnTo>
                  <a:lnTo>
                    <a:pt x="6815" y="6028"/>
                  </a:lnTo>
                  <a:lnTo>
                    <a:pt x="7039" y="6229"/>
                  </a:lnTo>
                  <a:cubicBezTo>
                    <a:pt x="7052" y="6241"/>
                    <a:pt x="7065" y="6251"/>
                    <a:pt x="7076" y="6260"/>
                  </a:cubicBezTo>
                  <a:cubicBezTo>
                    <a:pt x="7087" y="6269"/>
                    <a:pt x="7094" y="6274"/>
                    <a:pt x="7095" y="6275"/>
                  </a:cubicBezTo>
                  <a:cubicBezTo>
                    <a:pt x="7093" y="6274"/>
                    <a:pt x="7085" y="6272"/>
                    <a:pt x="7071" y="6268"/>
                  </a:cubicBezTo>
                  <a:cubicBezTo>
                    <a:pt x="7058" y="6265"/>
                    <a:pt x="7040" y="6261"/>
                    <a:pt x="7020" y="6257"/>
                  </a:cubicBezTo>
                  <a:lnTo>
                    <a:pt x="6729" y="6202"/>
                  </a:lnTo>
                  <a:lnTo>
                    <a:pt x="6696" y="6271"/>
                  </a:lnTo>
                  <a:lnTo>
                    <a:pt x="7070" y="6497"/>
                  </a:lnTo>
                  <a:lnTo>
                    <a:pt x="7092" y="6452"/>
                  </a:lnTo>
                  <a:lnTo>
                    <a:pt x="6824" y="6294"/>
                  </a:lnTo>
                  <a:cubicBezTo>
                    <a:pt x="6819" y="6291"/>
                    <a:pt x="6812" y="6287"/>
                    <a:pt x="6805" y="6282"/>
                  </a:cubicBezTo>
                  <a:cubicBezTo>
                    <a:pt x="6797" y="6278"/>
                    <a:pt x="6790" y="6274"/>
                    <a:pt x="6783" y="6270"/>
                  </a:cubicBezTo>
                  <a:cubicBezTo>
                    <a:pt x="6775" y="6266"/>
                    <a:pt x="6769" y="6262"/>
                    <a:pt x="6763" y="6259"/>
                  </a:cubicBezTo>
                  <a:cubicBezTo>
                    <a:pt x="6758" y="6256"/>
                    <a:pt x="6755" y="6254"/>
                    <a:pt x="6754" y="6253"/>
                  </a:cubicBezTo>
                  <a:cubicBezTo>
                    <a:pt x="6758" y="6255"/>
                    <a:pt x="6768" y="6257"/>
                    <a:pt x="6781" y="6259"/>
                  </a:cubicBezTo>
                  <a:cubicBezTo>
                    <a:pt x="6796" y="6262"/>
                    <a:pt x="6815" y="6266"/>
                    <a:pt x="6837" y="6270"/>
                  </a:cubicBezTo>
                  <a:lnTo>
                    <a:pt x="7152" y="6329"/>
                  </a:lnTo>
                  <a:lnTo>
                    <a:pt x="7172" y="6289"/>
                  </a:lnTo>
                  <a:lnTo>
                    <a:pt x="6922" y="6062"/>
                  </a:lnTo>
                  <a:cubicBezTo>
                    <a:pt x="6916" y="6058"/>
                    <a:pt x="6911" y="6053"/>
                    <a:pt x="6905" y="6048"/>
                  </a:cubicBezTo>
                  <a:cubicBezTo>
                    <a:pt x="6899" y="6043"/>
                    <a:pt x="6893" y="6038"/>
                    <a:pt x="6888" y="6034"/>
                  </a:cubicBezTo>
                  <a:cubicBezTo>
                    <a:pt x="6883" y="6029"/>
                    <a:pt x="6878" y="6025"/>
                    <a:pt x="6875" y="6022"/>
                  </a:cubicBezTo>
                  <a:cubicBezTo>
                    <a:pt x="6871" y="6019"/>
                    <a:pt x="6869" y="6017"/>
                    <a:pt x="6868" y="6017"/>
                  </a:cubicBezTo>
                  <a:cubicBezTo>
                    <a:pt x="6869" y="6017"/>
                    <a:pt x="6872" y="6018"/>
                    <a:pt x="6876" y="6020"/>
                  </a:cubicBezTo>
                  <a:cubicBezTo>
                    <a:pt x="6881" y="6022"/>
                    <a:pt x="6887" y="6025"/>
                    <a:pt x="6893" y="6028"/>
                  </a:cubicBezTo>
                  <a:cubicBezTo>
                    <a:pt x="6900" y="6031"/>
                    <a:pt x="6907" y="6034"/>
                    <a:pt x="6915" y="6037"/>
                  </a:cubicBezTo>
                  <a:cubicBezTo>
                    <a:pt x="6922" y="6041"/>
                    <a:pt x="6929" y="6044"/>
                    <a:pt x="6936" y="6046"/>
                  </a:cubicBezTo>
                  <a:lnTo>
                    <a:pt x="7233" y="6165"/>
                  </a:lnTo>
                  <a:lnTo>
                    <a:pt x="7256" y="6118"/>
                  </a:lnTo>
                  <a:close/>
                  <a:moveTo>
                    <a:pt x="7041" y="5569"/>
                  </a:moveTo>
                  <a:lnTo>
                    <a:pt x="7018" y="5615"/>
                  </a:lnTo>
                  <a:lnTo>
                    <a:pt x="7291" y="5749"/>
                  </a:lnTo>
                  <a:cubicBezTo>
                    <a:pt x="7304" y="5756"/>
                    <a:pt x="7315" y="5762"/>
                    <a:pt x="7323" y="5769"/>
                  </a:cubicBezTo>
                  <a:cubicBezTo>
                    <a:pt x="7332" y="5775"/>
                    <a:pt x="7339" y="5783"/>
                    <a:pt x="7344" y="5794"/>
                  </a:cubicBezTo>
                  <a:cubicBezTo>
                    <a:pt x="7349" y="5804"/>
                    <a:pt x="7351" y="5816"/>
                    <a:pt x="7349" y="5830"/>
                  </a:cubicBezTo>
                  <a:cubicBezTo>
                    <a:pt x="7348" y="5844"/>
                    <a:pt x="7343" y="5859"/>
                    <a:pt x="7335" y="5875"/>
                  </a:cubicBezTo>
                  <a:cubicBezTo>
                    <a:pt x="7329" y="5887"/>
                    <a:pt x="7323" y="5897"/>
                    <a:pt x="7316" y="5905"/>
                  </a:cubicBezTo>
                  <a:cubicBezTo>
                    <a:pt x="7309" y="5913"/>
                    <a:pt x="7303" y="5918"/>
                    <a:pt x="7296" y="5923"/>
                  </a:cubicBezTo>
                  <a:cubicBezTo>
                    <a:pt x="7289" y="5927"/>
                    <a:pt x="7283" y="5930"/>
                    <a:pt x="7276" y="5931"/>
                  </a:cubicBezTo>
                  <a:cubicBezTo>
                    <a:pt x="7270" y="5932"/>
                    <a:pt x="7264" y="5933"/>
                    <a:pt x="7259" y="5933"/>
                  </a:cubicBezTo>
                  <a:cubicBezTo>
                    <a:pt x="7252" y="5932"/>
                    <a:pt x="7242" y="5930"/>
                    <a:pt x="7231" y="5926"/>
                  </a:cubicBezTo>
                  <a:cubicBezTo>
                    <a:pt x="7220" y="5921"/>
                    <a:pt x="7209" y="5917"/>
                    <a:pt x="7199" y="5912"/>
                  </a:cubicBezTo>
                  <a:lnTo>
                    <a:pt x="6936" y="5782"/>
                  </a:lnTo>
                  <a:lnTo>
                    <a:pt x="6913" y="5829"/>
                  </a:lnTo>
                  <a:lnTo>
                    <a:pt x="7194" y="5966"/>
                  </a:lnTo>
                  <a:cubicBezTo>
                    <a:pt x="7202" y="5971"/>
                    <a:pt x="7213" y="5975"/>
                    <a:pt x="7224" y="5979"/>
                  </a:cubicBezTo>
                  <a:cubicBezTo>
                    <a:pt x="7236" y="5984"/>
                    <a:pt x="7248" y="5986"/>
                    <a:pt x="7260" y="5985"/>
                  </a:cubicBezTo>
                  <a:cubicBezTo>
                    <a:pt x="7285" y="5984"/>
                    <a:pt x="7306" y="5977"/>
                    <a:pt x="7324" y="5963"/>
                  </a:cubicBezTo>
                  <a:cubicBezTo>
                    <a:pt x="7342" y="5950"/>
                    <a:pt x="7359" y="5928"/>
                    <a:pt x="7374" y="5897"/>
                  </a:cubicBezTo>
                  <a:cubicBezTo>
                    <a:pt x="7385" y="5873"/>
                    <a:pt x="7393" y="5852"/>
                    <a:pt x="7396" y="5833"/>
                  </a:cubicBezTo>
                  <a:cubicBezTo>
                    <a:pt x="7399" y="5815"/>
                    <a:pt x="7398" y="5797"/>
                    <a:pt x="7394" y="5780"/>
                  </a:cubicBezTo>
                  <a:cubicBezTo>
                    <a:pt x="7390" y="5763"/>
                    <a:pt x="7382" y="5750"/>
                    <a:pt x="7371" y="5739"/>
                  </a:cubicBezTo>
                  <a:cubicBezTo>
                    <a:pt x="7360" y="5729"/>
                    <a:pt x="7342" y="5718"/>
                    <a:pt x="7319" y="5706"/>
                  </a:cubicBezTo>
                  <a:lnTo>
                    <a:pt x="7041" y="5569"/>
                  </a:lnTo>
                  <a:close/>
                  <a:moveTo>
                    <a:pt x="6884" y="5700"/>
                  </a:moveTo>
                  <a:cubicBezTo>
                    <a:pt x="6875" y="5703"/>
                    <a:pt x="6869" y="5709"/>
                    <a:pt x="6865" y="5717"/>
                  </a:cubicBezTo>
                  <a:cubicBezTo>
                    <a:pt x="6861" y="5725"/>
                    <a:pt x="6860" y="5733"/>
                    <a:pt x="6863" y="5742"/>
                  </a:cubicBezTo>
                  <a:cubicBezTo>
                    <a:pt x="6866" y="5750"/>
                    <a:pt x="6872" y="5756"/>
                    <a:pt x="6880" y="5760"/>
                  </a:cubicBezTo>
                  <a:cubicBezTo>
                    <a:pt x="6888" y="5764"/>
                    <a:pt x="6897" y="5765"/>
                    <a:pt x="6905" y="5762"/>
                  </a:cubicBezTo>
                  <a:cubicBezTo>
                    <a:pt x="6914" y="5759"/>
                    <a:pt x="6920" y="5754"/>
                    <a:pt x="6924" y="5746"/>
                  </a:cubicBezTo>
                  <a:cubicBezTo>
                    <a:pt x="6929" y="5737"/>
                    <a:pt x="6929" y="5729"/>
                    <a:pt x="6926" y="5720"/>
                  </a:cubicBezTo>
                  <a:cubicBezTo>
                    <a:pt x="6923" y="5712"/>
                    <a:pt x="6917" y="5706"/>
                    <a:pt x="6909" y="5702"/>
                  </a:cubicBezTo>
                  <a:cubicBezTo>
                    <a:pt x="6901" y="5698"/>
                    <a:pt x="6892" y="5697"/>
                    <a:pt x="6884" y="5700"/>
                  </a:cubicBezTo>
                  <a:close/>
                  <a:moveTo>
                    <a:pt x="6941" y="5583"/>
                  </a:moveTo>
                  <a:cubicBezTo>
                    <a:pt x="6933" y="5586"/>
                    <a:pt x="6926" y="5592"/>
                    <a:pt x="6922" y="5600"/>
                  </a:cubicBezTo>
                  <a:cubicBezTo>
                    <a:pt x="6918" y="5608"/>
                    <a:pt x="6918" y="5616"/>
                    <a:pt x="6921" y="5625"/>
                  </a:cubicBezTo>
                  <a:cubicBezTo>
                    <a:pt x="6924" y="5633"/>
                    <a:pt x="6929" y="5640"/>
                    <a:pt x="6937" y="5644"/>
                  </a:cubicBezTo>
                  <a:cubicBezTo>
                    <a:pt x="6945" y="5648"/>
                    <a:pt x="6954" y="5648"/>
                    <a:pt x="6963" y="5645"/>
                  </a:cubicBezTo>
                  <a:cubicBezTo>
                    <a:pt x="6971" y="5643"/>
                    <a:pt x="6978" y="5637"/>
                    <a:pt x="6982" y="5629"/>
                  </a:cubicBezTo>
                  <a:cubicBezTo>
                    <a:pt x="6986" y="5620"/>
                    <a:pt x="6986" y="5612"/>
                    <a:pt x="6983" y="5604"/>
                  </a:cubicBezTo>
                  <a:cubicBezTo>
                    <a:pt x="6980" y="5595"/>
                    <a:pt x="6974" y="5589"/>
                    <a:pt x="6966" y="5585"/>
                  </a:cubicBezTo>
                  <a:cubicBezTo>
                    <a:pt x="6958" y="5581"/>
                    <a:pt x="6950" y="5580"/>
                    <a:pt x="6941" y="5583"/>
                  </a:cubicBezTo>
                  <a:close/>
                  <a:moveTo>
                    <a:pt x="7615" y="5389"/>
                  </a:moveTo>
                  <a:lnTo>
                    <a:pt x="7224" y="5197"/>
                  </a:lnTo>
                  <a:lnTo>
                    <a:pt x="7201" y="5243"/>
                  </a:lnTo>
                  <a:lnTo>
                    <a:pt x="7415" y="5346"/>
                  </a:lnTo>
                  <a:cubicBezTo>
                    <a:pt x="7429" y="5353"/>
                    <a:pt x="7443" y="5359"/>
                    <a:pt x="7457" y="5366"/>
                  </a:cubicBezTo>
                  <a:cubicBezTo>
                    <a:pt x="7472" y="5372"/>
                    <a:pt x="7485" y="5378"/>
                    <a:pt x="7496" y="5383"/>
                  </a:cubicBezTo>
                  <a:cubicBezTo>
                    <a:pt x="7508" y="5387"/>
                    <a:pt x="7517" y="5391"/>
                    <a:pt x="7525" y="5394"/>
                  </a:cubicBezTo>
                  <a:cubicBezTo>
                    <a:pt x="7532" y="5397"/>
                    <a:pt x="7536" y="5399"/>
                    <a:pt x="7536" y="5399"/>
                  </a:cubicBezTo>
                  <a:cubicBezTo>
                    <a:pt x="7535" y="5399"/>
                    <a:pt x="7531" y="5399"/>
                    <a:pt x="7525" y="5398"/>
                  </a:cubicBezTo>
                  <a:cubicBezTo>
                    <a:pt x="7519" y="5398"/>
                    <a:pt x="7511" y="5397"/>
                    <a:pt x="7502" y="5397"/>
                  </a:cubicBezTo>
                  <a:cubicBezTo>
                    <a:pt x="7493" y="5396"/>
                    <a:pt x="7483" y="5396"/>
                    <a:pt x="7471" y="5395"/>
                  </a:cubicBezTo>
                  <a:cubicBezTo>
                    <a:pt x="7460" y="5395"/>
                    <a:pt x="7448" y="5395"/>
                    <a:pt x="7436" y="5395"/>
                  </a:cubicBezTo>
                  <a:lnTo>
                    <a:pt x="7123" y="5402"/>
                  </a:lnTo>
                  <a:lnTo>
                    <a:pt x="7096" y="5457"/>
                  </a:lnTo>
                  <a:lnTo>
                    <a:pt x="7487" y="5649"/>
                  </a:lnTo>
                  <a:lnTo>
                    <a:pt x="7511" y="5600"/>
                  </a:lnTo>
                  <a:lnTo>
                    <a:pt x="7283" y="5491"/>
                  </a:lnTo>
                  <a:cubicBezTo>
                    <a:pt x="7272" y="5485"/>
                    <a:pt x="7260" y="5480"/>
                    <a:pt x="7249" y="5475"/>
                  </a:cubicBezTo>
                  <a:cubicBezTo>
                    <a:pt x="7237" y="5470"/>
                    <a:pt x="7226" y="5465"/>
                    <a:pt x="7216" y="5461"/>
                  </a:cubicBezTo>
                  <a:cubicBezTo>
                    <a:pt x="7206" y="5457"/>
                    <a:pt x="7197" y="5453"/>
                    <a:pt x="7190" y="5450"/>
                  </a:cubicBezTo>
                  <a:cubicBezTo>
                    <a:pt x="7183" y="5447"/>
                    <a:pt x="7178" y="5445"/>
                    <a:pt x="7175" y="5444"/>
                  </a:cubicBezTo>
                  <a:cubicBezTo>
                    <a:pt x="7179" y="5445"/>
                    <a:pt x="7184" y="5445"/>
                    <a:pt x="7192" y="5445"/>
                  </a:cubicBezTo>
                  <a:cubicBezTo>
                    <a:pt x="7199" y="5446"/>
                    <a:pt x="7208" y="5446"/>
                    <a:pt x="7218" y="5446"/>
                  </a:cubicBezTo>
                  <a:cubicBezTo>
                    <a:pt x="7228" y="5446"/>
                    <a:pt x="7239" y="5446"/>
                    <a:pt x="7251" y="5446"/>
                  </a:cubicBezTo>
                  <a:cubicBezTo>
                    <a:pt x="7264" y="5446"/>
                    <a:pt x="7277" y="5446"/>
                    <a:pt x="7290" y="5446"/>
                  </a:cubicBezTo>
                  <a:lnTo>
                    <a:pt x="7591" y="5438"/>
                  </a:lnTo>
                  <a:lnTo>
                    <a:pt x="7615" y="5389"/>
                  </a:lnTo>
                  <a:close/>
                  <a:moveTo>
                    <a:pt x="7639" y="4968"/>
                  </a:moveTo>
                  <a:cubicBezTo>
                    <a:pt x="7625" y="4967"/>
                    <a:pt x="7611" y="4968"/>
                    <a:pt x="7598" y="4971"/>
                  </a:cubicBezTo>
                  <a:cubicBezTo>
                    <a:pt x="7585" y="4975"/>
                    <a:pt x="7573" y="4980"/>
                    <a:pt x="7562" y="4987"/>
                  </a:cubicBezTo>
                  <a:cubicBezTo>
                    <a:pt x="7551" y="4995"/>
                    <a:pt x="7538" y="5006"/>
                    <a:pt x="7525" y="5021"/>
                  </a:cubicBezTo>
                  <a:lnTo>
                    <a:pt x="7488" y="5059"/>
                  </a:lnTo>
                  <a:cubicBezTo>
                    <a:pt x="7469" y="5078"/>
                    <a:pt x="7452" y="5091"/>
                    <a:pt x="7438" y="5096"/>
                  </a:cubicBezTo>
                  <a:cubicBezTo>
                    <a:pt x="7423" y="5101"/>
                    <a:pt x="7408" y="5100"/>
                    <a:pt x="7392" y="5092"/>
                  </a:cubicBezTo>
                  <a:cubicBezTo>
                    <a:pt x="7372" y="5082"/>
                    <a:pt x="7360" y="5068"/>
                    <a:pt x="7355" y="5049"/>
                  </a:cubicBezTo>
                  <a:cubicBezTo>
                    <a:pt x="7350" y="5029"/>
                    <a:pt x="7354" y="5007"/>
                    <a:pt x="7366" y="4983"/>
                  </a:cubicBezTo>
                  <a:cubicBezTo>
                    <a:pt x="7370" y="4974"/>
                    <a:pt x="7375" y="4967"/>
                    <a:pt x="7380" y="4960"/>
                  </a:cubicBezTo>
                  <a:cubicBezTo>
                    <a:pt x="7384" y="4953"/>
                    <a:pt x="7390" y="4946"/>
                    <a:pt x="7396" y="4940"/>
                  </a:cubicBezTo>
                  <a:cubicBezTo>
                    <a:pt x="7403" y="4934"/>
                    <a:pt x="7410" y="4928"/>
                    <a:pt x="7418" y="4922"/>
                  </a:cubicBezTo>
                  <a:cubicBezTo>
                    <a:pt x="7426" y="4916"/>
                    <a:pt x="7435" y="4910"/>
                    <a:pt x="7446" y="4904"/>
                  </a:cubicBezTo>
                  <a:lnTo>
                    <a:pt x="7423" y="4867"/>
                  </a:lnTo>
                  <a:cubicBezTo>
                    <a:pt x="7379" y="4892"/>
                    <a:pt x="7347" y="4925"/>
                    <a:pt x="7327" y="4966"/>
                  </a:cubicBezTo>
                  <a:cubicBezTo>
                    <a:pt x="7318" y="4985"/>
                    <a:pt x="7312" y="5004"/>
                    <a:pt x="7310" y="5022"/>
                  </a:cubicBezTo>
                  <a:cubicBezTo>
                    <a:pt x="7308" y="5040"/>
                    <a:pt x="7309" y="5057"/>
                    <a:pt x="7313" y="5073"/>
                  </a:cubicBezTo>
                  <a:cubicBezTo>
                    <a:pt x="7318" y="5089"/>
                    <a:pt x="7325" y="5103"/>
                    <a:pt x="7336" y="5116"/>
                  </a:cubicBezTo>
                  <a:cubicBezTo>
                    <a:pt x="7347" y="5129"/>
                    <a:pt x="7360" y="5140"/>
                    <a:pt x="7377" y="5148"/>
                  </a:cubicBezTo>
                  <a:cubicBezTo>
                    <a:pt x="7402" y="5160"/>
                    <a:pt x="7427" y="5162"/>
                    <a:pt x="7453" y="5155"/>
                  </a:cubicBezTo>
                  <a:cubicBezTo>
                    <a:pt x="7465" y="5151"/>
                    <a:pt x="7476" y="5145"/>
                    <a:pt x="7486" y="5137"/>
                  </a:cubicBezTo>
                  <a:cubicBezTo>
                    <a:pt x="7496" y="5129"/>
                    <a:pt x="7508" y="5118"/>
                    <a:pt x="7522" y="5102"/>
                  </a:cubicBezTo>
                  <a:lnTo>
                    <a:pt x="7553" y="5069"/>
                  </a:lnTo>
                  <a:cubicBezTo>
                    <a:pt x="7590" y="5029"/>
                    <a:pt x="7626" y="5018"/>
                    <a:pt x="7661" y="5035"/>
                  </a:cubicBezTo>
                  <a:cubicBezTo>
                    <a:pt x="7684" y="5046"/>
                    <a:pt x="7698" y="5065"/>
                    <a:pt x="7703" y="5090"/>
                  </a:cubicBezTo>
                  <a:cubicBezTo>
                    <a:pt x="7705" y="5102"/>
                    <a:pt x="7705" y="5113"/>
                    <a:pt x="7703" y="5123"/>
                  </a:cubicBezTo>
                  <a:cubicBezTo>
                    <a:pt x="7701" y="5133"/>
                    <a:pt x="7697" y="5146"/>
                    <a:pt x="7689" y="5161"/>
                  </a:cubicBezTo>
                  <a:cubicBezTo>
                    <a:pt x="7680" y="5180"/>
                    <a:pt x="7668" y="5197"/>
                    <a:pt x="7654" y="5212"/>
                  </a:cubicBezTo>
                  <a:cubicBezTo>
                    <a:pt x="7641" y="5226"/>
                    <a:pt x="7624" y="5238"/>
                    <a:pt x="7604" y="5249"/>
                  </a:cubicBezTo>
                  <a:lnTo>
                    <a:pt x="7630" y="5287"/>
                  </a:lnTo>
                  <a:cubicBezTo>
                    <a:pt x="7652" y="5274"/>
                    <a:pt x="7671" y="5258"/>
                    <a:pt x="7687" y="5241"/>
                  </a:cubicBezTo>
                  <a:cubicBezTo>
                    <a:pt x="7702" y="5223"/>
                    <a:pt x="7716" y="5203"/>
                    <a:pt x="7727" y="5179"/>
                  </a:cubicBezTo>
                  <a:cubicBezTo>
                    <a:pt x="7736" y="5161"/>
                    <a:pt x="7742" y="5144"/>
                    <a:pt x="7745" y="5129"/>
                  </a:cubicBezTo>
                  <a:cubicBezTo>
                    <a:pt x="7748" y="5113"/>
                    <a:pt x="7749" y="5097"/>
                    <a:pt x="7747" y="5080"/>
                  </a:cubicBezTo>
                  <a:cubicBezTo>
                    <a:pt x="7744" y="5057"/>
                    <a:pt x="7737" y="5037"/>
                    <a:pt x="7725" y="5019"/>
                  </a:cubicBezTo>
                  <a:cubicBezTo>
                    <a:pt x="7713" y="5002"/>
                    <a:pt x="7698" y="4988"/>
                    <a:pt x="7679" y="4979"/>
                  </a:cubicBezTo>
                  <a:cubicBezTo>
                    <a:pt x="7667" y="4973"/>
                    <a:pt x="7654" y="4970"/>
                    <a:pt x="7639" y="4968"/>
                  </a:cubicBezTo>
                  <a:close/>
                  <a:moveTo>
                    <a:pt x="7556" y="4521"/>
                  </a:moveTo>
                  <a:lnTo>
                    <a:pt x="7429" y="4780"/>
                  </a:lnTo>
                  <a:lnTo>
                    <a:pt x="7468" y="4799"/>
                  </a:lnTo>
                  <a:lnTo>
                    <a:pt x="7520" y="4695"/>
                  </a:lnTo>
                  <a:lnTo>
                    <a:pt x="7872" y="4868"/>
                  </a:lnTo>
                  <a:lnTo>
                    <a:pt x="7894" y="4823"/>
                  </a:lnTo>
                  <a:lnTo>
                    <a:pt x="7542" y="4650"/>
                  </a:lnTo>
                  <a:lnTo>
                    <a:pt x="7594" y="4544"/>
                  </a:lnTo>
                  <a:lnTo>
                    <a:pt x="7556" y="4521"/>
                  </a:lnTo>
                  <a:close/>
                  <a:moveTo>
                    <a:pt x="8088" y="4427"/>
                  </a:moveTo>
                  <a:lnTo>
                    <a:pt x="8048" y="4407"/>
                  </a:lnTo>
                  <a:lnTo>
                    <a:pt x="7963" y="4579"/>
                  </a:lnTo>
                  <a:lnTo>
                    <a:pt x="7820" y="4509"/>
                  </a:lnTo>
                  <a:lnTo>
                    <a:pt x="7886" y="4375"/>
                  </a:lnTo>
                  <a:lnTo>
                    <a:pt x="7846" y="4355"/>
                  </a:lnTo>
                  <a:lnTo>
                    <a:pt x="7780" y="4489"/>
                  </a:lnTo>
                  <a:lnTo>
                    <a:pt x="7652" y="4426"/>
                  </a:lnTo>
                  <a:lnTo>
                    <a:pt x="7730" y="4266"/>
                  </a:lnTo>
                  <a:lnTo>
                    <a:pt x="7695" y="4241"/>
                  </a:lnTo>
                  <a:lnTo>
                    <a:pt x="7590" y="4454"/>
                  </a:lnTo>
                  <a:lnTo>
                    <a:pt x="7980" y="4647"/>
                  </a:lnTo>
                  <a:lnTo>
                    <a:pt x="8088" y="4427"/>
                  </a:lnTo>
                  <a:close/>
                  <a:moveTo>
                    <a:pt x="8251" y="4096"/>
                  </a:moveTo>
                  <a:lnTo>
                    <a:pt x="8215" y="4101"/>
                  </a:lnTo>
                  <a:cubicBezTo>
                    <a:pt x="8198" y="4103"/>
                    <a:pt x="8181" y="4106"/>
                    <a:pt x="8162" y="4108"/>
                  </a:cubicBezTo>
                  <a:cubicBezTo>
                    <a:pt x="8143" y="4111"/>
                    <a:pt x="8126" y="4113"/>
                    <a:pt x="8109" y="4115"/>
                  </a:cubicBezTo>
                  <a:cubicBezTo>
                    <a:pt x="8093" y="4118"/>
                    <a:pt x="8081" y="4120"/>
                    <a:pt x="8074" y="4121"/>
                  </a:cubicBezTo>
                  <a:cubicBezTo>
                    <a:pt x="8064" y="4123"/>
                    <a:pt x="8053" y="4125"/>
                    <a:pt x="8042" y="4128"/>
                  </a:cubicBezTo>
                  <a:cubicBezTo>
                    <a:pt x="8030" y="4131"/>
                    <a:pt x="8019" y="4135"/>
                    <a:pt x="8011" y="4139"/>
                  </a:cubicBezTo>
                  <a:lnTo>
                    <a:pt x="8014" y="4133"/>
                  </a:lnTo>
                  <a:cubicBezTo>
                    <a:pt x="8021" y="4117"/>
                    <a:pt x="8026" y="4102"/>
                    <a:pt x="8027" y="4087"/>
                  </a:cubicBezTo>
                  <a:cubicBezTo>
                    <a:pt x="8028" y="4071"/>
                    <a:pt x="8026" y="4057"/>
                    <a:pt x="8021" y="4043"/>
                  </a:cubicBezTo>
                  <a:cubicBezTo>
                    <a:pt x="8017" y="4030"/>
                    <a:pt x="8009" y="4017"/>
                    <a:pt x="7998" y="4005"/>
                  </a:cubicBezTo>
                  <a:cubicBezTo>
                    <a:pt x="7987" y="3994"/>
                    <a:pt x="7974" y="3984"/>
                    <a:pt x="7958" y="3976"/>
                  </a:cubicBezTo>
                  <a:cubicBezTo>
                    <a:pt x="7947" y="3971"/>
                    <a:pt x="7937" y="3968"/>
                    <a:pt x="7928" y="3966"/>
                  </a:cubicBezTo>
                  <a:cubicBezTo>
                    <a:pt x="7918" y="3965"/>
                    <a:pt x="7909" y="3964"/>
                    <a:pt x="7900" y="3964"/>
                  </a:cubicBezTo>
                  <a:cubicBezTo>
                    <a:pt x="7891" y="3964"/>
                    <a:pt x="7883" y="3965"/>
                    <a:pt x="7876" y="3967"/>
                  </a:cubicBezTo>
                  <a:cubicBezTo>
                    <a:pt x="7869" y="3970"/>
                    <a:pt x="7862" y="3972"/>
                    <a:pt x="7857" y="3975"/>
                  </a:cubicBezTo>
                  <a:cubicBezTo>
                    <a:pt x="7851" y="3978"/>
                    <a:pt x="7845" y="3981"/>
                    <a:pt x="7839" y="3985"/>
                  </a:cubicBezTo>
                  <a:cubicBezTo>
                    <a:pt x="7833" y="3990"/>
                    <a:pt x="7827" y="3995"/>
                    <a:pt x="7821" y="4002"/>
                  </a:cubicBezTo>
                  <a:cubicBezTo>
                    <a:pt x="7814" y="4009"/>
                    <a:pt x="7808" y="4017"/>
                    <a:pt x="7802" y="4027"/>
                  </a:cubicBezTo>
                  <a:cubicBezTo>
                    <a:pt x="7796" y="4036"/>
                    <a:pt x="7790" y="4048"/>
                    <a:pt x="7783" y="4061"/>
                  </a:cubicBezTo>
                  <a:lnTo>
                    <a:pt x="7738" y="4152"/>
                  </a:lnTo>
                  <a:lnTo>
                    <a:pt x="8129" y="4345"/>
                  </a:lnTo>
                  <a:lnTo>
                    <a:pt x="8151" y="4299"/>
                  </a:lnTo>
                  <a:lnTo>
                    <a:pt x="7975" y="4212"/>
                  </a:lnTo>
                  <a:cubicBezTo>
                    <a:pt x="7980" y="4202"/>
                    <a:pt x="7986" y="4195"/>
                    <a:pt x="7992" y="4191"/>
                  </a:cubicBezTo>
                  <a:cubicBezTo>
                    <a:pt x="7998" y="4186"/>
                    <a:pt x="8008" y="4183"/>
                    <a:pt x="8022" y="4180"/>
                  </a:cubicBezTo>
                  <a:cubicBezTo>
                    <a:pt x="8045" y="4175"/>
                    <a:pt x="8067" y="4171"/>
                    <a:pt x="8088" y="4168"/>
                  </a:cubicBezTo>
                  <a:cubicBezTo>
                    <a:pt x="8108" y="4164"/>
                    <a:pt x="8127" y="4162"/>
                    <a:pt x="8145" y="4159"/>
                  </a:cubicBezTo>
                  <a:cubicBezTo>
                    <a:pt x="8162" y="4157"/>
                    <a:pt x="8177" y="4156"/>
                    <a:pt x="8191" y="4155"/>
                  </a:cubicBezTo>
                  <a:cubicBezTo>
                    <a:pt x="8204" y="4155"/>
                    <a:pt x="8214" y="4155"/>
                    <a:pt x="8222" y="4155"/>
                  </a:cubicBezTo>
                  <a:lnTo>
                    <a:pt x="8251" y="4096"/>
                  </a:lnTo>
                  <a:close/>
                  <a:moveTo>
                    <a:pt x="7965" y="4047"/>
                  </a:moveTo>
                  <a:cubicBezTo>
                    <a:pt x="7973" y="4056"/>
                    <a:pt x="7979" y="4065"/>
                    <a:pt x="7982" y="4074"/>
                  </a:cubicBezTo>
                  <a:cubicBezTo>
                    <a:pt x="7985" y="4085"/>
                    <a:pt x="7985" y="4097"/>
                    <a:pt x="7983" y="4109"/>
                  </a:cubicBezTo>
                  <a:cubicBezTo>
                    <a:pt x="7981" y="4122"/>
                    <a:pt x="7976" y="4137"/>
                    <a:pt x="7967" y="4154"/>
                  </a:cubicBezTo>
                  <a:lnTo>
                    <a:pt x="7946" y="4198"/>
                  </a:lnTo>
                  <a:lnTo>
                    <a:pt x="7800" y="4126"/>
                  </a:lnTo>
                  <a:lnTo>
                    <a:pt x="7823" y="4079"/>
                  </a:lnTo>
                  <a:cubicBezTo>
                    <a:pt x="7828" y="4069"/>
                    <a:pt x="7833" y="4060"/>
                    <a:pt x="7838" y="4053"/>
                  </a:cubicBezTo>
                  <a:cubicBezTo>
                    <a:pt x="7844" y="4046"/>
                    <a:pt x="7849" y="4039"/>
                    <a:pt x="7855" y="4034"/>
                  </a:cubicBezTo>
                  <a:cubicBezTo>
                    <a:pt x="7865" y="4025"/>
                    <a:pt x="7877" y="4020"/>
                    <a:pt x="7892" y="4018"/>
                  </a:cubicBezTo>
                  <a:cubicBezTo>
                    <a:pt x="7906" y="4017"/>
                    <a:pt x="7920" y="4019"/>
                    <a:pt x="7933" y="4025"/>
                  </a:cubicBezTo>
                  <a:cubicBezTo>
                    <a:pt x="7946" y="4032"/>
                    <a:pt x="7957" y="4039"/>
                    <a:pt x="7965" y="4047"/>
                  </a:cubicBezTo>
                  <a:close/>
                  <a:moveTo>
                    <a:pt x="8463" y="3885"/>
                  </a:moveTo>
                  <a:lnTo>
                    <a:pt x="7914" y="3615"/>
                  </a:lnTo>
                  <a:lnTo>
                    <a:pt x="7895" y="3652"/>
                  </a:lnTo>
                  <a:lnTo>
                    <a:pt x="8445" y="3922"/>
                  </a:lnTo>
                  <a:lnTo>
                    <a:pt x="8463" y="3885"/>
                  </a:lnTo>
                  <a:close/>
                  <a:moveTo>
                    <a:pt x="8238" y="3137"/>
                  </a:moveTo>
                  <a:lnTo>
                    <a:pt x="8215" y="3183"/>
                  </a:lnTo>
                  <a:lnTo>
                    <a:pt x="8487" y="3317"/>
                  </a:lnTo>
                  <a:cubicBezTo>
                    <a:pt x="8501" y="3324"/>
                    <a:pt x="8512" y="3330"/>
                    <a:pt x="8520" y="3336"/>
                  </a:cubicBezTo>
                  <a:cubicBezTo>
                    <a:pt x="8528" y="3343"/>
                    <a:pt x="8535" y="3351"/>
                    <a:pt x="8541" y="3362"/>
                  </a:cubicBezTo>
                  <a:cubicBezTo>
                    <a:pt x="8546" y="3372"/>
                    <a:pt x="8548" y="3384"/>
                    <a:pt x="8546" y="3398"/>
                  </a:cubicBezTo>
                  <a:cubicBezTo>
                    <a:pt x="8544" y="3412"/>
                    <a:pt x="8540" y="3427"/>
                    <a:pt x="8532" y="3443"/>
                  </a:cubicBezTo>
                  <a:cubicBezTo>
                    <a:pt x="8526" y="3455"/>
                    <a:pt x="8519" y="3465"/>
                    <a:pt x="8513" y="3473"/>
                  </a:cubicBezTo>
                  <a:cubicBezTo>
                    <a:pt x="8506" y="3480"/>
                    <a:pt x="8500" y="3486"/>
                    <a:pt x="8493" y="3490"/>
                  </a:cubicBezTo>
                  <a:cubicBezTo>
                    <a:pt x="8486" y="3495"/>
                    <a:pt x="8479" y="3497"/>
                    <a:pt x="8473" y="3499"/>
                  </a:cubicBezTo>
                  <a:cubicBezTo>
                    <a:pt x="8467" y="3500"/>
                    <a:pt x="8461" y="3501"/>
                    <a:pt x="8456" y="3500"/>
                  </a:cubicBezTo>
                  <a:cubicBezTo>
                    <a:pt x="8449" y="3500"/>
                    <a:pt x="8439" y="3498"/>
                    <a:pt x="8428" y="3493"/>
                  </a:cubicBezTo>
                  <a:cubicBezTo>
                    <a:pt x="8417" y="3489"/>
                    <a:pt x="8406" y="3484"/>
                    <a:pt x="8396" y="3480"/>
                  </a:cubicBezTo>
                  <a:lnTo>
                    <a:pt x="8133" y="3350"/>
                  </a:lnTo>
                  <a:lnTo>
                    <a:pt x="8110" y="3396"/>
                  </a:lnTo>
                  <a:lnTo>
                    <a:pt x="8390" y="3534"/>
                  </a:lnTo>
                  <a:cubicBezTo>
                    <a:pt x="8399" y="3538"/>
                    <a:pt x="8409" y="3543"/>
                    <a:pt x="8421" y="3547"/>
                  </a:cubicBezTo>
                  <a:cubicBezTo>
                    <a:pt x="8433" y="3551"/>
                    <a:pt x="8445" y="3553"/>
                    <a:pt x="8457" y="3553"/>
                  </a:cubicBezTo>
                  <a:cubicBezTo>
                    <a:pt x="8482" y="3552"/>
                    <a:pt x="8503" y="3544"/>
                    <a:pt x="8521" y="3531"/>
                  </a:cubicBezTo>
                  <a:cubicBezTo>
                    <a:pt x="8539" y="3517"/>
                    <a:pt x="8555" y="3495"/>
                    <a:pt x="8570" y="3465"/>
                  </a:cubicBezTo>
                  <a:cubicBezTo>
                    <a:pt x="8582" y="3441"/>
                    <a:pt x="8590" y="3420"/>
                    <a:pt x="8593" y="3401"/>
                  </a:cubicBezTo>
                  <a:cubicBezTo>
                    <a:pt x="8596" y="3382"/>
                    <a:pt x="8595" y="3365"/>
                    <a:pt x="8591" y="3347"/>
                  </a:cubicBezTo>
                  <a:cubicBezTo>
                    <a:pt x="8587" y="3331"/>
                    <a:pt x="8579" y="3317"/>
                    <a:pt x="8568" y="3307"/>
                  </a:cubicBezTo>
                  <a:cubicBezTo>
                    <a:pt x="8557" y="3296"/>
                    <a:pt x="8539" y="3285"/>
                    <a:pt x="8516" y="3274"/>
                  </a:cubicBezTo>
                  <a:lnTo>
                    <a:pt x="8238" y="3137"/>
                  </a:lnTo>
                  <a:close/>
                  <a:moveTo>
                    <a:pt x="8812" y="2957"/>
                  </a:moveTo>
                  <a:lnTo>
                    <a:pt x="8421" y="2764"/>
                  </a:lnTo>
                  <a:lnTo>
                    <a:pt x="8398" y="2811"/>
                  </a:lnTo>
                  <a:lnTo>
                    <a:pt x="8612" y="2913"/>
                  </a:lnTo>
                  <a:cubicBezTo>
                    <a:pt x="8626" y="2920"/>
                    <a:pt x="8640" y="2927"/>
                    <a:pt x="8654" y="2933"/>
                  </a:cubicBezTo>
                  <a:cubicBezTo>
                    <a:pt x="8669" y="2940"/>
                    <a:pt x="8682" y="2945"/>
                    <a:pt x="8693" y="2950"/>
                  </a:cubicBezTo>
                  <a:cubicBezTo>
                    <a:pt x="8705" y="2955"/>
                    <a:pt x="8714" y="2959"/>
                    <a:pt x="8721" y="2962"/>
                  </a:cubicBezTo>
                  <a:cubicBezTo>
                    <a:pt x="8729" y="2965"/>
                    <a:pt x="8733" y="2967"/>
                    <a:pt x="8733" y="2967"/>
                  </a:cubicBezTo>
                  <a:cubicBezTo>
                    <a:pt x="8732" y="2967"/>
                    <a:pt x="8728" y="2966"/>
                    <a:pt x="8722" y="2966"/>
                  </a:cubicBezTo>
                  <a:cubicBezTo>
                    <a:pt x="8716" y="2965"/>
                    <a:pt x="8708" y="2965"/>
                    <a:pt x="8699" y="2965"/>
                  </a:cubicBezTo>
                  <a:cubicBezTo>
                    <a:pt x="8690" y="2964"/>
                    <a:pt x="8680" y="2964"/>
                    <a:pt x="8668" y="2963"/>
                  </a:cubicBezTo>
                  <a:cubicBezTo>
                    <a:pt x="8656" y="2963"/>
                    <a:pt x="8645" y="2963"/>
                    <a:pt x="8633" y="2963"/>
                  </a:cubicBezTo>
                  <a:lnTo>
                    <a:pt x="8320" y="2970"/>
                  </a:lnTo>
                  <a:lnTo>
                    <a:pt x="8293" y="3024"/>
                  </a:lnTo>
                  <a:lnTo>
                    <a:pt x="8684" y="3217"/>
                  </a:lnTo>
                  <a:lnTo>
                    <a:pt x="8708" y="3168"/>
                  </a:lnTo>
                  <a:lnTo>
                    <a:pt x="8480" y="3059"/>
                  </a:lnTo>
                  <a:cubicBezTo>
                    <a:pt x="8469" y="3053"/>
                    <a:pt x="8457" y="3048"/>
                    <a:pt x="8445" y="3043"/>
                  </a:cubicBezTo>
                  <a:cubicBezTo>
                    <a:pt x="8434" y="3038"/>
                    <a:pt x="8423" y="3033"/>
                    <a:pt x="8413" y="3029"/>
                  </a:cubicBezTo>
                  <a:cubicBezTo>
                    <a:pt x="8403" y="3025"/>
                    <a:pt x="8394" y="3021"/>
                    <a:pt x="8387" y="3018"/>
                  </a:cubicBezTo>
                  <a:cubicBezTo>
                    <a:pt x="8380" y="3015"/>
                    <a:pt x="8375" y="3013"/>
                    <a:pt x="8371" y="3012"/>
                  </a:cubicBezTo>
                  <a:cubicBezTo>
                    <a:pt x="8375" y="3012"/>
                    <a:pt x="8381" y="3013"/>
                    <a:pt x="8389" y="3013"/>
                  </a:cubicBezTo>
                  <a:cubicBezTo>
                    <a:pt x="8396" y="3013"/>
                    <a:pt x="8405" y="3014"/>
                    <a:pt x="8415" y="3014"/>
                  </a:cubicBezTo>
                  <a:cubicBezTo>
                    <a:pt x="8425" y="3014"/>
                    <a:pt x="8436" y="3014"/>
                    <a:pt x="8448" y="3014"/>
                  </a:cubicBezTo>
                  <a:cubicBezTo>
                    <a:pt x="8461" y="3014"/>
                    <a:pt x="8473" y="3014"/>
                    <a:pt x="8487" y="3013"/>
                  </a:cubicBezTo>
                  <a:lnTo>
                    <a:pt x="8788" y="3006"/>
                  </a:lnTo>
                  <a:lnTo>
                    <a:pt x="8812" y="2957"/>
                  </a:lnTo>
                  <a:close/>
                  <a:moveTo>
                    <a:pt x="8891" y="2797"/>
                  </a:moveTo>
                  <a:lnTo>
                    <a:pt x="8500" y="2604"/>
                  </a:lnTo>
                  <a:lnTo>
                    <a:pt x="8477" y="2650"/>
                  </a:lnTo>
                  <a:lnTo>
                    <a:pt x="8868" y="2842"/>
                  </a:lnTo>
                  <a:lnTo>
                    <a:pt x="8891" y="2797"/>
                  </a:lnTo>
                  <a:close/>
                  <a:moveTo>
                    <a:pt x="2039" y="18075"/>
                  </a:moveTo>
                  <a:cubicBezTo>
                    <a:pt x="2025" y="18073"/>
                    <a:pt x="2011" y="18074"/>
                    <a:pt x="1998" y="18078"/>
                  </a:cubicBezTo>
                  <a:cubicBezTo>
                    <a:pt x="1985" y="18081"/>
                    <a:pt x="1973" y="18087"/>
                    <a:pt x="1962" y="18094"/>
                  </a:cubicBezTo>
                  <a:cubicBezTo>
                    <a:pt x="1951" y="18101"/>
                    <a:pt x="1938" y="18112"/>
                    <a:pt x="1925" y="18127"/>
                  </a:cubicBezTo>
                  <a:lnTo>
                    <a:pt x="1888" y="18165"/>
                  </a:lnTo>
                  <a:cubicBezTo>
                    <a:pt x="1869" y="18185"/>
                    <a:pt x="1852" y="18197"/>
                    <a:pt x="1838" y="18203"/>
                  </a:cubicBezTo>
                  <a:cubicBezTo>
                    <a:pt x="1824" y="18208"/>
                    <a:pt x="1808" y="18207"/>
                    <a:pt x="1792" y="18199"/>
                  </a:cubicBezTo>
                  <a:cubicBezTo>
                    <a:pt x="1772" y="18189"/>
                    <a:pt x="1760" y="18174"/>
                    <a:pt x="1755" y="18155"/>
                  </a:cubicBezTo>
                  <a:cubicBezTo>
                    <a:pt x="1750" y="18136"/>
                    <a:pt x="1754" y="18114"/>
                    <a:pt x="1766" y="18089"/>
                  </a:cubicBezTo>
                  <a:cubicBezTo>
                    <a:pt x="1770" y="18081"/>
                    <a:pt x="1775" y="18073"/>
                    <a:pt x="1780" y="18066"/>
                  </a:cubicBezTo>
                  <a:cubicBezTo>
                    <a:pt x="1784" y="18060"/>
                    <a:pt x="1790" y="18053"/>
                    <a:pt x="1796" y="18047"/>
                  </a:cubicBezTo>
                  <a:cubicBezTo>
                    <a:pt x="1803" y="18041"/>
                    <a:pt x="1810" y="18035"/>
                    <a:pt x="1818" y="18029"/>
                  </a:cubicBezTo>
                  <a:cubicBezTo>
                    <a:pt x="1826" y="18023"/>
                    <a:pt x="1836" y="18017"/>
                    <a:pt x="1846" y="18010"/>
                  </a:cubicBezTo>
                  <a:lnTo>
                    <a:pt x="1823" y="17973"/>
                  </a:lnTo>
                  <a:cubicBezTo>
                    <a:pt x="1779" y="17998"/>
                    <a:pt x="1747" y="18031"/>
                    <a:pt x="1727" y="18073"/>
                  </a:cubicBezTo>
                  <a:cubicBezTo>
                    <a:pt x="1718" y="18092"/>
                    <a:pt x="1712" y="18110"/>
                    <a:pt x="1710" y="18129"/>
                  </a:cubicBezTo>
                  <a:cubicBezTo>
                    <a:pt x="1708" y="18147"/>
                    <a:pt x="1709" y="18164"/>
                    <a:pt x="1713" y="18180"/>
                  </a:cubicBezTo>
                  <a:cubicBezTo>
                    <a:pt x="1718" y="18196"/>
                    <a:pt x="1725" y="18210"/>
                    <a:pt x="1736" y="18223"/>
                  </a:cubicBezTo>
                  <a:cubicBezTo>
                    <a:pt x="1747" y="18235"/>
                    <a:pt x="1760" y="18246"/>
                    <a:pt x="1776" y="18254"/>
                  </a:cubicBezTo>
                  <a:lnTo>
                    <a:pt x="1870" y="18254"/>
                  </a:lnTo>
                  <a:cubicBezTo>
                    <a:pt x="1876" y="18251"/>
                    <a:pt x="1881" y="18248"/>
                    <a:pt x="1886" y="18244"/>
                  </a:cubicBezTo>
                  <a:cubicBezTo>
                    <a:pt x="1896" y="18236"/>
                    <a:pt x="1908" y="18224"/>
                    <a:pt x="1922" y="18209"/>
                  </a:cubicBezTo>
                  <a:lnTo>
                    <a:pt x="1953" y="18175"/>
                  </a:lnTo>
                  <a:cubicBezTo>
                    <a:pt x="1990" y="18136"/>
                    <a:pt x="2026" y="18124"/>
                    <a:pt x="2061" y="18141"/>
                  </a:cubicBezTo>
                  <a:cubicBezTo>
                    <a:pt x="2084" y="18153"/>
                    <a:pt x="2098" y="18171"/>
                    <a:pt x="2103" y="18197"/>
                  </a:cubicBezTo>
                  <a:cubicBezTo>
                    <a:pt x="2105" y="18208"/>
                    <a:pt x="2105" y="18219"/>
                    <a:pt x="2103" y="18229"/>
                  </a:cubicBezTo>
                  <a:cubicBezTo>
                    <a:pt x="2102" y="18237"/>
                    <a:pt x="2099" y="18245"/>
                    <a:pt x="2095" y="18254"/>
                  </a:cubicBezTo>
                  <a:lnTo>
                    <a:pt x="2141" y="18254"/>
                  </a:lnTo>
                  <a:cubicBezTo>
                    <a:pt x="2143" y="18248"/>
                    <a:pt x="2144" y="18241"/>
                    <a:pt x="2145" y="18235"/>
                  </a:cubicBezTo>
                  <a:cubicBezTo>
                    <a:pt x="2148" y="18220"/>
                    <a:pt x="2149" y="18203"/>
                    <a:pt x="2147" y="18186"/>
                  </a:cubicBezTo>
                  <a:cubicBezTo>
                    <a:pt x="2144" y="18164"/>
                    <a:pt x="2137" y="18143"/>
                    <a:pt x="2125" y="18126"/>
                  </a:cubicBezTo>
                  <a:cubicBezTo>
                    <a:pt x="2113" y="18108"/>
                    <a:pt x="2098" y="18095"/>
                    <a:pt x="2079" y="18086"/>
                  </a:cubicBezTo>
                  <a:cubicBezTo>
                    <a:pt x="2067" y="18080"/>
                    <a:pt x="2054" y="18076"/>
                    <a:pt x="2039" y="18075"/>
                  </a:cubicBezTo>
                  <a:close/>
                  <a:moveTo>
                    <a:pt x="9002" y="4138"/>
                  </a:moveTo>
                  <a:lnTo>
                    <a:pt x="9002" y="4082"/>
                  </a:lnTo>
                  <a:lnTo>
                    <a:pt x="8735" y="3951"/>
                  </a:lnTo>
                  <a:lnTo>
                    <a:pt x="8787" y="3845"/>
                  </a:lnTo>
                  <a:lnTo>
                    <a:pt x="8749" y="3823"/>
                  </a:lnTo>
                  <a:lnTo>
                    <a:pt x="8622" y="4082"/>
                  </a:lnTo>
                  <a:lnTo>
                    <a:pt x="8662" y="4101"/>
                  </a:lnTo>
                  <a:lnTo>
                    <a:pt x="8713" y="3996"/>
                  </a:lnTo>
                  <a:lnTo>
                    <a:pt x="9002" y="4138"/>
                  </a:lnTo>
                  <a:close/>
                  <a:moveTo>
                    <a:pt x="9002" y="3896"/>
                  </a:moveTo>
                  <a:lnTo>
                    <a:pt x="9002" y="3830"/>
                  </a:lnTo>
                  <a:lnTo>
                    <a:pt x="8863" y="3696"/>
                  </a:lnTo>
                  <a:lnTo>
                    <a:pt x="9002" y="3718"/>
                  </a:lnTo>
                  <a:lnTo>
                    <a:pt x="9002" y="3666"/>
                  </a:lnTo>
                  <a:lnTo>
                    <a:pt x="8838" y="3643"/>
                  </a:lnTo>
                  <a:lnTo>
                    <a:pt x="8808" y="3704"/>
                  </a:lnTo>
                  <a:lnTo>
                    <a:pt x="9002" y="3896"/>
                  </a:lnTo>
                  <a:close/>
                  <a:moveTo>
                    <a:pt x="9002" y="3432"/>
                  </a:moveTo>
                  <a:lnTo>
                    <a:pt x="9002" y="3310"/>
                  </a:lnTo>
                  <a:lnTo>
                    <a:pt x="8902" y="3513"/>
                  </a:lnTo>
                  <a:lnTo>
                    <a:pt x="8941" y="3532"/>
                  </a:lnTo>
                  <a:lnTo>
                    <a:pt x="8993" y="3427"/>
                  </a:lnTo>
                  <a:lnTo>
                    <a:pt x="9002" y="3432"/>
                  </a:lnTo>
                  <a:close/>
                  <a:moveTo>
                    <a:pt x="2257" y="18004"/>
                  </a:moveTo>
                  <a:lnTo>
                    <a:pt x="1866" y="17812"/>
                  </a:lnTo>
                  <a:lnTo>
                    <a:pt x="1844" y="17858"/>
                  </a:lnTo>
                  <a:lnTo>
                    <a:pt x="2234" y="18050"/>
                  </a:lnTo>
                  <a:lnTo>
                    <a:pt x="2257" y="18004"/>
                  </a:lnTo>
                  <a:close/>
                  <a:moveTo>
                    <a:pt x="2032" y="17475"/>
                  </a:moveTo>
                  <a:lnTo>
                    <a:pt x="1905" y="17734"/>
                  </a:lnTo>
                  <a:lnTo>
                    <a:pt x="1944" y="17753"/>
                  </a:lnTo>
                  <a:lnTo>
                    <a:pt x="1995" y="17648"/>
                  </a:lnTo>
                  <a:lnTo>
                    <a:pt x="2347" y="17821"/>
                  </a:lnTo>
                  <a:lnTo>
                    <a:pt x="2369" y="17776"/>
                  </a:lnTo>
                  <a:lnTo>
                    <a:pt x="2018" y="17603"/>
                  </a:lnTo>
                  <a:lnTo>
                    <a:pt x="2070" y="17497"/>
                  </a:lnTo>
                  <a:lnTo>
                    <a:pt x="2032" y="17475"/>
                  </a:lnTo>
                  <a:close/>
                  <a:moveTo>
                    <a:pt x="2199" y="17135"/>
                  </a:moveTo>
                  <a:lnTo>
                    <a:pt x="2173" y="17188"/>
                  </a:lnTo>
                  <a:lnTo>
                    <a:pt x="2285" y="17337"/>
                  </a:lnTo>
                  <a:cubicBezTo>
                    <a:pt x="2292" y="17347"/>
                    <a:pt x="2299" y="17356"/>
                    <a:pt x="2306" y="17364"/>
                  </a:cubicBezTo>
                  <a:cubicBezTo>
                    <a:pt x="2313" y="17373"/>
                    <a:pt x="2317" y="17378"/>
                    <a:pt x="2319" y="17379"/>
                  </a:cubicBezTo>
                  <a:cubicBezTo>
                    <a:pt x="2309" y="17379"/>
                    <a:pt x="2301" y="17379"/>
                    <a:pt x="2292" y="17378"/>
                  </a:cubicBezTo>
                  <a:cubicBezTo>
                    <a:pt x="2284" y="17378"/>
                    <a:pt x="2275" y="17378"/>
                    <a:pt x="2265" y="17378"/>
                  </a:cubicBezTo>
                  <a:lnTo>
                    <a:pt x="2079" y="17378"/>
                  </a:lnTo>
                  <a:lnTo>
                    <a:pt x="2051" y="17436"/>
                  </a:lnTo>
                  <a:lnTo>
                    <a:pt x="2349" y="17426"/>
                  </a:lnTo>
                  <a:lnTo>
                    <a:pt x="2504" y="17502"/>
                  </a:lnTo>
                  <a:lnTo>
                    <a:pt x="2528" y="17454"/>
                  </a:lnTo>
                  <a:lnTo>
                    <a:pt x="2376" y="17379"/>
                  </a:lnTo>
                  <a:lnTo>
                    <a:pt x="2199" y="17135"/>
                  </a:lnTo>
                  <a:close/>
                  <a:moveTo>
                    <a:pt x="2559" y="16706"/>
                  </a:moveTo>
                  <a:cubicBezTo>
                    <a:pt x="2532" y="16700"/>
                    <a:pt x="2507" y="16698"/>
                    <a:pt x="2483" y="16702"/>
                  </a:cubicBezTo>
                  <a:cubicBezTo>
                    <a:pt x="2474" y="16703"/>
                    <a:pt x="2464" y="16705"/>
                    <a:pt x="2453" y="16709"/>
                  </a:cubicBezTo>
                  <a:cubicBezTo>
                    <a:pt x="2442" y="16712"/>
                    <a:pt x="2430" y="16717"/>
                    <a:pt x="2419" y="16724"/>
                  </a:cubicBezTo>
                  <a:cubicBezTo>
                    <a:pt x="2408" y="16731"/>
                    <a:pt x="2397" y="16740"/>
                    <a:pt x="2387" y="16751"/>
                  </a:cubicBezTo>
                  <a:cubicBezTo>
                    <a:pt x="2377" y="16762"/>
                    <a:pt x="2367" y="16776"/>
                    <a:pt x="2359" y="16793"/>
                  </a:cubicBezTo>
                  <a:cubicBezTo>
                    <a:pt x="2347" y="16817"/>
                    <a:pt x="2341" y="16841"/>
                    <a:pt x="2341" y="16865"/>
                  </a:cubicBezTo>
                  <a:cubicBezTo>
                    <a:pt x="2341" y="16889"/>
                    <a:pt x="2346" y="16912"/>
                    <a:pt x="2356" y="16934"/>
                  </a:cubicBezTo>
                  <a:cubicBezTo>
                    <a:pt x="2367" y="16956"/>
                    <a:pt x="2383" y="16976"/>
                    <a:pt x="2404" y="16996"/>
                  </a:cubicBezTo>
                  <a:cubicBezTo>
                    <a:pt x="2425" y="17015"/>
                    <a:pt x="2452" y="17032"/>
                    <a:pt x="2483" y="17048"/>
                  </a:cubicBezTo>
                  <a:cubicBezTo>
                    <a:pt x="2550" y="17081"/>
                    <a:pt x="2610" y="17091"/>
                    <a:pt x="2661" y="17077"/>
                  </a:cubicBezTo>
                  <a:cubicBezTo>
                    <a:pt x="2682" y="17071"/>
                    <a:pt x="2702" y="17061"/>
                    <a:pt x="2720" y="17047"/>
                  </a:cubicBezTo>
                  <a:cubicBezTo>
                    <a:pt x="2738" y="17033"/>
                    <a:pt x="2753" y="17014"/>
                    <a:pt x="2765" y="16990"/>
                  </a:cubicBezTo>
                  <a:cubicBezTo>
                    <a:pt x="2775" y="16970"/>
                    <a:pt x="2781" y="16950"/>
                    <a:pt x="2783" y="16932"/>
                  </a:cubicBezTo>
                  <a:cubicBezTo>
                    <a:pt x="2785" y="16913"/>
                    <a:pt x="2782" y="16894"/>
                    <a:pt x="2776" y="16873"/>
                  </a:cubicBezTo>
                  <a:cubicBezTo>
                    <a:pt x="2768" y="16844"/>
                    <a:pt x="2753" y="16819"/>
                    <a:pt x="2732" y="16797"/>
                  </a:cubicBezTo>
                  <a:cubicBezTo>
                    <a:pt x="2712" y="16776"/>
                    <a:pt x="2683" y="16756"/>
                    <a:pt x="2645" y="16738"/>
                  </a:cubicBezTo>
                  <a:cubicBezTo>
                    <a:pt x="2614" y="16722"/>
                    <a:pt x="2585" y="16711"/>
                    <a:pt x="2559" y="16706"/>
                  </a:cubicBezTo>
                  <a:close/>
                  <a:moveTo>
                    <a:pt x="2668" y="16816"/>
                  </a:moveTo>
                  <a:cubicBezTo>
                    <a:pt x="2680" y="16823"/>
                    <a:pt x="2690" y="16830"/>
                    <a:pt x="2698" y="16837"/>
                  </a:cubicBezTo>
                  <a:cubicBezTo>
                    <a:pt x="2706" y="16844"/>
                    <a:pt x="2713" y="16851"/>
                    <a:pt x="2719" y="16858"/>
                  </a:cubicBezTo>
                  <a:cubicBezTo>
                    <a:pt x="2724" y="16866"/>
                    <a:pt x="2729" y="16873"/>
                    <a:pt x="2732" y="16881"/>
                  </a:cubicBezTo>
                  <a:cubicBezTo>
                    <a:pt x="2739" y="16895"/>
                    <a:pt x="2742" y="16910"/>
                    <a:pt x="2742" y="16924"/>
                  </a:cubicBezTo>
                  <a:cubicBezTo>
                    <a:pt x="2742" y="16939"/>
                    <a:pt x="2738" y="16954"/>
                    <a:pt x="2730" y="16970"/>
                  </a:cubicBezTo>
                  <a:cubicBezTo>
                    <a:pt x="2726" y="16978"/>
                    <a:pt x="2721" y="16986"/>
                    <a:pt x="2715" y="16993"/>
                  </a:cubicBezTo>
                  <a:cubicBezTo>
                    <a:pt x="2709" y="17001"/>
                    <a:pt x="2702" y="17007"/>
                    <a:pt x="2695" y="17013"/>
                  </a:cubicBezTo>
                  <a:cubicBezTo>
                    <a:pt x="2688" y="17018"/>
                    <a:pt x="2680" y="17023"/>
                    <a:pt x="2672" y="17027"/>
                  </a:cubicBezTo>
                  <a:cubicBezTo>
                    <a:pt x="2664" y="17030"/>
                    <a:pt x="2655" y="17032"/>
                    <a:pt x="2647" y="17033"/>
                  </a:cubicBezTo>
                  <a:cubicBezTo>
                    <a:pt x="2630" y="17034"/>
                    <a:pt x="2608" y="17031"/>
                    <a:pt x="2582" y="17024"/>
                  </a:cubicBezTo>
                  <a:cubicBezTo>
                    <a:pt x="2556" y="17016"/>
                    <a:pt x="2528" y="17006"/>
                    <a:pt x="2499" y="16991"/>
                  </a:cubicBezTo>
                  <a:cubicBezTo>
                    <a:pt x="2474" y="16979"/>
                    <a:pt x="2454" y="16967"/>
                    <a:pt x="2439" y="16955"/>
                  </a:cubicBezTo>
                  <a:cubicBezTo>
                    <a:pt x="2423" y="16944"/>
                    <a:pt x="2410" y="16931"/>
                    <a:pt x="2401" y="16918"/>
                  </a:cubicBezTo>
                  <a:cubicBezTo>
                    <a:pt x="2390" y="16904"/>
                    <a:pt x="2385" y="16887"/>
                    <a:pt x="2384" y="16868"/>
                  </a:cubicBezTo>
                  <a:cubicBezTo>
                    <a:pt x="2383" y="16849"/>
                    <a:pt x="2387" y="16830"/>
                    <a:pt x="2396" y="16812"/>
                  </a:cubicBezTo>
                  <a:cubicBezTo>
                    <a:pt x="2408" y="16789"/>
                    <a:pt x="2422" y="16773"/>
                    <a:pt x="2440" y="16764"/>
                  </a:cubicBezTo>
                  <a:cubicBezTo>
                    <a:pt x="2457" y="16755"/>
                    <a:pt x="2475" y="16751"/>
                    <a:pt x="2493" y="16751"/>
                  </a:cubicBezTo>
                  <a:cubicBezTo>
                    <a:pt x="2510" y="16751"/>
                    <a:pt x="2529" y="16755"/>
                    <a:pt x="2550" y="16762"/>
                  </a:cubicBezTo>
                  <a:cubicBezTo>
                    <a:pt x="2572" y="16769"/>
                    <a:pt x="2597" y="16779"/>
                    <a:pt x="2626" y="16793"/>
                  </a:cubicBezTo>
                  <a:cubicBezTo>
                    <a:pt x="2642" y="16801"/>
                    <a:pt x="2656" y="16809"/>
                    <a:pt x="2668" y="16816"/>
                  </a:cubicBezTo>
                  <a:close/>
                  <a:moveTo>
                    <a:pt x="2593" y="16335"/>
                  </a:moveTo>
                  <a:lnTo>
                    <a:pt x="2492" y="16540"/>
                  </a:lnTo>
                  <a:lnTo>
                    <a:pt x="2883" y="16733"/>
                  </a:lnTo>
                  <a:lnTo>
                    <a:pt x="2906" y="16685"/>
                  </a:lnTo>
                  <a:lnTo>
                    <a:pt x="2720" y="16594"/>
                  </a:lnTo>
                  <a:lnTo>
                    <a:pt x="2782" y="16469"/>
                  </a:lnTo>
                  <a:lnTo>
                    <a:pt x="2744" y="16450"/>
                  </a:lnTo>
                  <a:lnTo>
                    <a:pt x="2682" y="16575"/>
                  </a:lnTo>
                  <a:lnTo>
                    <a:pt x="2554" y="16512"/>
                  </a:lnTo>
                  <a:lnTo>
                    <a:pt x="2628" y="16361"/>
                  </a:lnTo>
                  <a:lnTo>
                    <a:pt x="2593" y="16335"/>
                  </a:lnTo>
                  <a:close/>
                  <a:moveTo>
                    <a:pt x="3259" y="15968"/>
                  </a:moveTo>
                  <a:lnTo>
                    <a:pt x="2851" y="15809"/>
                  </a:lnTo>
                  <a:lnTo>
                    <a:pt x="2818" y="15878"/>
                  </a:lnTo>
                  <a:lnTo>
                    <a:pt x="3041" y="16080"/>
                  </a:lnTo>
                  <a:cubicBezTo>
                    <a:pt x="3055" y="16091"/>
                    <a:pt x="3067" y="16102"/>
                    <a:pt x="3078" y="16110"/>
                  </a:cubicBezTo>
                  <a:cubicBezTo>
                    <a:pt x="3090" y="16119"/>
                    <a:pt x="3096" y="16124"/>
                    <a:pt x="3097" y="16125"/>
                  </a:cubicBezTo>
                  <a:cubicBezTo>
                    <a:pt x="3095" y="16124"/>
                    <a:pt x="3087" y="16122"/>
                    <a:pt x="3074" y="16119"/>
                  </a:cubicBezTo>
                  <a:cubicBezTo>
                    <a:pt x="3060" y="16115"/>
                    <a:pt x="3043" y="16111"/>
                    <a:pt x="3022" y="16107"/>
                  </a:cubicBezTo>
                  <a:lnTo>
                    <a:pt x="2732" y="16053"/>
                  </a:lnTo>
                  <a:lnTo>
                    <a:pt x="2698" y="16121"/>
                  </a:lnTo>
                  <a:lnTo>
                    <a:pt x="3072" y="16347"/>
                  </a:lnTo>
                  <a:lnTo>
                    <a:pt x="3094" y="16302"/>
                  </a:lnTo>
                  <a:lnTo>
                    <a:pt x="2827" y="16144"/>
                  </a:lnTo>
                  <a:cubicBezTo>
                    <a:pt x="2821" y="16141"/>
                    <a:pt x="2815" y="16137"/>
                    <a:pt x="2807" y="16133"/>
                  </a:cubicBezTo>
                  <a:cubicBezTo>
                    <a:pt x="2800" y="16128"/>
                    <a:pt x="2792" y="16124"/>
                    <a:pt x="2785" y="16120"/>
                  </a:cubicBezTo>
                  <a:cubicBezTo>
                    <a:pt x="2778" y="16116"/>
                    <a:pt x="2771" y="16112"/>
                    <a:pt x="2766" y="16109"/>
                  </a:cubicBezTo>
                  <a:cubicBezTo>
                    <a:pt x="2761" y="16106"/>
                    <a:pt x="2758" y="16104"/>
                    <a:pt x="2756" y="16104"/>
                  </a:cubicBezTo>
                  <a:cubicBezTo>
                    <a:pt x="2761" y="16105"/>
                    <a:pt x="2770" y="16107"/>
                    <a:pt x="2784" y="16109"/>
                  </a:cubicBezTo>
                  <a:cubicBezTo>
                    <a:pt x="2799" y="16112"/>
                    <a:pt x="2817" y="16116"/>
                    <a:pt x="2839" y="16120"/>
                  </a:cubicBezTo>
                  <a:lnTo>
                    <a:pt x="3155" y="16179"/>
                  </a:lnTo>
                  <a:lnTo>
                    <a:pt x="3174" y="16139"/>
                  </a:lnTo>
                  <a:lnTo>
                    <a:pt x="2924" y="15912"/>
                  </a:lnTo>
                  <a:cubicBezTo>
                    <a:pt x="2919" y="15908"/>
                    <a:pt x="2913" y="15903"/>
                    <a:pt x="2907" y="15898"/>
                  </a:cubicBezTo>
                  <a:cubicBezTo>
                    <a:pt x="2901" y="15893"/>
                    <a:pt x="2896" y="15888"/>
                    <a:pt x="2890" y="15884"/>
                  </a:cubicBezTo>
                  <a:cubicBezTo>
                    <a:pt x="2885" y="15879"/>
                    <a:pt x="2881" y="15875"/>
                    <a:pt x="2877" y="15872"/>
                  </a:cubicBezTo>
                  <a:cubicBezTo>
                    <a:pt x="2873" y="15869"/>
                    <a:pt x="2871" y="15868"/>
                    <a:pt x="2871" y="15867"/>
                  </a:cubicBezTo>
                  <a:cubicBezTo>
                    <a:pt x="2871" y="15867"/>
                    <a:pt x="2874" y="15868"/>
                    <a:pt x="2879" y="15870"/>
                  </a:cubicBezTo>
                  <a:cubicBezTo>
                    <a:pt x="2883" y="15873"/>
                    <a:pt x="2889" y="15875"/>
                    <a:pt x="2896" y="15878"/>
                  </a:cubicBezTo>
                  <a:cubicBezTo>
                    <a:pt x="2902" y="15881"/>
                    <a:pt x="2910" y="15884"/>
                    <a:pt x="2917" y="15888"/>
                  </a:cubicBezTo>
                  <a:cubicBezTo>
                    <a:pt x="2925" y="15891"/>
                    <a:pt x="2932" y="15894"/>
                    <a:pt x="2938" y="15896"/>
                  </a:cubicBezTo>
                  <a:lnTo>
                    <a:pt x="3236" y="16015"/>
                  </a:lnTo>
                  <a:lnTo>
                    <a:pt x="3259" y="15968"/>
                  </a:lnTo>
                  <a:close/>
                  <a:moveTo>
                    <a:pt x="3043" y="15419"/>
                  </a:moveTo>
                  <a:lnTo>
                    <a:pt x="3021" y="15466"/>
                  </a:lnTo>
                  <a:lnTo>
                    <a:pt x="3293" y="15600"/>
                  </a:lnTo>
                  <a:cubicBezTo>
                    <a:pt x="3306" y="15606"/>
                    <a:pt x="3317" y="15613"/>
                    <a:pt x="3326" y="15619"/>
                  </a:cubicBezTo>
                  <a:cubicBezTo>
                    <a:pt x="3334" y="15625"/>
                    <a:pt x="3341" y="15634"/>
                    <a:pt x="3347" y="15644"/>
                  </a:cubicBezTo>
                  <a:cubicBezTo>
                    <a:pt x="3352" y="15654"/>
                    <a:pt x="3353" y="15666"/>
                    <a:pt x="3352" y="15680"/>
                  </a:cubicBezTo>
                  <a:cubicBezTo>
                    <a:pt x="3350" y="15694"/>
                    <a:pt x="3345" y="15709"/>
                    <a:pt x="3337" y="15725"/>
                  </a:cubicBezTo>
                  <a:cubicBezTo>
                    <a:pt x="3331" y="15738"/>
                    <a:pt x="3325" y="15747"/>
                    <a:pt x="3318" y="15755"/>
                  </a:cubicBezTo>
                  <a:cubicBezTo>
                    <a:pt x="3312" y="15763"/>
                    <a:pt x="3305" y="15769"/>
                    <a:pt x="3298" y="15773"/>
                  </a:cubicBezTo>
                  <a:cubicBezTo>
                    <a:pt x="3291" y="15777"/>
                    <a:pt x="3285" y="15780"/>
                    <a:pt x="3279" y="15781"/>
                  </a:cubicBezTo>
                  <a:cubicBezTo>
                    <a:pt x="3272" y="15783"/>
                    <a:pt x="3266" y="15783"/>
                    <a:pt x="3261" y="15783"/>
                  </a:cubicBezTo>
                  <a:cubicBezTo>
                    <a:pt x="3254" y="15783"/>
                    <a:pt x="3245" y="15780"/>
                    <a:pt x="3233" y="15776"/>
                  </a:cubicBezTo>
                  <a:cubicBezTo>
                    <a:pt x="3222" y="15772"/>
                    <a:pt x="3211" y="15767"/>
                    <a:pt x="3202" y="15762"/>
                  </a:cubicBezTo>
                  <a:lnTo>
                    <a:pt x="2938" y="15633"/>
                  </a:lnTo>
                  <a:lnTo>
                    <a:pt x="2916" y="15679"/>
                  </a:lnTo>
                  <a:lnTo>
                    <a:pt x="3196" y="15817"/>
                  </a:lnTo>
                  <a:cubicBezTo>
                    <a:pt x="3205" y="15821"/>
                    <a:pt x="3215" y="15825"/>
                    <a:pt x="3227" y="15830"/>
                  </a:cubicBezTo>
                  <a:cubicBezTo>
                    <a:pt x="3239" y="15834"/>
                    <a:pt x="3250" y="15836"/>
                    <a:pt x="3263" y="15835"/>
                  </a:cubicBezTo>
                  <a:cubicBezTo>
                    <a:pt x="3287" y="15834"/>
                    <a:pt x="3308" y="15827"/>
                    <a:pt x="3326" y="15813"/>
                  </a:cubicBezTo>
                  <a:cubicBezTo>
                    <a:pt x="3344" y="15800"/>
                    <a:pt x="3361" y="15778"/>
                    <a:pt x="3376" y="15747"/>
                  </a:cubicBezTo>
                  <a:cubicBezTo>
                    <a:pt x="3388" y="15723"/>
                    <a:pt x="3395" y="15702"/>
                    <a:pt x="3398" y="15684"/>
                  </a:cubicBezTo>
                  <a:cubicBezTo>
                    <a:pt x="3401" y="15665"/>
                    <a:pt x="3400" y="15647"/>
                    <a:pt x="3396" y="15630"/>
                  </a:cubicBezTo>
                  <a:cubicBezTo>
                    <a:pt x="3392" y="15613"/>
                    <a:pt x="3384" y="15600"/>
                    <a:pt x="3373" y="15589"/>
                  </a:cubicBezTo>
                  <a:cubicBezTo>
                    <a:pt x="3362" y="15579"/>
                    <a:pt x="3345" y="15568"/>
                    <a:pt x="3321" y="15556"/>
                  </a:cubicBezTo>
                  <a:lnTo>
                    <a:pt x="3043" y="15419"/>
                  </a:lnTo>
                  <a:close/>
                  <a:moveTo>
                    <a:pt x="2886" y="15550"/>
                  </a:moveTo>
                  <a:cubicBezTo>
                    <a:pt x="2878" y="15553"/>
                    <a:pt x="2871" y="15559"/>
                    <a:pt x="2867" y="15567"/>
                  </a:cubicBezTo>
                  <a:cubicBezTo>
                    <a:pt x="2863" y="15575"/>
                    <a:pt x="2863" y="15583"/>
                    <a:pt x="2866" y="15592"/>
                  </a:cubicBezTo>
                  <a:cubicBezTo>
                    <a:pt x="2869" y="15600"/>
                    <a:pt x="2874" y="15607"/>
                    <a:pt x="2882" y="15610"/>
                  </a:cubicBezTo>
                  <a:cubicBezTo>
                    <a:pt x="2890" y="15615"/>
                    <a:pt x="2899" y="15615"/>
                    <a:pt x="2908" y="15612"/>
                  </a:cubicBezTo>
                  <a:cubicBezTo>
                    <a:pt x="2916" y="15610"/>
                    <a:pt x="2923" y="15604"/>
                    <a:pt x="2927" y="15596"/>
                  </a:cubicBezTo>
                  <a:cubicBezTo>
                    <a:pt x="2931" y="15587"/>
                    <a:pt x="2931" y="15579"/>
                    <a:pt x="2928" y="15571"/>
                  </a:cubicBezTo>
                  <a:cubicBezTo>
                    <a:pt x="2925" y="15562"/>
                    <a:pt x="2919" y="15556"/>
                    <a:pt x="2911" y="15552"/>
                  </a:cubicBezTo>
                  <a:cubicBezTo>
                    <a:pt x="2903" y="15548"/>
                    <a:pt x="2895" y="15547"/>
                    <a:pt x="2886" y="15550"/>
                  </a:cubicBezTo>
                  <a:close/>
                  <a:moveTo>
                    <a:pt x="2944" y="15433"/>
                  </a:moveTo>
                  <a:cubicBezTo>
                    <a:pt x="2935" y="15436"/>
                    <a:pt x="2929" y="15442"/>
                    <a:pt x="2925" y="15450"/>
                  </a:cubicBezTo>
                  <a:cubicBezTo>
                    <a:pt x="2921" y="15458"/>
                    <a:pt x="2920" y="15467"/>
                    <a:pt x="2923" y="15475"/>
                  </a:cubicBezTo>
                  <a:cubicBezTo>
                    <a:pt x="2926" y="15484"/>
                    <a:pt x="2931" y="15490"/>
                    <a:pt x="2939" y="15494"/>
                  </a:cubicBezTo>
                  <a:cubicBezTo>
                    <a:pt x="2948" y="15498"/>
                    <a:pt x="2956" y="15498"/>
                    <a:pt x="2965" y="15496"/>
                  </a:cubicBezTo>
                  <a:cubicBezTo>
                    <a:pt x="2974" y="15493"/>
                    <a:pt x="2980" y="15487"/>
                    <a:pt x="2984" y="15479"/>
                  </a:cubicBezTo>
                  <a:cubicBezTo>
                    <a:pt x="2988" y="15471"/>
                    <a:pt x="2989" y="15462"/>
                    <a:pt x="2986" y="15454"/>
                  </a:cubicBezTo>
                  <a:cubicBezTo>
                    <a:pt x="2982" y="15445"/>
                    <a:pt x="2977" y="15439"/>
                    <a:pt x="2968" y="15435"/>
                  </a:cubicBezTo>
                  <a:cubicBezTo>
                    <a:pt x="2960" y="15431"/>
                    <a:pt x="2952" y="15431"/>
                    <a:pt x="2944" y="15433"/>
                  </a:cubicBezTo>
                  <a:close/>
                  <a:moveTo>
                    <a:pt x="3617" y="15239"/>
                  </a:moveTo>
                  <a:lnTo>
                    <a:pt x="3227" y="15047"/>
                  </a:lnTo>
                  <a:lnTo>
                    <a:pt x="3204" y="15093"/>
                  </a:lnTo>
                  <a:lnTo>
                    <a:pt x="3417" y="15196"/>
                  </a:lnTo>
                  <a:cubicBezTo>
                    <a:pt x="3431" y="15203"/>
                    <a:pt x="3445" y="15209"/>
                    <a:pt x="3460" y="15216"/>
                  </a:cubicBezTo>
                  <a:cubicBezTo>
                    <a:pt x="3474" y="15222"/>
                    <a:pt x="3487" y="15228"/>
                    <a:pt x="3499" y="15233"/>
                  </a:cubicBezTo>
                  <a:cubicBezTo>
                    <a:pt x="3510" y="15238"/>
                    <a:pt x="3519" y="15242"/>
                    <a:pt x="3527" y="15245"/>
                  </a:cubicBezTo>
                  <a:cubicBezTo>
                    <a:pt x="3534" y="15248"/>
                    <a:pt x="3538" y="15249"/>
                    <a:pt x="3539" y="15249"/>
                  </a:cubicBezTo>
                  <a:cubicBezTo>
                    <a:pt x="3537" y="15249"/>
                    <a:pt x="3534" y="15249"/>
                    <a:pt x="3528" y="15248"/>
                  </a:cubicBezTo>
                  <a:cubicBezTo>
                    <a:pt x="3521" y="15248"/>
                    <a:pt x="3514" y="15248"/>
                    <a:pt x="3505" y="15247"/>
                  </a:cubicBezTo>
                  <a:cubicBezTo>
                    <a:pt x="3495" y="15247"/>
                    <a:pt x="3485" y="15246"/>
                    <a:pt x="3473" y="15246"/>
                  </a:cubicBezTo>
                  <a:cubicBezTo>
                    <a:pt x="3462" y="15245"/>
                    <a:pt x="3450" y="15245"/>
                    <a:pt x="3439" y="15245"/>
                  </a:cubicBezTo>
                  <a:lnTo>
                    <a:pt x="3125" y="15253"/>
                  </a:lnTo>
                  <a:lnTo>
                    <a:pt x="3099" y="15307"/>
                  </a:lnTo>
                  <a:lnTo>
                    <a:pt x="3490" y="15499"/>
                  </a:lnTo>
                  <a:lnTo>
                    <a:pt x="3513" y="15451"/>
                  </a:lnTo>
                  <a:lnTo>
                    <a:pt x="3285" y="15341"/>
                  </a:lnTo>
                  <a:cubicBezTo>
                    <a:pt x="3274" y="15336"/>
                    <a:pt x="3263" y="15330"/>
                    <a:pt x="3251" y="15325"/>
                  </a:cubicBezTo>
                  <a:cubicBezTo>
                    <a:pt x="3239" y="15320"/>
                    <a:pt x="3228" y="15316"/>
                    <a:pt x="3218" y="15311"/>
                  </a:cubicBezTo>
                  <a:cubicBezTo>
                    <a:pt x="3208" y="15307"/>
                    <a:pt x="3200" y="15304"/>
                    <a:pt x="3192" y="15300"/>
                  </a:cubicBezTo>
                  <a:cubicBezTo>
                    <a:pt x="3185" y="15297"/>
                    <a:pt x="3180" y="15295"/>
                    <a:pt x="3177" y="15294"/>
                  </a:cubicBezTo>
                  <a:cubicBezTo>
                    <a:pt x="3181" y="15295"/>
                    <a:pt x="3187" y="15295"/>
                    <a:pt x="3194" y="15296"/>
                  </a:cubicBezTo>
                  <a:cubicBezTo>
                    <a:pt x="3201" y="15296"/>
                    <a:pt x="3210" y="15296"/>
                    <a:pt x="3220" y="15296"/>
                  </a:cubicBezTo>
                  <a:cubicBezTo>
                    <a:pt x="3230" y="15296"/>
                    <a:pt x="3242" y="15296"/>
                    <a:pt x="3254" y="15296"/>
                  </a:cubicBezTo>
                  <a:cubicBezTo>
                    <a:pt x="3266" y="15296"/>
                    <a:pt x="3279" y="15296"/>
                    <a:pt x="3292" y="15296"/>
                  </a:cubicBezTo>
                  <a:lnTo>
                    <a:pt x="3593" y="15288"/>
                  </a:lnTo>
                  <a:lnTo>
                    <a:pt x="3617" y="15239"/>
                  </a:lnTo>
                  <a:close/>
                  <a:moveTo>
                    <a:pt x="3642" y="14818"/>
                  </a:moveTo>
                  <a:cubicBezTo>
                    <a:pt x="3627" y="14817"/>
                    <a:pt x="3613" y="14818"/>
                    <a:pt x="3600" y="14821"/>
                  </a:cubicBezTo>
                  <a:cubicBezTo>
                    <a:pt x="3587" y="14825"/>
                    <a:pt x="3575" y="14830"/>
                    <a:pt x="3564" y="14838"/>
                  </a:cubicBezTo>
                  <a:cubicBezTo>
                    <a:pt x="3553" y="14845"/>
                    <a:pt x="3541" y="14856"/>
                    <a:pt x="3527" y="14871"/>
                  </a:cubicBezTo>
                  <a:lnTo>
                    <a:pt x="3490" y="14909"/>
                  </a:lnTo>
                  <a:cubicBezTo>
                    <a:pt x="3471" y="14928"/>
                    <a:pt x="3455" y="14941"/>
                    <a:pt x="3440" y="14946"/>
                  </a:cubicBezTo>
                  <a:cubicBezTo>
                    <a:pt x="3426" y="14952"/>
                    <a:pt x="3411" y="14950"/>
                    <a:pt x="3395" y="14943"/>
                  </a:cubicBezTo>
                  <a:cubicBezTo>
                    <a:pt x="3375" y="14933"/>
                    <a:pt x="3362" y="14918"/>
                    <a:pt x="3358" y="14899"/>
                  </a:cubicBezTo>
                  <a:cubicBezTo>
                    <a:pt x="3353" y="14879"/>
                    <a:pt x="3357" y="14857"/>
                    <a:pt x="3369" y="14833"/>
                  </a:cubicBezTo>
                  <a:cubicBezTo>
                    <a:pt x="3373" y="14824"/>
                    <a:pt x="3377" y="14817"/>
                    <a:pt x="3382" y="14810"/>
                  </a:cubicBezTo>
                  <a:cubicBezTo>
                    <a:pt x="3387" y="14803"/>
                    <a:pt x="3392" y="14797"/>
                    <a:pt x="3399" y="14791"/>
                  </a:cubicBezTo>
                  <a:cubicBezTo>
                    <a:pt x="3405" y="14784"/>
                    <a:pt x="3412" y="14778"/>
                    <a:pt x="3420" y="14773"/>
                  </a:cubicBezTo>
                  <a:cubicBezTo>
                    <a:pt x="3428" y="14767"/>
                    <a:pt x="3438" y="14760"/>
                    <a:pt x="3449" y="14754"/>
                  </a:cubicBezTo>
                  <a:lnTo>
                    <a:pt x="3425" y="14717"/>
                  </a:lnTo>
                  <a:cubicBezTo>
                    <a:pt x="3382" y="14742"/>
                    <a:pt x="3350" y="14775"/>
                    <a:pt x="3329" y="14816"/>
                  </a:cubicBezTo>
                  <a:cubicBezTo>
                    <a:pt x="3320" y="14835"/>
                    <a:pt x="3314" y="14854"/>
                    <a:pt x="3312" y="14872"/>
                  </a:cubicBezTo>
                  <a:cubicBezTo>
                    <a:pt x="3310" y="14890"/>
                    <a:pt x="3311" y="14908"/>
                    <a:pt x="3316" y="14923"/>
                  </a:cubicBezTo>
                  <a:cubicBezTo>
                    <a:pt x="3320" y="14939"/>
                    <a:pt x="3328" y="14954"/>
                    <a:pt x="3338" y="14966"/>
                  </a:cubicBezTo>
                  <a:cubicBezTo>
                    <a:pt x="3349" y="14979"/>
                    <a:pt x="3363" y="14990"/>
                    <a:pt x="3379" y="14998"/>
                  </a:cubicBezTo>
                  <a:cubicBezTo>
                    <a:pt x="3404" y="15010"/>
                    <a:pt x="3430" y="15013"/>
                    <a:pt x="3455" y="15005"/>
                  </a:cubicBezTo>
                  <a:cubicBezTo>
                    <a:pt x="3467" y="15001"/>
                    <a:pt x="3478" y="14995"/>
                    <a:pt x="3488" y="14987"/>
                  </a:cubicBezTo>
                  <a:cubicBezTo>
                    <a:pt x="3498" y="14979"/>
                    <a:pt x="3510" y="14968"/>
                    <a:pt x="3524" y="14953"/>
                  </a:cubicBezTo>
                  <a:lnTo>
                    <a:pt x="3556" y="14919"/>
                  </a:lnTo>
                  <a:cubicBezTo>
                    <a:pt x="3593" y="14879"/>
                    <a:pt x="3628" y="14868"/>
                    <a:pt x="3663" y="14885"/>
                  </a:cubicBezTo>
                  <a:cubicBezTo>
                    <a:pt x="3686" y="14896"/>
                    <a:pt x="3700" y="14915"/>
                    <a:pt x="3705" y="14940"/>
                  </a:cubicBezTo>
                  <a:cubicBezTo>
                    <a:pt x="3707" y="14952"/>
                    <a:pt x="3708" y="14963"/>
                    <a:pt x="3706" y="14973"/>
                  </a:cubicBezTo>
                  <a:cubicBezTo>
                    <a:pt x="3704" y="14983"/>
                    <a:pt x="3699" y="14996"/>
                    <a:pt x="3692" y="15011"/>
                  </a:cubicBezTo>
                  <a:cubicBezTo>
                    <a:pt x="3682" y="15031"/>
                    <a:pt x="3670" y="15048"/>
                    <a:pt x="3657" y="15062"/>
                  </a:cubicBezTo>
                  <a:cubicBezTo>
                    <a:pt x="3643" y="15076"/>
                    <a:pt x="3626" y="15089"/>
                    <a:pt x="3606" y="15099"/>
                  </a:cubicBezTo>
                  <a:lnTo>
                    <a:pt x="3633" y="15138"/>
                  </a:lnTo>
                  <a:cubicBezTo>
                    <a:pt x="3654" y="15124"/>
                    <a:pt x="3673" y="15109"/>
                    <a:pt x="3689" y="15091"/>
                  </a:cubicBezTo>
                  <a:cubicBezTo>
                    <a:pt x="3705" y="15074"/>
                    <a:pt x="3718" y="15053"/>
                    <a:pt x="3730" y="15030"/>
                  </a:cubicBezTo>
                  <a:cubicBezTo>
                    <a:pt x="3739" y="15011"/>
                    <a:pt x="3745" y="14994"/>
                    <a:pt x="3748" y="14979"/>
                  </a:cubicBezTo>
                  <a:cubicBezTo>
                    <a:pt x="3751" y="14963"/>
                    <a:pt x="3751" y="14947"/>
                    <a:pt x="3749" y="14930"/>
                  </a:cubicBezTo>
                  <a:cubicBezTo>
                    <a:pt x="3747" y="14907"/>
                    <a:pt x="3739" y="14887"/>
                    <a:pt x="3727" y="14869"/>
                  </a:cubicBezTo>
                  <a:cubicBezTo>
                    <a:pt x="3715" y="14852"/>
                    <a:pt x="3700" y="14839"/>
                    <a:pt x="3682" y="14830"/>
                  </a:cubicBezTo>
                  <a:cubicBezTo>
                    <a:pt x="3669" y="14824"/>
                    <a:pt x="3656" y="14820"/>
                    <a:pt x="3642" y="14818"/>
                  </a:cubicBezTo>
                  <a:close/>
                  <a:moveTo>
                    <a:pt x="3559" y="14372"/>
                  </a:moveTo>
                  <a:lnTo>
                    <a:pt x="3432" y="14630"/>
                  </a:lnTo>
                  <a:lnTo>
                    <a:pt x="3471" y="14650"/>
                  </a:lnTo>
                  <a:lnTo>
                    <a:pt x="3522" y="14545"/>
                  </a:lnTo>
                  <a:lnTo>
                    <a:pt x="3874" y="14718"/>
                  </a:lnTo>
                  <a:lnTo>
                    <a:pt x="3896" y="14673"/>
                  </a:lnTo>
                  <a:lnTo>
                    <a:pt x="3545" y="14500"/>
                  </a:lnTo>
                  <a:lnTo>
                    <a:pt x="3597" y="14394"/>
                  </a:lnTo>
                  <a:lnTo>
                    <a:pt x="3559" y="14372"/>
                  </a:lnTo>
                  <a:close/>
                  <a:moveTo>
                    <a:pt x="4091" y="14277"/>
                  </a:moveTo>
                  <a:lnTo>
                    <a:pt x="4050" y="14258"/>
                  </a:lnTo>
                  <a:lnTo>
                    <a:pt x="3966" y="14430"/>
                  </a:lnTo>
                  <a:lnTo>
                    <a:pt x="3823" y="14359"/>
                  </a:lnTo>
                  <a:lnTo>
                    <a:pt x="3888" y="14225"/>
                  </a:lnTo>
                  <a:lnTo>
                    <a:pt x="3848" y="14205"/>
                  </a:lnTo>
                  <a:lnTo>
                    <a:pt x="3782" y="14339"/>
                  </a:lnTo>
                  <a:lnTo>
                    <a:pt x="3654" y="14276"/>
                  </a:lnTo>
                  <a:lnTo>
                    <a:pt x="3733" y="14116"/>
                  </a:lnTo>
                  <a:lnTo>
                    <a:pt x="3697" y="14091"/>
                  </a:lnTo>
                  <a:lnTo>
                    <a:pt x="3592" y="14304"/>
                  </a:lnTo>
                  <a:lnTo>
                    <a:pt x="3983" y="14497"/>
                  </a:lnTo>
                  <a:lnTo>
                    <a:pt x="4091" y="14277"/>
                  </a:lnTo>
                  <a:close/>
                  <a:moveTo>
                    <a:pt x="4254" y="13946"/>
                  </a:moveTo>
                  <a:lnTo>
                    <a:pt x="4217" y="13951"/>
                  </a:lnTo>
                  <a:cubicBezTo>
                    <a:pt x="4201" y="13953"/>
                    <a:pt x="4183" y="13956"/>
                    <a:pt x="4164" y="13958"/>
                  </a:cubicBezTo>
                  <a:cubicBezTo>
                    <a:pt x="4145" y="13961"/>
                    <a:pt x="4128" y="13963"/>
                    <a:pt x="4111" y="13966"/>
                  </a:cubicBezTo>
                  <a:cubicBezTo>
                    <a:pt x="4095" y="13968"/>
                    <a:pt x="4083" y="13970"/>
                    <a:pt x="4077" y="13971"/>
                  </a:cubicBezTo>
                  <a:cubicBezTo>
                    <a:pt x="4067" y="13973"/>
                    <a:pt x="4056" y="13975"/>
                    <a:pt x="4044" y="13978"/>
                  </a:cubicBezTo>
                  <a:cubicBezTo>
                    <a:pt x="4032" y="13981"/>
                    <a:pt x="4022" y="13985"/>
                    <a:pt x="4013" y="13989"/>
                  </a:cubicBezTo>
                  <a:lnTo>
                    <a:pt x="4016" y="13983"/>
                  </a:lnTo>
                  <a:cubicBezTo>
                    <a:pt x="4024" y="13968"/>
                    <a:pt x="4028" y="13952"/>
                    <a:pt x="4029" y="13937"/>
                  </a:cubicBezTo>
                  <a:cubicBezTo>
                    <a:pt x="4030" y="13922"/>
                    <a:pt x="4029" y="13907"/>
                    <a:pt x="4024" y="13893"/>
                  </a:cubicBezTo>
                  <a:cubicBezTo>
                    <a:pt x="4019" y="13880"/>
                    <a:pt x="4011" y="13867"/>
                    <a:pt x="4000" y="13856"/>
                  </a:cubicBezTo>
                  <a:cubicBezTo>
                    <a:pt x="3989" y="13844"/>
                    <a:pt x="3976" y="13835"/>
                    <a:pt x="3960" y="13827"/>
                  </a:cubicBezTo>
                  <a:cubicBezTo>
                    <a:pt x="3950" y="13822"/>
                    <a:pt x="3940" y="13818"/>
                    <a:pt x="3930" y="13816"/>
                  </a:cubicBezTo>
                  <a:cubicBezTo>
                    <a:pt x="3920" y="13815"/>
                    <a:pt x="3911" y="13814"/>
                    <a:pt x="3902" y="13814"/>
                  </a:cubicBezTo>
                  <a:cubicBezTo>
                    <a:pt x="3894" y="13815"/>
                    <a:pt x="3886" y="13816"/>
                    <a:pt x="3878" y="13818"/>
                  </a:cubicBezTo>
                  <a:cubicBezTo>
                    <a:pt x="3871" y="13820"/>
                    <a:pt x="3865" y="13822"/>
                    <a:pt x="3859" y="13825"/>
                  </a:cubicBezTo>
                  <a:cubicBezTo>
                    <a:pt x="3853" y="13828"/>
                    <a:pt x="3847" y="13831"/>
                    <a:pt x="3841" y="13836"/>
                  </a:cubicBezTo>
                  <a:cubicBezTo>
                    <a:pt x="3835" y="13840"/>
                    <a:pt x="3829" y="13846"/>
                    <a:pt x="3823" y="13852"/>
                  </a:cubicBezTo>
                  <a:cubicBezTo>
                    <a:pt x="3817" y="13859"/>
                    <a:pt x="3811" y="13867"/>
                    <a:pt x="3804" y="13877"/>
                  </a:cubicBezTo>
                  <a:cubicBezTo>
                    <a:pt x="3798" y="13886"/>
                    <a:pt x="3792" y="13898"/>
                    <a:pt x="3785" y="13911"/>
                  </a:cubicBezTo>
                  <a:lnTo>
                    <a:pt x="3740" y="14002"/>
                  </a:lnTo>
                  <a:lnTo>
                    <a:pt x="4131" y="14195"/>
                  </a:lnTo>
                  <a:lnTo>
                    <a:pt x="4154" y="14149"/>
                  </a:lnTo>
                  <a:lnTo>
                    <a:pt x="3977" y="14062"/>
                  </a:lnTo>
                  <a:cubicBezTo>
                    <a:pt x="3982" y="14053"/>
                    <a:pt x="3988" y="14046"/>
                    <a:pt x="3994" y="14041"/>
                  </a:cubicBezTo>
                  <a:cubicBezTo>
                    <a:pt x="4001" y="14037"/>
                    <a:pt x="4010" y="14033"/>
                    <a:pt x="4024" y="14030"/>
                  </a:cubicBezTo>
                  <a:cubicBezTo>
                    <a:pt x="4047" y="14025"/>
                    <a:pt x="4069" y="14021"/>
                    <a:pt x="4090" y="14018"/>
                  </a:cubicBezTo>
                  <a:cubicBezTo>
                    <a:pt x="4111" y="14015"/>
                    <a:pt x="4130" y="14012"/>
                    <a:pt x="4147" y="14010"/>
                  </a:cubicBezTo>
                  <a:cubicBezTo>
                    <a:pt x="4164" y="14008"/>
                    <a:pt x="4180" y="14006"/>
                    <a:pt x="4193" y="14006"/>
                  </a:cubicBezTo>
                  <a:cubicBezTo>
                    <a:pt x="4206" y="14005"/>
                    <a:pt x="4217" y="14005"/>
                    <a:pt x="4225" y="14005"/>
                  </a:cubicBezTo>
                  <a:lnTo>
                    <a:pt x="4254" y="13946"/>
                  </a:lnTo>
                  <a:close/>
                  <a:moveTo>
                    <a:pt x="3967" y="13897"/>
                  </a:moveTo>
                  <a:cubicBezTo>
                    <a:pt x="3976" y="13906"/>
                    <a:pt x="3981" y="13915"/>
                    <a:pt x="3984" y="13924"/>
                  </a:cubicBezTo>
                  <a:cubicBezTo>
                    <a:pt x="3987" y="13935"/>
                    <a:pt x="3988" y="13947"/>
                    <a:pt x="3986" y="13960"/>
                  </a:cubicBezTo>
                  <a:cubicBezTo>
                    <a:pt x="3983" y="13972"/>
                    <a:pt x="3978" y="13987"/>
                    <a:pt x="3969" y="14005"/>
                  </a:cubicBezTo>
                  <a:lnTo>
                    <a:pt x="3948" y="14048"/>
                  </a:lnTo>
                  <a:lnTo>
                    <a:pt x="3802" y="13976"/>
                  </a:lnTo>
                  <a:lnTo>
                    <a:pt x="3825" y="13929"/>
                  </a:lnTo>
                  <a:cubicBezTo>
                    <a:pt x="3830" y="13919"/>
                    <a:pt x="3836" y="13910"/>
                    <a:pt x="3841" y="13903"/>
                  </a:cubicBezTo>
                  <a:cubicBezTo>
                    <a:pt x="3846" y="13896"/>
                    <a:pt x="3851" y="13890"/>
                    <a:pt x="3857" y="13884"/>
                  </a:cubicBezTo>
                  <a:cubicBezTo>
                    <a:pt x="3867" y="13876"/>
                    <a:pt x="3880" y="13870"/>
                    <a:pt x="3894" y="13869"/>
                  </a:cubicBezTo>
                  <a:cubicBezTo>
                    <a:pt x="3909" y="13867"/>
                    <a:pt x="3922" y="13869"/>
                    <a:pt x="3935" y="13875"/>
                  </a:cubicBezTo>
                  <a:cubicBezTo>
                    <a:pt x="3948" y="13882"/>
                    <a:pt x="3959" y="13889"/>
                    <a:pt x="3967" y="13897"/>
                  </a:cubicBezTo>
                  <a:close/>
                  <a:moveTo>
                    <a:pt x="4465" y="13735"/>
                  </a:moveTo>
                  <a:lnTo>
                    <a:pt x="3916" y="13465"/>
                  </a:lnTo>
                  <a:lnTo>
                    <a:pt x="3898" y="13502"/>
                  </a:lnTo>
                  <a:lnTo>
                    <a:pt x="4447" y="13773"/>
                  </a:lnTo>
                  <a:lnTo>
                    <a:pt x="4465" y="13735"/>
                  </a:lnTo>
                  <a:close/>
                  <a:moveTo>
                    <a:pt x="4311" y="12844"/>
                  </a:moveTo>
                  <a:lnTo>
                    <a:pt x="4288" y="12890"/>
                  </a:lnTo>
                  <a:lnTo>
                    <a:pt x="4491" y="13050"/>
                  </a:lnTo>
                  <a:cubicBezTo>
                    <a:pt x="4504" y="13060"/>
                    <a:pt x="4516" y="13070"/>
                    <a:pt x="4529" y="13080"/>
                  </a:cubicBezTo>
                  <a:cubicBezTo>
                    <a:pt x="4542" y="13090"/>
                    <a:pt x="4553" y="13099"/>
                    <a:pt x="4563" y="13106"/>
                  </a:cubicBezTo>
                  <a:cubicBezTo>
                    <a:pt x="4574" y="13113"/>
                    <a:pt x="4582" y="13120"/>
                    <a:pt x="4589" y="13125"/>
                  </a:cubicBezTo>
                  <a:cubicBezTo>
                    <a:pt x="4594" y="13128"/>
                    <a:pt x="4597" y="13131"/>
                    <a:pt x="4599" y="13132"/>
                  </a:cubicBezTo>
                  <a:cubicBezTo>
                    <a:pt x="4597" y="13131"/>
                    <a:pt x="4594" y="13130"/>
                    <a:pt x="4589" y="13129"/>
                  </a:cubicBezTo>
                  <a:cubicBezTo>
                    <a:pt x="4583" y="13127"/>
                    <a:pt x="4575" y="13125"/>
                    <a:pt x="4565" y="13122"/>
                  </a:cubicBezTo>
                  <a:cubicBezTo>
                    <a:pt x="4555" y="13119"/>
                    <a:pt x="4543" y="13116"/>
                    <a:pt x="4530" y="13112"/>
                  </a:cubicBezTo>
                  <a:cubicBezTo>
                    <a:pt x="4516" y="13109"/>
                    <a:pt x="4502" y="13105"/>
                    <a:pt x="4486" y="13101"/>
                  </a:cubicBezTo>
                  <a:lnTo>
                    <a:pt x="4216" y="13036"/>
                  </a:lnTo>
                  <a:lnTo>
                    <a:pt x="4190" y="13089"/>
                  </a:lnTo>
                  <a:lnTo>
                    <a:pt x="4399" y="13256"/>
                  </a:lnTo>
                  <a:cubicBezTo>
                    <a:pt x="4409" y="13263"/>
                    <a:pt x="4420" y="13272"/>
                    <a:pt x="4431" y="13281"/>
                  </a:cubicBezTo>
                  <a:cubicBezTo>
                    <a:pt x="4443" y="13290"/>
                    <a:pt x="4454" y="13298"/>
                    <a:pt x="4463" y="13305"/>
                  </a:cubicBezTo>
                  <a:cubicBezTo>
                    <a:pt x="4473" y="13313"/>
                    <a:pt x="4482" y="13319"/>
                    <a:pt x="4489" y="13325"/>
                  </a:cubicBezTo>
                  <a:cubicBezTo>
                    <a:pt x="4496" y="13330"/>
                    <a:pt x="4500" y="13333"/>
                    <a:pt x="4501" y="13333"/>
                  </a:cubicBezTo>
                  <a:cubicBezTo>
                    <a:pt x="4499" y="13333"/>
                    <a:pt x="4494" y="13331"/>
                    <a:pt x="4485" y="13329"/>
                  </a:cubicBezTo>
                  <a:cubicBezTo>
                    <a:pt x="4477" y="13326"/>
                    <a:pt x="4466" y="13323"/>
                    <a:pt x="4454" y="13319"/>
                  </a:cubicBezTo>
                  <a:cubicBezTo>
                    <a:pt x="4442" y="13315"/>
                    <a:pt x="4428" y="13311"/>
                    <a:pt x="4414" y="13307"/>
                  </a:cubicBezTo>
                  <a:cubicBezTo>
                    <a:pt x="4399" y="13303"/>
                    <a:pt x="4385" y="13299"/>
                    <a:pt x="4372" y="13296"/>
                  </a:cubicBezTo>
                  <a:lnTo>
                    <a:pt x="4119" y="13233"/>
                  </a:lnTo>
                  <a:lnTo>
                    <a:pt x="4094" y="13283"/>
                  </a:lnTo>
                  <a:lnTo>
                    <a:pt x="4531" y="13383"/>
                  </a:lnTo>
                  <a:lnTo>
                    <a:pt x="4560" y="13323"/>
                  </a:lnTo>
                  <a:lnTo>
                    <a:pt x="4363" y="13167"/>
                  </a:lnTo>
                  <a:cubicBezTo>
                    <a:pt x="4352" y="13158"/>
                    <a:pt x="4340" y="13149"/>
                    <a:pt x="4329" y="13140"/>
                  </a:cubicBezTo>
                  <a:cubicBezTo>
                    <a:pt x="4318" y="13132"/>
                    <a:pt x="4308" y="13124"/>
                    <a:pt x="4299" y="13118"/>
                  </a:cubicBezTo>
                  <a:cubicBezTo>
                    <a:pt x="4290" y="13111"/>
                    <a:pt x="4283" y="13106"/>
                    <a:pt x="4277" y="13102"/>
                  </a:cubicBezTo>
                  <a:cubicBezTo>
                    <a:pt x="4271" y="13098"/>
                    <a:pt x="4268" y="13095"/>
                    <a:pt x="4267" y="13094"/>
                  </a:cubicBezTo>
                  <a:cubicBezTo>
                    <a:pt x="4268" y="13095"/>
                    <a:pt x="4272" y="13096"/>
                    <a:pt x="4279" y="13098"/>
                  </a:cubicBezTo>
                  <a:cubicBezTo>
                    <a:pt x="4286" y="13100"/>
                    <a:pt x="4295" y="13103"/>
                    <a:pt x="4305" y="13106"/>
                  </a:cubicBezTo>
                  <a:cubicBezTo>
                    <a:pt x="4316" y="13109"/>
                    <a:pt x="4328" y="13112"/>
                    <a:pt x="4342" y="13116"/>
                  </a:cubicBezTo>
                  <a:cubicBezTo>
                    <a:pt x="4356" y="13120"/>
                    <a:pt x="4371" y="13124"/>
                    <a:pt x="4387" y="13128"/>
                  </a:cubicBezTo>
                  <a:lnTo>
                    <a:pt x="4628" y="13186"/>
                  </a:lnTo>
                  <a:lnTo>
                    <a:pt x="4658" y="13125"/>
                  </a:lnTo>
                  <a:lnTo>
                    <a:pt x="4311" y="12844"/>
                  </a:lnTo>
                  <a:close/>
                  <a:moveTo>
                    <a:pt x="4848" y="12738"/>
                  </a:moveTo>
                  <a:lnTo>
                    <a:pt x="4808" y="12718"/>
                  </a:lnTo>
                  <a:lnTo>
                    <a:pt x="4723" y="12890"/>
                  </a:lnTo>
                  <a:lnTo>
                    <a:pt x="4580" y="12820"/>
                  </a:lnTo>
                  <a:lnTo>
                    <a:pt x="4646" y="12686"/>
                  </a:lnTo>
                  <a:lnTo>
                    <a:pt x="4605" y="12666"/>
                  </a:lnTo>
                  <a:lnTo>
                    <a:pt x="4540" y="12800"/>
                  </a:lnTo>
                  <a:lnTo>
                    <a:pt x="4411" y="12737"/>
                  </a:lnTo>
                  <a:lnTo>
                    <a:pt x="4490" y="12577"/>
                  </a:lnTo>
                  <a:lnTo>
                    <a:pt x="4454" y="12551"/>
                  </a:lnTo>
                  <a:lnTo>
                    <a:pt x="4349" y="12765"/>
                  </a:lnTo>
                  <a:lnTo>
                    <a:pt x="4740" y="12957"/>
                  </a:lnTo>
                  <a:lnTo>
                    <a:pt x="4848" y="12738"/>
                  </a:lnTo>
                  <a:close/>
                  <a:moveTo>
                    <a:pt x="4864" y="12334"/>
                  </a:moveTo>
                  <a:cubicBezTo>
                    <a:pt x="4850" y="12332"/>
                    <a:pt x="4836" y="12333"/>
                    <a:pt x="4823" y="12337"/>
                  </a:cubicBezTo>
                  <a:cubicBezTo>
                    <a:pt x="4810" y="12340"/>
                    <a:pt x="4798" y="12346"/>
                    <a:pt x="4787" y="12353"/>
                  </a:cubicBezTo>
                  <a:cubicBezTo>
                    <a:pt x="4776" y="12360"/>
                    <a:pt x="4763" y="12372"/>
                    <a:pt x="4749" y="12386"/>
                  </a:cubicBezTo>
                  <a:lnTo>
                    <a:pt x="4713" y="12424"/>
                  </a:lnTo>
                  <a:cubicBezTo>
                    <a:pt x="4694" y="12444"/>
                    <a:pt x="4677" y="12456"/>
                    <a:pt x="4663" y="12462"/>
                  </a:cubicBezTo>
                  <a:cubicBezTo>
                    <a:pt x="4648" y="12467"/>
                    <a:pt x="4633" y="12466"/>
                    <a:pt x="4617" y="12458"/>
                  </a:cubicBezTo>
                  <a:cubicBezTo>
                    <a:pt x="4597" y="12448"/>
                    <a:pt x="4585" y="12433"/>
                    <a:pt x="4580" y="12414"/>
                  </a:cubicBezTo>
                  <a:cubicBezTo>
                    <a:pt x="4575" y="12395"/>
                    <a:pt x="4579" y="12373"/>
                    <a:pt x="4591" y="12348"/>
                  </a:cubicBezTo>
                  <a:cubicBezTo>
                    <a:pt x="4595" y="12340"/>
                    <a:pt x="4600" y="12332"/>
                    <a:pt x="4605" y="12325"/>
                  </a:cubicBezTo>
                  <a:cubicBezTo>
                    <a:pt x="4609" y="12319"/>
                    <a:pt x="4615" y="12312"/>
                    <a:pt x="4621" y="12306"/>
                  </a:cubicBezTo>
                  <a:cubicBezTo>
                    <a:pt x="4628" y="12300"/>
                    <a:pt x="4635" y="12294"/>
                    <a:pt x="4643" y="12288"/>
                  </a:cubicBezTo>
                  <a:cubicBezTo>
                    <a:pt x="4651" y="12282"/>
                    <a:pt x="4660" y="12276"/>
                    <a:pt x="4671" y="12269"/>
                  </a:cubicBezTo>
                  <a:lnTo>
                    <a:pt x="4648" y="12232"/>
                  </a:lnTo>
                  <a:cubicBezTo>
                    <a:pt x="4604" y="12257"/>
                    <a:pt x="4572" y="12290"/>
                    <a:pt x="4552" y="12332"/>
                  </a:cubicBezTo>
                  <a:cubicBezTo>
                    <a:pt x="4543" y="12351"/>
                    <a:pt x="4537" y="12369"/>
                    <a:pt x="4535" y="12388"/>
                  </a:cubicBezTo>
                  <a:cubicBezTo>
                    <a:pt x="4533" y="12406"/>
                    <a:pt x="4534" y="12423"/>
                    <a:pt x="4538" y="12439"/>
                  </a:cubicBezTo>
                  <a:cubicBezTo>
                    <a:pt x="4543" y="12455"/>
                    <a:pt x="4550" y="12469"/>
                    <a:pt x="4561" y="12482"/>
                  </a:cubicBezTo>
                  <a:cubicBezTo>
                    <a:pt x="4572" y="12495"/>
                    <a:pt x="4585" y="12505"/>
                    <a:pt x="4602" y="12513"/>
                  </a:cubicBezTo>
                  <a:cubicBezTo>
                    <a:pt x="4627" y="12526"/>
                    <a:pt x="4652" y="12528"/>
                    <a:pt x="4678" y="12520"/>
                  </a:cubicBezTo>
                  <a:cubicBezTo>
                    <a:pt x="4690" y="12517"/>
                    <a:pt x="4700" y="12511"/>
                    <a:pt x="4711" y="12503"/>
                  </a:cubicBezTo>
                  <a:cubicBezTo>
                    <a:pt x="4721" y="12495"/>
                    <a:pt x="4733" y="12483"/>
                    <a:pt x="4747" y="12468"/>
                  </a:cubicBezTo>
                  <a:lnTo>
                    <a:pt x="4778" y="12434"/>
                  </a:lnTo>
                  <a:cubicBezTo>
                    <a:pt x="4815" y="12395"/>
                    <a:pt x="4851" y="12383"/>
                    <a:pt x="4886" y="12400"/>
                  </a:cubicBezTo>
                  <a:cubicBezTo>
                    <a:pt x="4909" y="12412"/>
                    <a:pt x="4923" y="12430"/>
                    <a:pt x="4928" y="12456"/>
                  </a:cubicBezTo>
                  <a:cubicBezTo>
                    <a:pt x="4930" y="12467"/>
                    <a:pt x="4930" y="12478"/>
                    <a:pt x="4928" y="12488"/>
                  </a:cubicBezTo>
                  <a:cubicBezTo>
                    <a:pt x="4926" y="12499"/>
                    <a:pt x="4921" y="12511"/>
                    <a:pt x="4914" y="12526"/>
                  </a:cubicBezTo>
                  <a:cubicBezTo>
                    <a:pt x="4904" y="12546"/>
                    <a:pt x="4893" y="12563"/>
                    <a:pt x="4879" y="12577"/>
                  </a:cubicBezTo>
                  <a:cubicBezTo>
                    <a:pt x="4865" y="12592"/>
                    <a:pt x="4849" y="12604"/>
                    <a:pt x="4829" y="12615"/>
                  </a:cubicBezTo>
                  <a:lnTo>
                    <a:pt x="4855" y="12653"/>
                  </a:lnTo>
                  <a:cubicBezTo>
                    <a:pt x="4877" y="12640"/>
                    <a:pt x="4896" y="12624"/>
                    <a:pt x="4911" y="12607"/>
                  </a:cubicBezTo>
                  <a:cubicBezTo>
                    <a:pt x="4927" y="12589"/>
                    <a:pt x="4941" y="12569"/>
                    <a:pt x="4952" y="12545"/>
                  </a:cubicBezTo>
                  <a:cubicBezTo>
                    <a:pt x="4961" y="12527"/>
                    <a:pt x="4967" y="12510"/>
                    <a:pt x="4970" y="12494"/>
                  </a:cubicBezTo>
                  <a:cubicBezTo>
                    <a:pt x="4973" y="12479"/>
                    <a:pt x="4974" y="12462"/>
                    <a:pt x="4972" y="12445"/>
                  </a:cubicBezTo>
                  <a:cubicBezTo>
                    <a:pt x="4969" y="12423"/>
                    <a:pt x="4962" y="12402"/>
                    <a:pt x="4950" y="12385"/>
                  </a:cubicBezTo>
                  <a:cubicBezTo>
                    <a:pt x="4938" y="12367"/>
                    <a:pt x="4922" y="12354"/>
                    <a:pt x="4904" y="12345"/>
                  </a:cubicBezTo>
                  <a:cubicBezTo>
                    <a:pt x="4892" y="12339"/>
                    <a:pt x="4879" y="12335"/>
                    <a:pt x="4864" y="12334"/>
                  </a:cubicBezTo>
                  <a:close/>
                  <a:moveTo>
                    <a:pt x="4781" y="11887"/>
                  </a:moveTo>
                  <a:lnTo>
                    <a:pt x="4654" y="12146"/>
                  </a:lnTo>
                  <a:lnTo>
                    <a:pt x="4693" y="12165"/>
                  </a:lnTo>
                  <a:lnTo>
                    <a:pt x="4745" y="12060"/>
                  </a:lnTo>
                  <a:lnTo>
                    <a:pt x="5097" y="12233"/>
                  </a:lnTo>
                  <a:lnTo>
                    <a:pt x="5119" y="12188"/>
                  </a:lnTo>
                  <a:lnTo>
                    <a:pt x="4767" y="12015"/>
                  </a:lnTo>
                  <a:lnTo>
                    <a:pt x="4819" y="11909"/>
                  </a:lnTo>
                  <a:lnTo>
                    <a:pt x="4781" y="11887"/>
                  </a:lnTo>
                  <a:close/>
                  <a:moveTo>
                    <a:pt x="4916" y="11614"/>
                  </a:moveTo>
                  <a:lnTo>
                    <a:pt x="4814" y="11820"/>
                  </a:lnTo>
                  <a:lnTo>
                    <a:pt x="5205" y="12012"/>
                  </a:lnTo>
                  <a:lnTo>
                    <a:pt x="5229" y="11965"/>
                  </a:lnTo>
                  <a:lnTo>
                    <a:pt x="5043" y="11874"/>
                  </a:lnTo>
                  <a:lnTo>
                    <a:pt x="5104" y="11748"/>
                  </a:lnTo>
                  <a:lnTo>
                    <a:pt x="5066" y="11729"/>
                  </a:lnTo>
                  <a:lnTo>
                    <a:pt x="5005" y="11855"/>
                  </a:lnTo>
                  <a:lnTo>
                    <a:pt x="4876" y="11792"/>
                  </a:lnTo>
                  <a:lnTo>
                    <a:pt x="4951" y="11641"/>
                  </a:lnTo>
                  <a:lnTo>
                    <a:pt x="4916" y="11614"/>
                  </a:lnTo>
                  <a:close/>
                  <a:moveTo>
                    <a:pt x="5463" y="11489"/>
                  </a:moveTo>
                  <a:lnTo>
                    <a:pt x="5008" y="11426"/>
                  </a:lnTo>
                  <a:lnTo>
                    <a:pt x="4978" y="11487"/>
                  </a:lnTo>
                  <a:lnTo>
                    <a:pt x="5305" y="11810"/>
                  </a:lnTo>
                  <a:lnTo>
                    <a:pt x="5328" y="11762"/>
                  </a:lnTo>
                  <a:lnTo>
                    <a:pt x="5227" y="11666"/>
                  </a:lnTo>
                  <a:lnTo>
                    <a:pt x="5298" y="11520"/>
                  </a:lnTo>
                  <a:lnTo>
                    <a:pt x="5437" y="11542"/>
                  </a:lnTo>
                  <a:lnTo>
                    <a:pt x="5463" y="11489"/>
                  </a:lnTo>
                  <a:close/>
                  <a:moveTo>
                    <a:pt x="5254" y="11513"/>
                  </a:moveTo>
                  <a:lnTo>
                    <a:pt x="5195" y="11634"/>
                  </a:lnTo>
                  <a:lnTo>
                    <a:pt x="5033" y="11479"/>
                  </a:lnTo>
                  <a:lnTo>
                    <a:pt x="5254" y="11513"/>
                  </a:lnTo>
                  <a:close/>
                  <a:moveTo>
                    <a:pt x="4900" y="11457"/>
                  </a:moveTo>
                  <a:cubicBezTo>
                    <a:pt x="4892" y="11460"/>
                    <a:pt x="4885" y="11466"/>
                    <a:pt x="4881" y="11474"/>
                  </a:cubicBezTo>
                  <a:cubicBezTo>
                    <a:pt x="4877" y="11482"/>
                    <a:pt x="4877" y="11490"/>
                    <a:pt x="4880" y="11499"/>
                  </a:cubicBezTo>
                  <a:cubicBezTo>
                    <a:pt x="4883" y="11507"/>
                    <a:pt x="4888" y="11513"/>
                    <a:pt x="4896" y="11517"/>
                  </a:cubicBezTo>
                  <a:cubicBezTo>
                    <a:pt x="4905" y="11521"/>
                    <a:pt x="4913" y="11522"/>
                    <a:pt x="4922" y="11519"/>
                  </a:cubicBezTo>
                  <a:cubicBezTo>
                    <a:pt x="4930" y="11516"/>
                    <a:pt x="4937" y="11511"/>
                    <a:pt x="4941" y="11502"/>
                  </a:cubicBezTo>
                  <a:cubicBezTo>
                    <a:pt x="4945" y="11494"/>
                    <a:pt x="4945" y="11486"/>
                    <a:pt x="4942" y="11477"/>
                  </a:cubicBezTo>
                  <a:cubicBezTo>
                    <a:pt x="4939" y="11469"/>
                    <a:pt x="4933" y="11463"/>
                    <a:pt x="4925" y="11459"/>
                  </a:cubicBezTo>
                  <a:cubicBezTo>
                    <a:pt x="4917" y="11455"/>
                    <a:pt x="4909" y="11454"/>
                    <a:pt x="4900" y="11457"/>
                  </a:cubicBezTo>
                  <a:close/>
                  <a:moveTo>
                    <a:pt x="4958" y="11340"/>
                  </a:moveTo>
                  <a:cubicBezTo>
                    <a:pt x="4950" y="11342"/>
                    <a:pt x="4943" y="11348"/>
                    <a:pt x="4939" y="11356"/>
                  </a:cubicBezTo>
                  <a:cubicBezTo>
                    <a:pt x="4935" y="11364"/>
                    <a:pt x="4935" y="11373"/>
                    <a:pt x="4938" y="11381"/>
                  </a:cubicBezTo>
                  <a:cubicBezTo>
                    <a:pt x="4940" y="11390"/>
                    <a:pt x="4946" y="11396"/>
                    <a:pt x="4954" y="11400"/>
                  </a:cubicBezTo>
                  <a:cubicBezTo>
                    <a:pt x="4962" y="11404"/>
                    <a:pt x="4971" y="11405"/>
                    <a:pt x="4979" y="11402"/>
                  </a:cubicBezTo>
                  <a:cubicBezTo>
                    <a:pt x="4988" y="11399"/>
                    <a:pt x="4995" y="11393"/>
                    <a:pt x="4999" y="11385"/>
                  </a:cubicBezTo>
                  <a:cubicBezTo>
                    <a:pt x="5003" y="11377"/>
                    <a:pt x="5003" y="11368"/>
                    <a:pt x="5000" y="11360"/>
                  </a:cubicBezTo>
                  <a:cubicBezTo>
                    <a:pt x="4997" y="11352"/>
                    <a:pt x="4991" y="11345"/>
                    <a:pt x="4983" y="11341"/>
                  </a:cubicBezTo>
                  <a:cubicBezTo>
                    <a:pt x="4975" y="11337"/>
                    <a:pt x="4967" y="11337"/>
                    <a:pt x="4958" y="11340"/>
                  </a:cubicBezTo>
                  <a:close/>
                  <a:moveTo>
                    <a:pt x="5559" y="11195"/>
                  </a:moveTo>
                  <a:lnTo>
                    <a:pt x="5483" y="11349"/>
                  </a:lnTo>
                  <a:lnTo>
                    <a:pt x="5131" y="11176"/>
                  </a:lnTo>
                  <a:lnTo>
                    <a:pt x="5108" y="11223"/>
                  </a:lnTo>
                  <a:lnTo>
                    <a:pt x="5499" y="11415"/>
                  </a:lnTo>
                  <a:lnTo>
                    <a:pt x="5595" y="11220"/>
                  </a:lnTo>
                  <a:lnTo>
                    <a:pt x="5559" y="11195"/>
                  </a:lnTo>
                  <a:close/>
                  <a:moveTo>
                    <a:pt x="5658" y="11093"/>
                  </a:moveTo>
                  <a:lnTo>
                    <a:pt x="5267" y="10901"/>
                  </a:lnTo>
                  <a:lnTo>
                    <a:pt x="5244" y="10946"/>
                  </a:lnTo>
                  <a:lnTo>
                    <a:pt x="5635" y="11139"/>
                  </a:lnTo>
                  <a:lnTo>
                    <a:pt x="5658" y="11093"/>
                  </a:lnTo>
                  <a:close/>
                  <a:moveTo>
                    <a:pt x="5682" y="10672"/>
                  </a:moveTo>
                  <a:cubicBezTo>
                    <a:pt x="5667" y="10671"/>
                    <a:pt x="5653" y="10672"/>
                    <a:pt x="5640" y="10675"/>
                  </a:cubicBezTo>
                  <a:cubicBezTo>
                    <a:pt x="5627" y="10679"/>
                    <a:pt x="5615" y="10684"/>
                    <a:pt x="5604" y="10691"/>
                  </a:cubicBezTo>
                  <a:cubicBezTo>
                    <a:pt x="5593" y="10699"/>
                    <a:pt x="5581" y="10710"/>
                    <a:pt x="5567" y="10725"/>
                  </a:cubicBezTo>
                  <a:lnTo>
                    <a:pt x="5531" y="10763"/>
                  </a:lnTo>
                  <a:cubicBezTo>
                    <a:pt x="5512" y="10782"/>
                    <a:pt x="5495" y="10795"/>
                    <a:pt x="5480" y="10800"/>
                  </a:cubicBezTo>
                  <a:cubicBezTo>
                    <a:pt x="5466" y="10805"/>
                    <a:pt x="5451" y="10804"/>
                    <a:pt x="5435" y="10796"/>
                  </a:cubicBezTo>
                  <a:cubicBezTo>
                    <a:pt x="5415" y="10786"/>
                    <a:pt x="5402" y="10772"/>
                    <a:pt x="5398" y="10753"/>
                  </a:cubicBezTo>
                  <a:cubicBezTo>
                    <a:pt x="5393" y="10733"/>
                    <a:pt x="5397" y="10711"/>
                    <a:pt x="5409" y="10687"/>
                  </a:cubicBezTo>
                  <a:cubicBezTo>
                    <a:pt x="5413" y="10678"/>
                    <a:pt x="5417" y="10671"/>
                    <a:pt x="5422" y="10664"/>
                  </a:cubicBezTo>
                  <a:cubicBezTo>
                    <a:pt x="5427" y="10657"/>
                    <a:pt x="5433" y="10650"/>
                    <a:pt x="5439" y="10644"/>
                  </a:cubicBezTo>
                  <a:cubicBezTo>
                    <a:pt x="5445" y="10638"/>
                    <a:pt x="5452" y="10632"/>
                    <a:pt x="5461" y="10626"/>
                  </a:cubicBezTo>
                  <a:cubicBezTo>
                    <a:pt x="5469" y="10620"/>
                    <a:pt x="5478" y="10614"/>
                    <a:pt x="5489" y="10608"/>
                  </a:cubicBezTo>
                  <a:lnTo>
                    <a:pt x="5465" y="10571"/>
                  </a:lnTo>
                  <a:cubicBezTo>
                    <a:pt x="5422" y="10595"/>
                    <a:pt x="5390" y="10629"/>
                    <a:pt x="5370" y="10670"/>
                  </a:cubicBezTo>
                  <a:cubicBezTo>
                    <a:pt x="5360" y="10689"/>
                    <a:pt x="5355" y="10708"/>
                    <a:pt x="5352" y="10726"/>
                  </a:cubicBezTo>
                  <a:cubicBezTo>
                    <a:pt x="5350" y="10744"/>
                    <a:pt x="5351" y="10761"/>
                    <a:pt x="5356" y="10777"/>
                  </a:cubicBezTo>
                  <a:cubicBezTo>
                    <a:pt x="5360" y="10793"/>
                    <a:pt x="5368" y="10807"/>
                    <a:pt x="5379" y="10820"/>
                  </a:cubicBezTo>
                  <a:cubicBezTo>
                    <a:pt x="5389" y="10833"/>
                    <a:pt x="5403" y="10844"/>
                    <a:pt x="5420" y="10852"/>
                  </a:cubicBezTo>
                  <a:cubicBezTo>
                    <a:pt x="5445" y="10864"/>
                    <a:pt x="5470" y="10866"/>
                    <a:pt x="5496" y="10859"/>
                  </a:cubicBezTo>
                  <a:cubicBezTo>
                    <a:pt x="5507" y="10855"/>
                    <a:pt x="5518" y="10849"/>
                    <a:pt x="5528" y="10841"/>
                  </a:cubicBezTo>
                  <a:cubicBezTo>
                    <a:pt x="5538" y="10833"/>
                    <a:pt x="5550" y="10821"/>
                    <a:pt x="5564" y="10806"/>
                  </a:cubicBezTo>
                  <a:lnTo>
                    <a:pt x="5596" y="10773"/>
                  </a:lnTo>
                  <a:cubicBezTo>
                    <a:pt x="5633" y="10733"/>
                    <a:pt x="5669" y="10722"/>
                    <a:pt x="5703" y="10739"/>
                  </a:cubicBezTo>
                  <a:cubicBezTo>
                    <a:pt x="5726" y="10750"/>
                    <a:pt x="5740" y="10768"/>
                    <a:pt x="5745" y="10794"/>
                  </a:cubicBezTo>
                  <a:cubicBezTo>
                    <a:pt x="5748" y="10806"/>
                    <a:pt x="5748" y="10816"/>
                    <a:pt x="5746" y="10827"/>
                  </a:cubicBezTo>
                  <a:cubicBezTo>
                    <a:pt x="5744" y="10837"/>
                    <a:pt x="5739" y="10850"/>
                    <a:pt x="5732" y="10865"/>
                  </a:cubicBezTo>
                  <a:cubicBezTo>
                    <a:pt x="5722" y="10884"/>
                    <a:pt x="5710" y="10901"/>
                    <a:pt x="5697" y="10916"/>
                  </a:cubicBezTo>
                  <a:cubicBezTo>
                    <a:pt x="5683" y="10930"/>
                    <a:pt x="5666" y="10942"/>
                    <a:pt x="5647" y="10953"/>
                  </a:cubicBezTo>
                  <a:lnTo>
                    <a:pt x="5673" y="10991"/>
                  </a:lnTo>
                  <a:cubicBezTo>
                    <a:pt x="5695" y="10978"/>
                    <a:pt x="5713" y="10962"/>
                    <a:pt x="5729" y="10945"/>
                  </a:cubicBezTo>
                  <a:cubicBezTo>
                    <a:pt x="5745" y="10927"/>
                    <a:pt x="5758" y="10907"/>
                    <a:pt x="5770" y="10883"/>
                  </a:cubicBezTo>
                  <a:cubicBezTo>
                    <a:pt x="5779" y="10865"/>
                    <a:pt x="5785" y="10848"/>
                    <a:pt x="5788" y="10833"/>
                  </a:cubicBezTo>
                  <a:cubicBezTo>
                    <a:pt x="5791" y="10817"/>
                    <a:pt x="5791" y="10801"/>
                    <a:pt x="5789" y="10784"/>
                  </a:cubicBezTo>
                  <a:cubicBezTo>
                    <a:pt x="5787" y="10761"/>
                    <a:pt x="5780" y="10741"/>
                    <a:pt x="5767" y="10723"/>
                  </a:cubicBezTo>
                  <a:cubicBezTo>
                    <a:pt x="5755" y="10706"/>
                    <a:pt x="5740" y="10692"/>
                    <a:pt x="5722" y="10683"/>
                  </a:cubicBezTo>
                  <a:cubicBezTo>
                    <a:pt x="5710" y="10677"/>
                    <a:pt x="5696" y="10674"/>
                    <a:pt x="5682" y="10672"/>
                  </a:cubicBezTo>
                  <a:close/>
                  <a:moveTo>
                    <a:pt x="5933" y="10390"/>
                  </a:moveTo>
                  <a:cubicBezTo>
                    <a:pt x="5935" y="10407"/>
                    <a:pt x="5936" y="10422"/>
                    <a:pt x="5934" y="10436"/>
                  </a:cubicBezTo>
                  <a:cubicBezTo>
                    <a:pt x="5932" y="10450"/>
                    <a:pt x="5927" y="10464"/>
                    <a:pt x="5920" y="10478"/>
                  </a:cubicBezTo>
                  <a:cubicBezTo>
                    <a:pt x="5909" y="10501"/>
                    <a:pt x="5893" y="10519"/>
                    <a:pt x="5872" y="10531"/>
                  </a:cubicBezTo>
                  <a:cubicBezTo>
                    <a:pt x="5851" y="10544"/>
                    <a:pt x="5825" y="10550"/>
                    <a:pt x="5796" y="10547"/>
                  </a:cubicBezTo>
                  <a:cubicBezTo>
                    <a:pt x="5782" y="10546"/>
                    <a:pt x="5769" y="10544"/>
                    <a:pt x="5755" y="10540"/>
                  </a:cubicBezTo>
                  <a:cubicBezTo>
                    <a:pt x="5742" y="10535"/>
                    <a:pt x="5726" y="10529"/>
                    <a:pt x="5707" y="10519"/>
                  </a:cubicBezTo>
                  <a:cubicBezTo>
                    <a:pt x="5684" y="10508"/>
                    <a:pt x="5665" y="10497"/>
                    <a:pt x="5650" y="10486"/>
                  </a:cubicBezTo>
                  <a:cubicBezTo>
                    <a:pt x="5635" y="10475"/>
                    <a:pt x="5622" y="10464"/>
                    <a:pt x="5612" y="10452"/>
                  </a:cubicBezTo>
                  <a:cubicBezTo>
                    <a:pt x="5594" y="10431"/>
                    <a:pt x="5584" y="10410"/>
                    <a:pt x="5580" y="10389"/>
                  </a:cubicBezTo>
                  <a:cubicBezTo>
                    <a:pt x="5577" y="10367"/>
                    <a:pt x="5580" y="10345"/>
                    <a:pt x="5592" y="10322"/>
                  </a:cubicBezTo>
                  <a:cubicBezTo>
                    <a:pt x="5599" y="10308"/>
                    <a:pt x="5607" y="10296"/>
                    <a:pt x="5617" y="10286"/>
                  </a:cubicBezTo>
                  <a:cubicBezTo>
                    <a:pt x="5626" y="10276"/>
                    <a:pt x="5638" y="10268"/>
                    <a:pt x="5653" y="10260"/>
                  </a:cubicBezTo>
                  <a:lnTo>
                    <a:pt x="5635" y="10220"/>
                  </a:lnTo>
                  <a:cubicBezTo>
                    <a:pt x="5618" y="10229"/>
                    <a:pt x="5603" y="10240"/>
                    <a:pt x="5589" y="10254"/>
                  </a:cubicBezTo>
                  <a:cubicBezTo>
                    <a:pt x="5575" y="10268"/>
                    <a:pt x="5564" y="10284"/>
                    <a:pt x="5554" y="10303"/>
                  </a:cubicBezTo>
                  <a:cubicBezTo>
                    <a:pt x="5543" y="10327"/>
                    <a:pt x="5537" y="10351"/>
                    <a:pt x="5537" y="10376"/>
                  </a:cubicBezTo>
                  <a:cubicBezTo>
                    <a:pt x="5537" y="10401"/>
                    <a:pt x="5543" y="10426"/>
                    <a:pt x="5554" y="10449"/>
                  </a:cubicBezTo>
                  <a:cubicBezTo>
                    <a:pt x="5565" y="10473"/>
                    <a:pt x="5580" y="10495"/>
                    <a:pt x="5601" y="10515"/>
                  </a:cubicBezTo>
                  <a:cubicBezTo>
                    <a:pt x="5622" y="10535"/>
                    <a:pt x="5646" y="10552"/>
                    <a:pt x="5675" y="10567"/>
                  </a:cubicBezTo>
                  <a:cubicBezTo>
                    <a:pt x="5705" y="10581"/>
                    <a:pt x="5734" y="10591"/>
                    <a:pt x="5763" y="10596"/>
                  </a:cubicBezTo>
                  <a:cubicBezTo>
                    <a:pt x="5792" y="10602"/>
                    <a:pt x="5820" y="10600"/>
                    <a:pt x="5847" y="10593"/>
                  </a:cubicBezTo>
                  <a:cubicBezTo>
                    <a:pt x="5872" y="10586"/>
                    <a:pt x="5893" y="10575"/>
                    <a:pt x="5912" y="10560"/>
                  </a:cubicBezTo>
                  <a:cubicBezTo>
                    <a:pt x="5930" y="10544"/>
                    <a:pt x="5944" y="10526"/>
                    <a:pt x="5955" y="10505"/>
                  </a:cubicBezTo>
                  <a:cubicBezTo>
                    <a:pt x="5964" y="10485"/>
                    <a:pt x="5971" y="10465"/>
                    <a:pt x="5975" y="10444"/>
                  </a:cubicBezTo>
                  <a:cubicBezTo>
                    <a:pt x="5978" y="10422"/>
                    <a:pt x="5979" y="10401"/>
                    <a:pt x="5977" y="10380"/>
                  </a:cubicBezTo>
                  <a:lnTo>
                    <a:pt x="5933" y="10390"/>
                  </a:lnTo>
                  <a:close/>
                  <a:moveTo>
                    <a:pt x="6169" y="10055"/>
                  </a:moveTo>
                  <a:lnTo>
                    <a:pt x="5778" y="9862"/>
                  </a:lnTo>
                  <a:lnTo>
                    <a:pt x="5755" y="9909"/>
                  </a:lnTo>
                  <a:lnTo>
                    <a:pt x="5918" y="9989"/>
                  </a:lnTo>
                  <a:lnTo>
                    <a:pt x="5837" y="10154"/>
                  </a:lnTo>
                  <a:lnTo>
                    <a:pt x="5674" y="10074"/>
                  </a:lnTo>
                  <a:lnTo>
                    <a:pt x="5651" y="10119"/>
                  </a:lnTo>
                  <a:lnTo>
                    <a:pt x="6042" y="10311"/>
                  </a:lnTo>
                  <a:lnTo>
                    <a:pt x="6065" y="10266"/>
                  </a:lnTo>
                  <a:lnTo>
                    <a:pt x="5875" y="10173"/>
                  </a:lnTo>
                  <a:lnTo>
                    <a:pt x="5956" y="10008"/>
                  </a:lnTo>
                  <a:lnTo>
                    <a:pt x="6146" y="10101"/>
                  </a:lnTo>
                  <a:lnTo>
                    <a:pt x="6169" y="10055"/>
                  </a:lnTo>
                  <a:close/>
                  <a:moveTo>
                    <a:pt x="6333" y="9721"/>
                  </a:moveTo>
                  <a:lnTo>
                    <a:pt x="6292" y="9701"/>
                  </a:lnTo>
                  <a:lnTo>
                    <a:pt x="6208" y="9873"/>
                  </a:lnTo>
                  <a:lnTo>
                    <a:pt x="6065" y="9803"/>
                  </a:lnTo>
                  <a:lnTo>
                    <a:pt x="6131" y="9669"/>
                  </a:lnTo>
                  <a:lnTo>
                    <a:pt x="6090" y="9649"/>
                  </a:lnTo>
                  <a:lnTo>
                    <a:pt x="6024" y="9783"/>
                  </a:lnTo>
                  <a:lnTo>
                    <a:pt x="5896" y="9720"/>
                  </a:lnTo>
                  <a:lnTo>
                    <a:pt x="5975" y="9559"/>
                  </a:lnTo>
                  <a:lnTo>
                    <a:pt x="5939" y="9534"/>
                  </a:lnTo>
                  <a:lnTo>
                    <a:pt x="5834" y="9748"/>
                  </a:lnTo>
                  <a:lnTo>
                    <a:pt x="6225" y="9940"/>
                  </a:lnTo>
                  <a:lnTo>
                    <a:pt x="6333" y="9721"/>
                  </a:lnTo>
                  <a:close/>
                  <a:moveTo>
                    <a:pt x="6250" y="8903"/>
                  </a:moveTo>
                  <a:lnTo>
                    <a:pt x="6227" y="8950"/>
                  </a:lnTo>
                  <a:lnTo>
                    <a:pt x="6429" y="9110"/>
                  </a:lnTo>
                  <a:cubicBezTo>
                    <a:pt x="6442" y="9120"/>
                    <a:pt x="6455" y="9130"/>
                    <a:pt x="6468" y="9140"/>
                  </a:cubicBezTo>
                  <a:cubicBezTo>
                    <a:pt x="6481" y="9150"/>
                    <a:pt x="6492" y="9158"/>
                    <a:pt x="6502" y="9166"/>
                  </a:cubicBezTo>
                  <a:cubicBezTo>
                    <a:pt x="6513" y="9173"/>
                    <a:pt x="6521" y="9179"/>
                    <a:pt x="6527" y="9184"/>
                  </a:cubicBezTo>
                  <a:cubicBezTo>
                    <a:pt x="6533" y="9188"/>
                    <a:pt x="6536" y="9190"/>
                    <a:pt x="6537" y="9191"/>
                  </a:cubicBezTo>
                  <a:cubicBezTo>
                    <a:pt x="6536" y="9191"/>
                    <a:pt x="6533" y="9190"/>
                    <a:pt x="6528" y="9189"/>
                  </a:cubicBezTo>
                  <a:cubicBezTo>
                    <a:pt x="6522" y="9187"/>
                    <a:pt x="6514" y="9185"/>
                    <a:pt x="6504" y="9182"/>
                  </a:cubicBezTo>
                  <a:cubicBezTo>
                    <a:pt x="6493" y="9179"/>
                    <a:pt x="6482" y="9176"/>
                    <a:pt x="6468" y="9172"/>
                  </a:cubicBezTo>
                  <a:cubicBezTo>
                    <a:pt x="6455" y="9169"/>
                    <a:pt x="6440" y="9165"/>
                    <a:pt x="6424" y="9161"/>
                  </a:cubicBezTo>
                  <a:lnTo>
                    <a:pt x="6155" y="9095"/>
                  </a:lnTo>
                  <a:lnTo>
                    <a:pt x="6129" y="9148"/>
                  </a:lnTo>
                  <a:lnTo>
                    <a:pt x="6338" y="9315"/>
                  </a:lnTo>
                  <a:cubicBezTo>
                    <a:pt x="6348" y="9323"/>
                    <a:pt x="6358" y="9332"/>
                    <a:pt x="6370" y="9341"/>
                  </a:cubicBezTo>
                  <a:cubicBezTo>
                    <a:pt x="6382" y="9350"/>
                    <a:pt x="6392" y="9358"/>
                    <a:pt x="6402" y="9365"/>
                  </a:cubicBezTo>
                  <a:cubicBezTo>
                    <a:pt x="6412" y="9373"/>
                    <a:pt x="6421" y="9379"/>
                    <a:pt x="6428" y="9385"/>
                  </a:cubicBezTo>
                  <a:cubicBezTo>
                    <a:pt x="6435" y="9390"/>
                    <a:pt x="6439" y="9393"/>
                    <a:pt x="6440" y="9393"/>
                  </a:cubicBezTo>
                  <a:cubicBezTo>
                    <a:pt x="6438" y="9393"/>
                    <a:pt x="6433" y="9391"/>
                    <a:pt x="6424" y="9388"/>
                  </a:cubicBezTo>
                  <a:cubicBezTo>
                    <a:pt x="6416" y="9386"/>
                    <a:pt x="6405" y="9382"/>
                    <a:pt x="6393" y="9379"/>
                  </a:cubicBezTo>
                  <a:cubicBezTo>
                    <a:pt x="6381" y="9375"/>
                    <a:pt x="6367" y="9371"/>
                    <a:pt x="6353" y="9367"/>
                  </a:cubicBezTo>
                  <a:cubicBezTo>
                    <a:pt x="6338" y="9363"/>
                    <a:pt x="6324" y="9359"/>
                    <a:pt x="6311" y="9356"/>
                  </a:cubicBezTo>
                  <a:lnTo>
                    <a:pt x="6058" y="9293"/>
                  </a:lnTo>
                  <a:lnTo>
                    <a:pt x="6033" y="9343"/>
                  </a:lnTo>
                  <a:lnTo>
                    <a:pt x="6469" y="9443"/>
                  </a:lnTo>
                  <a:lnTo>
                    <a:pt x="6499" y="9383"/>
                  </a:lnTo>
                  <a:lnTo>
                    <a:pt x="6302" y="9226"/>
                  </a:lnTo>
                  <a:cubicBezTo>
                    <a:pt x="6291" y="9217"/>
                    <a:pt x="6279" y="9209"/>
                    <a:pt x="6268" y="9200"/>
                  </a:cubicBezTo>
                  <a:cubicBezTo>
                    <a:pt x="6257" y="9192"/>
                    <a:pt x="6247" y="9184"/>
                    <a:pt x="6238" y="9177"/>
                  </a:cubicBezTo>
                  <a:cubicBezTo>
                    <a:pt x="6229" y="9171"/>
                    <a:pt x="6221" y="9166"/>
                    <a:pt x="6216" y="9162"/>
                  </a:cubicBezTo>
                  <a:cubicBezTo>
                    <a:pt x="6210" y="9158"/>
                    <a:pt x="6206" y="9155"/>
                    <a:pt x="6205" y="9154"/>
                  </a:cubicBezTo>
                  <a:cubicBezTo>
                    <a:pt x="6207" y="9155"/>
                    <a:pt x="6211" y="9156"/>
                    <a:pt x="6218" y="9158"/>
                  </a:cubicBezTo>
                  <a:cubicBezTo>
                    <a:pt x="6225" y="9160"/>
                    <a:pt x="6233" y="9163"/>
                    <a:pt x="6244" y="9166"/>
                  </a:cubicBezTo>
                  <a:cubicBezTo>
                    <a:pt x="6255" y="9169"/>
                    <a:pt x="6267" y="9172"/>
                    <a:pt x="6281" y="9176"/>
                  </a:cubicBezTo>
                  <a:cubicBezTo>
                    <a:pt x="6295" y="9180"/>
                    <a:pt x="6310" y="9184"/>
                    <a:pt x="6325" y="9188"/>
                  </a:cubicBezTo>
                  <a:lnTo>
                    <a:pt x="6566" y="9246"/>
                  </a:lnTo>
                  <a:lnTo>
                    <a:pt x="6596" y="9185"/>
                  </a:lnTo>
                  <a:lnTo>
                    <a:pt x="6250" y="8903"/>
                  </a:lnTo>
                  <a:close/>
                  <a:moveTo>
                    <a:pt x="6701" y="8972"/>
                  </a:moveTo>
                  <a:lnTo>
                    <a:pt x="6311" y="8779"/>
                  </a:lnTo>
                  <a:lnTo>
                    <a:pt x="6288" y="8825"/>
                  </a:lnTo>
                  <a:lnTo>
                    <a:pt x="6679" y="9017"/>
                  </a:lnTo>
                  <a:lnTo>
                    <a:pt x="6701" y="8972"/>
                  </a:lnTo>
                  <a:close/>
                  <a:moveTo>
                    <a:pt x="6818" y="8637"/>
                  </a:moveTo>
                  <a:lnTo>
                    <a:pt x="6742" y="8791"/>
                  </a:lnTo>
                  <a:lnTo>
                    <a:pt x="6390" y="8618"/>
                  </a:lnTo>
                  <a:lnTo>
                    <a:pt x="6367" y="8665"/>
                  </a:lnTo>
                  <a:lnTo>
                    <a:pt x="6758" y="8857"/>
                  </a:lnTo>
                  <a:lnTo>
                    <a:pt x="6854" y="8662"/>
                  </a:lnTo>
                  <a:lnTo>
                    <a:pt x="6818" y="8637"/>
                  </a:lnTo>
                  <a:close/>
                  <a:moveTo>
                    <a:pt x="7020" y="8324"/>
                  </a:moveTo>
                  <a:lnTo>
                    <a:pt x="6629" y="8131"/>
                  </a:lnTo>
                  <a:lnTo>
                    <a:pt x="6606" y="8178"/>
                  </a:lnTo>
                  <a:lnTo>
                    <a:pt x="6770" y="8258"/>
                  </a:lnTo>
                  <a:lnTo>
                    <a:pt x="6689" y="8423"/>
                  </a:lnTo>
                  <a:lnTo>
                    <a:pt x="6525" y="8343"/>
                  </a:lnTo>
                  <a:lnTo>
                    <a:pt x="6503" y="8388"/>
                  </a:lnTo>
                  <a:lnTo>
                    <a:pt x="6894" y="8581"/>
                  </a:lnTo>
                  <a:lnTo>
                    <a:pt x="6916" y="8535"/>
                  </a:lnTo>
                  <a:lnTo>
                    <a:pt x="6727" y="8442"/>
                  </a:lnTo>
                  <a:lnTo>
                    <a:pt x="6808" y="8277"/>
                  </a:lnTo>
                  <a:lnTo>
                    <a:pt x="6997" y="8370"/>
                  </a:lnTo>
                  <a:lnTo>
                    <a:pt x="7020" y="8324"/>
                  </a:lnTo>
                  <a:close/>
                  <a:moveTo>
                    <a:pt x="7185" y="7990"/>
                  </a:moveTo>
                  <a:lnTo>
                    <a:pt x="7144" y="7970"/>
                  </a:lnTo>
                  <a:lnTo>
                    <a:pt x="7059" y="8142"/>
                  </a:lnTo>
                  <a:lnTo>
                    <a:pt x="6916" y="8072"/>
                  </a:lnTo>
                  <a:lnTo>
                    <a:pt x="6982" y="7938"/>
                  </a:lnTo>
                  <a:lnTo>
                    <a:pt x="6942" y="7918"/>
                  </a:lnTo>
                  <a:lnTo>
                    <a:pt x="6876" y="8052"/>
                  </a:lnTo>
                  <a:lnTo>
                    <a:pt x="6748" y="7989"/>
                  </a:lnTo>
                  <a:lnTo>
                    <a:pt x="6827" y="7828"/>
                  </a:lnTo>
                  <a:lnTo>
                    <a:pt x="6791" y="7803"/>
                  </a:lnTo>
                  <a:lnTo>
                    <a:pt x="6686" y="8017"/>
                  </a:lnTo>
                  <a:lnTo>
                    <a:pt x="7077" y="8209"/>
                  </a:lnTo>
                  <a:lnTo>
                    <a:pt x="7185" y="7990"/>
                  </a:lnTo>
                  <a:close/>
                  <a:moveTo>
                    <a:pt x="7285" y="7687"/>
                  </a:moveTo>
                  <a:lnTo>
                    <a:pt x="7209" y="7841"/>
                  </a:lnTo>
                  <a:lnTo>
                    <a:pt x="6857" y="7668"/>
                  </a:lnTo>
                  <a:lnTo>
                    <a:pt x="6834" y="7715"/>
                  </a:lnTo>
                  <a:lnTo>
                    <a:pt x="7225" y="7907"/>
                  </a:lnTo>
                  <a:lnTo>
                    <a:pt x="7321" y="7712"/>
                  </a:lnTo>
                  <a:lnTo>
                    <a:pt x="7285" y="7687"/>
                  </a:lnTo>
                  <a:close/>
                  <a:moveTo>
                    <a:pt x="7544" y="7259"/>
                  </a:moveTo>
                  <a:lnTo>
                    <a:pt x="7137" y="7101"/>
                  </a:lnTo>
                  <a:lnTo>
                    <a:pt x="7103" y="7170"/>
                  </a:lnTo>
                  <a:lnTo>
                    <a:pt x="7326" y="7371"/>
                  </a:lnTo>
                  <a:cubicBezTo>
                    <a:pt x="7340" y="7383"/>
                    <a:pt x="7352" y="7393"/>
                    <a:pt x="7364" y="7402"/>
                  </a:cubicBezTo>
                  <a:cubicBezTo>
                    <a:pt x="7375" y="7410"/>
                    <a:pt x="7381" y="7415"/>
                    <a:pt x="7383" y="7416"/>
                  </a:cubicBezTo>
                  <a:cubicBezTo>
                    <a:pt x="7380" y="7416"/>
                    <a:pt x="7373" y="7414"/>
                    <a:pt x="7359" y="7410"/>
                  </a:cubicBezTo>
                  <a:cubicBezTo>
                    <a:pt x="7345" y="7406"/>
                    <a:pt x="7328" y="7402"/>
                    <a:pt x="7307" y="7398"/>
                  </a:cubicBezTo>
                  <a:lnTo>
                    <a:pt x="7017" y="7344"/>
                  </a:lnTo>
                  <a:lnTo>
                    <a:pt x="6983" y="7412"/>
                  </a:lnTo>
                  <a:lnTo>
                    <a:pt x="7357" y="7639"/>
                  </a:lnTo>
                  <a:lnTo>
                    <a:pt x="7379" y="7594"/>
                  </a:lnTo>
                  <a:lnTo>
                    <a:pt x="7112" y="7435"/>
                  </a:lnTo>
                  <a:cubicBezTo>
                    <a:pt x="7107" y="7432"/>
                    <a:pt x="7100" y="7428"/>
                    <a:pt x="7093" y="7424"/>
                  </a:cubicBezTo>
                  <a:cubicBezTo>
                    <a:pt x="7085" y="7420"/>
                    <a:pt x="7078" y="7415"/>
                    <a:pt x="7070" y="7411"/>
                  </a:cubicBezTo>
                  <a:cubicBezTo>
                    <a:pt x="7063" y="7407"/>
                    <a:pt x="7056" y="7403"/>
                    <a:pt x="7051" y="7400"/>
                  </a:cubicBezTo>
                  <a:cubicBezTo>
                    <a:pt x="7046" y="7397"/>
                    <a:pt x="7043" y="7396"/>
                    <a:pt x="7041" y="7395"/>
                  </a:cubicBezTo>
                  <a:cubicBezTo>
                    <a:pt x="7046" y="7396"/>
                    <a:pt x="7055" y="7398"/>
                    <a:pt x="7069" y="7401"/>
                  </a:cubicBezTo>
                  <a:cubicBezTo>
                    <a:pt x="7084" y="7404"/>
                    <a:pt x="7102" y="7408"/>
                    <a:pt x="7124" y="7412"/>
                  </a:cubicBezTo>
                  <a:lnTo>
                    <a:pt x="7440" y="7471"/>
                  </a:lnTo>
                  <a:lnTo>
                    <a:pt x="7460" y="7431"/>
                  </a:lnTo>
                  <a:lnTo>
                    <a:pt x="7209" y="7204"/>
                  </a:lnTo>
                  <a:cubicBezTo>
                    <a:pt x="7204" y="7199"/>
                    <a:pt x="7198" y="7194"/>
                    <a:pt x="7192" y="7189"/>
                  </a:cubicBezTo>
                  <a:cubicBezTo>
                    <a:pt x="7187" y="7184"/>
                    <a:pt x="7181" y="7180"/>
                    <a:pt x="7176" y="7175"/>
                  </a:cubicBezTo>
                  <a:cubicBezTo>
                    <a:pt x="7170" y="7171"/>
                    <a:pt x="7166" y="7167"/>
                    <a:pt x="7162" y="7164"/>
                  </a:cubicBezTo>
                  <a:cubicBezTo>
                    <a:pt x="7158" y="7161"/>
                    <a:pt x="7156" y="7159"/>
                    <a:pt x="7156" y="7158"/>
                  </a:cubicBezTo>
                  <a:cubicBezTo>
                    <a:pt x="7156" y="7159"/>
                    <a:pt x="7159" y="7160"/>
                    <a:pt x="7164" y="7162"/>
                  </a:cubicBezTo>
                  <a:cubicBezTo>
                    <a:pt x="7168" y="7164"/>
                    <a:pt x="7174" y="7166"/>
                    <a:pt x="7181" y="7170"/>
                  </a:cubicBezTo>
                  <a:cubicBezTo>
                    <a:pt x="7188" y="7173"/>
                    <a:pt x="7195" y="7176"/>
                    <a:pt x="7202" y="7179"/>
                  </a:cubicBezTo>
                  <a:cubicBezTo>
                    <a:pt x="7210" y="7182"/>
                    <a:pt x="7217" y="7185"/>
                    <a:pt x="7223" y="7188"/>
                  </a:cubicBezTo>
                  <a:lnTo>
                    <a:pt x="7521" y="7306"/>
                  </a:lnTo>
                  <a:lnTo>
                    <a:pt x="7544" y="7259"/>
                  </a:lnTo>
                  <a:close/>
                  <a:moveTo>
                    <a:pt x="7564" y="6848"/>
                  </a:moveTo>
                  <a:cubicBezTo>
                    <a:pt x="7549" y="6846"/>
                    <a:pt x="7535" y="6847"/>
                    <a:pt x="7522" y="6851"/>
                  </a:cubicBezTo>
                  <a:cubicBezTo>
                    <a:pt x="7509" y="6854"/>
                    <a:pt x="7497" y="6859"/>
                    <a:pt x="7486" y="6867"/>
                  </a:cubicBezTo>
                  <a:cubicBezTo>
                    <a:pt x="7475" y="6874"/>
                    <a:pt x="7463" y="6885"/>
                    <a:pt x="7449" y="6900"/>
                  </a:cubicBezTo>
                  <a:lnTo>
                    <a:pt x="7413" y="6938"/>
                  </a:lnTo>
                  <a:cubicBezTo>
                    <a:pt x="7394" y="6958"/>
                    <a:pt x="7377" y="6970"/>
                    <a:pt x="7362" y="6975"/>
                  </a:cubicBezTo>
                  <a:cubicBezTo>
                    <a:pt x="7348" y="6981"/>
                    <a:pt x="7333" y="6980"/>
                    <a:pt x="7317" y="6972"/>
                  </a:cubicBezTo>
                  <a:cubicBezTo>
                    <a:pt x="7297" y="6962"/>
                    <a:pt x="7284" y="6947"/>
                    <a:pt x="7280" y="6928"/>
                  </a:cubicBezTo>
                  <a:cubicBezTo>
                    <a:pt x="7275" y="6909"/>
                    <a:pt x="7279" y="6887"/>
                    <a:pt x="7291" y="6862"/>
                  </a:cubicBezTo>
                  <a:cubicBezTo>
                    <a:pt x="7295" y="6854"/>
                    <a:pt x="7299" y="6846"/>
                    <a:pt x="7304" y="6839"/>
                  </a:cubicBezTo>
                  <a:cubicBezTo>
                    <a:pt x="7309" y="6832"/>
                    <a:pt x="7315" y="6826"/>
                    <a:pt x="7321" y="6820"/>
                  </a:cubicBezTo>
                  <a:cubicBezTo>
                    <a:pt x="7327" y="6814"/>
                    <a:pt x="7334" y="6808"/>
                    <a:pt x="7342" y="6802"/>
                  </a:cubicBezTo>
                  <a:cubicBezTo>
                    <a:pt x="7351" y="6796"/>
                    <a:pt x="7360" y="6790"/>
                    <a:pt x="7371" y="6783"/>
                  </a:cubicBezTo>
                  <a:lnTo>
                    <a:pt x="7347" y="6746"/>
                  </a:lnTo>
                  <a:cubicBezTo>
                    <a:pt x="7304" y="6771"/>
                    <a:pt x="7272" y="6804"/>
                    <a:pt x="7252" y="6845"/>
                  </a:cubicBezTo>
                  <a:cubicBezTo>
                    <a:pt x="7242" y="6864"/>
                    <a:pt x="7236" y="6883"/>
                    <a:pt x="7234" y="6901"/>
                  </a:cubicBezTo>
                  <a:cubicBezTo>
                    <a:pt x="7232" y="6920"/>
                    <a:pt x="7233" y="6937"/>
                    <a:pt x="7238" y="6953"/>
                  </a:cubicBezTo>
                  <a:cubicBezTo>
                    <a:pt x="7242" y="6968"/>
                    <a:pt x="7250" y="6983"/>
                    <a:pt x="7260" y="6996"/>
                  </a:cubicBezTo>
                  <a:cubicBezTo>
                    <a:pt x="7271" y="7008"/>
                    <a:pt x="7285" y="7019"/>
                    <a:pt x="7302" y="7027"/>
                  </a:cubicBezTo>
                  <a:cubicBezTo>
                    <a:pt x="7327" y="7040"/>
                    <a:pt x="7352" y="7042"/>
                    <a:pt x="7377" y="7034"/>
                  </a:cubicBezTo>
                  <a:cubicBezTo>
                    <a:pt x="7389" y="7030"/>
                    <a:pt x="7400" y="7025"/>
                    <a:pt x="7410" y="7017"/>
                  </a:cubicBezTo>
                  <a:cubicBezTo>
                    <a:pt x="7420" y="7009"/>
                    <a:pt x="7432" y="6997"/>
                    <a:pt x="7446" y="6982"/>
                  </a:cubicBezTo>
                  <a:lnTo>
                    <a:pt x="7478" y="6948"/>
                  </a:lnTo>
                  <a:cubicBezTo>
                    <a:pt x="7515" y="6908"/>
                    <a:pt x="7551" y="6897"/>
                    <a:pt x="7585" y="6914"/>
                  </a:cubicBezTo>
                  <a:cubicBezTo>
                    <a:pt x="7608" y="6925"/>
                    <a:pt x="7622" y="6944"/>
                    <a:pt x="7627" y="6969"/>
                  </a:cubicBezTo>
                  <a:cubicBezTo>
                    <a:pt x="7630" y="6981"/>
                    <a:pt x="7630" y="6992"/>
                    <a:pt x="7628" y="7002"/>
                  </a:cubicBezTo>
                  <a:cubicBezTo>
                    <a:pt x="7626" y="7013"/>
                    <a:pt x="7621" y="7025"/>
                    <a:pt x="7614" y="7040"/>
                  </a:cubicBezTo>
                  <a:cubicBezTo>
                    <a:pt x="7604" y="7060"/>
                    <a:pt x="7592" y="7077"/>
                    <a:pt x="7579" y="7091"/>
                  </a:cubicBezTo>
                  <a:cubicBezTo>
                    <a:pt x="7565" y="7105"/>
                    <a:pt x="7548" y="7118"/>
                    <a:pt x="7529" y="7128"/>
                  </a:cubicBezTo>
                  <a:lnTo>
                    <a:pt x="7555" y="7167"/>
                  </a:lnTo>
                  <a:cubicBezTo>
                    <a:pt x="7577" y="7153"/>
                    <a:pt x="7595" y="7138"/>
                    <a:pt x="7611" y="7120"/>
                  </a:cubicBezTo>
                  <a:cubicBezTo>
                    <a:pt x="7627" y="7103"/>
                    <a:pt x="7640" y="7082"/>
                    <a:pt x="7652" y="7059"/>
                  </a:cubicBezTo>
                  <a:cubicBezTo>
                    <a:pt x="7661" y="7041"/>
                    <a:pt x="7667" y="7024"/>
                    <a:pt x="7670" y="7008"/>
                  </a:cubicBezTo>
                  <a:cubicBezTo>
                    <a:pt x="7673" y="6993"/>
                    <a:pt x="7673" y="6976"/>
                    <a:pt x="7671" y="6959"/>
                  </a:cubicBezTo>
                  <a:cubicBezTo>
                    <a:pt x="7669" y="6936"/>
                    <a:pt x="7661" y="6916"/>
                    <a:pt x="7649" y="6899"/>
                  </a:cubicBezTo>
                  <a:cubicBezTo>
                    <a:pt x="7637" y="6881"/>
                    <a:pt x="7622" y="6868"/>
                    <a:pt x="7604" y="6859"/>
                  </a:cubicBezTo>
                  <a:cubicBezTo>
                    <a:pt x="7592" y="6853"/>
                    <a:pt x="7578" y="6849"/>
                    <a:pt x="7564" y="6848"/>
                  </a:cubicBezTo>
                  <a:close/>
                  <a:moveTo>
                    <a:pt x="7678" y="6658"/>
                  </a:moveTo>
                  <a:lnTo>
                    <a:pt x="7635" y="6636"/>
                  </a:lnTo>
                  <a:lnTo>
                    <a:pt x="7581" y="6745"/>
                  </a:lnTo>
                  <a:lnTo>
                    <a:pt x="7624" y="6766"/>
                  </a:lnTo>
                  <a:lnTo>
                    <a:pt x="7678" y="6658"/>
                  </a:lnTo>
                  <a:close/>
                  <a:moveTo>
                    <a:pt x="7594" y="6170"/>
                  </a:moveTo>
                  <a:lnTo>
                    <a:pt x="7572" y="6216"/>
                  </a:lnTo>
                  <a:lnTo>
                    <a:pt x="7844" y="6350"/>
                  </a:lnTo>
                  <a:cubicBezTo>
                    <a:pt x="7857" y="6357"/>
                    <a:pt x="7868" y="6363"/>
                    <a:pt x="7877" y="6370"/>
                  </a:cubicBezTo>
                  <a:cubicBezTo>
                    <a:pt x="7885" y="6376"/>
                    <a:pt x="7892" y="6384"/>
                    <a:pt x="7898" y="6395"/>
                  </a:cubicBezTo>
                  <a:cubicBezTo>
                    <a:pt x="7903" y="6405"/>
                    <a:pt x="7904" y="6417"/>
                    <a:pt x="7903" y="6431"/>
                  </a:cubicBezTo>
                  <a:cubicBezTo>
                    <a:pt x="7901" y="6445"/>
                    <a:pt x="7896" y="6460"/>
                    <a:pt x="7888" y="6476"/>
                  </a:cubicBezTo>
                  <a:cubicBezTo>
                    <a:pt x="7882" y="6488"/>
                    <a:pt x="7876" y="6498"/>
                    <a:pt x="7869" y="6506"/>
                  </a:cubicBezTo>
                  <a:cubicBezTo>
                    <a:pt x="7863" y="6513"/>
                    <a:pt x="7856" y="6519"/>
                    <a:pt x="7849" y="6524"/>
                  </a:cubicBezTo>
                  <a:cubicBezTo>
                    <a:pt x="7843" y="6528"/>
                    <a:pt x="7836" y="6531"/>
                    <a:pt x="7830" y="6532"/>
                  </a:cubicBezTo>
                  <a:cubicBezTo>
                    <a:pt x="7823" y="6533"/>
                    <a:pt x="7818" y="6534"/>
                    <a:pt x="7813" y="6534"/>
                  </a:cubicBezTo>
                  <a:cubicBezTo>
                    <a:pt x="7805" y="6533"/>
                    <a:pt x="7796" y="6531"/>
                    <a:pt x="7785" y="6527"/>
                  </a:cubicBezTo>
                  <a:cubicBezTo>
                    <a:pt x="7773" y="6522"/>
                    <a:pt x="7763" y="6518"/>
                    <a:pt x="7753" y="6513"/>
                  </a:cubicBezTo>
                  <a:lnTo>
                    <a:pt x="7490" y="6383"/>
                  </a:lnTo>
                  <a:lnTo>
                    <a:pt x="7467" y="6429"/>
                  </a:lnTo>
                  <a:lnTo>
                    <a:pt x="7747" y="6567"/>
                  </a:lnTo>
                  <a:cubicBezTo>
                    <a:pt x="7756" y="6572"/>
                    <a:pt x="7766" y="6576"/>
                    <a:pt x="7778" y="6580"/>
                  </a:cubicBezTo>
                  <a:cubicBezTo>
                    <a:pt x="7790" y="6585"/>
                    <a:pt x="7802" y="6587"/>
                    <a:pt x="7814" y="6586"/>
                  </a:cubicBezTo>
                  <a:cubicBezTo>
                    <a:pt x="7838" y="6585"/>
                    <a:pt x="7860" y="6578"/>
                    <a:pt x="7878" y="6564"/>
                  </a:cubicBezTo>
                  <a:cubicBezTo>
                    <a:pt x="7896" y="6550"/>
                    <a:pt x="7912" y="6528"/>
                    <a:pt x="7927" y="6498"/>
                  </a:cubicBezTo>
                  <a:cubicBezTo>
                    <a:pt x="7939" y="6474"/>
                    <a:pt x="7946" y="6453"/>
                    <a:pt x="7949" y="6434"/>
                  </a:cubicBezTo>
                  <a:cubicBezTo>
                    <a:pt x="7952" y="6416"/>
                    <a:pt x="7952" y="6398"/>
                    <a:pt x="7947" y="6381"/>
                  </a:cubicBezTo>
                  <a:cubicBezTo>
                    <a:pt x="7943" y="6364"/>
                    <a:pt x="7936" y="6351"/>
                    <a:pt x="7924" y="6340"/>
                  </a:cubicBezTo>
                  <a:cubicBezTo>
                    <a:pt x="7913" y="6330"/>
                    <a:pt x="7896" y="6319"/>
                    <a:pt x="7872" y="6307"/>
                  </a:cubicBezTo>
                  <a:lnTo>
                    <a:pt x="7594" y="6170"/>
                  </a:lnTo>
                  <a:close/>
                  <a:moveTo>
                    <a:pt x="8169" y="5990"/>
                  </a:moveTo>
                  <a:lnTo>
                    <a:pt x="7778" y="5798"/>
                  </a:lnTo>
                  <a:lnTo>
                    <a:pt x="7755" y="5844"/>
                  </a:lnTo>
                  <a:lnTo>
                    <a:pt x="7968" y="5947"/>
                  </a:lnTo>
                  <a:cubicBezTo>
                    <a:pt x="7982" y="5954"/>
                    <a:pt x="7997" y="5960"/>
                    <a:pt x="8011" y="5967"/>
                  </a:cubicBezTo>
                  <a:cubicBezTo>
                    <a:pt x="8025" y="5973"/>
                    <a:pt x="8038" y="5979"/>
                    <a:pt x="8050" y="5984"/>
                  </a:cubicBezTo>
                  <a:cubicBezTo>
                    <a:pt x="8061" y="5988"/>
                    <a:pt x="8071" y="5992"/>
                    <a:pt x="8078" y="5995"/>
                  </a:cubicBezTo>
                  <a:cubicBezTo>
                    <a:pt x="8086" y="5998"/>
                    <a:pt x="8090" y="6000"/>
                    <a:pt x="8090" y="6000"/>
                  </a:cubicBezTo>
                  <a:cubicBezTo>
                    <a:pt x="8089" y="6000"/>
                    <a:pt x="8085" y="6000"/>
                    <a:pt x="8079" y="5999"/>
                  </a:cubicBezTo>
                  <a:cubicBezTo>
                    <a:pt x="8073" y="5999"/>
                    <a:pt x="8065" y="5998"/>
                    <a:pt x="8056" y="5998"/>
                  </a:cubicBezTo>
                  <a:cubicBezTo>
                    <a:pt x="8047" y="5997"/>
                    <a:pt x="8036" y="5997"/>
                    <a:pt x="8025" y="5996"/>
                  </a:cubicBezTo>
                  <a:cubicBezTo>
                    <a:pt x="8013" y="5996"/>
                    <a:pt x="8002" y="5996"/>
                    <a:pt x="7990" y="5996"/>
                  </a:cubicBezTo>
                  <a:lnTo>
                    <a:pt x="7677" y="6003"/>
                  </a:lnTo>
                  <a:lnTo>
                    <a:pt x="7650" y="6057"/>
                  </a:lnTo>
                  <a:lnTo>
                    <a:pt x="8041" y="6250"/>
                  </a:lnTo>
                  <a:lnTo>
                    <a:pt x="8065" y="6201"/>
                  </a:lnTo>
                  <a:lnTo>
                    <a:pt x="7837" y="6092"/>
                  </a:lnTo>
                  <a:cubicBezTo>
                    <a:pt x="7825" y="6086"/>
                    <a:pt x="7814" y="6081"/>
                    <a:pt x="7802" y="6076"/>
                  </a:cubicBezTo>
                  <a:cubicBezTo>
                    <a:pt x="7790" y="6071"/>
                    <a:pt x="7780" y="6066"/>
                    <a:pt x="7770" y="6062"/>
                  </a:cubicBezTo>
                  <a:cubicBezTo>
                    <a:pt x="7760" y="6058"/>
                    <a:pt x="7751" y="6054"/>
                    <a:pt x="7744" y="6051"/>
                  </a:cubicBezTo>
                  <a:cubicBezTo>
                    <a:pt x="7737" y="6048"/>
                    <a:pt x="7731" y="6046"/>
                    <a:pt x="7728" y="6045"/>
                  </a:cubicBezTo>
                  <a:cubicBezTo>
                    <a:pt x="7732" y="6046"/>
                    <a:pt x="7738" y="6046"/>
                    <a:pt x="7745" y="6046"/>
                  </a:cubicBezTo>
                  <a:cubicBezTo>
                    <a:pt x="7753" y="6047"/>
                    <a:pt x="7761" y="6047"/>
                    <a:pt x="7772" y="6047"/>
                  </a:cubicBezTo>
                  <a:cubicBezTo>
                    <a:pt x="7782" y="6047"/>
                    <a:pt x="7793" y="6047"/>
                    <a:pt x="7805" y="6047"/>
                  </a:cubicBezTo>
                  <a:cubicBezTo>
                    <a:pt x="7817" y="6047"/>
                    <a:pt x="7830" y="6047"/>
                    <a:pt x="7844" y="6047"/>
                  </a:cubicBezTo>
                  <a:lnTo>
                    <a:pt x="8144" y="6039"/>
                  </a:lnTo>
                  <a:lnTo>
                    <a:pt x="8169" y="5990"/>
                  </a:lnTo>
                  <a:close/>
                  <a:moveTo>
                    <a:pt x="8247" y="5830"/>
                  </a:moveTo>
                  <a:lnTo>
                    <a:pt x="7856" y="5638"/>
                  </a:lnTo>
                  <a:lnTo>
                    <a:pt x="7834" y="5683"/>
                  </a:lnTo>
                  <a:lnTo>
                    <a:pt x="8225" y="5876"/>
                  </a:lnTo>
                  <a:lnTo>
                    <a:pt x="8247" y="5830"/>
                  </a:lnTo>
                  <a:close/>
                  <a:moveTo>
                    <a:pt x="8047" y="5250"/>
                  </a:moveTo>
                  <a:lnTo>
                    <a:pt x="8023" y="5298"/>
                  </a:lnTo>
                  <a:lnTo>
                    <a:pt x="8240" y="5509"/>
                  </a:lnTo>
                  <a:cubicBezTo>
                    <a:pt x="8258" y="5526"/>
                    <a:pt x="8273" y="5540"/>
                    <a:pt x="8285" y="5551"/>
                  </a:cubicBezTo>
                  <a:cubicBezTo>
                    <a:pt x="8297" y="5562"/>
                    <a:pt x="8305" y="5569"/>
                    <a:pt x="8309" y="5573"/>
                  </a:cubicBezTo>
                  <a:cubicBezTo>
                    <a:pt x="8307" y="5572"/>
                    <a:pt x="8302" y="5571"/>
                    <a:pt x="8295" y="5569"/>
                  </a:cubicBezTo>
                  <a:cubicBezTo>
                    <a:pt x="8288" y="5567"/>
                    <a:pt x="8280" y="5565"/>
                    <a:pt x="8271" y="5563"/>
                  </a:cubicBezTo>
                  <a:cubicBezTo>
                    <a:pt x="8261" y="5561"/>
                    <a:pt x="8252" y="5559"/>
                    <a:pt x="8242" y="5558"/>
                  </a:cubicBezTo>
                  <a:cubicBezTo>
                    <a:pt x="8231" y="5556"/>
                    <a:pt x="8221" y="5554"/>
                    <a:pt x="8211" y="5553"/>
                  </a:cubicBezTo>
                  <a:lnTo>
                    <a:pt x="7919" y="5511"/>
                  </a:lnTo>
                  <a:lnTo>
                    <a:pt x="7894" y="5562"/>
                  </a:lnTo>
                  <a:lnTo>
                    <a:pt x="8349" y="5623"/>
                  </a:lnTo>
                  <a:lnTo>
                    <a:pt x="8372" y="5577"/>
                  </a:lnTo>
                  <a:lnTo>
                    <a:pt x="8047" y="5250"/>
                  </a:lnTo>
                  <a:close/>
                  <a:moveTo>
                    <a:pt x="8583" y="5148"/>
                  </a:moveTo>
                  <a:lnTo>
                    <a:pt x="8543" y="5128"/>
                  </a:lnTo>
                  <a:lnTo>
                    <a:pt x="8458" y="5300"/>
                  </a:lnTo>
                  <a:lnTo>
                    <a:pt x="8315" y="5230"/>
                  </a:lnTo>
                  <a:lnTo>
                    <a:pt x="8381" y="5096"/>
                  </a:lnTo>
                  <a:lnTo>
                    <a:pt x="8340" y="5076"/>
                  </a:lnTo>
                  <a:lnTo>
                    <a:pt x="8274" y="5210"/>
                  </a:lnTo>
                  <a:lnTo>
                    <a:pt x="8146" y="5147"/>
                  </a:lnTo>
                  <a:lnTo>
                    <a:pt x="8225" y="4986"/>
                  </a:lnTo>
                  <a:lnTo>
                    <a:pt x="8189" y="4961"/>
                  </a:lnTo>
                  <a:lnTo>
                    <a:pt x="8084" y="5175"/>
                  </a:lnTo>
                  <a:lnTo>
                    <a:pt x="8475" y="5367"/>
                  </a:lnTo>
                  <a:lnTo>
                    <a:pt x="8583" y="5148"/>
                  </a:lnTo>
                  <a:close/>
                  <a:moveTo>
                    <a:pt x="8746" y="4817"/>
                  </a:moveTo>
                  <a:lnTo>
                    <a:pt x="8710" y="4821"/>
                  </a:lnTo>
                  <a:cubicBezTo>
                    <a:pt x="8693" y="4824"/>
                    <a:pt x="8675" y="4826"/>
                    <a:pt x="8657" y="4829"/>
                  </a:cubicBezTo>
                  <a:cubicBezTo>
                    <a:pt x="8638" y="4831"/>
                    <a:pt x="8620" y="4834"/>
                    <a:pt x="8604" y="4836"/>
                  </a:cubicBezTo>
                  <a:cubicBezTo>
                    <a:pt x="8587" y="4838"/>
                    <a:pt x="8576" y="4840"/>
                    <a:pt x="8569" y="4841"/>
                  </a:cubicBezTo>
                  <a:cubicBezTo>
                    <a:pt x="8559" y="4843"/>
                    <a:pt x="8548" y="4846"/>
                    <a:pt x="8536" y="4849"/>
                  </a:cubicBezTo>
                  <a:cubicBezTo>
                    <a:pt x="8524" y="4852"/>
                    <a:pt x="8514" y="4855"/>
                    <a:pt x="8506" y="4859"/>
                  </a:cubicBezTo>
                  <a:lnTo>
                    <a:pt x="8508" y="4853"/>
                  </a:lnTo>
                  <a:cubicBezTo>
                    <a:pt x="8516" y="4838"/>
                    <a:pt x="8521" y="4822"/>
                    <a:pt x="8522" y="4807"/>
                  </a:cubicBezTo>
                  <a:cubicBezTo>
                    <a:pt x="8523" y="4792"/>
                    <a:pt x="8521" y="4777"/>
                    <a:pt x="8516" y="4764"/>
                  </a:cubicBezTo>
                  <a:cubicBezTo>
                    <a:pt x="8511" y="4750"/>
                    <a:pt x="8503" y="4738"/>
                    <a:pt x="8493" y="4726"/>
                  </a:cubicBezTo>
                  <a:cubicBezTo>
                    <a:pt x="8482" y="4715"/>
                    <a:pt x="8468" y="4705"/>
                    <a:pt x="8452" y="4697"/>
                  </a:cubicBezTo>
                  <a:cubicBezTo>
                    <a:pt x="8442" y="4692"/>
                    <a:pt x="8432" y="4689"/>
                    <a:pt x="8422" y="4687"/>
                  </a:cubicBezTo>
                  <a:cubicBezTo>
                    <a:pt x="8413" y="4685"/>
                    <a:pt x="8403" y="4684"/>
                    <a:pt x="8395" y="4685"/>
                  </a:cubicBezTo>
                  <a:cubicBezTo>
                    <a:pt x="8386" y="4685"/>
                    <a:pt x="8378" y="4686"/>
                    <a:pt x="8371" y="4688"/>
                  </a:cubicBezTo>
                  <a:cubicBezTo>
                    <a:pt x="8363" y="4690"/>
                    <a:pt x="8357" y="4693"/>
                    <a:pt x="8351" y="4695"/>
                  </a:cubicBezTo>
                  <a:cubicBezTo>
                    <a:pt x="8345" y="4698"/>
                    <a:pt x="8339" y="4702"/>
                    <a:pt x="8333" y="4706"/>
                  </a:cubicBezTo>
                  <a:cubicBezTo>
                    <a:pt x="8327" y="4710"/>
                    <a:pt x="8321" y="4716"/>
                    <a:pt x="8315" y="4723"/>
                  </a:cubicBezTo>
                  <a:cubicBezTo>
                    <a:pt x="8309" y="4729"/>
                    <a:pt x="8303" y="4737"/>
                    <a:pt x="8297" y="4747"/>
                  </a:cubicBezTo>
                  <a:cubicBezTo>
                    <a:pt x="8291" y="4757"/>
                    <a:pt x="8284" y="4768"/>
                    <a:pt x="8278" y="4782"/>
                  </a:cubicBezTo>
                  <a:lnTo>
                    <a:pt x="8233" y="4873"/>
                  </a:lnTo>
                  <a:lnTo>
                    <a:pt x="8624" y="5065"/>
                  </a:lnTo>
                  <a:lnTo>
                    <a:pt x="8646" y="5020"/>
                  </a:lnTo>
                  <a:lnTo>
                    <a:pt x="8469" y="4933"/>
                  </a:lnTo>
                  <a:cubicBezTo>
                    <a:pt x="8475" y="4923"/>
                    <a:pt x="8480" y="4916"/>
                    <a:pt x="8487" y="4911"/>
                  </a:cubicBezTo>
                  <a:cubicBezTo>
                    <a:pt x="8493" y="4907"/>
                    <a:pt x="8503" y="4903"/>
                    <a:pt x="8516" y="4901"/>
                  </a:cubicBezTo>
                  <a:cubicBezTo>
                    <a:pt x="8539" y="4896"/>
                    <a:pt x="8561" y="4892"/>
                    <a:pt x="8582" y="4888"/>
                  </a:cubicBezTo>
                  <a:cubicBezTo>
                    <a:pt x="8603" y="4885"/>
                    <a:pt x="8622" y="4882"/>
                    <a:pt x="8639" y="4880"/>
                  </a:cubicBezTo>
                  <a:cubicBezTo>
                    <a:pt x="8657" y="4878"/>
                    <a:pt x="8672" y="4877"/>
                    <a:pt x="8685" y="4876"/>
                  </a:cubicBezTo>
                  <a:cubicBezTo>
                    <a:pt x="8699" y="4875"/>
                    <a:pt x="8709" y="4875"/>
                    <a:pt x="8717" y="4875"/>
                  </a:cubicBezTo>
                  <a:lnTo>
                    <a:pt x="8746" y="4817"/>
                  </a:lnTo>
                  <a:close/>
                  <a:moveTo>
                    <a:pt x="8460" y="4768"/>
                  </a:moveTo>
                  <a:cubicBezTo>
                    <a:pt x="8468" y="4776"/>
                    <a:pt x="8474" y="4785"/>
                    <a:pt x="8477" y="4795"/>
                  </a:cubicBezTo>
                  <a:cubicBezTo>
                    <a:pt x="8480" y="4806"/>
                    <a:pt x="8480" y="4817"/>
                    <a:pt x="8478" y="4830"/>
                  </a:cubicBezTo>
                  <a:cubicBezTo>
                    <a:pt x="8476" y="4843"/>
                    <a:pt x="8470" y="4858"/>
                    <a:pt x="8462" y="4875"/>
                  </a:cubicBezTo>
                  <a:lnTo>
                    <a:pt x="8440" y="4918"/>
                  </a:lnTo>
                  <a:lnTo>
                    <a:pt x="8295" y="4847"/>
                  </a:lnTo>
                  <a:lnTo>
                    <a:pt x="8318" y="4800"/>
                  </a:lnTo>
                  <a:cubicBezTo>
                    <a:pt x="8323" y="4789"/>
                    <a:pt x="8328" y="4780"/>
                    <a:pt x="8333" y="4773"/>
                  </a:cubicBezTo>
                  <a:cubicBezTo>
                    <a:pt x="8338" y="4766"/>
                    <a:pt x="8344" y="4760"/>
                    <a:pt x="8350" y="4755"/>
                  </a:cubicBezTo>
                  <a:cubicBezTo>
                    <a:pt x="8360" y="4746"/>
                    <a:pt x="8372" y="4741"/>
                    <a:pt x="8386" y="4739"/>
                  </a:cubicBezTo>
                  <a:cubicBezTo>
                    <a:pt x="8401" y="4737"/>
                    <a:pt x="8415" y="4739"/>
                    <a:pt x="8428" y="4746"/>
                  </a:cubicBezTo>
                  <a:cubicBezTo>
                    <a:pt x="8441" y="4752"/>
                    <a:pt x="8451" y="4759"/>
                    <a:pt x="8460" y="4768"/>
                  </a:cubicBezTo>
                  <a:close/>
                  <a:moveTo>
                    <a:pt x="8757" y="4423"/>
                  </a:moveTo>
                  <a:cubicBezTo>
                    <a:pt x="8742" y="4421"/>
                    <a:pt x="8728" y="4422"/>
                    <a:pt x="8715" y="4426"/>
                  </a:cubicBezTo>
                  <a:cubicBezTo>
                    <a:pt x="8702" y="4429"/>
                    <a:pt x="8690" y="4435"/>
                    <a:pt x="8679" y="4442"/>
                  </a:cubicBezTo>
                  <a:cubicBezTo>
                    <a:pt x="8668" y="4449"/>
                    <a:pt x="8656" y="4460"/>
                    <a:pt x="8642" y="4475"/>
                  </a:cubicBezTo>
                  <a:lnTo>
                    <a:pt x="8606" y="4513"/>
                  </a:lnTo>
                  <a:cubicBezTo>
                    <a:pt x="8587" y="4533"/>
                    <a:pt x="8570" y="4545"/>
                    <a:pt x="8556" y="4550"/>
                  </a:cubicBezTo>
                  <a:cubicBezTo>
                    <a:pt x="8541" y="4556"/>
                    <a:pt x="8526" y="4555"/>
                    <a:pt x="8510" y="4547"/>
                  </a:cubicBezTo>
                  <a:cubicBezTo>
                    <a:pt x="8490" y="4537"/>
                    <a:pt x="8477" y="4522"/>
                    <a:pt x="8473" y="4503"/>
                  </a:cubicBezTo>
                  <a:cubicBezTo>
                    <a:pt x="8468" y="4484"/>
                    <a:pt x="8472" y="4462"/>
                    <a:pt x="8484" y="4437"/>
                  </a:cubicBezTo>
                  <a:cubicBezTo>
                    <a:pt x="8488" y="4429"/>
                    <a:pt x="8493" y="4421"/>
                    <a:pt x="8497" y="4414"/>
                  </a:cubicBezTo>
                  <a:cubicBezTo>
                    <a:pt x="8502" y="4407"/>
                    <a:pt x="8508" y="4401"/>
                    <a:pt x="8514" y="4395"/>
                  </a:cubicBezTo>
                  <a:cubicBezTo>
                    <a:pt x="8520" y="4389"/>
                    <a:pt x="8528" y="4383"/>
                    <a:pt x="8536" y="4377"/>
                  </a:cubicBezTo>
                  <a:cubicBezTo>
                    <a:pt x="8544" y="4371"/>
                    <a:pt x="8553" y="4365"/>
                    <a:pt x="8564" y="4358"/>
                  </a:cubicBezTo>
                  <a:lnTo>
                    <a:pt x="8540" y="4321"/>
                  </a:lnTo>
                  <a:cubicBezTo>
                    <a:pt x="8497" y="4346"/>
                    <a:pt x="8465" y="4379"/>
                    <a:pt x="8445" y="4421"/>
                  </a:cubicBezTo>
                  <a:cubicBezTo>
                    <a:pt x="8435" y="4440"/>
                    <a:pt x="8430" y="4458"/>
                    <a:pt x="8427" y="4476"/>
                  </a:cubicBezTo>
                  <a:cubicBezTo>
                    <a:pt x="8425" y="4495"/>
                    <a:pt x="8426" y="4512"/>
                    <a:pt x="8431" y="4528"/>
                  </a:cubicBezTo>
                  <a:cubicBezTo>
                    <a:pt x="8435" y="4544"/>
                    <a:pt x="8443" y="4558"/>
                    <a:pt x="8454" y="4571"/>
                  </a:cubicBezTo>
                  <a:cubicBezTo>
                    <a:pt x="8464" y="4584"/>
                    <a:pt x="8478" y="4594"/>
                    <a:pt x="8495" y="4602"/>
                  </a:cubicBezTo>
                  <a:cubicBezTo>
                    <a:pt x="8520" y="4615"/>
                    <a:pt x="8545" y="4617"/>
                    <a:pt x="8571" y="4609"/>
                  </a:cubicBezTo>
                  <a:cubicBezTo>
                    <a:pt x="8582" y="4606"/>
                    <a:pt x="8593" y="4600"/>
                    <a:pt x="8603" y="4592"/>
                  </a:cubicBezTo>
                  <a:cubicBezTo>
                    <a:pt x="8613" y="4584"/>
                    <a:pt x="8625" y="4572"/>
                    <a:pt x="8640" y="4557"/>
                  </a:cubicBezTo>
                  <a:lnTo>
                    <a:pt x="8671" y="4523"/>
                  </a:lnTo>
                  <a:cubicBezTo>
                    <a:pt x="8708" y="4484"/>
                    <a:pt x="8744" y="4472"/>
                    <a:pt x="8778" y="4489"/>
                  </a:cubicBezTo>
                  <a:cubicBezTo>
                    <a:pt x="8801" y="4501"/>
                    <a:pt x="8816" y="4519"/>
                    <a:pt x="8820" y="4545"/>
                  </a:cubicBezTo>
                  <a:cubicBezTo>
                    <a:pt x="8823" y="4556"/>
                    <a:pt x="8823" y="4567"/>
                    <a:pt x="8821" y="4577"/>
                  </a:cubicBezTo>
                  <a:cubicBezTo>
                    <a:pt x="8819" y="4588"/>
                    <a:pt x="8814" y="4600"/>
                    <a:pt x="8807" y="4615"/>
                  </a:cubicBezTo>
                  <a:cubicBezTo>
                    <a:pt x="8797" y="4635"/>
                    <a:pt x="8786" y="4652"/>
                    <a:pt x="8772" y="4666"/>
                  </a:cubicBezTo>
                  <a:cubicBezTo>
                    <a:pt x="8758" y="4680"/>
                    <a:pt x="8742" y="4693"/>
                    <a:pt x="8722" y="4703"/>
                  </a:cubicBezTo>
                  <a:lnTo>
                    <a:pt x="8748" y="4742"/>
                  </a:lnTo>
                  <a:cubicBezTo>
                    <a:pt x="8770" y="4728"/>
                    <a:pt x="8788" y="4713"/>
                    <a:pt x="8804" y="4695"/>
                  </a:cubicBezTo>
                  <a:cubicBezTo>
                    <a:pt x="8820" y="4678"/>
                    <a:pt x="8833" y="4657"/>
                    <a:pt x="8845" y="4634"/>
                  </a:cubicBezTo>
                  <a:cubicBezTo>
                    <a:pt x="8854" y="4616"/>
                    <a:pt x="8860" y="4599"/>
                    <a:pt x="8863" y="4583"/>
                  </a:cubicBezTo>
                  <a:cubicBezTo>
                    <a:pt x="8866" y="4568"/>
                    <a:pt x="8866" y="4551"/>
                    <a:pt x="8864" y="4534"/>
                  </a:cubicBezTo>
                  <a:cubicBezTo>
                    <a:pt x="8862" y="4511"/>
                    <a:pt x="8855" y="4491"/>
                    <a:pt x="8843" y="4474"/>
                  </a:cubicBezTo>
                  <a:cubicBezTo>
                    <a:pt x="8830" y="4456"/>
                    <a:pt x="8815" y="4443"/>
                    <a:pt x="8797" y="4434"/>
                  </a:cubicBezTo>
                  <a:cubicBezTo>
                    <a:pt x="8785" y="4428"/>
                    <a:pt x="8771" y="4424"/>
                    <a:pt x="8757" y="4423"/>
                  </a:cubicBezTo>
                  <a:close/>
                  <a:moveTo>
                    <a:pt x="8974" y="4352"/>
                  </a:moveTo>
                  <a:lnTo>
                    <a:pt x="8584" y="4160"/>
                  </a:lnTo>
                  <a:lnTo>
                    <a:pt x="8561" y="4206"/>
                  </a:lnTo>
                  <a:lnTo>
                    <a:pt x="8952" y="4398"/>
                  </a:lnTo>
                  <a:lnTo>
                    <a:pt x="8974" y="4352"/>
                  </a:lnTo>
                  <a:close/>
                  <a:moveTo>
                    <a:pt x="8730" y="3674"/>
                  </a:moveTo>
                  <a:cubicBezTo>
                    <a:pt x="8721" y="3677"/>
                    <a:pt x="8715" y="3683"/>
                    <a:pt x="8711" y="3691"/>
                  </a:cubicBezTo>
                  <a:cubicBezTo>
                    <a:pt x="8707" y="3699"/>
                    <a:pt x="8706" y="3707"/>
                    <a:pt x="8709" y="3716"/>
                  </a:cubicBezTo>
                  <a:cubicBezTo>
                    <a:pt x="8712" y="3724"/>
                    <a:pt x="8718" y="3731"/>
                    <a:pt x="8726" y="3735"/>
                  </a:cubicBezTo>
                  <a:cubicBezTo>
                    <a:pt x="8734" y="3739"/>
                    <a:pt x="8743" y="3739"/>
                    <a:pt x="8751" y="3736"/>
                  </a:cubicBezTo>
                  <a:cubicBezTo>
                    <a:pt x="8760" y="3734"/>
                    <a:pt x="8766" y="3728"/>
                    <a:pt x="8770" y="3720"/>
                  </a:cubicBezTo>
                  <a:cubicBezTo>
                    <a:pt x="8775" y="3711"/>
                    <a:pt x="8775" y="3703"/>
                    <a:pt x="8772" y="3695"/>
                  </a:cubicBezTo>
                  <a:cubicBezTo>
                    <a:pt x="8769" y="3686"/>
                    <a:pt x="8763" y="3680"/>
                    <a:pt x="8755" y="3676"/>
                  </a:cubicBezTo>
                  <a:cubicBezTo>
                    <a:pt x="8747" y="3672"/>
                    <a:pt x="8738" y="3671"/>
                    <a:pt x="8730" y="3674"/>
                  </a:cubicBezTo>
                  <a:close/>
                  <a:moveTo>
                    <a:pt x="8788" y="3557"/>
                  </a:moveTo>
                  <a:cubicBezTo>
                    <a:pt x="8779" y="3560"/>
                    <a:pt x="8773" y="3565"/>
                    <a:pt x="8769" y="3574"/>
                  </a:cubicBezTo>
                  <a:cubicBezTo>
                    <a:pt x="8765" y="3582"/>
                    <a:pt x="8764" y="3590"/>
                    <a:pt x="8767" y="3598"/>
                  </a:cubicBezTo>
                  <a:cubicBezTo>
                    <a:pt x="8770" y="3607"/>
                    <a:pt x="8775" y="3613"/>
                    <a:pt x="8783" y="3617"/>
                  </a:cubicBezTo>
                  <a:cubicBezTo>
                    <a:pt x="8792" y="3621"/>
                    <a:pt x="8800" y="3622"/>
                    <a:pt x="8809" y="3619"/>
                  </a:cubicBezTo>
                  <a:cubicBezTo>
                    <a:pt x="8818" y="3616"/>
                    <a:pt x="8824" y="3611"/>
                    <a:pt x="8828" y="3602"/>
                  </a:cubicBezTo>
                  <a:cubicBezTo>
                    <a:pt x="8832" y="3594"/>
                    <a:pt x="8833" y="3586"/>
                    <a:pt x="8830" y="3577"/>
                  </a:cubicBezTo>
                  <a:cubicBezTo>
                    <a:pt x="8826" y="3569"/>
                    <a:pt x="8821" y="3563"/>
                    <a:pt x="8812" y="3558"/>
                  </a:cubicBezTo>
                  <a:cubicBezTo>
                    <a:pt x="8804" y="3555"/>
                    <a:pt x="8796" y="3554"/>
                    <a:pt x="8788" y="3557"/>
                  </a:cubicBezTo>
                  <a:close/>
                  <a:moveTo>
                    <a:pt x="3128" y="17960"/>
                  </a:moveTo>
                  <a:lnTo>
                    <a:pt x="2720" y="17801"/>
                  </a:lnTo>
                  <a:lnTo>
                    <a:pt x="2687" y="17870"/>
                  </a:lnTo>
                  <a:lnTo>
                    <a:pt x="2910" y="18072"/>
                  </a:lnTo>
                  <a:cubicBezTo>
                    <a:pt x="2924" y="18084"/>
                    <a:pt x="2936" y="18094"/>
                    <a:pt x="2947" y="18102"/>
                  </a:cubicBezTo>
                  <a:cubicBezTo>
                    <a:pt x="2959" y="18111"/>
                    <a:pt x="2965" y="18116"/>
                    <a:pt x="2966" y="18117"/>
                  </a:cubicBezTo>
                  <a:cubicBezTo>
                    <a:pt x="2964" y="18116"/>
                    <a:pt x="2956" y="18114"/>
                    <a:pt x="2943" y="18111"/>
                  </a:cubicBezTo>
                  <a:cubicBezTo>
                    <a:pt x="2929" y="18107"/>
                    <a:pt x="2912" y="18103"/>
                    <a:pt x="2891" y="18099"/>
                  </a:cubicBezTo>
                  <a:lnTo>
                    <a:pt x="2601" y="18045"/>
                  </a:lnTo>
                  <a:lnTo>
                    <a:pt x="2567" y="18113"/>
                  </a:lnTo>
                  <a:lnTo>
                    <a:pt x="2800" y="18254"/>
                  </a:lnTo>
                  <a:lnTo>
                    <a:pt x="2895" y="18254"/>
                  </a:lnTo>
                  <a:lnTo>
                    <a:pt x="2696" y="18136"/>
                  </a:lnTo>
                  <a:cubicBezTo>
                    <a:pt x="2690" y="18133"/>
                    <a:pt x="2684" y="18129"/>
                    <a:pt x="2676" y="18125"/>
                  </a:cubicBezTo>
                  <a:cubicBezTo>
                    <a:pt x="2669" y="18120"/>
                    <a:pt x="2661" y="18116"/>
                    <a:pt x="2654" y="18112"/>
                  </a:cubicBezTo>
                  <a:cubicBezTo>
                    <a:pt x="2647" y="18108"/>
                    <a:pt x="2640" y="18104"/>
                    <a:pt x="2635" y="18101"/>
                  </a:cubicBezTo>
                  <a:cubicBezTo>
                    <a:pt x="2630" y="18098"/>
                    <a:pt x="2627" y="18096"/>
                    <a:pt x="2625" y="18096"/>
                  </a:cubicBezTo>
                  <a:cubicBezTo>
                    <a:pt x="2630" y="18097"/>
                    <a:pt x="2639" y="18099"/>
                    <a:pt x="2653" y="18101"/>
                  </a:cubicBezTo>
                  <a:cubicBezTo>
                    <a:pt x="2668" y="18105"/>
                    <a:pt x="2686" y="18108"/>
                    <a:pt x="2708" y="18112"/>
                  </a:cubicBezTo>
                  <a:lnTo>
                    <a:pt x="3024" y="18171"/>
                  </a:lnTo>
                  <a:lnTo>
                    <a:pt x="3043" y="18132"/>
                  </a:lnTo>
                  <a:lnTo>
                    <a:pt x="2793" y="17904"/>
                  </a:lnTo>
                  <a:cubicBezTo>
                    <a:pt x="2788" y="17900"/>
                    <a:pt x="2782" y="17895"/>
                    <a:pt x="2776" y="17890"/>
                  </a:cubicBezTo>
                  <a:cubicBezTo>
                    <a:pt x="2770" y="17885"/>
                    <a:pt x="2765" y="17880"/>
                    <a:pt x="2760" y="17876"/>
                  </a:cubicBezTo>
                  <a:cubicBezTo>
                    <a:pt x="2754" y="17871"/>
                    <a:pt x="2750" y="17868"/>
                    <a:pt x="2746" y="17865"/>
                  </a:cubicBezTo>
                  <a:cubicBezTo>
                    <a:pt x="2742" y="17862"/>
                    <a:pt x="2740" y="17860"/>
                    <a:pt x="2740" y="17859"/>
                  </a:cubicBezTo>
                  <a:cubicBezTo>
                    <a:pt x="2740" y="17859"/>
                    <a:pt x="2743" y="17860"/>
                    <a:pt x="2748" y="17863"/>
                  </a:cubicBezTo>
                  <a:cubicBezTo>
                    <a:pt x="2752" y="17865"/>
                    <a:pt x="2758" y="17867"/>
                    <a:pt x="2765" y="17870"/>
                  </a:cubicBezTo>
                  <a:cubicBezTo>
                    <a:pt x="2772" y="17873"/>
                    <a:pt x="2779" y="17876"/>
                    <a:pt x="2786" y="17880"/>
                  </a:cubicBezTo>
                  <a:cubicBezTo>
                    <a:pt x="2794" y="17883"/>
                    <a:pt x="2801" y="17886"/>
                    <a:pt x="2807" y="17889"/>
                  </a:cubicBezTo>
                  <a:lnTo>
                    <a:pt x="3105" y="18007"/>
                  </a:lnTo>
                  <a:lnTo>
                    <a:pt x="3128" y="17960"/>
                  </a:lnTo>
                  <a:close/>
                  <a:moveTo>
                    <a:pt x="9002" y="6041"/>
                  </a:moveTo>
                  <a:lnTo>
                    <a:pt x="9002" y="5883"/>
                  </a:lnTo>
                  <a:lnTo>
                    <a:pt x="9000" y="5880"/>
                  </a:lnTo>
                  <a:cubicBezTo>
                    <a:pt x="8988" y="5863"/>
                    <a:pt x="8972" y="5849"/>
                    <a:pt x="8954" y="5840"/>
                  </a:cubicBezTo>
                  <a:cubicBezTo>
                    <a:pt x="8942" y="5834"/>
                    <a:pt x="8929" y="5831"/>
                    <a:pt x="8914" y="5829"/>
                  </a:cubicBezTo>
                  <a:cubicBezTo>
                    <a:pt x="8899" y="5828"/>
                    <a:pt x="8886" y="5829"/>
                    <a:pt x="8873" y="5832"/>
                  </a:cubicBezTo>
                  <a:cubicBezTo>
                    <a:pt x="8860" y="5836"/>
                    <a:pt x="8848" y="5841"/>
                    <a:pt x="8837" y="5848"/>
                  </a:cubicBezTo>
                  <a:cubicBezTo>
                    <a:pt x="8826" y="5856"/>
                    <a:pt x="8813" y="5867"/>
                    <a:pt x="8799" y="5882"/>
                  </a:cubicBezTo>
                  <a:lnTo>
                    <a:pt x="8763" y="5920"/>
                  </a:lnTo>
                  <a:cubicBezTo>
                    <a:pt x="8744" y="5939"/>
                    <a:pt x="8727" y="5951"/>
                    <a:pt x="8713" y="5957"/>
                  </a:cubicBezTo>
                  <a:cubicBezTo>
                    <a:pt x="8698" y="5962"/>
                    <a:pt x="8683" y="5961"/>
                    <a:pt x="8667" y="5953"/>
                  </a:cubicBezTo>
                  <a:cubicBezTo>
                    <a:pt x="8647" y="5943"/>
                    <a:pt x="8635" y="5929"/>
                    <a:pt x="8630" y="5909"/>
                  </a:cubicBezTo>
                  <a:cubicBezTo>
                    <a:pt x="8625" y="5890"/>
                    <a:pt x="8629" y="5868"/>
                    <a:pt x="8641" y="5843"/>
                  </a:cubicBezTo>
                  <a:cubicBezTo>
                    <a:pt x="8645" y="5835"/>
                    <a:pt x="8650" y="5827"/>
                    <a:pt x="8655" y="5821"/>
                  </a:cubicBezTo>
                  <a:cubicBezTo>
                    <a:pt x="8659" y="5814"/>
                    <a:pt x="8665" y="5807"/>
                    <a:pt x="8671" y="5801"/>
                  </a:cubicBezTo>
                  <a:cubicBezTo>
                    <a:pt x="8678" y="5795"/>
                    <a:pt x="8685" y="5789"/>
                    <a:pt x="8693" y="5783"/>
                  </a:cubicBezTo>
                  <a:cubicBezTo>
                    <a:pt x="8701" y="5777"/>
                    <a:pt x="8710" y="5771"/>
                    <a:pt x="8721" y="5765"/>
                  </a:cubicBezTo>
                  <a:lnTo>
                    <a:pt x="8698" y="5728"/>
                  </a:lnTo>
                  <a:cubicBezTo>
                    <a:pt x="8654" y="5752"/>
                    <a:pt x="8622" y="5786"/>
                    <a:pt x="8602" y="5827"/>
                  </a:cubicBezTo>
                  <a:cubicBezTo>
                    <a:pt x="8593" y="5846"/>
                    <a:pt x="8587" y="5865"/>
                    <a:pt x="8585" y="5883"/>
                  </a:cubicBezTo>
                  <a:cubicBezTo>
                    <a:pt x="8583" y="5901"/>
                    <a:pt x="8584" y="5918"/>
                    <a:pt x="8588" y="5934"/>
                  </a:cubicBezTo>
                  <a:cubicBezTo>
                    <a:pt x="8593" y="5950"/>
                    <a:pt x="8600" y="5964"/>
                    <a:pt x="8611" y="5977"/>
                  </a:cubicBezTo>
                  <a:cubicBezTo>
                    <a:pt x="8622" y="5990"/>
                    <a:pt x="8635" y="6000"/>
                    <a:pt x="8652" y="6009"/>
                  </a:cubicBezTo>
                  <a:cubicBezTo>
                    <a:pt x="8677" y="6021"/>
                    <a:pt x="8702" y="6023"/>
                    <a:pt x="8728" y="6016"/>
                  </a:cubicBezTo>
                  <a:cubicBezTo>
                    <a:pt x="8740" y="6012"/>
                    <a:pt x="8750" y="6006"/>
                    <a:pt x="8761" y="5998"/>
                  </a:cubicBezTo>
                  <a:cubicBezTo>
                    <a:pt x="8771" y="5990"/>
                    <a:pt x="8783" y="5978"/>
                    <a:pt x="8797" y="5963"/>
                  </a:cubicBezTo>
                  <a:lnTo>
                    <a:pt x="8828" y="5930"/>
                  </a:lnTo>
                  <a:cubicBezTo>
                    <a:pt x="8865" y="5890"/>
                    <a:pt x="8901" y="5879"/>
                    <a:pt x="8936" y="5896"/>
                  </a:cubicBezTo>
                  <a:cubicBezTo>
                    <a:pt x="8959" y="5907"/>
                    <a:pt x="8973" y="5925"/>
                    <a:pt x="8978" y="5951"/>
                  </a:cubicBezTo>
                  <a:cubicBezTo>
                    <a:pt x="8980" y="5962"/>
                    <a:pt x="8980" y="5973"/>
                    <a:pt x="8978" y="5984"/>
                  </a:cubicBezTo>
                  <a:cubicBezTo>
                    <a:pt x="8976" y="5994"/>
                    <a:pt x="8971" y="6007"/>
                    <a:pt x="8964" y="6021"/>
                  </a:cubicBezTo>
                  <a:cubicBezTo>
                    <a:pt x="8954" y="6041"/>
                    <a:pt x="8943" y="6058"/>
                    <a:pt x="8929" y="6072"/>
                  </a:cubicBezTo>
                  <a:cubicBezTo>
                    <a:pt x="8915" y="6087"/>
                    <a:pt x="8899" y="6099"/>
                    <a:pt x="8879" y="6110"/>
                  </a:cubicBezTo>
                  <a:lnTo>
                    <a:pt x="8905" y="6148"/>
                  </a:lnTo>
                  <a:cubicBezTo>
                    <a:pt x="8927" y="6135"/>
                    <a:pt x="8946" y="6119"/>
                    <a:pt x="8961" y="6102"/>
                  </a:cubicBezTo>
                  <a:cubicBezTo>
                    <a:pt x="8977" y="6084"/>
                    <a:pt x="8990" y="6064"/>
                    <a:pt x="9002" y="6041"/>
                  </a:cubicBezTo>
                  <a:close/>
                  <a:moveTo>
                    <a:pt x="9002" y="5754"/>
                  </a:moveTo>
                  <a:lnTo>
                    <a:pt x="9002" y="5700"/>
                  </a:lnTo>
                  <a:cubicBezTo>
                    <a:pt x="8997" y="5699"/>
                    <a:pt x="8993" y="5698"/>
                    <a:pt x="8988" y="5696"/>
                  </a:cubicBezTo>
                  <a:cubicBezTo>
                    <a:pt x="8975" y="5692"/>
                    <a:pt x="8958" y="5686"/>
                    <a:pt x="8939" y="5676"/>
                  </a:cubicBezTo>
                  <a:cubicBezTo>
                    <a:pt x="8916" y="5665"/>
                    <a:pt x="8897" y="5654"/>
                    <a:pt x="8882" y="5643"/>
                  </a:cubicBezTo>
                  <a:cubicBezTo>
                    <a:pt x="8867" y="5632"/>
                    <a:pt x="8854" y="5621"/>
                    <a:pt x="8844" y="5609"/>
                  </a:cubicBezTo>
                  <a:cubicBezTo>
                    <a:pt x="8826" y="5588"/>
                    <a:pt x="8816" y="5567"/>
                    <a:pt x="8813" y="5546"/>
                  </a:cubicBezTo>
                  <a:cubicBezTo>
                    <a:pt x="8809" y="5524"/>
                    <a:pt x="8813" y="5502"/>
                    <a:pt x="8824" y="5479"/>
                  </a:cubicBezTo>
                  <a:cubicBezTo>
                    <a:pt x="8831" y="5465"/>
                    <a:pt x="8839" y="5453"/>
                    <a:pt x="8849" y="5443"/>
                  </a:cubicBezTo>
                  <a:cubicBezTo>
                    <a:pt x="8858" y="5433"/>
                    <a:pt x="8870" y="5425"/>
                    <a:pt x="8885" y="5417"/>
                  </a:cubicBezTo>
                  <a:lnTo>
                    <a:pt x="8867" y="5377"/>
                  </a:lnTo>
                  <a:cubicBezTo>
                    <a:pt x="8850" y="5386"/>
                    <a:pt x="8835" y="5397"/>
                    <a:pt x="8821" y="5411"/>
                  </a:cubicBezTo>
                  <a:cubicBezTo>
                    <a:pt x="8808" y="5425"/>
                    <a:pt x="8796" y="5441"/>
                    <a:pt x="8787" y="5460"/>
                  </a:cubicBezTo>
                  <a:cubicBezTo>
                    <a:pt x="8775" y="5484"/>
                    <a:pt x="8769" y="5508"/>
                    <a:pt x="8770" y="5533"/>
                  </a:cubicBezTo>
                  <a:cubicBezTo>
                    <a:pt x="8770" y="5558"/>
                    <a:pt x="8775" y="5583"/>
                    <a:pt x="8786" y="5606"/>
                  </a:cubicBezTo>
                  <a:cubicBezTo>
                    <a:pt x="8797" y="5630"/>
                    <a:pt x="8813" y="5651"/>
                    <a:pt x="8833" y="5672"/>
                  </a:cubicBezTo>
                  <a:cubicBezTo>
                    <a:pt x="8854" y="5692"/>
                    <a:pt x="8879" y="5709"/>
                    <a:pt x="8908" y="5724"/>
                  </a:cubicBezTo>
                  <a:cubicBezTo>
                    <a:pt x="8937" y="5738"/>
                    <a:pt x="8966" y="5748"/>
                    <a:pt x="8995" y="5753"/>
                  </a:cubicBezTo>
                  <a:cubicBezTo>
                    <a:pt x="8997" y="5754"/>
                    <a:pt x="9000" y="5754"/>
                    <a:pt x="9002" y="5754"/>
                  </a:cubicBezTo>
                  <a:close/>
                  <a:moveTo>
                    <a:pt x="2912" y="17412"/>
                  </a:moveTo>
                  <a:lnTo>
                    <a:pt x="2890" y="17458"/>
                  </a:lnTo>
                  <a:lnTo>
                    <a:pt x="3162" y="17592"/>
                  </a:lnTo>
                  <a:cubicBezTo>
                    <a:pt x="3175" y="17598"/>
                    <a:pt x="3186" y="17605"/>
                    <a:pt x="3195" y="17611"/>
                  </a:cubicBezTo>
                  <a:cubicBezTo>
                    <a:pt x="3203" y="17617"/>
                    <a:pt x="3210" y="17626"/>
                    <a:pt x="3216" y="17637"/>
                  </a:cubicBezTo>
                  <a:cubicBezTo>
                    <a:pt x="3221" y="17647"/>
                    <a:pt x="3222" y="17658"/>
                    <a:pt x="3221" y="17672"/>
                  </a:cubicBezTo>
                  <a:cubicBezTo>
                    <a:pt x="3219" y="17686"/>
                    <a:pt x="3214" y="17701"/>
                    <a:pt x="3206" y="17718"/>
                  </a:cubicBezTo>
                  <a:cubicBezTo>
                    <a:pt x="3200" y="17730"/>
                    <a:pt x="3194" y="17740"/>
                    <a:pt x="3187" y="17747"/>
                  </a:cubicBezTo>
                  <a:cubicBezTo>
                    <a:pt x="3181" y="17755"/>
                    <a:pt x="3174" y="17761"/>
                    <a:pt x="3167" y="17765"/>
                  </a:cubicBezTo>
                  <a:cubicBezTo>
                    <a:pt x="3160" y="17769"/>
                    <a:pt x="3154" y="17772"/>
                    <a:pt x="3148" y="17773"/>
                  </a:cubicBezTo>
                  <a:cubicBezTo>
                    <a:pt x="3141" y="17775"/>
                    <a:pt x="3136" y="17775"/>
                    <a:pt x="3130" y="17775"/>
                  </a:cubicBezTo>
                  <a:cubicBezTo>
                    <a:pt x="3123" y="17775"/>
                    <a:pt x="3114" y="17772"/>
                    <a:pt x="3102" y="17768"/>
                  </a:cubicBezTo>
                  <a:cubicBezTo>
                    <a:pt x="3091" y="17764"/>
                    <a:pt x="3081" y="17759"/>
                    <a:pt x="3071" y="17754"/>
                  </a:cubicBezTo>
                  <a:lnTo>
                    <a:pt x="2807" y="17625"/>
                  </a:lnTo>
                  <a:lnTo>
                    <a:pt x="2785" y="17671"/>
                  </a:lnTo>
                  <a:lnTo>
                    <a:pt x="3065" y="17809"/>
                  </a:lnTo>
                  <a:cubicBezTo>
                    <a:pt x="3074" y="17813"/>
                    <a:pt x="3084" y="17817"/>
                    <a:pt x="3096" y="17822"/>
                  </a:cubicBezTo>
                  <a:cubicBezTo>
                    <a:pt x="3108" y="17826"/>
                    <a:pt x="3119" y="17828"/>
                    <a:pt x="3132" y="17827"/>
                  </a:cubicBezTo>
                  <a:cubicBezTo>
                    <a:pt x="3156" y="17826"/>
                    <a:pt x="3177" y="17819"/>
                    <a:pt x="3196" y="17805"/>
                  </a:cubicBezTo>
                  <a:cubicBezTo>
                    <a:pt x="3213" y="17792"/>
                    <a:pt x="3230" y="17770"/>
                    <a:pt x="3245" y="17739"/>
                  </a:cubicBezTo>
                  <a:cubicBezTo>
                    <a:pt x="3257" y="17715"/>
                    <a:pt x="3264" y="17694"/>
                    <a:pt x="3267" y="17676"/>
                  </a:cubicBezTo>
                  <a:cubicBezTo>
                    <a:pt x="3270" y="17657"/>
                    <a:pt x="3269" y="17639"/>
                    <a:pt x="3265" y="17622"/>
                  </a:cubicBezTo>
                  <a:cubicBezTo>
                    <a:pt x="3261" y="17605"/>
                    <a:pt x="3254" y="17592"/>
                    <a:pt x="3242" y="17581"/>
                  </a:cubicBezTo>
                  <a:cubicBezTo>
                    <a:pt x="3231" y="17571"/>
                    <a:pt x="3214" y="17560"/>
                    <a:pt x="3190" y="17548"/>
                  </a:cubicBezTo>
                  <a:lnTo>
                    <a:pt x="2912" y="17412"/>
                  </a:lnTo>
                  <a:close/>
                  <a:moveTo>
                    <a:pt x="2755" y="17542"/>
                  </a:moveTo>
                  <a:cubicBezTo>
                    <a:pt x="2747" y="17545"/>
                    <a:pt x="2740" y="17551"/>
                    <a:pt x="2736" y="17559"/>
                  </a:cubicBezTo>
                  <a:cubicBezTo>
                    <a:pt x="2732" y="17567"/>
                    <a:pt x="2732" y="17575"/>
                    <a:pt x="2735" y="17584"/>
                  </a:cubicBezTo>
                  <a:cubicBezTo>
                    <a:pt x="2738" y="17592"/>
                    <a:pt x="2743" y="17599"/>
                    <a:pt x="2751" y="17603"/>
                  </a:cubicBezTo>
                  <a:cubicBezTo>
                    <a:pt x="2759" y="17607"/>
                    <a:pt x="2768" y="17607"/>
                    <a:pt x="2777" y="17605"/>
                  </a:cubicBezTo>
                  <a:cubicBezTo>
                    <a:pt x="2785" y="17602"/>
                    <a:pt x="2792" y="17596"/>
                    <a:pt x="2796" y="17588"/>
                  </a:cubicBezTo>
                  <a:cubicBezTo>
                    <a:pt x="2800" y="17579"/>
                    <a:pt x="2800" y="17571"/>
                    <a:pt x="2797" y="17563"/>
                  </a:cubicBezTo>
                  <a:cubicBezTo>
                    <a:pt x="2794" y="17554"/>
                    <a:pt x="2788" y="17548"/>
                    <a:pt x="2780" y="17544"/>
                  </a:cubicBezTo>
                  <a:cubicBezTo>
                    <a:pt x="2772" y="17540"/>
                    <a:pt x="2764" y="17539"/>
                    <a:pt x="2755" y="17542"/>
                  </a:cubicBezTo>
                  <a:close/>
                  <a:moveTo>
                    <a:pt x="2813" y="17426"/>
                  </a:moveTo>
                  <a:cubicBezTo>
                    <a:pt x="2804" y="17428"/>
                    <a:pt x="2798" y="17434"/>
                    <a:pt x="2794" y="17442"/>
                  </a:cubicBezTo>
                  <a:cubicBezTo>
                    <a:pt x="2790" y="17450"/>
                    <a:pt x="2789" y="17459"/>
                    <a:pt x="2792" y="17467"/>
                  </a:cubicBezTo>
                  <a:cubicBezTo>
                    <a:pt x="2795" y="17476"/>
                    <a:pt x="2801" y="17482"/>
                    <a:pt x="2809" y="17486"/>
                  </a:cubicBezTo>
                  <a:cubicBezTo>
                    <a:pt x="2817" y="17490"/>
                    <a:pt x="2825" y="17491"/>
                    <a:pt x="2834" y="17488"/>
                  </a:cubicBezTo>
                  <a:cubicBezTo>
                    <a:pt x="2843" y="17485"/>
                    <a:pt x="2849" y="17479"/>
                    <a:pt x="2853" y="17471"/>
                  </a:cubicBezTo>
                  <a:cubicBezTo>
                    <a:pt x="2857" y="17463"/>
                    <a:pt x="2858" y="17454"/>
                    <a:pt x="2855" y="17446"/>
                  </a:cubicBezTo>
                  <a:cubicBezTo>
                    <a:pt x="2852" y="17437"/>
                    <a:pt x="2846" y="17431"/>
                    <a:pt x="2837" y="17427"/>
                  </a:cubicBezTo>
                  <a:cubicBezTo>
                    <a:pt x="2829" y="17423"/>
                    <a:pt x="2821" y="17423"/>
                    <a:pt x="2813" y="17426"/>
                  </a:cubicBezTo>
                  <a:close/>
                  <a:moveTo>
                    <a:pt x="3486" y="17231"/>
                  </a:moveTo>
                  <a:lnTo>
                    <a:pt x="3096" y="17039"/>
                  </a:lnTo>
                  <a:lnTo>
                    <a:pt x="3073" y="17085"/>
                  </a:lnTo>
                  <a:lnTo>
                    <a:pt x="3286" y="17188"/>
                  </a:lnTo>
                  <a:cubicBezTo>
                    <a:pt x="3300" y="17195"/>
                    <a:pt x="3314" y="17202"/>
                    <a:pt x="3329" y="17208"/>
                  </a:cubicBezTo>
                  <a:cubicBezTo>
                    <a:pt x="3343" y="17214"/>
                    <a:pt x="3356" y="17220"/>
                    <a:pt x="3368" y="17225"/>
                  </a:cubicBezTo>
                  <a:cubicBezTo>
                    <a:pt x="3379" y="17230"/>
                    <a:pt x="3389" y="17234"/>
                    <a:pt x="3396" y="17237"/>
                  </a:cubicBezTo>
                  <a:cubicBezTo>
                    <a:pt x="3404" y="17240"/>
                    <a:pt x="3407" y="17241"/>
                    <a:pt x="3408" y="17241"/>
                  </a:cubicBezTo>
                  <a:cubicBezTo>
                    <a:pt x="3407" y="17241"/>
                    <a:pt x="3403" y="17241"/>
                    <a:pt x="3397" y="17241"/>
                  </a:cubicBezTo>
                  <a:cubicBezTo>
                    <a:pt x="3390" y="17240"/>
                    <a:pt x="3383" y="17240"/>
                    <a:pt x="3374" y="17239"/>
                  </a:cubicBezTo>
                  <a:cubicBezTo>
                    <a:pt x="3364" y="17239"/>
                    <a:pt x="3354" y="17238"/>
                    <a:pt x="3343" y="17238"/>
                  </a:cubicBezTo>
                  <a:cubicBezTo>
                    <a:pt x="3331" y="17237"/>
                    <a:pt x="3319" y="17237"/>
                    <a:pt x="3308" y="17238"/>
                  </a:cubicBezTo>
                  <a:lnTo>
                    <a:pt x="2994" y="17245"/>
                  </a:lnTo>
                  <a:lnTo>
                    <a:pt x="2968" y="17299"/>
                  </a:lnTo>
                  <a:lnTo>
                    <a:pt x="3359" y="17491"/>
                  </a:lnTo>
                  <a:lnTo>
                    <a:pt x="3382" y="17443"/>
                  </a:lnTo>
                  <a:lnTo>
                    <a:pt x="3155" y="17333"/>
                  </a:lnTo>
                  <a:cubicBezTo>
                    <a:pt x="3143" y="17328"/>
                    <a:pt x="3132" y="17322"/>
                    <a:pt x="3120" y="17317"/>
                  </a:cubicBezTo>
                  <a:cubicBezTo>
                    <a:pt x="3108" y="17312"/>
                    <a:pt x="3097" y="17308"/>
                    <a:pt x="3087" y="17304"/>
                  </a:cubicBezTo>
                  <a:cubicBezTo>
                    <a:pt x="3078" y="17299"/>
                    <a:pt x="3069" y="17296"/>
                    <a:pt x="3061" y="17293"/>
                  </a:cubicBezTo>
                  <a:cubicBezTo>
                    <a:pt x="3054" y="17290"/>
                    <a:pt x="3049" y="17288"/>
                    <a:pt x="3046" y="17286"/>
                  </a:cubicBezTo>
                  <a:cubicBezTo>
                    <a:pt x="3050" y="17287"/>
                    <a:pt x="3056" y="17287"/>
                    <a:pt x="3063" y="17288"/>
                  </a:cubicBezTo>
                  <a:cubicBezTo>
                    <a:pt x="3070" y="17288"/>
                    <a:pt x="3079" y="17288"/>
                    <a:pt x="3089" y="17288"/>
                  </a:cubicBezTo>
                  <a:cubicBezTo>
                    <a:pt x="3100" y="17288"/>
                    <a:pt x="3111" y="17288"/>
                    <a:pt x="3123" y="17288"/>
                  </a:cubicBezTo>
                  <a:cubicBezTo>
                    <a:pt x="3135" y="17289"/>
                    <a:pt x="3148" y="17288"/>
                    <a:pt x="3161" y="17288"/>
                  </a:cubicBezTo>
                  <a:lnTo>
                    <a:pt x="3462" y="17280"/>
                  </a:lnTo>
                  <a:lnTo>
                    <a:pt x="3486" y="17231"/>
                  </a:lnTo>
                  <a:close/>
                  <a:moveTo>
                    <a:pt x="3511" y="16810"/>
                  </a:moveTo>
                  <a:cubicBezTo>
                    <a:pt x="3496" y="16809"/>
                    <a:pt x="3482" y="16810"/>
                    <a:pt x="3469" y="16813"/>
                  </a:cubicBezTo>
                  <a:cubicBezTo>
                    <a:pt x="3456" y="16817"/>
                    <a:pt x="3444" y="16822"/>
                    <a:pt x="3433" y="16830"/>
                  </a:cubicBezTo>
                  <a:cubicBezTo>
                    <a:pt x="3422" y="16837"/>
                    <a:pt x="3410" y="16848"/>
                    <a:pt x="3396" y="16863"/>
                  </a:cubicBezTo>
                  <a:lnTo>
                    <a:pt x="3360" y="16901"/>
                  </a:lnTo>
                  <a:cubicBezTo>
                    <a:pt x="3340" y="16920"/>
                    <a:pt x="3324" y="16933"/>
                    <a:pt x="3309" y="16938"/>
                  </a:cubicBezTo>
                  <a:cubicBezTo>
                    <a:pt x="3295" y="16944"/>
                    <a:pt x="3280" y="16942"/>
                    <a:pt x="3264" y="16935"/>
                  </a:cubicBezTo>
                  <a:cubicBezTo>
                    <a:pt x="3244" y="16925"/>
                    <a:pt x="3231" y="16910"/>
                    <a:pt x="3227" y="16891"/>
                  </a:cubicBezTo>
                  <a:cubicBezTo>
                    <a:pt x="3222" y="16872"/>
                    <a:pt x="3226" y="16850"/>
                    <a:pt x="3238" y="16825"/>
                  </a:cubicBezTo>
                  <a:cubicBezTo>
                    <a:pt x="3242" y="16817"/>
                    <a:pt x="3246" y="16809"/>
                    <a:pt x="3251" y="16802"/>
                  </a:cubicBezTo>
                  <a:cubicBezTo>
                    <a:pt x="3256" y="16795"/>
                    <a:pt x="3261" y="16789"/>
                    <a:pt x="3268" y="16783"/>
                  </a:cubicBezTo>
                  <a:cubicBezTo>
                    <a:pt x="3274" y="16777"/>
                    <a:pt x="3281" y="16771"/>
                    <a:pt x="3289" y="16765"/>
                  </a:cubicBezTo>
                  <a:cubicBezTo>
                    <a:pt x="3297" y="16759"/>
                    <a:pt x="3307" y="16752"/>
                    <a:pt x="3318" y="16746"/>
                  </a:cubicBezTo>
                  <a:lnTo>
                    <a:pt x="3294" y="16709"/>
                  </a:lnTo>
                  <a:cubicBezTo>
                    <a:pt x="3251" y="16734"/>
                    <a:pt x="3219" y="16767"/>
                    <a:pt x="3198" y="16808"/>
                  </a:cubicBezTo>
                  <a:cubicBezTo>
                    <a:pt x="3189" y="16827"/>
                    <a:pt x="3183" y="16846"/>
                    <a:pt x="3181" y="16864"/>
                  </a:cubicBezTo>
                  <a:cubicBezTo>
                    <a:pt x="3179" y="16883"/>
                    <a:pt x="3180" y="16900"/>
                    <a:pt x="3185" y="16915"/>
                  </a:cubicBezTo>
                  <a:cubicBezTo>
                    <a:pt x="3189" y="16931"/>
                    <a:pt x="3197" y="16946"/>
                    <a:pt x="3207" y="16959"/>
                  </a:cubicBezTo>
                  <a:cubicBezTo>
                    <a:pt x="3218" y="16971"/>
                    <a:pt x="3232" y="16982"/>
                    <a:pt x="3248" y="16990"/>
                  </a:cubicBezTo>
                  <a:cubicBezTo>
                    <a:pt x="3274" y="17002"/>
                    <a:pt x="3299" y="17005"/>
                    <a:pt x="3324" y="16997"/>
                  </a:cubicBezTo>
                  <a:cubicBezTo>
                    <a:pt x="3336" y="16993"/>
                    <a:pt x="3347" y="16987"/>
                    <a:pt x="3357" y="16979"/>
                  </a:cubicBezTo>
                  <a:cubicBezTo>
                    <a:pt x="3367" y="16971"/>
                    <a:pt x="3379" y="16960"/>
                    <a:pt x="3393" y="16945"/>
                  </a:cubicBezTo>
                  <a:lnTo>
                    <a:pt x="3425" y="16911"/>
                  </a:lnTo>
                  <a:cubicBezTo>
                    <a:pt x="3462" y="16871"/>
                    <a:pt x="3497" y="16860"/>
                    <a:pt x="3532" y="16877"/>
                  </a:cubicBezTo>
                  <a:cubicBezTo>
                    <a:pt x="3555" y="16888"/>
                    <a:pt x="3569" y="16907"/>
                    <a:pt x="3574" y="16932"/>
                  </a:cubicBezTo>
                  <a:cubicBezTo>
                    <a:pt x="3576" y="16944"/>
                    <a:pt x="3577" y="16955"/>
                    <a:pt x="3575" y="16965"/>
                  </a:cubicBezTo>
                  <a:cubicBezTo>
                    <a:pt x="3573" y="16975"/>
                    <a:pt x="3568" y="16988"/>
                    <a:pt x="3561" y="17003"/>
                  </a:cubicBezTo>
                  <a:cubicBezTo>
                    <a:pt x="3551" y="17023"/>
                    <a:pt x="3539" y="17040"/>
                    <a:pt x="3526" y="17054"/>
                  </a:cubicBezTo>
                  <a:cubicBezTo>
                    <a:pt x="3512" y="17068"/>
                    <a:pt x="3495" y="17081"/>
                    <a:pt x="3475" y="17091"/>
                  </a:cubicBezTo>
                  <a:lnTo>
                    <a:pt x="3502" y="17130"/>
                  </a:lnTo>
                  <a:cubicBezTo>
                    <a:pt x="3524" y="17116"/>
                    <a:pt x="3542" y="17101"/>
                    <a:pt x="3558" y="17083"/>
                  </a:cubicBezTo>
                  <a:cubicBezTo>
                    <a:pt x="3574" y="17066"/>
                    <a:pt x="3587" y="17045"/>
                    <a:pt x="3599" y="17022"/>
                  </a:cubicBezTo>
                  <a:cubicBezTo>
                    <a:pt x="3608" y="17003"/>
                    <a:pt x="3614" y="16987"/>
                    <a:pt x="3617" y="16971"/>
                  </a:cubicBezTo>
                  <a:cubicBezTo>
                    <a:pt x="3620" y="16955"/>
                    <a:pt x="3620" y="16939"/>
                    <a:pt x="3618" y="16922"/>
                  </a:cubicBezTo>
                  <a:cubicBezTo>
                    <a:pt x="3616" y="16899"/>
                    <a:pt x="3608" y="16879"/>
                    <a:pt x="3596" y="16861"/>
                  </a:cubicBezTo>
                  <a:cubicBezTo>
                    <a:pt x="3584" y="16844"/>
                    <a:pt x="3569" y="16831"/>
                    <a:pt x="3551" y="16822"/>
                  </a:cubicBezTo>
                  <a:cubicBezTo>
                    <a:pt x="3539" y="16816"/>
                    <a:pt x="3525" y="16812"/>
                    <a:pt x="3511" y="16810"/>
                  </a:cubicBezTo>
                  <a:close/>
                  <a:moveTo>
                    <a:pt x="3428" y="16364"/>
                  </a:moveTo>
                  <a:lnTo>
                    <a:pt x="3301" y="16622"/>
                  </a:lnTo>
                  <a:lnTo>
                    <a:pt x="3340" y="16642"/>
                  </a:lnTo>
                  <a:lnTo>
                    <a:pt x="3391" y="16537"/>
                  </a:lnTo>
                  <a:lnTo>
                    <a:pt x="3743" y="16710"/>
                  </a:lnTo>
                  <a:lnTo>
                    <a:pt x="3765" y="16665"/>
                  </a:lnTo>
                  <a:lnTo>
                    <a:pt x="3414" y="16492"/>
                  </a:lnTo>
                  <a:lnTo>
                    <a:pt x="3466" y="16386"/>
                  </a:lnTo>
                  <a:lnTo>
                    <a:pt x="3428" y="16364"/>
                  </a:lnTo>
                  <a:close/>
                  <a:moveTo>
                    <a:pt x="3960" y="16269"/>
                  </a:moveTo>
                  <a:lnTo>
                    <a:pt x="3919" y="16250"/>
                  </a:lnTo>
                  <a:lnTo>
                    <a:pt x="3835" y="16422"/>
                  </a:lnTo>
                  <a:lnTo>
                    <a:pt x="3692" y="16351"/>
                  </a:lnTo>
                  <a:lnTo>
                    <a:pt x="3757" y="16217"/>
                  </a:lnTo>
                  <a:lnTo>
                    <a:pt x="3717" y="16197"/>
                  </a:lnTo>
                  <a:lnTo>
                    <a:pt x="3651" y="16331"/>
                  </a:lnTo>
                  <a:lnTo>
                    <a:pt x="3523" y="16268"/>
                  </a:lnTo>
                  <a:lnTo>
                    <a:pt x="3602" y="16108"/>
                  </a:lnTo>
                  <a:lnTo>
                    <a:pt x="3566" y="16083"/>
                  </a:lnTo>
                  <a:lnTo>
                    <a:pt x="3461" y="16297"/>
                  </a:lnTo>
                  <a:lnTo>
                    <a:pt x="3852" y="16489"/>
                  </a:lnTo>
                  <a:lnTo>
                    <a:pt x="3960" y="16269"/>
                  </a:lnTo>
                  <a:close/>
                  <a:moveTo>
                    <a:pt x="4123" y="15938"/>
                  </a:moveTo>
                  <a:lnTo>
                    <a:pt x="4086" y="15943"/>
                  </a:lnTo>
                  <a:cubicBezTo>
                    <a:pt x="4070" y="15945"/>
                    <a:pt x="4052" y="15948"/>
                    <a:pt x="4033" y="15950"/>
                  </a:cubicBezTo>
                  <a:cubicBezTo>
                    <a:pt x="4015" y="15953"/>
                    <a:pt x="3997" y="15955"/>
                    <a:pt x="3980" y="15958"/>
                  </a:cubicBezTo>
                  <a:cubicBezTo>
                    <a:pt x="3964" y="15960"/>
                    <a:pt x="3952" y="15962"/>
                    <a:pt x="3946" y="15963"/>
                  </a:cubicBezTo>
                  <a:cubicBezTo>
                    <a:pt x="3936" y="15965"/>
                    <a:pt x="3925" y="15967"/>
                    <a:pt x="3913" y="15970"/>
                  </a:cubicBezTo>
                  <a:cubicBezTo>
                    <a:pt x="3901" y="15974"/>
                    <a:pt x="3891" y="15977"/>
                    <a:pt x="3882" y="15981"/>
                  </a:cubicBezTo>
                  <a:lnTo>
                    <a:pt x="3885" y="15975"/>
                  </a:lnTo>
                  <a:cubicBezTo>
                    <a:pt x="3893" y="15960"/>
                    <a:pt x="3897" y="15944"/>
                    <a:pt x="3898" y="15929"/>
                  </a:cubicBezTo>
                  <a:cubicBezTo>
                    <a:pt x="3899" y="15914"/>
                    <a:pt x="3898" y="15899"/>
                    <a:pt x="3893" y="15885"/>
                  </a:cubicBezTo>
                  <a:cubicBezTo>
                    <a:pt x="3888" y="15872"/>
                    <a:pt x="3880" y="15859"/>
                    <a:pt x="3869" y="15848"/>
                  </a:cubicBezTo>
                  <a:cubicBezTo>
                    <a:pt x="3858" y="15836"/>
                    <a:pt x="3845" y="15827"/>
                    <a:pt x="3829" y="15819"/>
                  </a:cubicBezTo>
                  <a:cubicBezTo>
                    <a:pt x="3819" y="15814"/>
                    <a:pt x="3809" y="15810"/>
                    <a:pt x="3799" y="15809"/>
                  </a:cubicBezTo>
                  <a:cubicBezTo>
                    <a:pt x="3789" y="15807"/>
                    <a:pt x="3780" y="15806"/>
                    <a:pt x="3771" y="15806"/>
                  </a:cubicBezTo>
                  <a:cubicBezTo>
                    <a:pt x="3763" y="15807"/>
                    <a:pt x="3755" y="15808"/>
                    <a:pt x="3747" y="15810"/>
                  </a:cubicBezTo>
                  <a:cubicBezTo>
                    <a:pt x="3740" y="15812"/>
                    <a:pt x="3734" y="15814"/>
                    <a:pt x="3728" y="15817"/>
                  </a:cubicBezTo>
                  <a:cubicBezTo>
                    <a:pt x="3722" y="15820"/>
                    <a:pt x="3716" y="15823"/>
                    <a:pt x="3710" y="15828"/>
                  </a:cubicBezTo>
                  <a:cubicBezTo>
                    <a:pt x="3704" y="15832"/>
                    <a:pt x="3698" y="15838"/>
                    <a:pt x="3692" y="15844"/>
                  </a:cubicBezTo>
                  <a:cubicBezTo>
                    <a:pt x="3686" y="15851"/>
                    <a:pt x="3680" y="15859"/>
                    <a:pt x="3673" y="15869"/>
                  </a:cubicBezTo>
                  <a:cubicBezTo>
                    <a:pt x="3667" y="15879"/>
                    <a:pt x="3661" y="15890"/>
                    <a:pt x="3654" y="15903"/>
                  </a:cubicBezTo>
                  <a:lnTo>
                    <a:pt x="3610" y="15995"/>
                  </a:lnTo>
                  <a:lnTo>
                    <a:pt x="4000" y="16187"/>
                  </a:lnTo>
                  <a:lnTo>
                    <a:pt x="4023" y="16141"/>
                  </a:lnTo>
                  <a:lnTo>
                    <a:pt x="3846" y="16054"/>
                  </a:lnTo>
                  <a:cubicBezTo>
                    <a:pt x="3851" y="16045"/>
                    <a:pt x="3857" y="16038"/>
                    <a:pt x="3863" y="16033"/>
                  </a:cubicBezTo>
                  <a:cubicBezTo>
                    <a:pt x="3870" y="16029"/>
                    <a:pt x="3880" y="16025"/>
                    <a:pt x="3893" y="16022"/>
                  </a:cubicBezTo>
                  <a:cubicBezTo>
                    <a:pt x="3916" y="16018"/>
                    <a:pt x="3938" y="16013"/>
                    <a:pt x="3959" y="16010"/>
                  </a:cubicBezTo>
                  <a:cubicBezTo>
                    <a:pt x="3980" y="16007"/>
                    <a:pt x="3999" y="16004"/>
                    <a:pt x="4016" y="16002"/>
                  </a:cubicBezTo>
                  <a:cubicBezTo>
                    <a:pt x="4033" y="16000"/>
                    <a:pt x="4049" y="15998"/>
                    <a:pt x="4062" y="15998"/>
                  </a:cubicBezTo>
                  <a:cubicBezTo>
                    <a:pt x="4075" y="15997"/>
                    <a:pt x="4086" y="15997"/>
                    <a:pt x="4094" y="15997"/>
                  </a:cubicBezTo>
                  <a:lnTo>
                    <a:pt x="4123" y="15938"/>
                  </a:lnTo>
                  <a:close/>
                  <a:moveTo>
                    <a:pt x="3836" y="15890"/>
                  </a:moveTo>
                  <a:cubicBezTo>
                    <a:pt x="3845" y="15898"/>
                    <a:pt x="3850" y="15907"/>
                    <a:pt x="3853" y="15916"/>
                  </a:cubicBezTo>
                  <a:cubicBezTo>
                    <a:pt x="3856" y="15927"/>
                    <a:pt x="3857" y="15939"/>
                    <a:pt x="3855" y="15952"/>
                  </a:cubicBezTo>
                  <a:cubicBezTo>
                    <a:pt x="3852" y="15964"/>
                    <a:pt x="3847" y="15979"/>
                    <a:pt x="3838" y="15997"/>
                  </a:cubicBezTo>
                  <a:lnTo>
                    <a:pt x="3817" y="16040"/>
                  </a:lnTo>
                  <a:lnTo>
                    <a:pt x="3671" y="15968"/>
                  </a:lnTo>
                  <a:lnTo>
                    <a:pt x="3694" y="15922"/>
                  </a:lnTo>
                  <a:cubicBezTo>
                    <a:pt x="3699" y="15911"/>
                    <a:pt x="3705" y="15902"/>
                    <a:pt x="3710" y="15895"/>
                  </a:cubicBezTo>
                  <a:cubicBezTo>
                    <a:pt x="3715" y="15888"/>
                    <a:pt x="3721" y="15882"/>
                    <a:pt x="3726" y="15876"/>
                  </a:cubicBezTo>
                  <a:cubicBezTo>
                    <a:pt x="3736" y="15868"/>
                    <a:pt x="3749" y="15862"/>
                    <a:pt x="3763" y="15861"/>
                  </a:cubicBezTo>
                  <a:cubicBezTo>
                    <a:pt x="3778" y="15859"/>
                    <a:pt x="3791" y="15861"/>
                    <a:pt x="3804" y="15867"/>
                  </a:cubicBezTo>
                  <a:cubicBezTo>
                    <a:pt x="3817" y="15874"/>
                    <a:pt x="3828" y="15881"/>
                    <a:pt x="3836" y="15890"/>
                  </a:cubicBezTo>
                  <a:close/>
                  <a:moveTo>
                    <a:pt x="4335" y="15727"/>
                  </a:moveTo>
                  <a:lnTo>
                    <a:pt x="3785" y="15457"/>
                  </a:lnTo>
                  <a:lnTo>
                    <a:pt x="3767" y="15494"/>
                  </a:lnTo>
                  <a:lnTo>
                    <a:pt x="4316" y="15765"/>
                  </a:lnTo>
                  <a:lnTo>
                    <a:pt x="4335" y="15727"/>
                  </a:lnTo>
                  <a:close/>
                  <a:moveTo>
                    <a:pt x="4109" y="14979"/>
                  </a:moveTo>
                  <a:lnTo>
                    <a:pt x="4086" y="15025"/>
                  </a:lnTo>
                  <a:lnTo>
                    <a:pt x="4359" y="15159"/>
                  </a:lnTo>
                  <a:cubicBezTo>
                    <a:pt x="4372" y="15166"/>
                    <a:pt x="4383" y="15172"/>
                    <a:pt x="4391" y="15179"/>
                  </a:cubicBezTo>
                  <a:cubicBezTo>
                    <a:pt x="4400" y="15185"/>
                    <a:pt x="4407" y="15193"/>
                    <a:pt x="4412" y="15204"/>
                  </a:cubicBezTo>
                  <a:cubicBezTo>
                    <a:pt x="4417" y="15214"/>
                    <a:pt x="4419" y="15226"/>
                    <a:pt x="4417" y="15240"/>
                  </a:cubicBezTo>
                  <a:cubicBezTo>
                    <a:pt x="4416" y="15254"/>
                    <a:pt x="4411" y="15269"/>
                    <a:pt x="4403" y="15285"/>
                  </a:cubicBezTo>
                  <a:cubicBezTo>
                    <a:pt x="4397" y="15297"/>
                    <a:pt x="4391" y="15307"/>
                    <a:pt x="4384" y="15315"/>
                  </a:cubicBezTo>
                  <a:cubicBezTo>
                    <a:pt x="4378" y="15322"/>
                    <a:pt x="4371" y="15328"/>
                    <a:pt x="4364" y="15333"/>
                  </a:cubicBezTo>
                  <a:cubicBezTo>
                    <a:pt x="4357" y="15337"/>
                    <a:pt x="4351" y="15340"/>
                    <a:pt x="4344" y="15341"/>
                  </a:cubicBezTo>
                  <a:cubicBezTo>
                    <a:pt x="4338" y="15342"/>
                    <a:pt x="4332" y="15343"/>
                    <a:pt x="4327" y="15343"/>
                  </a:cubicBezTo>
                  <a:cubicBezTo>
                    <a:pt x="4320" y="15342"/>
                    <a:pt x="4311" y="15340"/>
                    <a:pt x="4299" y="15336"/>
                  </a:cubicBezTo>
                  <a:cubicBezTo>
                    <a:pt x="4288" y="15331"/>
                    <a:pt x="4277" y="15327"/>
                    <a:pt x="4267" y="15322"/>
                  </a:cubicBezTo>
                  <a:lnTo>
                    <a:pt x="4004" y="15192"/>
                  </a:lnTo>
                  <a:lnTo>
                    <a:pt x="3982" y="15238"/>
                  </a:lnTo>
                  <a:lnTo>
                    <a:pt x="4262" y="15376"/>
                  </a:lnTo>
                  <a:cubicBezTo>
                    <a:pt x="4271" y="15381"/>
                    <a:pt x="4281" y="15385"/>
                    <a:pt x="4293" y="15389"/>
                  </a:cubicBezTo>
                  <a:cubicBezTo>
                    <a:pt x="4304" y="15394"/>
                    <a:pt x="4316" y="15396"/>
                    <a:pt x="4328" y="15395"/>
                  </a:cubicBezTo>
                  <a:cubicBezTo>
                    <a:pt x="4353" y="15394"/>
                    <a:pt x="4374" y="15387"/>
                    <a:pt x="4392" y="15373"/>
                  </a:cubicBezTo>
                  <a:cubicBezTo>
                    <a:pt x="4410" y="15359"/>
                    <a:pt x="4427" y="15337"/>
                    <a:pt x="4442" y="15307"/>
                  </a:cubicBezTo>
                  <a:cubicBezTo>
                    <a:pt x="4454" y="15283"/>
                    <a:pt x="4461" y="15262"/>
                    <a:pt x="4464" y="15243"/>
                  </a:cubicBezTo>
                  <a:cubicBezTo>
                    <a:pt x="4467" y="15225"/>
                    <a:pt x="4466" y="15207"/>
                    <a:pt x="4462" y="15190"/>
                  </a:cubicBezTo>
                  <a:cubicBezTo>
                    <a:pt x="4458" y="15173"/>
                    <a:pt x="4450" y="15160"/>
                    <a:pt x="4439" y="15149"/>
                  </a:cubicBezTo>
                  <a:cubicBezTo>
                    <a:pt x="4428" y="15139"/>
                    <a:pt x="4411" y="15128"/>
                    <a:pt x="4387" y="15116"/>
                  </a:cubicBezTo>
                  <a:lnTo>
                    <a:pt x="4109" y="14979"/>
                  </a:lnTo>
                  <a:close/>
                  <a:moveTo>
                    <a:pt x="4683" y="14799"/>
                  </a:moveTo>
                  <a:lnTo>
                    <a:pt x="4292" y="14607"/>
                  </a:lnTo>
                  <a:lnTo>
                    <a:pt x="4270" y="14653"/>
                  </a:lnTo>
                  <a:lnTo>
                    <a:pt x="4483" y="14756"/>
                  </a:lnTo>
                  <a:cubicBezTo>
                    <a:pt x="4497" y="14763"/>
                    <a:pt x="4511" y="14769"/>
                    <a:pt x="4526" y="14776"/>
                  </a:cubicBezTo>
                  <a:cubicBezTo>
                    <a:pt x="4540" y="14782"/>
                    <a:pt x="4553" y="14788"/>
                    <a:pt x="4564" y="14792"/>
                  </a:cubicBezTo>
                  <a:cubicBezTo>
                    <a:pt x="4576" y="14797"/>
                    <a:pt x="4585" y="14801"/>
                    <a:pt x="4593" y="14804"/>
                  </a:cubicBezTo>
                  <a:cubicBezTo>
                    <a:pt x="4600" y="14807"/>
                    <a:pt x="4604" y="14809"/>
                    <a:pt x="4605" y="14809"/>
                  </a:cubicBezTo>
                  <a:cubicBezTo>
                    <a:pt x="4603" y="14809"/>
                    <a:pt x="4600" y="14809"/>
                    <a:pt x="4593" y="14808"/>
                  </a:cubicBezTo>
                  <a:cubicBezTo>
                    <a:pt x="4587" y="14808"/>
                    <a:pt x="4580" y="14807"/>
                    <a:pt x="4570" y="14807"/>
                  </a:cubicBezTo>
                  <a:cubicBezTo>
                    <a:pt x="4561" y="14806"/>
                    <a:pt x="4551" y="14806"/>
                    <a:pt x="4539" y="14805"/>
                  </a:cubicBezTo>
                  <a:cubicBezTo>
                    <a:pt x="4528" y="14805"/>
                    <a:pt x="4516" y="14805"/>
                    <a:pt x="4505" y="14805"/>
                  </a:cubicBezTo>
                  <a:lnTo>
                    <a:pt x="4191" y="14812"/>
                  </a:lnTo>
                  <a:lnTo>
                    <a:pt x="4165" y="14866"/>
                  </a:lnTo>
                  <a:lnTo>
                    <a:pt x="4555" y="15059"/>
                  </a:lnTo>
                  <a:lnTo>
                    <a:pt x="4579" y="15010"/>
                  </a:lnTo>
                  <a:lnTo>
                    <a:pt x="4351" y="14901"/>
                  </a:lnTo>
                  <a:cubicBezTo>
                    <a:pt x="4340" y="14895"/>
                    <a:pt x="4328" y="14890"/>
                    <a:pt x="4317" y="14885"/>
                  </a:cubicBezTo>
                  <a:cubicBezTo>
                    <a:pt x="4305" y="14880"/>
                    <a:pt x="4294" y="14875"/>
                    <a:pt x="4284" y="14871"/>
                  </a:cubicBezTo>
                  <a:cubicBezTo>
                    <a:pt x="4274" y="14867"/>
                    <a:pt x="4266" y="14863"/>
                    <a:pt x="4258" y="14860"/>
                  </a:cubicBezTo>
                  <a:cubicBezTo>
                    <a:pt x="4251" y="14857"/>
                    <a:pt x="4246" y="14855"/>
                    <a:pt x="4243" y="14854"/>
                  </a:cubicBezTo>
                  <a:cubicBezTo>
                    <a:pt x="4247" y="14855"/>
                    <a:pt x="4253" y="14855"/>
                    <a:pt x="4260" y="14855"/>
                  </a:cubicBezTo>
                  <a:cubicBezTo>
                    <a:pt x="4267" y="14856"/>
                    <a:pt x="4276" y="14856"/>
                    <a:pt x="4286" y="14856"/>
                  </a:cubicBezTo>
                  <a:cubicBezTo>
                    <a:pt x="4296" y="14856"/>
                    <a:pt x="4308" y="14856"/>
                    <a:pt x="4320" y="14856"/>
                  </a:cubicBezTo>
                  <a:cubicBezTo>
                    <a:pt x="4332" y="14856"/>
                    <a:pt x="4345" y="14856"/>
                    <a:pt x="4358" y="14856"/>
                  </a:cubicBezTo>
                  <a:lnTo>
                    <a:pt x="4659" y="14848"/>
                  </a:lnTo>
                  <a:lnTo>
                    <a:pt x="4683" y="14799"/>
                  </a:lnTo>
                  <a:close/>
                  <a:moveTo>
                    <a:pt x="4762" y="14639"/>
                  </a:moveTo>
                  <a:lnTo>
                    <a:pt x="4371" y="14447"/>
                  </a:lnTo>
                  <a:lnTo>
                    <a:pt x="4349" y="14492"/>
                  </a:lnTo>
                  <a:lnTo>
                    <a:pt x="4740" y="14685"/>
                  </a:lnTo>
                  <a:lnTo>
                    <a:pt x="4762" y="14639"/>
                  </a:lnTo>
                  <a:close/>
                  <a:moveTo>
                    <a:pt x="4562" y="14059"/>
                  </a:moveTo>
                  <a:lnTo>
                    <a:pt x="4538" y="14107"/>
                  </a:lnTo>
                  <a:lnTo>
                    <a:pt x="4755" y="14318"/>
                  </a:lnTo>
                  <a:cubicBezTo>
                    <a:pt x="4772" y="14335"/>
                    <a:pt x="4787" y="14349"/>
                    <a:pt x="4799" y="14360"/>
                  </a:cubicBezTo>
                  <a:cubicBezTo>
                    <a:pt x="4812" y="14371"/>
                    <a:pt x="4820" y="14378"/>
                    <a:pt x="4824" y="14382"/>
                  </a:cubicBezTo>
                  <a:cubicBezTo>
                    <a:pt x="4821" y="14381"/>
                    <a:pt x="4816" y="14379"/>
                    <a:pt x="4810" y="14378"/>
                  </a:cubicBezTo>
                  <a:cubicBezTo>
                    <a:pt x="4803" y="14376"/>
                    <a:pt x="4795" y="14374"/>
                    <a:pt x="4785" y="14372"/>
                  </a:cubicBezTo>
                  <a:cubicBezTo>
                    <a:pt x="4776" y="14370"/>
                    <a:pt x="4766" y="14368"/>
                    <a:pt x="4756" y="14367"/>
                  </a:cubicBezTo>
                  <a:cubicBezTo>
                    <a:pt x="4746" y="14365"/>
                    <a:pt x="4736" y="14363"/>
                    <a:pt x="4726" y="14362"/>
                  </a:cubicBezTo>
                  <a:lnTo>
                    <a:pt x="4433" y="14320"/>
                  </a:lnTo>
                  <a:lnTo>
                    <a:pt x="4408" y="14371"/>
                  </a:lnTo>
                  <a:lnTo>
                    <a:pt x="4864" y="14432"/>
                  </a:lnTo>
                  <a:lnTo>
                    <a:pt x="4887" y="14386"/>
                  </a:lnTo>
                  <a:lnTo>
                    <a:pt x="4562" y="14059"/>
                  </a:lnTo>
                  <a:close/>
                  <a:moveTo>
                    <a:pt x="5098" y="13957"/>
                  </a:moveTo>
                  <a:lnTo>
                    <a:pt x="5057" y="13937"/>
                  </a:lnTo>
                  <a:lnTo>
                    <a:pt x="4973" y="14109"/>
                  </a:lnTo>
                  <a:lnTo>
                    <a:pt x="4830" y="14039"/>
                  </a:lnTo>
                  <a:lnTo>
                    <a:pt x="4895" y="13905"/>
                  </a:lnTo>
                  <a:lnTo>
                    <a:pt x="4855" y="13885"/>
                  </a:lnTo>
                  <a:lnTo>
                    <a:pt x="4789" y="14019"/>
                  </a:lnTo>
                  <a:lnTo>
                    <a:pt x="4661" y="13956"/>
                  </a:lnTo>
                  <a:lnTo>
                    <a:pt x="4740" y="13795"/>
                  </a:lnTo>
                  <a:lnTo>
                    <a:pt x="4704" y="13770"/>
                  </a:lnTo>
                  <a:lnTo>
                    <a:pt x="4599" y="13984"/>
                  </a:lnTo>
                  <a:lnTo>
                    <a:pt x="4990" y="14176"/>
                  </a:lnTo>
                  <a:lnTo>
                    <a:pt x="5098" y="13957"/>
                  </a:lnTo>
                  <a:close/>
                  <a:moveTo>
                    <a:pt x="5261" y="13626"/>
                  </a:moveTo>
                  <a:lnTo>
                    <a:pt x="5224" y="13630"/>
                  </a:lnTo>
                  <a:cubicBezTo>
                    <a:pt x="5208" y="13633"/>
                    <a:pt x="5190" y="13635"/>
                    <a:pt x="5171" y="13638"/>
                  </a:cubicBezTo>
                  <a:cubicBezTo>
                    <a:pt x="5153" y="13640"/>
                    <a:pt x="5135" y="13643"/>
                    <a:pt x="5118" y="13645"/>
                  </a:cubicBezTo>
                  <a:cubicBezTo>
                    <a:pt x="5102" y="13647"/>
                    <a:pt x="5090" y="13649"/>
                    <a:pt x="5084" y="13650"/>
                  </a:cubicBezTo>
                  <a:cubicBezTo>
                    <a:pt x="5074" y="13652"/>
                    <a:pt x="5063" y="13655"/>
                    <a:pt x="5051" y="13658"/>
                  </a:cubicBezTo>
                  <a:cubicBezTo>
                    <a:pt x="5039" y="13661"/>
                    <a:pt x="5029" y="13664"/>
                    <a:pt x="5020" y="13668"/>
                  </a:cubicBezTo>
                  <a:lnTo>
                    <a:pt x="5023" y="13662"/>
                  </a:lnTo>
                  <a:cubicBezTo>
                    <a:pt x="5031" y="13647"/>
                    <a:pt x="5035" y="13631"/>
                    <a:pt x="5036" y="13616"/>
                  </a:cubicBezTo>
                  <a:cubicBezTo>
                    <a:pt x="5037" y="13601"/>
                    <a:pt x="5036" y="13586"/>
                    <a:pt x="5031" y="13573"/>
                  </a:cubicBezTo>
                  <a:cubicBezTo>
                    <a:pt x="5026" y="13559"/>
                    <a:pt x="5018" y="13546"/>
                    <a:pt x="5007" y="13535"/>
                  </a:cubicBezTo>
                  <a:cubicBezTo>
                    <a:pt x="4996" y="13524"/>
                    <a:pt x="4983" y="13514"/>
                    <a:pt x="4967" y="13506"/>
                  </a:cubicBezTo>
                  <a:cubicBezTo>
                    <a:pt x="4957" y="13501"/>
                    <a:pt x="4947" y="13498"/>
                    <a:pt x="4937" y="13496"/>
                  </a:cubicBezTo>
                  <a:cubicBezTo>
                    <a:pt x="4927" y="13494"/>
                    <a:pt x="4918" y="13493"/>
                    <a:pt x="4909" y="13494"/>
                  </a:cubicBezTo>
                  <a:cubicBezTo>
                    <a:pt x="4901" y="13494"/>
                    <a:pt x="4893" y="13495"/>
                    <a:pt x="4886" y="13497"/>
                  </a:cubicBezTo>
                  <a:cubicBezTo>
                    <a:pt x="4878" y="13499"/>
                    <a:pt x="4872" y="13501"/>
                    <a:pt x="4866" y="13504"/>
                  </a:cubicBezTo>
                  <a:cubicBezTo>
                    <a:pt x="4860" y="13507"/>
                    <a:pt x="4854" y="13511"/>
                    <a:pt x="4848" y="13515"/>
                  </a:cubicBezTo>
                  <a:cubicBezTo>
                    <a:pt x="4842" y="13519"/>
                    <a:pt x="4836" y="13525"/>
                    <a:pt x="4830" y="13532"/>
                  </a:cubicBezTo>
                  <a:cubicBezTo>
                    <a:pt x="4824" y="13538"/>
                    <a:pt x="4818" y="13546"/>
                    <a:pt x="4811" y="13556"/>
                  </a:cubicBezTo>
                  <a:cubicBezTo>
                    <a:pt x="4805" y="13566"/>
                    <a:pt x="4799" y="13577"/>
                    <a:pt x="4792" y="13591"/>
                  </a:cubicBezTo>
                  <a:lnTo>
                    <a:pt x="4748" y="13682"/>
                  </a:lnTo>
                  <a:lnTo>
                    <a:pt x="5138" y="13874"/>
                  </a:lnTo>
                  <a:lnTo>
                    <a:pt x="5161" y="13829"/>
                  </a:lnTo>
                  <a:lnTo>
                    <a:pt x="4984" y="13742"/>
                  </a:lnTo>
                  <a:cubicBezTo>
                    <a:pt x="4989" y="13732"/>
                    <a:pt x="4995" y="13725"/>
                    <a:pt x="5001" y="13720"/>
                  </a:cubicBezTo>
                  <a:cubicBezTo>
                    <a:pt x="5008" y="13716"/>
                    <a:pt x="5018" y="13712"/>
                    <a:pt x="5031" y="13709"/>
                  </a:cubicBezTo>
                  <a:cubicBezTo>
                    <a:pt x="5054" y="13705"/>
                    <a:pt x="5076" y="13701"/>
                    <a:pt x="5097" y="13697"/>
                  </a:cubicBezTo>
                  <a:cubicBezTo>
                    <a:pt x="5118" y="13694"/>
                    <a:pt x="5137" y="13691"/>
                    <a:pt x="5154" y="13689"/>
                  </a:cubicBezTo>
                  <a:cubicBezTo>
                    <a:pt x="5171" y="13687"/>
                    <a:pt x="5187" y="13686"/>
                    <a:pt x="5200" y="13685"/>
                  </a:cubicBezTo>
                  <a:cubicBezTo>
                    <a:pt x="5213" y="13684"/>
                    <a:pt x="5224" y="13684"/>
                    <a:pt x="5232" y="13684"/>
                  </a:cubicBezTo>
                  <a:lnTo>
                    <a:pt x="5261" y="13626"/>
                  </a:lnTo>
                  <a:close/>
                  <a:moveTo>
                    <a:pt x="4974" y="13577"/>
                  </a:moveTo>
                  <a:cubicBezTo>
                    <a:pt x="4983" y="13585"/>
                    <a:pt x="4988" y="13594"/>
                    <a:pt x="4991" y="13604"/>
                  </a:cubicBezTo>
                  <a:cubicBezTo>
                    <a:pt x="4994" y="13615"/>
                    <a:pt x="4995" y="13626"/>
                    <a:pt x="4993" y="13639"/>
                  </a:cubicBezTo>
                  <a:cubicBezTo>
                    <a:pt x="4990" y="13651"/>
                    <a:pt x="4985" y="13667"/>
                    <a:pt x="4976" y="13684"/>
                  </a:cubicBezTo>
                  <a:lnTo>
                    <a:pt x="4955" y="13727"/>
                  </a:lnTo>
                  <a:lnTo>
                    <a:pt x="4809" y="13656"/>
                  </a:lnTo>
                  <a:lnTo>
                    <a:pt x="4832" y="13609"/>
                  </a:lnTo>
                  <a:cubicBezTo>
                    <a:pt x="4838" y="13598"/>
                    <a:pt x="4843" y="13589"/>
                    <a:pt x="4848" y="13582"/>
                  </a:cubicBezTo>
                  <a:cubicBezTo>
                    <a:pt x="4853" y="13575"/>
                    <a:pt x="4859" y="13569"/>
                    <a:pt x="4864" y="13564"/>
                  </a:cubicBezTo>
                  <a:cubicBezTo>
                    <a:pt x="4874" y="13555"/>
                    <a:pt x="4887" y="13550"/>
                    <a:pt x="4901" y="13548"/>
                  </a:cubicBezTo>
                  <a:cubicBezTo>
                    <a:pt x="4916" y="13546"/>
                    <a:pt x="4929" y="13548"/>
                    <a:pt x="4942" y="13555"/>
                  </a:cubicBezTo>
                  <a:cubicBezTo>
                    <a:pt x="4955" y="13561"/>
                    <a:pt x="4966" y="13568"/>
                    <a:pt x="4974" y="13577"/>
                  </a:cubicBezTo>
                  <a:close/>
                  <a:moveTo>
                    <a:pt x="5272" y="13232"/>
                  </a:moveTo>
                  <a:cubicBezTo>
                    <a:pt x="5257" y="13230"/>
                    <a:pt x="5243" y="13231"/>
                    <a:pt x="5230" y="13235"/>
                  </a:cubicBezTo>
                  <a:cubicBezTo>
                    <a:pt x="5217" y="13238"/>
                    <a:pt x="5205" y="13244"/>
                    <a:pt x="5194" y="13251"/>
                  </a:cubicBezTo>
                  <a:cubicBezTo>
                    <a:pt x="5183" y="13258"/>
                    <a:pt x="5171" y="13269"/>
                    <a:pt x="5157" y="13284"/>
                  </a:cubicBezTo>
                  <a:lnTo>
                    <a:pt x="5120" y="13322"/>
                  </a:lnTo>
                  <a:cubicBezTo>
                    <a:pt x="5101" y="13342"/>
                    <a:pt x="5085" y="13354"/>
                    <a:pt x="5070" y="13359"/>
                  </a:cubicBezTo>
                  <a:cubicBezTo>
                    <a:pt x="5056" y="13365"/>
                    <a:pt x="5041" y="13364"/>
                    <a:pt x="5025" y="13356"/>
                  </a:cubicBezTo>
                  <a:cubicBezTo>
                    <a:pt x="5005" y="13346"/>
                    <a:pt x="4992" y="13331"/>
                    <a:pt x="4988" y="13312"/>
                  </a:cubicBezTo>
                  <a:cubicBezTo>
                    <a:pt x="4983" y="13293"/>
                    <a:pt x="4987" y="13271"/>
                    <a:pt x="4999" y="13246"/>
                  </a:cubicBezTo>
                  <a:cubicBezTo>
                    <a:pt x="5003" y="13238"/>
                    <a:pt x="5007" y="13230"/>
                    <a:pt x="5012" y="13223"/>
                  </a:cubicBezTo>
                  <a:cubicBezTo>
                    <a:pt x="5017" y="13216"/>
                    <a:pt x="5022" y="13210"/>
                    <a:pt x="5029" y="13204"/>
                  </a:cubicBezTo>
                  <a:cubicBezTo>
                    <a:pt x="5035" y="13198"/>
                    <a:pt x="5042" y="13192"/>
                    <a:pt x="5050" y="13186"/>
                  </a:cubicBezTo>
                  <a:cubicBezTo>
                    <a:pt x="5058" y="13180"/>
                    <a:pt x="5068" y="13174"/>
                    <a:pt x="5079" y="13167"/>
                  </a:cubicBezTo>
                  <a:lnTo>
                    <a:pt x="5055" y="13130"/>
                  </a:lnTo>
                  <a:cubicBezTo>
                    <a:pt x="5012" y="13155"/>
                    <a:pt x="4980" y="13188"/>
                    <a:pt x="4959" y="13230"/>
                  </a:cubicBezTo>
                  <a:cubicBezTo>
                    <a:pt x="4950" y="13249"/>
                    <a:pt x="4944" y="13267"/>
                    <a:pt x="4942" y="13285"/>
                  </a:cubicBezTo>
                  <a:cubicBezTo>
                    <a:pt x="4940" y="13304"/>
                    <a:pt x="4941" y="13321"/>
                    <a:pt x="4946" y="13337"/>
                  </a:cubicBezTo>
                  <a:cubicBezTo>
                    <a:pt x="4950" y="13353"/>
                    <a:pt x="4958" y="13367"/>
                    <a:pt x="4968" y="13380"/>
                  </a:cubicBezTo>
                  <a:cubicBezTo>
                    <a:pt x="4979" y="13393"/>
                    <a:pt x="4993" y="13403"/>
                    <a:pt x="5009" y="13411"/>
                  </a:cubicBezTo>
                  <a:cubicBezTo>
                    <a:pt x="5035" y="13424"/>
                    <a:pt x="5060" y="13426"/>
                    <a:pt x="5085" y="13418"/>
                  </a:cubicBezTo>
                  <a:cubicBezTo>
                    <a:pt x="5097" y="13415"/>
                    <a:pt x="5108" y="13409"/>
                    <a:pt x="5118" y="13401"/>
                  </a:cubicBezTo>
                  <a:cubicBezTo>
                    <a:pt x="5128" y="13393"/>
                    <a:pt x="5140" y="13381"/>
                    <a:pt x="5154" y="13366"/>
                  </a:cubicBezTo>
                  <a:lnTo>
                    <a:pt x="5186" y="13332"/>
                  </a:lnTo>
                  <a:cubicBezTo>
                    <a:pt x="5223" y="13293"/>
                    <a:pt x="5258" y="13281"/>
                    <a:pt x="5293" y="13298"/>
                  </a:cubicBezTo>
                  <a:cubicBezTo>
                    <a:pt x="5316" y="13310"/>
                    <a:pt x="5330" y="13328"/>
                    <a:pt x="5335" y="13354"/>
                  </a:cubicBezTo>
                  <a:cubicBezTo>
                    <a:pt x="5337" y="13365"/>
                    <a:pt x="5338" y="13376"/>
                    <a:pt x="5336" y="13386"/>
                  </a:cubicBezTo>
                  <a:cubicBezTo>
                    <a:pt x="5334" y="13397"/>
                    <a:pt x="5329" y="13409"/>
                    <a:pt x="5322" y="13424"/>
                  </a:cubicBezTo>
                  <a:cubicBezTo>
                    <a:pt x="5312" y="13444"/>
                    <a:pt x="5300" y="13461"/>
                    <a:pt x="5287" y="13475"/>
                  </a:cubicBezTo>
                  <a:cubicBezTo>
                    <a:pt x="5273" y="13489"/>
                    <a:pt x="5256" y="13502"/>
                    <a:pt x="5236" y="13512"/>
                  </a:cubicBezTo>
                  <a:lnTo>
                    <a:pt x="5263" y="13551"/>
                  </a:lnTo>
                  <a:cubicBezTo>
                    <a:pt x="5284" y="13537"/>
                    <a:pt x="5303" y="13522"/>
                    <a:pt x="5319" y="13504"/>
                  </a:cubicBezTo>
                  <a:cubicBezTo>
                    <a:pt x="5335" y="13487"/>
                    <a:pt x="5348" y="13466"/>
                    <a:pt x="5360" y="13443"/>
                  </a:cubicBezTo>
                  <a:cubicBezTo>
                    <a:pt x="5369" y="13425"/>
                    <a:pt x="5375" y="13408"/>
                    <a:pt x="5378" y="13392"/>
                  </a:cubicBezTo>
                  <a:cubicBezTo>
                    <a:pt x="5381" y="13377"/>
                    <a:pt x="5381" y="13360"/>
                    <a:pt x="5379" y="13343"/>
                  </a:cubicBezTo>
                  <a:cubicBezTo>
                    <a:pt x="5377" y="13320"/>
                    <a:pt x="5369" y="13300"/>
                    <a:pt x="5357" y="13283"/>
                  </a:cubicBezTo>
                  <a:cubicBezTo>
                    <a:pt x="5345" y="13265"/>
                    <a:pt x="5330" y="13252"/>
                    <a:pt x="5312" y="13243"/>
                  </a:cubicBezTo>
                  <a:cubicBezTo>
                    <a:pt x="5300" y="13237"/>
                    <a:pt x="5286" y="13233"/>
                    <a:pt x="5272" y="13232"/>
                  </a:cubicBezTo>
                  <a:close/>
                  <a:moveTo>
                    <a:pt x="5489" y="13161"/>
                  </a:moveTo>
                  <a:lnTo>
                    <a:pt x="5098" y="12969"/>
                  </a:lnTo>
                  <a:lnTo>
                    <a:pt x="5076" y="13015"/>
                  </a:lnTo>
                  <a:lnTo>
                    <a:pt x="5467" y="13207"/>
                  </a:lnTo>
                  <a:lnTo>
                    <a:pt x="5489" y="13161"/>
                  </a:lnTo>
                  <a:close/>
                  <a:moveTo>
                    <a:pt x="5264" y="12632"/>
                  </a:moveTo>
                  <a:lnTo>
                    <a:pt x="5137" y="12891"/>
                  </a:lnTo>
                  <a:lnTo>
                    <a:pt x="5176" y="12910"/>
                  </a:lnTo>
                  <a:lnTo>
                    <a:pt x="5228" y="12805"/>
                  </a:lnTo>
                  <a:lnTo>
                    <a:pt x="5579" y="12978"/>
                  </a:lnTo>
                  <a:lnTo>
                    <a:pt x="5601" y="12933"/>
                  </a:lnTo>
                  <a:lnTo>
                    <a:pt x="5250" y="12760"/>
                  </a:lnTo>
                  <a:lnTo>
                    <a:pt x="5302" y="12654"/>
                  </a:lnTo>
                  <a:lnTo>
                    <a:pt x="5264" y="12632"/>
                  </a:lnTo>
                  <a:close/>
                  <a:moveTo>
                    <a:pt x="5432" y="12291"/>
                  </a:moveTo>
                  <a:lnTo>
                    <a:pt x="5405" y="12345"/>
                  </a:lnTo>
                  <a:lnTo>
                    <a:pt x="5518" y="12494"/>
                  </a:lnTo>
                  <a:cubicBezTo>
                    <a:pt x="5525" y="12504"/>
                    <a:pt x="5532" y="12513"/>
                    <a:pt x="5538" y="12521"/>
                  </a:cubicBezTo>
                  <a:cubicBezTo>
                    <a:pt x="5545" y="12529"/>
                    <a:pt x="5549" y="12534"/>
                    <a:pt x="5551" y="12536"/>
                  </a:cubicBezTo>
                  <a:cubicBezTo>
                    <a:pt x="5542" y="12536"/>
                    <a:pt x="5533" y="12536"/>
                    <a:pt x="5524" y="12535"/>
                  </a:cubicBezTo>
                  <a:cubicBezTo>
                    <a:pt x="5516" y="12535"/>
                    <a:pt x="5507" y="12535"/>
                    <a:pt x="5497" y="12535"/>
                  </a:cubicBezTo>
                  <a:lnTo>
                    <a:pt x="5312" y="12535"/>
                  </a:lnTo>
                  <a:lnTo>
                    <a:pt x="5283" y="12593"/>
                  </a:lnTo>
                  <a:lnTo>
                    <a:pt x="5581" y="12583"/>
                  </a:lnTo>
                  <a:lnTo>
                    <a:pt x="5736" y="12659"/>
                  </a:lnTo>
                  <a:lnTo>
                    <a:pt x="5760" y="12611"/>
                  </a:lnTo>
                  <a:lnTo>
                    <a:pt x="5608" y="12536"/>
                  </a:lnTo>
                  <a:lnTo>
                    <a:pt x="5432" y="12291"/>
                  </a:lnTo>
                  <a:close/>
                  <a:moveTo>
                    <a:pt x="5791" y="11862"/>
                  </a:moveTo>
                  <a:cubicBezTo>
                    <a:pt x="5765" y="11857"/>
                    <a:pt x="5740" y="11855"/>
                    <a:pt x="5715" y="11859"/>
                  </a:cubicBezTo>
                  <a:cubicBezTo>
                    <a:pt x="5706" y="11860"/>
                    <a:pt x="5696" y="11862"/>
                    <a:pt x="5685" y="11866"/>
                  </a:cubicBezTo>
                  <a:cubicBezTo>
                    <a:pt x="5674" y="11869"/>
                    <a:pt x="5663" y="11874"/>
                    <a:pt x="5652" y="11881"/>
                  </a:cubicBezTo>
                  <a:cubicBezTo>
                    <a:pt x="5641" y="11888"/>
                    <a:pt x="5630" y="11897"/>
                    <a:pt x="5619" y="11908"/>
                  </a:cubicBezTo>
                  <a:cubicBezTo>
                    <a:pt x="5609" y="11919"/>
                    <a:pt x="5599" y="11933"/>
                    <a:pt x="5591" y="11950"/>
                  </a:cubicBezTo>
                  <a:cubicBezTo>
                    <a:pt x="5579" y="11974"/>
                    <a:pt x="5573" y="11998"/>
                    <a:pt x="5573" y="12022"/>
                  </a:cubicBezTo>
                  <a:cubicBezTo>
                    <a:pt x="5573" y="12046"/>
                    <a:pt x="5578" y="12069"/>
                    <a:pt x="5589" y="12091"/>
                  </a:cubicBezTo>
                  <a:cubicBezTo>
                    <a:pt x="5600" y="12112"/>
                    <a:pt x="5616" y="12133"/>
                    <a:pt x="5637" y="12152"/>
                  </a:cubicBezTo>
                  <a:cubicBezTo>
                    <a:pt x="5658" y="12172"/>
                    <a:pt x="5684" y="12189"/>
                    <a:pt x="5715" y="12204"/>
                  </a:cubicBezTo>
                  <a:cubicBezTo>
                    <a:pt x="5783" y="12238"/>
                    <a:pt x="5842" y="12248"/>
                    <a:pt x="5893" y="12234"/>
                  </a:cubicBezTo>
                  <a:cubicBezTo>
                    <a:pt x="5915" y="12228"/>
                    <a:pt x="5935" y="12218"/>
                    <a:pt x="5953" y="12204"/>
                  </a:cubicBezTo>
                  <a:cubicBezTo>
                    <a:pt x="5971" y="12190"/>
                    <a:pt x="5986" y="12171"/>
                    <a:pt x="5997" y="12147"/>
                  </a:cubicBezTo>
                  <a:cubicBezTo>
                    <a:pt x="6007" y="12127"/>
                    <a:pt x="6013" y="12107"/>
                    <a:pt x="6015" y="12089"/>
                  </a:cubicBezTo>
                  <a:cubicBezTo>
                    <a:pt x="6017" y="12070"/>
                    <a:pt x="6015" y="12051"/>
                    <a:pt x="6008" y="12030"/>
                  </a:cubicBezTo>
                  <a:cubicBezTo>
                    <a:pt x="6000" y="12001"/>
                    <a:pt x="5985" y="11976"/>
                    <a:pt x="5965" y="11954"/>
                  </a:cubicBezTo>
                  <a:cubicBezTo>
                    <a:pt x="5944" y="11933"/>
                    <a:pt x="5915" y="11913"/>
                    <a:pt x="5878" y="11894"/>
                  </a:cubicBezTo>
                  <a:cubicBezTo>
                    <a:pt x="5846" y="11879"/>
                    <a:pt x="5817" y="11868"/>
                    <a:pt x="5791" y="11862"/>
                  </a:cubicBezTo>
                  <a:close/>
                  <a:moveTo>
                    <a:pt x="5900" y="11973"/>
                  </a:moveTo>
                  <a:cubicBezTo>
                    <a:pt x="5912" y="11980"/>
                    <a:pt x="5922" y="11987"/>
                    <a:pt x="5930" y="11994"/>
                  </a:cubicBezTo>
                  <a:cubicBezTo>
                    <a:pt x="5939" y="12001"/>
                    <a:pt x="5946" y="12008"/>
                    <a:pt x="5951" y="12015"/>
                  </a:cubicBezTo>
                  <a:cubicBezTo>
                    <a:pt x="5957" y="12022"/>
                    <a:pt x="5961" y="12030"/>
                    <a:pt x="5965" y="12038"/>
                  </a:cubicBezTo>
                  <a:cubicBezTo>
                    <a:pt x="5972" y="12052"/>
                    <a:pt x="5975" y="12066"/>
                    <a:pt x="5975" y="12081"/>
                  </a:cubicBezTo>
                  <a:cubicBezTo>
                    <a:pt x="5974" y="12096"/>
                    <a:pt x="5970" y="12111"/>
                    <a:pt x="5963" y="12127"/>
                  </a:cubicBezTo>
                  <a:cubicBezTo>
                    <a:pt x="5959" y="12135"/>
                    <a:pt x="5954" y="12143"/>
                    <a:pt x="5947" y="12150"/>
                  </a:cubicBezTo>
                  <a:cubicBezTo>
                    <a:pt x="5941" y="12158"/>
                    <a:pt x="5934" y="12164"/>
                    <a:pt x="5927" y="12170"/>
                  </a:cubicBezTo>
                  <a:cubicBezTo>
                    <a:pt x="5920" y="12175"/>
                    <a:pt x="5912" y="12180"/>
                    <a:pt x="5904" y="12184"/>
                  </a:cubicBezTo>
                  <a:cubicBezTo>
                    <a:pt x="5896" y="12187"/>
                    <a:pt x="5888" y="12189"/>
                    <a:pt x="5879" y="12190"/>
                  </a:cubicBezTo>
                  <a:cubicBezTo>
                    <a:pt x="5862" y="12191"/>
                    <a:pt x="5841" y="12188"/>
                    <a:pt x="5815" y="12181"/>
                  </a:cubicBezTo>
                  <a:cubicBezTo>
                    <a:pt x="5788" y="12173"/>
                    <a:pt x="5761" y="12162"/>
                    <a:pt x="5731" y="12148"/>
                  </a:cubicBezTo>
                  <a:cubicBezTo>
                    <a:pt x="5707" y="12136"/>
                    <a:pt x="5687" y="12124"/>
                    <a:pt x="5671" y="12112"/>
                  </a:cubicBezTo>
                  <a:cubicBezTo>
                    <a:pt x="5655" y="12101"/>
                    <a:pt x="5643" y="12088"/>
                    <a:pt x="5633" y="12075"/>
                  </a:cubicBezTo>
                  <a:cubicBezTo>
                    <a:pt x="5623" y="12060"/>
                    <a:pt x="5617" y="12044"/>
                    <a:pt x="5616" y="12025"/>
                  </a:cubicBezTo>
                  <a:cubicBezTo>
                    <a:pt x="5616" y="12006"/>
                    <a:pt x="5620" y="11987"/>
                    <a:pt x="5629" y="11969"/>
                  </a:cubicBezTo>
                  <a:cubicBezTo>
                    <a:pt x="5640" y="11946"/>
                    <a:pt x="5654" y="11930"/>
                    <a:pt x="5672" y="11921"/>
                  </a:cubicBezTo>
                  <a:cubicBezTo>
                    <a:pt x="5690" y="11912"/>
                    <a:pt x="5707" y="11908"/>
                    <a:pt x="5725" y="11908"/>
                  </a:cubicBezTo>
                  <a:cubicBezTo>
                    <a:pt x="5742" y="11908"/>
                    <a:pt x="5761" y="11912"/>
                    <a:pt x="5783" y="11919"/>
                  </a:cubicBezTo>
                  <a:cubicBezTo>
                    <a:pt x="5804" y="11925"/>
                    <a:pt x="5830" y="11936"/>
                    <a:pt x="5859" y="11950"/>
                  </a:cubicBezTo>
                  <a:cubicBezTo>
                    <a:pt x="5875" y="11958"/>
                    <a:pt x="5888" y="11966"/>
                    <a:pt x="5900" y="11973"/>
                  </a:cubicBezTo>
                  <a:close/>
                  <a:moveTo>
                    <a:pt x="5825" y="11492"/>
                  </a:moveTo>
                  <a:lnTo>
                    <a:pt x="5724" y="11697"/>
                  </a:lnTo>
                  <a:lnTo>
                    <a:pt x="6115" y="11890"/>
                  </a:lnTo>
                  <a:lnTo>
                    <a:pt x="6138" y="11842"/>
                  </a:lnTo>
                  <a:lnTo>
                    <a:pt x="5952" y="11751"/>
                  </a:lnTo>
                  <a:lnTo>
                    <a:pt x="6014" y="11625"/>
                  </a:lnTo>
                  <a:lnTo>
                    <a:pt x="5976" y="11607"/>
                  </a:lnTo>
                  <a:lnTo>
                    <a:pt x="5914" y="11732"/>
                  </a:lnTo>
                  <a:lnTo>
                    <a:pt x="5786" y="11669"/>
                  </a:lnTo>
                  <a:lnTo>
                    <a:pt x="5860" y="11518"/>
                  </a:lnTo>
                  <a:lnTo>
                    <a:pt x="5825" y="11492"/>
                  </a:lnTo>
                  <a:close/>
                  <a:moveTo>
                    <a:pt x="6491" y="11125"/>
                  </a:moveTo>
                  <a:lnTo>
                    <a:pt x="6084" y="10966"/>
                  </a:lnTo>
                  <a:lnTo>
                    <a:pt x="6050" y="11035"/>
                  </a:lnTo>
                  <a:lnTo>
                    <a:pt x="6273" y="11236"/>
                  </a:lnTo>
                  <a:cubicBezTo>
                    <a:pt x="6287" y="11248"/>
                    <a:pt x="6299" y="11259"/>
                    <a:pt x="6311" y="11267"/>
                  </a:cubicBezTo>
                  <a:cubicBezTo>
                    <a:pt x="6322" y="11276"/>
                    <a:pt x="6328" y="11281"/>
                    <a:pt x="6330" y="11282"/>
                  </a:cubicBezTo>
                  <a:cubicBezTo>
                    <a:pt x="6328" y="11281"/>
                    <a:pt x="6320" y="11279"/>
                    <a:pt x="6306" y="11275"/>
                  </a:cubicBezTo>
                  <a:cubicBezTo>
                    <a:pt x="6292" y="11272"/>
                    <a:pt x="6275" y="11268"/>
                    <a:pt x="6254" y="11264"/>
                  </a:cubicBezTo>
                  <a:lnTo>
                    <a:pt x="5964" y="11209"/>
                  </a:lnTo>
                  <a:lnTo>
                    <a:pt x="5930" y="11278"/>
                  </a:lnTo>
                  <a:lnTo>
                    <a:pt x="6304" y="11504"/>
                  </a:lnTo>
                  <a:lnTo>
                    <a:pt x="6327" y="11459"/>
                  </a:lnTo>
                  <a:lnTo>
                    <a:pt x="6059" y="11301"/>
                  </a:lnTo>
                  <a:cubicBezTo>
                    <a:pt x="6054" y="11298"/>
                    <a:pt x="6047" y="11294"/>
                    <a:pt x="6040" y="11290"/>
                  </a:cubicBezTo>
                  <a:cubicBezTo>
                    <a:pt x="6032" y="11285"/>
                    <a:pt x="6025" y="11281"/>
                    <a:pt x="6017" y="11277"/>
                  </a:cubicBezTo>
                  <a:cubicBezTo>
                    <a:pt x="6010" y="11273"/>
                    <a:pt x="6003" y="11269"/>
                    <a:pt x="5998" y="11266"/>
                  </a:cubicBezTo>
                  <a:cubicBezTo>
                    <a:pt x="5993" y="11263"/>
                    <a:pt x="5990" y="11261"/>
                    <a:pt x="5989" y="11260"/>
                  </a:cubicBezTo>
                  <a:cubicBezTo>
                    <a:pt x="5993" y="11262"/>
                    <a:pt x="6002" y="11264"/>
                    <a:pt x="6016" y="11266"/>
                  </a:cubicBezTo>
                  <a:cubicBezTo>
                    <a:pt x="6031" y="11269"/>
                    <a:pt x="6050" y="11273"/>
                    <a:pt x="6072" y="11277"/>
                  </a:cubicBezTo>
                  <a:lnTo>
                    <a:pt x="6387" y="11336"/>
                  </a:lnTo>
                  <a:lnTo>
                    <a:pt x="6407" y="11296"/>
                  </a:lnTo>
                  <a:lnTo>
                    <a:pt x="6156" y="11069"/>
                  </a:lnTo>
                  <a:cubicBezTo>
                    <a:pt x="6151" y="11065"/>
                    <a:pt x="6145" y="11060"/>
                    <a:pt x="6140" y="11055"/>
                  </a:cubicBezTo>
                  <a:cubicBezTo>
                    <a:pt x="6134" y="11050"/>
                    <a:pt x="6128" y="11045"/>
                    <a:pt x="6123" y="11041"/>
                  </a:cubicBezTo>
                  <a:cubicBezTo>
                    <a:pt x="6118" y="11036"/>
                    <a:pt x="6113" y="11032"/>
                    <a:pt x="6109" y="11029"/>
                  </a:cubicBezTo>
                  <a:cubicBezTo>
                    <a:pt x="6106" y="11026"/>
                    <a:pt x="6103" y="11024"/>
                    <a:pt x="6103" y="11024"/>
                  </a:cubicBezTo>
                  <a:cubicBezTo>
                    <a:pt x="6104" y="11024"/>
                    <a:pt x="6106" y="11025"/>
                    <a:pt x="6111" y="11027"/>
                  </a:cubicBezTo>
                  <a:cubicBezTo>
                    <a:pt x="6116" y="11029"/>
                    <a:pt x="6121" y="11032"/>
                    <a:pt x="6128" y="11035"/>
                  </a:cubicBezTo>
                  <a:cubicBezTo>
                    <a:pt x="6135" y="11038"/>
                    <a:pt x="6142" y="11041"/>
                    <a:pt x="6150" y="11045"/>
                  </a:cubicBezTo>
                  <a:cubicBezTo>
                    <a:pt x="6157" y="11048"/>
                    <a:pt x="6164" y="11051"/>
                    <a:pt x="6170" y="11053"/>
                  </a:cubicBezTo>
                  <a:lnTo>
                    <a:pt x="6468" y="11172"/>
                  </a:lnTo>
                  <a:lnTo>
                    <a:pt x="6491" y="11125"/>
                  </a:lnTo>
                  <a:close/>
                  <a:moveTo>
                    <a:pt x="6276" y="10576"/>
                  </a:moveTo>
                  <a:lnTo>
                    <a:pt x="6253" y="10623"/>
                  </a:lnTo>
                  <a:lnTo>
                    <a:pt x="6525" y="10757"/>
                  </a:lnTo>
                  <a:cubicBezTo>
                    <a:pt x="6538" y="10763"/>
                    <a:pt x="6549" y="10770"/>
                    <a:pt x="6558" y="10776"/>
                  </a:cubicBezTo>
                  <a:cubicBezTo>
                    <a:pt x="6566" y="10782"/>
                    <a:pt x="6573" y="10791"/>
                    <a:pt x="6579" y="10801"/>
                  </a:cubicBezTo>
                  <a:cubicBezTo>
                    <a:pt x="6584" y="10811"/>
                    <a:pt x="6586" y="10823"/>
                    <a:pt x="6584" y="10837"/>
                  </a:cubicBezTo>
                  <a:cubicBezTo>
                    <a:pt x="6582" y="10851"/>
                    <a:pt x="6577" y="10866"/>
                    <a:pt x="6569" y="10882"/>
                  </a:cubicBezTo>
                  <a:cubicBezTo>
                    <a:pt x="6563" y="10894"/>
                    <a:pt x="6557" y="10904"/>
                    <a:pt x="6551" y="10912"/>
                  </a:cubicBezTo>
                  <a:cubicBezTo>
                    <a:pt x="6544" y="10920"/>
                    <a:pt x="6537" y="10926"/>
                    <a:pt x="6531" y="10930"/>
                  </a:cubicBezTo>
                  <a:cubicBezTo>
                    <a:pt x="6524" y="10934"/>
                    <a:pt x="6517" y="10937"/>
                    <a:pt x="6511" y="10938"/>
                  </a:cubicBezTo>
                  <a:cubicBezTo>
                    <a:pt x="6505" y="10939"/>
                    <a:pt x="6499" y="10940"/>
                    <a:pt x="6494" y="10940"/>
                  </a:cubicBezTo>
                  <a:cubicBezTo>
                    <a:pt x="6486" y="10940"/>
                    <a:pt x="6477" y="10937"/>
                    <a:pt x="6466" y="10933"/>
                  </a:cubicBezTo>
                  <a:cubicBezTo>
                    <a:pt x="6454" y="10928"/>
                    <a:pt x="6444" y="10924"/>
                    <a:pt x="6434" y="10919"/>
                  </a:cubicBezTo>
                  <a:lnTo>
                    <a:pt x="6171" y="10789"/>
                  </a:lnTo>
                  <a:lnTo>
                    <a:pt x="6148" y="10836"/>
                  </a:lnTo>
                  <a:lnTo>
                    <a:pt x="6428" y="10974"/>
                  </a:lnTo>
                  <a:cubicBezTo>
                    <a:pt x="6437" y="10978"/>
                    <a:pt x="6447" y="10982"/>
                    <a:pt x="6459" y="10987"/>
                  </a:cubicBezTo>
                  <a:cubicBezTo>
                    <a:pt x="6471" y="10991"/>
                    <a:pt x="6483" y="10993"/>
                    <a:pt x="6495" y="10992"/>
                  </a:cubicBezTo>
                  <a:cubicBezTo>
                    <a:pt x="6520" y="10991"/>
                    <a:pt x="6541" y="10984"/>
                    <a:pt x="6559" y="10970"/>
                  </a:cubicBezTo>
                  <a:cubicBezTo>
                    <a:pt x="6577" y="10957"/>
                    <a:pt x="6593" y="10935"/>
                    <a:pt x="6608" y="10904"/>
                  </a:cubicBezTo>
                  <a:cubicBezTo>
                    <a:pt x="6620" y="10880"/>
                    <a:pt x="6627" y="10859"/>
                    <a:pt x="6630" y="10840"/>
                  </a:cubicBezTo>
                  <a:cubicBezTo>
                    <a:pt x="6633" y="10822"/>
                    <a:pt x="6633" y="10804"/>
                    <a:pt x="6628" y="10787"/>
                  </a:cubicBezTo>
                  <a:cubicBezTo>
                    <a:pt x="6624" y="10770"/>
                    <a:pt x="6617" y="10757"/>
                    <a:pt x="6606" y="10746"/>
                  </a:cubicBezTo>
                  <a:cubicBezTo>
                    <a:pt x="6595" y="10736"/>
                    <a:pt x="6577" y="10725"/>
                    <a:pt x="6554" y="10713"/>
                  </a:cubicBezTo>
                  <a:lnTo>
                    <a:pt x="6276" y="10576"/>
                  </a:lnTo>
                  <a:close/>
                  <a:moveTo>
                    <a:pt x="6119" y="10707"/>
                  </a:moveTo>
                  <a:cubicBezTo>
                    <a:pt x="6110" y="10710"/>
                    <a:pt x="6104" y="10716"/>
                    <a:pt x="6100" y="10724"/>
                  </a:cubicBezTo>
                  <a:cubicBezTo>
                    <a:pt x="6096" y="10732"/>
                    <a:pt x="6095" y="10740"/>
                    <a:pt x="6098" y="10749"/>
                  </a:cubicBezTo>
                  <a:cubicBezTo>
                    <a:pt x="6101" y="10757"/>
                    <a:pt x="6106" y="10763"/>
                    <a:pt x="6114" y="10767"/>
                  </a:cubicBezTo>
                  <a:cubicBezTo>
                    <a:pt x="6123" y="10772"/>
                    <a:pt x="6131" y="10772"/>
                    <a:pt x="6140" y="10769"/>
                  </a:cubicBezTo>
                  <a:cubicBezTo>
                    <a:pt x="6149" y="10767"/>
                    <a:pt x="6155" y="10761"/>
                    <a:pt x="6159" y="10753"/>
                  </a:cubicBezTo>
                  <a:cubicBezTo>
                    <a:pt x="6163" y="10744"/>
                    <a:pt x="6164" y="10736"/>
                    <a:pt x="6161" y="10727"/>
                  </a:cubicBezTo>
                  <a:cubicBezTo>
                    <a:pt x="6157" y="10719"/>
                    <a:pt x="6152" y="10713"/>
                    <a:pt x="6143" y="10709"/>
                  </a:cubicBezTo>
                  <a:cubicBezTo>
                    <a:pt x="6135" y="10705"/>
                    <a:pt x="6127" y="10704"/>
                    <a:pt x="6119" y="10707"/>
                  </a:cubicBezTo>
                  <a:close/>
                  <a:moveTo>
                    <a:pt x="6176" y="10590"/>
                  </a:moveTo>
                  <a:cubicBezTo>
                    <a:pt x="6167" y="10593"/>
                    <a:pt x="6161" y="10599"/>
                    <a:pt x="6157" y="10607"/>
                  </a:cubicBezTo>
                  <a:cubicBezTo>
                    <a:pt x="6153" y="10615"/>
                    <a:pt x="6153" y="10623"/>
                    <a:pt x="6156" y="10632"/>
                  </a:cubicBezTo>
                  <a:cubicBezTo>
                    <a:pt x="6158" y="10640"/>
                    <a:pt x="6164" y="10647"/>
                    <a:pt x="6172" y="10651"/>
                  </a:cubicBezTo>
                  <a:cubicBezTo>
                    <a:pt x="6180" y="10655"/>
                    <a:pt x="6189" y="10655"/>
                    <a:pt x="6197" y="10653"/>
                  </a:cubicBezTo>
                  <a:cubicBezTo>
                    <a:pt x="6206" y="10650"/>
                    <a:pt x="6212" y="10644"/>
                    <a:pt x="6217" y="10636"/>
                  </a:cubicBezTo>
                  <a:cubicBezTo>
                    <a:pt x="6221" y="10627"/>
                    <a:pt x="6221" y="10619"/>
                    <a:pt x="6218" y="10611"/>
                  </a:cubicBezTo>
                  <a:cubicBezTo>
                    <a:pt x="6215" y="10602"/>
                    <a:pt x="6209" y="10596"/>
                    <a:pt x="6201" y="10592"/>
                  </a:cubicBezTo>
                  <a:cubicBezTo>
                    <a:pt x="6193" y="10588"/>
                    <a:pt x="6184" y="10587"/>
                    <a:pt x="6176" y="10590"/>
                  </a:cubicBezTo>
                  <a:close/>
                  <a:moveTo>
                    <a:pt x="6850" y="10396"/>
                  </a:moveTo>
                  <a:lnTo>
                    <a:pt x="6459" y="10204"/>
                  </a:lnTo>
                  <a:lnTo>
                    <a:pt x="6436" y="10250"/>
                  </a:lnTo>
                  <a:lnTo>
                    <a:pt x="6650" y="10353"/>
                  </a:lnTo>
                  <a:cubicBezTo>
                    <a:pt x="6664" y="10360"/>
                    <a:pt x="6678" y="10366"/>
                    <a:pt x="6692" y="10373"/>
                  </a:cubicBezTo>
                  <a:cubicBezTo>
                    <a:pt x="6706" y="10379"/>
                    <a:pt x="6719" y="10385"/>
                    <a:pt x="6731" y="10390"/>
                  </a:cubicBezTo>
                  <a:cubicBezTo>
                    <a:pt x="6742" y="10395"/>
                    <a:pt x="6752" y="10399"/>
                    <a:pt x="6759" y="10402"/>
                  </a:cubicBezTo>
                  <a:cubicBezTo>
                    <a:pt x="6767" y="10405"/>
                    <a:pt x="6771" y="10406"/>
                    <a:pt x="6771" y="10406"/>
                  </a:cubicBezTo>
                  <a:cubicBezTo>
                    <a:pt x="6770" y="10406"/>
                    <a:pt x="6766" y="10406"/>
                    <a:pt x="6760" y="10405"/>
                  </a:cubicBezTo>
                  <a:cubicBezTo>
                    <a:pt x="6754" y="10405"/>
                    <a:pt x="6746" y="10404"/>
                    <a:pt x="6737" y="10404"/>
                  </a:cubicBezTo>
                  <a:cubicBezTo>
                    <a:pt x="6728" y="10403"/>
                    <a:pt x="6717" y="10403"/>
                    <a:pt x="6706" y="10402"/>
                  </a:cubicBezTo>
                  <a:cubicBezTo>
                    <a:pt x="6694" y="10402"/>
                    <a:pt x="6683" y="10402"/>
                    <a:pt x="6671" y="10402"/>
                  </a:cubicBezTo>
                  <a:lnTo>
                    <a:pt x="6358" y="10409"/>
                  </a:lnTo>
                  <a:lnTo>
                    <a:pt x="6331" y="10464"/>
                  </a:lnTo>
                  <a:lnTo>
                    <a:pt x="6722" y="10656"/>
                  </a:lnTo>
                  <a:lnTo>
                    <a:pt x="6746" y="10608"/>
                  </a:lnTo>
                  <a:lnTo>
                    <a:pt x="6518" y="10498"/>
                  </a:lnTo>
                  <a:cubicBezTo>
                    <a:pt x="6506" y="10493"/>
                    <a:pt x="6495" y="10487"/>
                    <a:pt x="6483" y="10482"/>
                  </a:cubicBezTo>
                  <a:cubicBezTo>
                    <a:pt x="6472" y="10477"/>
                    <a:pt x="6461" y="10473"/>
                    <a:pt x="6451" y="10468"/>
                  </a:cubicBezTo>
                  <a:cubicBezTo>
                    <a:pt x="6441" y="10464"/>
                    <a:pt x="6432" y="10461"/>
                    <a:pt x="6425" y="10457"/>
                  </a:cubicBezTo>
                  <a:cubicBezTo>
                    <a:pt x="6418" y="10454"/>
                    <a:pt x="6413" y="10452"/>
                    <a:pt x="6409" y="10451"/>
                  </a:cubicBezTo>
                  <a:cubicBezTo>
                    <a:pt x="6413" y="10452"/>
                    <a:pt x="6419" y="10452"/>
                    <a:pt x="6426" y="10453"/>
                  </a:cubicBezTo>
                  <a:cubicBezTo>
                    <a:pt x="6434" y="10453"/>
                    <a:pt x="6443" y="10453"/>
                    <a:pt x="6453" y="10453"/>
                  </a:cubicBezTo>
                  <a:cubicBezTo>
                    <a:pt x="6463" y="10453"/>
                    <a:pt x="6474" y="10453"/>
                    <a:pt x="6486" y="10453"/>
                  </a:cubicBezTo>
                  <a:cubicBezTo>
                    <a:pt x="6498" y="10453"/>
                    <a:pt x="6511" y="10453"/>
                    <a:pt x="6525" y="10453"/>
                  </a:cubicBezTo>
                  <a:lnTo>
                    <a:pt x="6826" y="10445"/>
                  </a:lnTo>
                  <a:lnTo>
                    <a:pt x="6850" y="10396"/>
                  </a:lnTo>
                  <a:close/>
                  <a:moveTo>
                    <a:pt x="6874" y="9975"/>
                  </a:moveTo>
                  <a:cubicBezTo>
                    <a:pt x="6859" y="9974"/>
                    <a:pt x="6845" y="9975"/>
                    <a:pt x="6832" y="9978"/>
                  </a:cubicBezTo>
                  <a:cubicBezTo>
                    <a:pt x="6819" y="9982"/>
                    <a:pt x="6807" y="9987"/>
                    <a:pt x="6796" y="9995"/>
                  </a:cubicBezTo>
                  <a:cubicBezTo>
                    <a:pt x="6786" y="10002"/>
                    <a:pt x="6773" y="10013"/>
                    <a:pt x="6759" y="10028"/>
                  </a:cubicBezTo>
                  <a:lnTo>
                    <a:pt x="6723" y="10066"/>
                  </a:lnTo>
                  <a:cubicBezTo>
                    <a:pt x="6704" y="10085"/>
                    <a:pt x="6687" y="10098"/>
                    <a:pt x="6673" y="10103"/>
                  </a:cubicBezTo>
                  <a:cubicBezTo>
                    <a:pt x="6658" y="10109"/>
                    <a:pt x="6643" y="10107"/>
                    <a:pt x="6627" y="10099"/>
                  </a:cubicBezTo>
                  <a:cubicBezTo>
                    <a:pt x="6607" y="10090"/>
                    <a:pt x="6595" y="10075"/>
                    <a:pt x="6590" y="10056"/>
                  </a:cubicBezTo>
                  <a:cubicBezTo>
                    <a:pt x="6585" y="10036"/>
                    <a:pt x="6589" y="10014"/>
                    <a:pt x="6601" y="9990"/>
                  </a:cubicBezTo>
                  <a:cubicBezTo>
                    <a:pt x="6605" y="9981"/>
                    <a:pt x="6610" y="9974"/>
                    <a:pt x="6614" y="9967"/>
                  </a:cubicBezTo>
                  <a:cubicBezTo>
                    <a:pt x="6619" y="9960"/>
                    <a:pt x="6625" y="9954"/>
                    <a:pt x="6631" y="9947"/>
                  </a:cubicBezTo>
                  <a:cubicBezTo>
                    <a:pt x="6637" y="9941"/>
                    <a:pt x="6645" y="9935"/>
                    <a:pt x="6653" y="9929"/>
                  </a:cubicBezTo>
                  <a:cubicBezTo>
                    <a:pt x="6661" y="9924"/>
                    <a:pt x="6670" y="9917"/>
                    <a:pt x="6681" y="9911"/>
                  </a:cubicBezTo>
                  <a:lnTo>
                    <a:pt x="6657" y="9874"/>
                  </a:lnTo>
                  <a:cubicBezTo>
                    <a:pt x="6614" y="9899"/>
                    <a:pt x="6582" y="9932"/>
                    <a:pt x="6562" y="9973"/>
                  </a:cubicBezTo>
                  <a:cubicBezTo>
                    <a:pt x="6552" y="9992"/>
                    <a:pt x="6547" y="10011"/>
                    <a:pt x="6545" y="10029"/>
                  </a:cubicBezTo>
                  <a:cubicBezTo>
                    <a:pt x="6542" y="10047"/>
                    <a:pt x="6544" y="10064"/>
                    <a:pt x="6548" y="10080"/>
                  </a:cubicBezTo>
                  <a:cubicBezTo>
                    <a:pt x="6552" y="10096"/>
                    <a:pt x="6560" y="10111"/>
                    <a:pt x="6571" y="10123"/>
                  </a:cubicBezTo>
                  <a:cubicBezTo>
                    <a:pt x="6581" y="10136"/>
                    <a:pt x="6595" y="10147"/>
                    <a:pt x="6612" y="10155"/>
                  </a:cubicBezTo>
                  <a:cubicBezTo>
                    <a:pt x="6637" y="10167"/>
                    <a:pt x="6662" y="10170"/>
                    <a:pt x="6688" y="10162"/>
                  </a:cubicBezTo>
                  <a:cubicBezTo>
                    <a:pt x="6699" y="10158"/>
                    <a:pt x="6710" y="10152"/>
                    <a:pt x="6720" y="10144"/>
                  </a:cubicBezTo>
                  <a:cubicBezTo>
                    <a:pt x="6730" y="10136"/>
                    <a:pt x="6743" y="10125"/>
                    <a:pt x="6757" y="10109"/>
                  </a:cubicBezTo>
                  <a:lnTo>
                    <a:pt x="6788" y="10076"/>
                  </a:lnTo>
                  <a:cubicBezTo>
                    <a:pt x="6825" y="10036"/>
                    <a:pt x="6861" y="10025"/>
                    <a:pt x="6895" y="10042"/>
                  </a:cubicBezTo>
                  <a:cubicBezTo>
                    <a:pt x="6918" y="10053"/>
                    <a:pt x="6933" y="10072"/>
                    <a:pt x="6937" y="10097"/>
                  </a:cubicBezTo>
                  <a:cubicBezTo>
                    <a:pt x="6940" y="10109"/>
                    <a:pt x="6940" y="10120"/>
                    <a:pt x="6938" y="10130"/>
                  </a:cubicBezTo>
                  <a:cubicBezTo>
                    <a:pt x="6936" y="10140"/>
                    <a:pt x="6931" y="10153"/>
                    <a:pt x="6924" y="10168"/>
                  </a:cubicBezTo>
                  <a:cubicBezTo>
                    <a:pt x="6914" y="10187"/>
                    <a:pt x="6903" y="10204"/>
                    <a:pt x="6889" y="10219"/>
                  </a:cubicBezTo>
                  <a:cubicBezTo>
                    <a:pt x="6875" y="10233"/>
                    <a:pt x="6859" y="10245"/>
                    <a:pt x="6839" y="10256"/>
                  </a:cubicBezTo>
                  <a:lnTo>
                    <a:pt x="6865" y="10294"/>
                  </a:lnTo>
                  <a:cubicBezTo>
                    <a:pt x="6887" y="10281"/>
                    <a:pt x="6905" y="10266"/>
                    <a:pt x="6921" y="10248"/>
                  </a:cubicBezTo>
                  <a:cubicBezTo>
                    <a:pt x="6937" y="10231"/>
                    <a:pt x="6951" y="10210"/>
                    <a:pt x="6962" y="10186"/>
                  </a:cubicBezTo>
                  <a:cubicBezTo>
                    <a:pt x="6971" y="10168"/>
                    <a:pt x="6977" y="10151"/>
                    <a:pt x="6980" y="10136"/>
                  </a:cubicBezTo>
                  <a:cubicBezTo>
                    <a:pt x="6983" y="10120"/>
                    <a:pt x="6983" y="10104"/>
                    <a:pt x="6981" y="10087"/>
                  </a:cubicBezTo>
                  <a:cubicBezTo>
                    <a:pt x="6979" y="10064"/>
                    <a:pt x="6972" y="10044"/>
                    <a:pt x="6960" y="10026"/>
                  </a:cubicBezTo>
                  <a:cubicBezTo>
                    <a:pt x="6947" y="10009"/>
                    <a:pt x="6932" y="9996"/>
                    <a:pt x="6914" y="9987"/>
                  </a:cubicBezTo>
                  <a:cubicBezTo>
                    <a:pt x="6902" y="9981"/>
                    <a:pt x="6888" y="9977"/>
                    <a:pt x="6874" y="9975"/>
                  </a:cubicBezTo>
                  <a:close/>
                  <a:moveTo>
                    <a:pt x="6791" y="9529"/>
                  </a:moveTo>
                  <a:lnTo>
                    <a:pt x="6664" y="9787"/>
                  </a:lnTo>
                  <a:lnTo>
                    <a:pt x="6703" y="9807"/>
                  </a:lnTo>
                  <a:lnTo>
                    <a:pt x="6755" y="9702"/>
                  </a:lnTo>
                  <a:lnTo>
                    <a:pt x="7106" y="9875"/>
                  </a:lnTo>
                  <a:lnTo>
                    <a:pt x="7128" y="9830"/>
                  </a:lnTo>
                  <a:lnTo>
                    <a:pt x="6777" y="9657"/>
                  </a:lnTo>
                  <a:lnTo>
                    <a:pt x="6829" y="9551"/>
                  </a:lnTo>
                  <a:lnTo>
                    <a:pt x="6791" y="9529"/>
                  </a:lnTo>
                  <a:close/>
                  <a:moveTo>
                    <a:pt x="7323" y="9434"/>
                  </a:moveTo>
                  <a:lnTo>
                    <a:pt x="7283" y="9414"/>
                  </a:lnTo>
                  <a:lnTo>
                    <a:pt x="7198" y="9587"/>
                  </a:lnTo>
                  <a:lnTo>
                    <a:pt x="7055" y="9516"/>
                  </a:lnTo>
                  <a:lnTo>
                    <a:pt x="7121" y="9382"/>
                  </a:lnTo>
                  <a:lnTo>
                    <a:pt x="7080" y="9362"/>
                  </a:lnTo>
                  <a:lnTo>
                    <a:pt x="7014" y="9496"/>
                  </a:lnTo>
                  <a:lnTo>
                    <a:pt x="6886" y="9433"/>
                  </a:lnTo>
                  <a:lnTo>
                    <a:pt x="6965" y="9273"/>
                  </a:lnTo>
                  <a:lnTo>
                    <a:pt x="6929" y="9248"/>
                  </a:lnTo>
                  <a:lnTo>
                    <a:pt x="6824" y="9461"/>
                  </a:lnTo>
                  <a:lnTo>
                    <a:pt x="7215" y="9654"/>
                  </a:lnTo>
                  <a:lnTo>
                    <a:pt x="7323" y="9434"/>
                  </a:lnTo>
                  <a:close/>
                  <a:moveTo>
                    <a:pt x="7486" y="9103"/>
                  </a:moveTo>
                  <a:lnTo>
                    <a:pt x="7450" y="9108"/>
                  </a:lnTo>
                  <a:cubicBezTo>
                    <a:pt x="7433" y="9110"/>
                    <a:pt x="7415" y="9113"/>
                    <a:pt x="7397" y="9115"/>
                  </a:cubicBezTo>
                  <a:cubicBezTo>
                    <a:pt x="7378" y="9118"/>
                    <a:pt x="7360" y="9120"/>
                    <a:pt x="7344" y="9122"/>
                  </a:cubicBezTo>
                  <a:cubicBezTo>
                    <a:pt x="7327" y="9125"/>
                    <a:pt x="7316" y="9127"/>
                    <a:pt x="7309" y="9128"/>
                  </a:cubicBezTo>
                  <a:cubicBezTo>
                    <a:pt x="7299" y="9130"/>
                    <a:pt x="7288" y="9132"/>
                    <a:pt x="7276" y="9135"/>
                  </a:cubicBezTo>
                  <a:cubicBezTo>
                    <a:pt x="7264" y="9138"/>
                    <a:pt x="7254" y="9142"/>
                    <a:pt x="7246" y="9146"/>
                  </a:cubicBezTo>
                  <a:lnTo>
                    <a:pt x="7248" y="9140"/>
                  </a:lnTo>
                  <a:cubicBezTo>
                    <a:pt x="7256" y="9124"/>
                    <a:pt x="7261" y="9109"/>
                    <a:pt x="7262" y="9094"/>
                  </a:cubicBezTo>
                  <a:cubicBezTo>
                    <a:pt x="7263" y="9079"/>
                    <a:pt x="7261" y="9064"/>
                    <a:pt x="7256" y="9050"/>
                  </a:cubicBezTo>
                  <a:cubicBezTo>
                    <a:pt x="7251" y="9037"/>
                    <a:pt x="7243" y="9024"/>
                    <a:pt x="7233" y="9013"/>
                  </a:cubicBezTo>
                  <a:cubicBezTo>
                    <a:pt x="7222" y="9001"/>
                    <a:pt x="7208" y="8991"/>
                    <a:pt x="7192" y="8984"/>
                  </a:cubicBezTo>
                  <a:cubicBezTo>
                    <a:pt x="7182" y="8979"/>
                    <a:pt x="7172" y="8975"/>
                    <a:pt x="7162" y="8973"/>
                  </a:cubicBezTo>
                  <a:cubicBezTo>
                    <a:pt x="7153" y="8972"/>
                    <a:pt x="7143" y="8971"/>
                    <a:pt x="7135" y="8971"/>
                  </a:cubicBezTo>
                  <a:cubicBezTo>
                    <a:pt x="7126" y="8971"/>
                    <a:pt x="7118" y="8973"/>
                    <a:pt x="7111" y="8975"/>
                  </a:cubicBezTo>
                  <a:cubicBezTo>
                    <a:pt x="7103" y="8977"/>
                    <a:pt x="7097" y="8979"/>
                    <a:pt x="7091" y="8982"/>
                  </a:cubicBezTo>
                  <a:cubicBezTo>
                    <a:pt x="7085" y="8985"/>
                    <a:pt x="7079" y="8988"/>
                    <a:pt x="7073" y="8993"/>
                  </a:cubicBezTo>
                  <a:cubicBezTo>
                    <a:pt x="7067" y="8997"/>
                    <a:pt x="7061" y="9003"/>
                    <a:pt x="7055" y="9009"/>
                  </a:cubicBezTo>
                  <a:cubicBezTo>
                    <a:pt x="7049" y="9016"/>
                    <a:pt x="7043" y="9024"/>
                    <a:pt x="7037" y="9034"/>
                  </a:cubicBezTo>
                  <a:cubicBezTo>
                    <a:pt x="7031" y="9043"/>
                    <a:pt x="7024" y="9055"/>
                    <a:pt x="7018" y="9068"/>
                  </a:cubicBezTo>
                  <a:lnTo>
                    <a:pt x="6973" y="9159"/>
                  </a:lnTo>
                  <a:lnTo>
                    <a:pt x="7364" y="9352"/>
                  </a:lnTo>
                  <a:lnTo>
                    <a:pt x="7386" y="9306"/>
                  </a:lnTo>
                  <a:lnTo>
                    <a:pt x="7209" y="9219"/>
                  </a:lnTo>
                  <a:cubicBezTo>
                    <a:pt x="7215" y="9209"/>
                    <a:pt x="7220" y="9202"/>
                    <a:pt x="7227" y="9198"/>
                  </a:cubicBezTo>
                  <a:cubicBezTo>
                    <a:pt x="7233" y="9193"/>
                    <a:pt x="7243" y="9190"/>
                    <a:pt x="7256" y="9187"/>
                  </a:cubicBezTo>
                  <a:cubicBezTo>
                    <a:pt x="7280" y="9182"/>
                    <a:pt x="7301" y="9178"/>
                    <a:pt x="7322" y="9175"/>
                  </a:cubicBezTo>
                  <a:cubicBezTo>
                    <a:pt x="7343" y="9171"/>
                    <a:pt x="7362" y="9169"/>
                    <a:pt x="7379" y="9167"/>
                  </a:cubicBezTo>
                  <a:cubicBezTo>
                    <a:pt x="7397" y="9164"/>
                    <a:pt x="7412" y="9163"/>
                    <a:pt x="7425" y="9163"/>
                  </a:cubicBezTo>
                  <a:cubicBezTo>
                    <a:pt x="7439" y="9162"/>
                    <a:pt x="7449" y="9162"/>
                    <a:pt x="7457" y="9162"/>
                  </a:cubicBezTo>
                  <a:lnTo>
                    <a:pt x="7486" y="9103"/>
                  </a:lnTo>
                  <a:close/>
                  <a:moveTo>
                    <a:pt x="7200" y="9054"/>
                  </a:moveTo>
                  <a:cubicBezTo>
                    <a:pt x="7208" y="9063"/>
                    <a:pt x="7214" y="9072"/>
                    <a:pt x="7217" y="9081"/>
                  </a:cubicBezTo>
                  <a:cubicBezTo>
                    <a:pt x="7220" y="9092"/>
                    <a:pt x="7220" y="9104"/>
                    <a:pt x="7218" y="9116"/>
                  </a:cubicBezTo>
                  <a:cubicBezTo>
                    <a:pt x="7216" y="9129"/>
                    <a:pt x="7210" y="9144"/>
                    <a:pt x="7202" y="9162"/>
                  </a:cubicBezTo>
                  <a:lnTo>
                    <a:pt x="7180" y="9205"/>
                  </a:lnTo>
                  <a:lnTo>
                    <a:pt x="7035" y="9133"/>
                  </a:lnTo>
                  <a:lnTo>
                    <a:pt x="7058" y="9086"/>
                  </a:lnTo>
                  <a:cubicBezTo>
                    <a:pt x="7063" y="9076"/>
                    <a:pt x="7068" y="9067"/>
                    <a:pt x="7073" y="9060"/>
                  </a:cubicBezTo>
                  <a:cubicBezTo>
                    <a:pt x="7078" y="9053"/>
                    <a:pt x="7084" y="9046"/>
                    <a:pt x="7090" y="9041"/>
                  </a:cubicBezTo>
                  <a:cubicBezTo>
                    <a:pt x="7100" y="9033"/>
                    <a:pt x="7112" y="9027"/>
                    <a:pt x="7126" y="9025"/>
                  </a:cubicBezTo>
                  <a:cubicBezTo>
                    <a:pt x="7141" y="9024"/>
                    <a:pt x="7155" y="9026"/>
                    <a:pt x="7168" y="9032"/>
                  </a:cubicBezTo>
                  <a:cubicBezTo>
                    <a:pt x="7181" y="9039"/>
                    <a:pt x="7191" y="9046"/>
                    <a:pt x="7200" y="9054"/>
                  </a:cubicBezTo>
                  <a:close/>
                  <a:moveTo>
                    <a:pt x="7698" y="8892"/>
                  </a:moveTo>
                  <a:lnTo>
                    <a:pt x="7149" y="8622"/>
                  </a:lnTo>
                  <a:lnTo>
                    <a:pt x="7130" y="8659"/>
                  </a:lnTo>
                  <a:lnTo>
                    <a:pt x="7679" y="8929"/>
                  </a:lnTo>
                  <a:lnTo>
                    <a:pt x="7698" y="8892"/>
                  </a:lnTo>
                  <a:close/>
                  <a:moveTo>
                    <a:pt x="7543" y="8000"/>
                  </a:moveTo>
                  <a:lnTo>
                    <a:pt x="7520" y="8047"/>
                  </a:lnTo>
                  <a:lnTo>
                    <a:pt x="7723" y="8207"/>
                  </a:lnTo>
                  <a:cubicBezTo>
                    <a:pt x="7736" y="8217"/>
                    <a:pt x="7749" y="8227"/>
                    <a:pt x="7761" y="8237"/>
                  </a:cubicBezTo>
                  <a:cubicBezTo>
                    <a:pt x="7774" y="8247"/>
                    <a:pt x="7786" y="8255"/>
                    <a:pt x="7796" y="8263"/>
                  </a:cubicBezTo>
                  <a:cubicBezTo>
                    <a:pt x="7806" y="8270"/>
                    <a:pt x="7814" y="8276"/>
                    <a:pt x="7821" y="8282"/>
                  </a:cubicBezTo>
                  <a:cubicBezTo>
                    <a:pt x="7826" y="8285"/>
                    <a:pt x="7830" y="8287"/>
                    <a:pt x="7831" y="8289"/>
                  </a:cubicBezTo>
                  <a:cubicBezTo>
                    <a:pt x="7829" y="8288"/>
                    <a:pt x="7826" y="8287"/>
                    <a:pt x="7822" y="8286"/>
                  </a:cubicBezTo>
                  <a:cubicBezTo>
                    <a:pt x="7815" y="8284"/>
                    <a:pt x="7807" y="8282"/>
                    <a:pt x="7797" y="8279"/>
                  </a:cubicBezTo>
                  <a:cubicBezTo>
                    <a:pt x="7787" y="8276"/>
                    <a:pt x="7775" y="8273"/>
                    <a:pt x="7762" y="8269"/>
                  </a:cubicBezTo>
                  <a:cubicBezTo>
                    <a:pt x="7749" y="8266"/>
                    <a:pt x="7734" y="8262"/>
                    <a:pt x="7718" y="8258"/>
                  </a:cubicBezTo>
                  <a:lnTo>
                    <a:pt x="7449" y="8192"/>
                  </a:lnTo>
                  <a:lnTo>
                    <a:pt x="7423" y="8245"/>
                  </a:lnTo>
                  <a:lnTo>
                    <a:pt x="7631" y="8413"/>
                  </a:lnTo>
                  <a:cubicBezTo>
                    <a:pt x="7641" y="8420"/>
                    <a:pt x="7652" y="8429"/>
                    <a:pt x="7663" y="8438"/>
                  </a:cubicBezTo>
                  <a:cubicBezTo>
                    <a:pt x="7675" y="8447"/>
                    <a:pt x="7686" y="8455"/>
                    <a:pt x="7696" y="8462"/>
                  </a:cubicBezTo>
                  <a:cubicBezTo>
                    <a:pt x="7706" y="8470"/>
                    <a:pt x="7714" y="8476"/>
                    <a:pt x="7721" y="8482"/>
                  </a:cubicBezTo>
                  <a:cubicBezTo>
                    <a:pt x="7728" y="8487"/>
                    <a:pt x="7732" y="8490"/>
                    <a:pt x="7733" y="8490"/>
                  </a:cubicBezTo>
                  <a:cubicBezTo>
                    <a:pt x="7731" y="8490"/>
                    <a:pt x="7726" y="8488"/>
                    <a:pt x="7718" y="8486"/>
                  </a:cubicBezTo>
                  <a:cubicBezTo>
                    <a:pt x="7709" y="8483"/>
                    <a:pt x="7699" y="8480"/>
                    <a:pt x="7686" y="8476"/>
                  </a:cubicBezTo>
                  <a:cubicBezTo>
                    <a:pt x="7674" y="8472"/>
                    <a:pt x="7661" y="8468"/>
                    <a:pt x="7646" y="8464"/>
                  </a:cubicBezTo>
                  <a:cubicBezTo>
                    <a:pt x="7632" y="8460"/>
                    <a:pt x="7618" y="8456"/>
                    <a:pt x="7604" y="8453"/>
                  </a:cubicBezTo>
                  <a:lnTo>
                    <a:pt x="7351" y="8390"/>
                  </a:lnTo>
                  <a:lnTo>
                    <a:pt x="7327" y="8440"/>
                  </a:lnTo>
                  <a:lnTo>
                    <a:pt x="7763" y="8540"/>
                  </a:lnTo>
                  <a:lnTo>
                    <a:pt x="7793" y="8480"/>
                  </a:lnTo>
                  <a:lnTo>
                    <a:pt x="7596" y="8324"/>
                  </a:lnTo>
                  <a:cubicBezTo>
                    <a:pt x="7584" y="8315"/>
                    <a:pt x="7573" y="8306"/>
                    <a:pt x="7562" y="8297"/>
                  </a:cubicBezTo>
                  <a:cubicBezTo>
                    <a:pt x="7550" y="8289"/>
                    <a:pt x="7540" y="8281"/>
                    <a:pt x="7531" y="8275"/>
                  </a:cubicBezTo>
                  <a:cubicBezTo>
                    <a:pt x="7522" y="8268"/>
                    <a:pt x="7515" y="8263"/>
                    <a:pt x="7509" y="8259"/>
                  </a:cubicBezTo>
                  <a:cubicBezTo>
                    <a:pt x="7503" y="8255"/>
                    <a:pt x="7500" y="8252"/>
                    <a:pt x="7499" y="8251"/>
                  </a:cubicBezTo>
                  <a:cubicBezTo>
                    <a:pt x="7500" y="8252"/>
                    <a:pt x="7505" y="8253"/>
                    <a:pt x="7511" y="8255"/>
                  </a:cubicBezTo>
                  <a:cubicBezTo>
                    <a:pt x="7518" y="8257"/>
                    <a:pt x="7527" y="8260"/>
                    <a:pt x="7537" y="8263"/>
                  </a:cubicBezTo>
                  <a:cubicBezTo>
                    <a:pt x="7548" y="8266"/>
                    <a:pt x="7560" y="8269"/>
                    <a:pt x="7574" y="8273"/>
                  </a:cubicBezTo>
                  <a:cubicBezTo>
                    <a:pt x="7588" y="8277"/>
                    <a:pt x="7603" y="8281"/>
                    <a:pt x="7619" y="8285"/>
                  </a:cubicBezTo>
                  <a:lnTo>
                    <a:pt x="7860" y="8343"/>
                  </a:lnTo>
                  <a:lnTo>
                    <a:pt x="7890" y="8282"/>
                  </a:lnTo>
                  <a:lnTo>
                    <a:pt x="7543" y="8000"/>
                  </a:lnTo>
                  <a:close/>
                  <a:moveTo>
                    <a:pt x="8080" y="7895"/>
                  </a:moveTo>
                  <a:lnTo>
                    <a:pt x="8040" y="7875"/>
                  </a:lnTo>
                  <a:lnTo>
                    <a:pt x="7955" y="8047"/>
                  </a:lnTo>
                  <a:lnTo>
                    <a:pt x="7812" y="7977"/>
                  </a:lnTo>
                  <a:lnTo>
                    <a:pt x="7878" y="7843"/>
                  </a:lnTo>
                  <a:lnTo>
                    <a:pt x="7838" y="7823"/>
                  </a:lnTo>
                  <a:lnTo>
                    <a:pt x="7772" y="7957"/>
                  </a:lnTo>
                  <a:lnTo>
                    <a:pt x="7644" y="7894"/>
                  </a:lnTo>
                  <a:lnTo>
                    <a:pt x="7722" y="7734"/>
                  </a:lnTo>
                  <a:lnTo>
                    <a:pt x="7687" y="7708"/>
                  </a:lnTo>
                  <a:lnTo>
                    <a:pt x="7582" y="7922"/>
                  </a:lnTo>
                  <a:lnTo>
                    <a:pt x="7973" y="8114"/>
                  </a:lnTo>
                  <a:lnTo>
                    <a:pt x="8080" y="7895"/>
                  </a:lnTo>
                  <a:close/>
                  <a:moveTo>
                    <a:pt x="8096" y="7491"/>
                  </a:moveTo>
                  <a:cubicBezTo>
                    <a:pt x="8082" y="7489"/>
                    <a:pt x="8068" y="7490"/>
                    <a:pt x="8055" y="7494"/>
                  </a:cubicBezTo>
                  <a:cubicBezTo>
                    <a:pt x="8042" y="7497"/>
                    <a:pt x="8030" y="7503"/>
                    <a:pt x="8019" y="7510"/>
                  </a:cubicBezTo>
                  <a:cubicBezTo>
                    <a:pt x="8008" y="7517"/>
                    <a:pt x="7996" y="7528"/>
                    <a:pt x="7982" y="7543"/>
                  </a:cubicBezTo>
                  <a:lnTo>
                    <a:pt x="7945" y="7581"/>
                  </a:lnTo>
                  <a:cubicBezTo>
                    <a:pt x="7926" y="7601"/>
                    <a:pt x="7910" y="7613"/>
                    <a:pt x="7895" y="7619"/>
                  </a:cubicBezTo>
                  <a:cubicBezTo>
                    <a:pt x="7881" y="7624"/>
                    <a:pt x="7866" y="7623"/>
                    <a:pt x="7850" y="7615"/>
                  </a:cubicBezTo>
                  <a:cubicBezTo>
                    <a:pt x="7829" y="7605"/>
                    <a:pt x="7817" y="7590"/>
                    <a:pt x="7812" y="7571"/>
                  </a:cubicBezTo>
                  <a:cubicBezTo>
                    <a:pt x="7808" y="7552"/>
                    <a:pt x="7811" y="7530"/>
                    <a:pt x="7824" y="7505"/>
                  </a:cubicBezTo>
                  <a:cubicBezTo>
                    <a:pt x="7828" y="7497"/>
                    <a:pt x="7832" y="7489"/>
                    <a:pt x="7837" y="7482"/>
                  </a:cubicBezTo>
                  <a:cubicBezTo>
                    <a:pt x="7842" y="7475"/>
                    <a:pt x="7847" y="7469"/>
                    <a:pt x="7854" y="7463"/>
                  </a:cubicBezTo>
                  <a:cubicBezTo>
                    <a:pt x="7860" y="7457"/>
                    <a:pt x="7867" y="7451"/>
                    <a:pt x="7875" y="7445"/>
                  </a:cubicBezTo>
                  <a:cubicBezTo>
                    <a:pt x="7883" y="7439"/>
                    <a:pt x="7893" y="7433"/>
                    <a:pt x="7904" y="7426"/>
                  </a:cubicBezTo>
                  <a:lnTo>
                    <a:pt x="7880" y="7389"/>
                  </a:lnTo>
                  <a:cubicBezTo>
                    <a:pt x="7837" y="7414"/>
                    <a:pt x="7805" y="7447"/>
                    <a:pt x="7784" y="7489"/>
                  </a:cubicBezTo>
                  <a:cubicBezTo>
                    <a:pt x="7775" y="7508"/>
                    <a:pt x="7769" y="7526"/>
                    <a:pt x="7767" y="7545"/>
                  </a:cubicBezTo>
                  <a:cubicBezTo>
                    <a:pt x="7765" y="7563"/>
                    <a:pt x="7766" y="7580"/>
                    <a:pt x="7771" y="7596"/>
                  </a:cubicBezTo>
                  <a:cubicBezTo>
                    <a:pt x="7775" y="7612"/>
                    <a:pt x="7783" y="7626"/>
                    <a:pt x="7793" y="7639"/>
                  </a:cubicBezTo>
                  <a:cubicBezTo>
                    <a:pt x="7804" y="7652"/>
                    <a:pt x="7818" y="7662"/>
                    <a:pt x="7834" y="7670"/>
                  </a:cubicBezTo>
                  <a:cubicBezTo>
                    <a:pt x="7859" y="7683"/>
                    <a:pt x="7885" y="7685"/>
                    <a:pt x="7910" y="7677"/>
                  </a:cubicBezTo>
                  <a:cubicBezTo>
                    <a:pt x="7922" y="7674"/>
                    <a:pt x="7933" y="7668"/>
                    <a:pt x="7943" y="7660"/>
                  </a:cubicBezTo>
                  <a:cubicBezTo>
                    <a:pt x="7953" y="7652"/>
                    <a:pt x="7965" y="7640"/>
                    <a:pt x="7979" y="7625"/>
                  </a:cubicBezTo>
                  <a:lnTo>
                    <a:pt x="8010" y="7591"/>
                  </a:lnTo>
                  <a:cubicBezTo>
                    <a:pt x="8048" y="7552"/>
                    <a:pt x="8083" y="7540"/>
                    <a:pt x="8118" y="7557"/>
                  </a:cubicBezTo>
                  <a:cubicBezTo>
                    <a:pt x="8141" y="7569"/>
                    <a:pt x="8155" y="7587"/>
                    <a:pt x="8160" y="7613"/>
                  </a:cubicBezTo>
                  <a:cubicBezTo>
                    <a:pt x="8162" y="7624"/>
                    <a:pt x="8162" y="7635"/>
                    <a:pt x="8160" y="7645"/>
                  </a:cubicBezTo>
                  <a:cubicBezTo>
                    <a:pt x="8158" y="7656"/>
                    <a:pt x="8154" y="7668"/>
                    <a:pt x="8146" y="7683"/>
                  </a:cubicBezTo>
                  <a:cubicBezTo>
                    <a:pt x="8137" y="7703"/>
                    <a:pt x="8125" y="7720"/>
                    <a:pt x="8111" y="7734"/>
                  </a:cubicBezTo>
                  <a:cubicBezTo>
                    <a:pt x="8098" y="7748"/>
                    <a:pt x="8081" y="7761"/>
                    <a:pt x="8061" y="7771"/>
                  </a:cubicBezTo>
                  <a:lnTo>
                    <a:pt x="8088" y="7810"/>
                  </a:lnTo>
                  <a:cubicBezTo>
                    <a:pt x="8109" y="7796"/>
                    <a:pt x="8128" y="7781"/>
                    <a:pt x="8144" y="7763"/>
                  </a:cubicBezTo>
                  <a:cubicBezTo>
                    <a:pt x="8159" y="7746"/>
                    <a:pt x="8173" y="7725"/>
                    <a:pt x="8185" y="7702"/>
                  </a:cubicBezTo>
                  <a:cubicBezTo>
                    <a:pt x="8194" y="7684"/>
                    <a:pt x="8200" y="7667"/>
                    <a:pt x="8203" y="7651"/>
                  </a:cubicBezTo>
                  <a:cubicBezTo>
                    <a:pt x="8205" y="7636"/>
                    <a:pt x="8206" y="7619"/>
                    <a:pt x="8204" y="7602"/>
                  </a:cubicBezTo>
                  <a:cubicBezTo>
                    <a:pt x="8202" y="7580"/>
                    <a:pt x="8194" y="7559"/>
                    <a:pt x="8182" y="7542"/>
                  </a:cubicBezTo>
                  <a:cubicBezTo>
                    <a:pt x="8170" y="7524"/>
                    <a:pt x="8155" y="7511"/>
                    <a:pt x="8137" y="7502"/>
                  </a:cubicBezTo>
                  <a:cubicBezTo>
                    <a:pt x="8124" y="7496"/>
                    <a:pt x="8111" y="7492"/>
                    <a:pt x="8096" y="7491"/>
                  </a:cubicBezTo>
                  <a:close/>
                  <a:moveTo>
                    <a:pt x="8014" y="7044"/>
                  </a:moveTo>
                  <a:lnTo>
                    <a:pt x="7886" y="7303"/>
                  </a:lnTo>
                  <a:lnTo>
                    <a:pt x="7926" y="7322"/>
                  </a:lnTo>
                  <a:lnTo>
                    <a:pt x="7977" y="7217"/>
                  </a:lnTo>
                  <a:lnTo>
                    <a:pt x="8329" y="7390"/>
                  </a:lnTo>
                  <a:lnTo>
                    <a:pt x="8351" y="7345"/>
                  </a:lnTo>
                  <a:lnTo>
                    <a:pt x="7999" y="7172"/>
                  </a:lnTo>
                  <a:lnTo>
                    <a:pt x="8052" y="7066"/>
                  </a:lnTo>
                  <a:lnTo>
                    <a:pt x="8014" y="7044"/>
                  </a:lnTo>
                  <a:close/>
                  <a:moveTo>
                    <a:pt x="8148" y="6771"/>
                  </a:moveTo>
                  <a:lnTo>
                    <a:pt x="8047" y="6977"/>
                  </a:lnTo>
                  <a:lnTo>
                    <a:pt x="8438" y="7169"/>
                  </a:lnTo>
                  <a:lnTo>
                    <a:pt x="8461" y="7122"/>
                  </a:lnTo>
                  <a:lnTo>
                    <a:pt x="8275" y="7030"/>
                  </a:lnTo>
                  <a:lnTo>
                    <a:pt x="8337" y="6905"/>
                  </a:lnTo>
                  <a:lnTo>
                    <a:pt x="8299" y="6886"/>
                  </a:lnTo>
                  <a:lnTo>
                    <a:pt x="8237" y="7012"/>
                  </a:lnTo>
                  <a:lnTo>
                    <a:pt x="8109" y="6949"/>
                  </a:lnTo>
                  <a:lnTo>
                    <a:pt x="8183" y="6798"/>
                  </a:lnTo>
                  <a:lnTo>
                    <a:pt x="8148" y="6771"/>
                  </a:lnTo>
                  <a:close/>
                  <a:moveTo>
                    <a:pt x="8695" y="6646"/>
                  </a:moveTo>
                  <a:lnTo>
                    <a:pt x="8241" y="6583"/>
                  </a:lnTo>
                  <a:lnTo>
                    <a:pt x="8211" y="6644"/>
                  </a:lnTo>
                  <a:lnTo>
                    <a:pt x="8537" y="6967"/>
                  </a:lnTo>
                  <a:lnTo>
                    <a:pt x="8561" y="6919"/>
                  </a:lnTo>
                  <a:lnTo>
                    <a:pt x="8459" y="6823"/>
                  </a:lnTo>
                  <a:lnTo>
                    <a:pt x="8531" y="6677"/>
                  </a:lnTo>
                  <a:lnTo>
                    <a:pt x="8669" y="6699"/>
                  </a:lnTo>
                  <a:lnTo>
                    <a:pt x="8695" y="6646"/>
                  </a:lnTo>
                  <a:close/>
                  <a:moveTo>
                    <a:pt x="8487" y="6670"/>
                  </a:moveTo>
                  <a:lnTo>
                    <a:pt x="8427" y="6791"/>
                  </a:lnTo>
                  <a:lnTo>
                    <a:pt x="8266" y="6635"/>
                  </a:lnTo>
                  <a:lnTo>
                    <a:pt x="8487" y="6670"/>
                  </a:lnTo>
                  <a:close/>
                  <a:moveTo>
                    <a:pt x="8133" y="6614"/>
                  </a:moveTo>
                  <a:cubicBezTo>
                    <a:pt x="8124" y="6617"/>
                    <a:pt x="8118" y="6622"/>
                    <a:pt x="8114" y="6631"/>
                  </a:cubicBezTo>
                  <a:cubicBezTo>
                    <a:pt x="8110" y="6639"/>
                    <a:pt x="8109" y="6647"/>
                    <a:pt x="8112" y="6655"/>
                  </a:cubicBezTo>
                  <a:cubicBezTo>
                    <a:pt x="8115" y="6664"/>
                    <a:pt x="8121" y="6670"/>
                    <a:pt x="8129" y="6674"/>
                  </a:cubicBezTo>
                  <a:cubicBezTo>
                    <a:pt x="8137" y="6678"/>
                    <a:pt x="8145" y="6679"/>
                    <a:pt x="8154" y="6676"/>
                  </a:cubicBezTo>
                  <a:cubicBezTo>
                    <a:pt x="8163" y="6673"/>
                    <a:pt x="8169" y="6668"/>
                    <a:pt x="8173" y="6659"/>
                  </a:cubicBezTo>
                  <a:cubicBezTo>
                    <a:pt x="8177" y="6651"/>
                    <a:pt x="8178" y="6643"/>
                    <a:pt x="8175" y="6634"/>
                  </a:cubicBezTo>
                  <a:cubicBezTo>
                    <a:pt x="8172" y="6626"/>
                    <a:pt x="8166" y="6620"/>
                    <a:pt x="8157" y="6615"/>
                  </a:cubicBezTo>
                  <a:cubicBezTo>
                    <a:pt x="8149" y="6612"/>
                    <a:pt x="8141" y="6611"/>
                    <a:pt x="8133" y="6614"/>
                  </a:cubicBezTo>
                  <a:close/>
                  <a:moveTo>
                    <a:pt x="8190" y="6497"/>
                  </a:moveTo>
                  <a:cubicBezTo>
                    <a:pt x="8182" y="6499"/>
                    <a:pt x="8176" y="6505"/>
                    <a:pt x="8171" y="6513"/>
                  </a:cubicBezTo>
                  <a:cubicBezTo>
                    <a:pt x="8168" y="6521"/>
                    <a:pt x="8167" y="6530"/>
                    <a:pt x="8170" y="6538"/>
                  </a:cubicBezTo>
                  <a:cubicBezTo>
                    <a:pt x="8173" y="6547"/>
                    <a:pt x="8178" y="6553"/>
                    <a:pt x="8186" y="6557"/>
                  </a:cubicBezTo>
                  <a:cubicBezTo>
                    <a:pt x="8195" y="6561"/>
                    <a:pt x="8203" y="6562"/>
                    <a:pt x="8212" y="6559"/>
                  </a:cubicBezTo>
                  <a:cubicBezTo>
                    <a:pt x="8221" y="6556"/>
                    <a:pt x="8227" y="6550"/>
                    <a:pt x="8231" y="6542"/>
                  </a:cubicBezTo>
                  <a:cubicBezTo>
                    <a:pt x="8235" y="6534"/>
                    <a:pt x="8236" y="6525"/>
                    <a:pt x="8232" y="6517"/>
                  </a:cubicBezTo>
                  <a:cubicBezTo>
                    <a:pt x="8229" y="6508"/>
                    <a:pt x="8223" y="6502"/>
                    <a:pt x="8215" y="6498"/>
                  </a:cubicBezTo>
                  <a:cubicBezTo>
                    <a:pt x="8207" y="6494"/>
                    <a:pt x="8199" y="6494"/>
                    <a:pt x="8190" y="6497"/>
                  </a:cubicBezTo>
                  <a:close/>
                  <a:moveTo>
                    <a:pt x="8791" y="6351"/>
                  </a:moveTo>
                  <a:lnTo>
                    <a:pt x="8715" y="6506"/>
                  </a:lnTo>
                  <a:lnTo>
                    <a:pt x="8364" y="6333"/>
                  </a:lnTo>
                  <a:lnTo>
                    <a:pt x="8341" y="6380"/>
                  </a:lnTo>
                  <a:lnTo>
                    <a:pt x="8732" y="6572"/>
                  </a:lnTo>
                  <a:lnTo>
                    <a:pt x="8827" y="6377"/>
                  </a:lnTo>
                  <a:lnTo>
                    <a:pt x="8791" y="6351"/>
                  </a:lnTo>
                  <a:close/>
                  <a:moveTo>
                    <a:pt x="8890" y="6250"/>
                  </a:moveTo>
                  <a:lnTo>
                    <a:pt x="8499" y="6058"/>
                  </a:lnTo>
                  <a:lnTo>
                    <a:pt x="8477" y="6103"/>
                  </a:lnTo>
                  <a:lnTo>
                    <a:pt x="8868" y="6295"/>
                  </a:lnTo>
                  <a:lnTo>
                    <a:pt x="8890" y="6250"/>
                  </a:lnTo>
                  <a:close/>
                  <a:moveTo>
                    <a:pt x="3914" y="18089"/>
                  </a:moveTo>
                  <a:lnTo>
                    <a:pt x="3523" y="17896"/>
                  </a:lnTo>
                  <a:lnTo>
                    <a:pt x="3500" y="17943"/>
                  </a:lnTo>
                  <a:lnTo>
                    <a:pt x="3664" y="18023"/>
                  </a:lnTo>
                  <a:lnTo>
                    <a:pt x="3583" y="18188"/>
                  </a:lnTo>
                  <a:lnTo>
                    <a:pt x="3419" y="18108"/>
                  </a:lnTo>
                  <a:lnTo>
                    <a:pt x="3397" y="18153"/>
                  </a:lnTo>
                  <a:lnTo>
                    <a:pt x="3601" y="18254"/>
                  </a:lnTo>
                  <a:lnTo>
                    <a:pt x="3717" y="18254"/>
                  </a:lnTo>
                  <a:lnTo>
                    <a:pt x="3621" y="18207"/>
                  </a:lnTo>
                  <a:lnTo>
                    <a:pt x="3702" y="18042"/>
                  </a:lnTo>
                  <a:lnTo>
                    <a:pt x="3891" y="18135"/>
                  </a:lnTo>
                  <a:lnTo>
                    <a:pt x="3914" y="18089"/>
                  </a:lnTo>
                  <a:close/>
                  <a:moveTo>
                    <a:pt x="9002" y="7621"/>
                  </a:moveTo>
                  <a:lnTo>
                    <a:pt x="9002" y="7564"/>
                  </a:lnTo>
                  <a:lnTo>
                    <a:pt x="8684" y="7408"/>
                  </a:lnTo>
                  <a:lnTo>
                    <a:pt x="8661" y="7454"/>
                  </a:lnTo>
                  <a:lnTo>
                    <a:pt x="9002" y="7621"/>
                  </a:lnTo>
                  <a:close/>
                  <a:moveTo>
                    <a:pt x="9002" y="7370"/>
                  </a:moveTo>
                  <a:lnTo>
                    <a:pt x="9002" y="7318"/>
                  </a:lnTo>
                  <a:lnTo>
                    <a:pt x="8746" y="7282"/>
                  </a:lnTo>
                  <a:lnTo>
                    <a:pt x="8721" y="7332"/>
                  </a:lnTo>
                  <a:lnTo>
                    <a:pt x="9002" y="7370"/>
                  </a:lnTo>
                  <a:close/>
                  <a:moveTo>
                    <a:pt x="9002" y="7216"/>
                  </a:moveTo>
                  <a:lnTo>
                    <a:pt x="9002" y="7149"/>
                  </a:lnTo>
                  <a:lnTo>
                    <a:pt x="8874" y="7021"/>
                  </a:lnTo>
                  <a:lnTo>
                    <a:pt x="8851" y="7069"/>
                  </a:lnTo>
                  <a:lnTo>
                    <a:pt x="9002" y="7216"/>
                  </a:lnTo>
                  <a:close/>
                  <a:moveTo>
                    <a:pt x="9002" y="6990"/>
                  </a:moveTo>
                  <a:lnTo>
                    <a:pt x="9002" y="6931"/>
                  </a:lnTo>
                  <a:lnTo>
                    <a:pt x="8974" y="6917"/>
                  </a:lnTo>
                  <a:lnTo>
                    <a:pt x="9002" y="6859"/>
                  </a:lnTo>
                  <a:lnTo>
                    <a:pt x="9002" y="6761"/>
                  </a:lnTo>
                  <a:lnTo>
                    <a:pt x="8912" y="6945"/>
                  </a:lnTo>
                  <a:lnTo>
                    <a:pt x="9002" y="6990"/>
                  </a:lnTo>
                  <a:close/>
                  <a:moveTo>
                    <a:pt x="4078" y="17755"/>
                  </a:moveTo>
                  <a:lnTo>
                    <a:pt x="4038" y="17735"/>
                  </a:lnTo>
                  <a:lnTo>
                    <a:pt x="3953" y="17907"/>
                  </a:lnTo>
                  <a:lnTo>
                    <a:pt x="3810" y="17837"/>
                  </a:lnTo>
                  <a:lnTo>
                    <a:pt x="3876" y="17703"/>
                  </a:lnTo>
                  <a:lnTo>
                    <a:pt x="3835" y="17683"/>
                  </a:lnTo>
                  <a:lnTo>
                    <a:pt x="3770" y="17817"/>
                  </a:lnTo>
                  <a:lnTo>
                    <a:pt x="3641" y="17754"/>
                  </a:lnTo>
                  <a:lnTo>
                    <a:pt x="3720" y="17593"/>
                  </a:lnTo>
                  <a:lnTo>
                    <a:pt x="3684" y="17568"/>
                  </a:lnTo>
                  <a:lnTo>
                    <a:pt x="3579" y="17782"/>
                  </a:lnTo>
                  <a:lnTo>
                    <a:pt x="3970" y="17974"/>
                  </a:lnTo>
                  <a:lnTo>
                    <a:pt x="4078" y="17755"/>
                  </a:lnTo>
                  <a:close/>
                  <a:moveTo>
                    <a:pt x="3995" y="16937"/>
                  </a:moveTo>
                  <a:lnTo>
                    <a:pt x="3972" y="16984"/>
                  </a:lnTo>
                  <a:lnTo>
                    <a:pt x="4175" y="17144"/>
                  </a:lnTo>
                  <a:cubicBezTo>
                    <a:pt x="4188" y="17154"/>
                    <a:pt x="4200" y="17164"/>
                    <a:pt x="4213" y="17174"/>
                  </a:cubicBezTo>
                  <a:cubicBezTo>
                    <a:pt x="4226" y="17184"/>
                    <a:pt x="4237" y="17192"/>
                    <a:pt x="4248" y="17200"/>
                  </a:cubicBezTo>
                  <a:cubicBezTo>
                    <a:pt x="4258" y="17207"/>
                    <a:pt x="4266" y="17213"/>
                    <a:pt x="4273" y="17218"/>
                  </a:cubicBezTo>
                  <a:cubicBezTo>
                    <a:pt x="4278" y="17222"/>
                    <a:pt x="4281" y="17224"/>
                    <a:pt x="4283" y="17226"/>
                  </a:cubicBezTo>
                  <a:cubicBezTo>
                    <a:pt x="4281" y="17225"/>
                    <a:pt x="4278" y="17224"/>
                    <a:pt x="4273" y="17223"/>
                  </a:cubicBezTo>
                  <a:cubicBezTo>
                    <a:pt x="4267" y="17221"/>
                    <a:pt x="4259" y="17218"/>
                    <a:pt x="4249" y="17216"/>
                  </a:cubicBezTo>
                  <a:cubicBezTo>
                    <a:pt x="4239" y="17213"/>
                    <a:pt x="4227" y="17210"/>
                    <a:pt x="4214" y="17206"/>
                  </a:cubicBezTo>
                  <a:cubicBezTo>
                    <a:pt x="4200" y="17203"/>
                    <a:pt x="4186" y="17199"/>
                    <a:pt x="4170" y="17195"/>
                  </a:cubicBezTo>
                  <a:lnTo>
                    <a:pt x="3900" y="17129"/>
                  </a:lnTo>
                  <a:lnTo>
                    <a:pt x="3874" y="17182"/>
                  </a:lnTo>
                  <a:lnTo>
                    <a:pt x="4083" y="17349"/>
                  </a:lnTo>
                  <a:cubicBezTo>
                    <a:pt x="4093" y="17357"/>
                    <a:pt x="4104" y="17366"/>
                    <a:pt x="4115" y="17375"/>
                  </a:cubicBezTo>
                  <a:cubicBezTo>
                    <a:pt x="4127" y="17384"/>
                    <a:pt x="4138" y="17392"/>
                    <a:pt x="4148" y="17399"/>
                  </a:cubicBezTo>
                  <a:cubicBezTo>
                    <a:pt x="4158" y="17407"/>
                    <a:pt x="4166" y="17413"/>
                    <a:pt x="4173" y="17419"/>
                  </a:cubicBezTo>
                  <a:cubicBezTo>
                    <a:pt x="4180" y="17424"/>
                    <a:pt x="4184" y="17427"/>
                    <a:pt x="4185" y="17427"/>
                  </a:cubicBezTo>
                  <a:cubicBezTo>
                    <a:pt x="4183" y="17427"/>
                    <a:pt x="4178" y="17425"/>
                    <a:pt x="4169" y="17422"/>
                  </a:cubicBezTo>
                  <a:cubicBezTo>
                    <a:pt x="4161" y="17420"/>
                    <a:pt x="4150" y="17416"/>
                    <a:pt x="4138" y="17413"/>
                  </a:cubicBezTo>
                  <a:cubicBezTo>
                    <a:pt x="4126" y="17409"/>
                    <a:pt x="4112" y="17405"/>
                    <a:pt x="4098" y="17401"/>
                  </a:cubicBezTo>
                  <a:cubicBezTo>
                    <a:pt x="4083" y="17397"/>
                    <a:pt x="4069" y="17393"/>
                    <a:pt x="4056" y="17390"/>
                  </a:cubicBezTo>
                  <a:lnTo>
                    <a:pt x="3803" y="17327"/>
                  </a:lnTo>
                  <a:lnTo>
                    <a:pt x="3778" y="17377"/>
                  </a:lnTo>
                  <a:lnTo>
                    <a:pt x="4215" y="17477"/>
                  </a:lnTo>
                  <a:lnTo>
                    <a:pt x="4244" y="17417"/>
                  </a:lnTo>
                  <a:lnTo>
                    <a:pt x="4047" y="17261"/>
                  </a:lnTo>
                  <a:cubicBezTo>
                    <a:pt x="4036" y="17252"/>
                    <a:pt x="4024" y="17243"/>
                    <a:pt x="4013" y="17234"/>
                  </a:cubicBezTo>
                  <a:cubicBezTo>
                    <a:pt x="4002" y="17226"/>
                    <a:pt x="3992" y="17218"/>
                    <a:pt x="3983" y="17212"/>
                  </a:cubicBezTo>
                  <a:cubicBezTo>
                    <a:pt x="3974" y="17205"/>
                    <a:pt x="3967" y="17200"/>
                    <a:pt x="3961" y="17196"/>
                  </a:cubicBezTo>
                  <a:cubicBezTo>
                    <a:pt x="3955" y="17192"/>
                    <a:pt x="3952" y="17189"/>
                    <a:pt x="3951" y="17188"/>
                  </a:cubicBezTo>
                  <a:cubicBezTo>
                    <a:pt x="3952" y="17189"/>
                    <a:pt x="3956" y="17190"/>
                    <a:pt x="3963" y="17192"/>
                  </a:cubicBezTo>
                  <a:cubicBezTo>
                    <a:pt x="3970" y="17194"/>
                    <a:pt x="3979" y="17197"/>
                    <a:pt x="3989" y="17200"/>
                  </a:cubicBezTo>
                  <a:cubicBezTo>
                    <a:pt x="4000" y="17203"/>
                    <a:pt x="4012" y="17206"/>
                    <a:pt x="4026" y="17210"/>
                  </a:cubicBezTo>
                  <a:cubicBezTo>
                    <a:pt x="4040" y="17214"/>
                    <a:pt x="4055" y="17218"/>
                    <a:pt x="4071" y="17222"/>
                  </a:cubicBezTo>
                  <a:lnTo>
                    <a:pt x="4312" y="17280"/>
                  </a:lnTo>
                  <a:lnTo>
                    <a:pt x="4342" y="17219"/>
                  </a:lnTo>
                  <a:lnTo>
                    <a:pt x="3995" y="16937"/>
                  </a:lnTo>
                  <a:close/>
                  <a:moveTo>
                    <a:pt x="4447" y="17006"/>
                  </a:moveTo>
                  <a:lnTo>
                    <a:pt x="4056" y="16813"/>
                  </a:lnTo>
                  <a:lnTo>
                    <a:pt x="4033" y="16859"/>
                  </a:lnTo>
                  <a:lnTo>
                    <a:pt x="4424" y="17051"/>
                  </a:lnTo>
                  <a:lnTo>
                    <a:pt x="4447" y="17006"/>
                  </a:lnTo>
                  <a:close/>
                  <a:moveTo>
                    <a:pt x="4563" y="16671"/>
                  </a:moveTo>
                  <a:lnTo>
                    <a:pt x="4487" y="16825"/>
                  </a:lnTo>
                  <a:lnTo>
                    <a:pt x="4135" y="16652"/>
                  </a:lnTo>
                  <a:lnTo>
                    <a:pt x="4112" y="16699"/>
                  </a:lnTo>
                  <a:lnTo>
                    <a:pt x="4503" y="16891"/>
                  </a:lnTo>
                  <a:lnTo>
                    <a:pt x="4599" y="16696"/>
                  </a:lnTo>
                  <a:lnTo>
                    <a:pt x="4563" y="16671"/>
                  </a:lnTo>
                  <a:close/>
                  <a:moveTo>
                    <a:pt x="4766" y="16358"/>
                  </a:moveTo>
                  <a:lnTo>
                    <a:pt x="4375" y="16165"/>
                  </a:lnTo>
                  <a:lnTo>
                    <a:pt x="4352" y="16212"/>
                  </a:lnTo>
                  <a:lnTo>
                    <a:pt x="4515" y="16292"/>
                  </a:lnTo>
                  <a:lnTo>
                    <a:pt x="4434" y="16457"/>
                  </a:lnTo>
                  <a:lnTo>
                    <a:pt x="4271" y="16377"/>
                  </a:lnTo>
                  <a:lnTo>
                    <a:pt x="4248" y="16422"/>
                  </a:lnTo>
                  <a:lnTo>
                    <a:pt x="4639" y="16615"/>
                  </a:lnTo>
                  <a:lnTo>
                    <a:pt x="4662" y="16569"/>
                  </a:lnTo>
                  <a:lnTo>
                    <a:pt x="4472" y="16476"/>
                  </a:lnTo>
                  <a:lnTo>
                    <a:pt x="4553" y="16311"/>
                  </a:lnTo>
                  <a:lnTo>
                    <a:pt x="4743" y="16404"/>
                  </a:lnTo>
                  <a:lnTo>
                    <a:pt x="4766" y="16358"/>
                  </a:lnTo>
                  <a:close/>
                  <a:moveTo>
                    <a:pt x="4930" y="16024"/>
                  </a:moveTo>
                  <a:lnTo>
                    <a:pt x="4889" y="16004"/>
                  </a:lnTo>
                  <a:lnTo>
                    <a:pt x="4805" y="16176"/>
                  </a:lnTo>
                  <a:lnTo>
                    <a:pt x="4662" y="16106"/>
                  </a:lnTo>
                  <a:lnTo>
                    <a:pt x="4728" y="15972"/>
                  </a:lnTo>
                  <a:lnTo>
                    <a:pt x="4687" y="15952"/>
                  </a:lnTo>
                  <a:lnTo>
                    <a:pt x="4621" y="16086"/>
                  </a:lnTo>
                  <a:lnTo>
                    <a:pt x="4493" y="16023"/>
                  </a:lnTo>
                  <a:lnTo>
                    <a:pt x="4572" y="15862"/>
                  </a:lnTo>
                  <a:lnTo>
                    <a:pt x="4536" y="15837"/>
                  </a:lnTo>
                  <a:lnTo>
                    <a:pt x="4431" y="16051"/>
                  </a:lnTo>
                  <a:lnTo>
                    <a:pt x="4822" y="16243"/>
                  </a:lnTo>
                  <a:lnTo>
                    <a:pt x="4930" y="16024"/>
                  </a:lnTo>
                  <a:close/>
                  <a:moveTo>
                    <a:pt x="5030" y="15721"/>
                  </a:moveTo>
                  <a:lnTo>
                    <a:pt x="4954" y="15875"/>
                  </a:lnTo>
                  <a:lnTo>
                    <a:pt x="4603" y="15702"/>
                  </a:lnTo>
                  <a:lnTo>
                    <a:pt x="4580" y="15749"/>
                  </a:lnTo>
                  <a:lnTo>
                    <a:pt x="4971" y="15941"/>
                  </a:lnTo>
                  <a:lnTo>
                    <a:pt x="5066" y="15746"/>
                  </a:lnTo>
                  <a:lnTo>
                    <a:pt x="5030" y="15721"/>
                  </a:lnTo>
                  <a:close/>
                  <a:moveTo>
                    <a:pt x="5289" y="15293"/>
                  </a:moveTo>
                  <a:lnTo>
                    <a:pt x="4882" y="15135"/>
                  </a:lnTo>
                  <a:lnTo>
                    <a:pt x="4848" y="15204"/>
                  </a:lnTo>
                  <a:lnTo>
                    <a:pt x="5072" y="15405"/>
                  </a:lnTo>
                  <a:cubicBezTo>
                    <a:pt x="5085" y="15417"/>
                    <a:pt x="5098" y="15427"/>
                    <a:pt x="5109" y="15436"/>
                  </a:cubicBezTo>
                  <a:cubicBezTo>
                    <a:pt x="5120" y="15444"/>
                    <a:pt x="5127" y="15449"/>
                    <a:pt x="5128" y="15450"/>
                  </a:cubicBezTo>
                  <a:cubicBezTo>
                    <a:pt x="5126" y="15450"/>
                    <a:pt x="5118" y="15448"/>
                    <a:pt x="5104" y="15444"/>
                  </a:cubicBezTo>
                  <a:cubicBezTo>
                    <a:pt x="5090" y="15440"/>
                    <a:pt x="5073" y="15436"/>
                    <a:pt x="5052" y="15432"/>
                  </a:cubicBezTo>
                  <a:lnTo>
                    <a:pt x="4762" y="15378"/>
                  </a:lnTo>
                  <a:lnTo>
                    <a:pt x="4729" y="15446"/>
                  </a:lnTo>
                  <a:lnTo>
                    <a:pt x="5103" y="15673"/>
                  </a:lnTo>
                  <a:lnTo>
                    <a:pt x="5125" y="15628"/>
                  </a:lnTo>
                  <a:lnTo>
                    <a:pt x="4857" y="15469"/>
                  </a:lnTo>
                  <a:cubicBezTo>
                    <a:pt x="4852" y="15466"/>
                    <a:pt x="4845" y="15462"/>
                    <a:pt x="4838" y="15458"/>
                  </a:cubicBezTo>
                  <a:cubicBezTo>
                    <a:pt x="4830" y="15454"/>
                    <a:pt x="4823" y="15449"/>
                    <a:pt x="4815" y="15445"/>
                  </a:cubicBezTo>
                  <a:cubicBezTo>
                    <a:pt x="4808" y="15441"/>
                    <a:pt x="4802" y="15437"/>
                    <a:pt x="4796" y="15434"/>
                  </a:cubicBezTo>
                  <a:cubicBezTo>
                    <a:pt x="4791" y="15431"/>
                    <a:pt x="4788" y="15430"/>
                    <a:pt x="4787" y="15429"/>
                  </a:cubicBezTo>
                  <a:cubicBezTo>
                    <a:pt x="4791" y="15430"/>
                    <a:pt x="4800" y="15432"/>
                    <a:pt x="4814" y="15435"/>
                  </a:cubicBezTo>
                  <a:cubicBezTo>
                    <a:pt x="4829" y="15438"/>
                    <a:pt x="4848" y="15442"/>
                    <a:pt x="4870" y="15446"/>
                  </a:cubicBezTo>
                  <a:lnTo>
                    <a:pt x="5185" y="15505"/>
                  </a:lnTo>
                  <a:lnTo>
                    <a:pt x="5205" y="15465"/>
                  </a:lnTo>
                  <a:lnTo>
                    <a:pt x="4954" y="15238"/>
                  </a:lnTo>
                  <a:cubicBezTo>
                    <a:pt x="4949" y="15233"/>
                    <a:pt x="4943" y="15228"/>
                    <a:pt x="4938" y="15223"/>
                  </a:cubicBezTo>
                  <a:cubicBezTo>
                    <a:pt x="4932" y="15218"/>
                    <a:pt x="4926" y="15214"/>
                    <a:pt x="4921" y="15209"/>
                  </a:cubicBezTo>
                  <a:cubicBezTo>
                    <a:pt x="4916" y="15205"/>
                    <a:pt x="4911" y="15201"/>
                    <a:pt x="4907" y="15198"/>
                  </a:cubicBezTo>
                  <a:cubicBezTo>
                    <a:pt x="4904" y="15195"/>
                    <a:pt x="4902" y="15193"/>
                    <a:pt x="4901" y="15192"/>
                  </a:cubicBezTo>
                  <a:cubicBezTo>
                    <a:pt x="4902" y="15193"/>
                    <a:pt x="4904" y="15194"/>
                    <a:pt x="4909" y="15196"/>
                  </a:cubicBezTo>
                  <a:cubicBezTo>
                    <a:pt x="4914" y="15198"/>
                    <a:pt x="4919" y="15201"/>
                    <a:pt x="4926" y="15204"/>
                  </a:cubicBezTo>
                  <a:cubicBezTo>
                    <a:pt x="4933" y="15207"/>
                    <a:pt x="4940" y="15210"/>
                    <a:pt x="4948" y="15213"/>
                  </a:cubicBezTo>
                  <a:cubicBezTo>
                    <a:pt x="4955" y="15216"/>
                    <a:pt x="4962" y="15219"/>
                    <a:pt x="4968" y="15222"/>
                  </a:cubicBezTo>
                  <a:lnTo>
                    <a:pt x="5266" y="15340"/>
                  </a:lnTo>
                  <a:lnTo>
                    <a:pt x="5289" y="15293"/>
                  </a:lnTo>
                  <a:close/>
                  <a:moveTo>
                    <a:pt x="5309" y="14882"/>
                  </a:moveTo>
                  <a:cubicBezTo>
                    <a:pt x="5294" y="14880"/>
                    <a:pt x="5281" y="14881"/>
                    <a:pt x="5268" y="14885"/>
                  </a:cubicBezTo>
                  <a:cubicBezTo>
                    <a:pt x="5254" y="14888"/>
                    <a:pt x="5242" y="14893"/>
                    <a:pt x="5232" y="14901"/>
                  </a:cubicBezTo>
                  <a:cubicBezTo>
                    <a:pt x="5221" y="14908"/>
                    <a:pt x="5208" y="14919"/>
                    <a:pt x="5194" y="14934"/>
                  </a:cubicBezTo>
                  <a:lnTo>
                    <a:pt x="5158" y="14972"/>
                  </a:lnTo>
                  <a:cubicBezTo>
                    <a:pt x="5139" y="14992"/>
                    <a:pt x="5122" y="15004"/>
                    <a:pt x="5108" y="15009"/>
                  </a:cubicBezTo>
                  <a:cubicBezTo>
                    <a:pt x="5093" y="15015"/>
                    <a:pt x="5078" y="15014"/>
                    <a:pt x="5062" y="15006"/>
                  </a:cubicBezTo>
                  <a:cubicBezTo>
                    <a:pt x="5042" y="14996"/>
                    <a:pt x="5030" y="14981"/>
                    <a:pt x="5025" y="14962"/>
                  </a:cubicBezTo>
                  <a:cubicBezTo>
                    <a:pt x="5020" y="14943"/>
                    <a:pt x="5024" y="14921"/>
                    <a:pt x="5036" y="14896"/>
                  </a:cubicBezTo>
                  <a:cubicBezTo>
                    <a:pt x="5040" y="14888"/>
                    <a:pt x="5045" y="14880"/>
                    <a:pt x="5049" y="14873"/>
                  </a:cubicBezTo>
                  <a:cubicBezTo>
                    <a:pt x="5054" y="14866"/>
                    <a:pt x="5060" y="14860"/>
                    <a:pt x="5066" y="14854"/>
                  </a:cubicBezTo>
                  <a:cubicBezTo>
                    <a:pt x="5072" y="14848"/>
                    <a:pt x="5080" y="14842"/>
                    <a:pt x="5088" y="14836"/>
                  </a:cubicBezTo>
                  <a:cubicBezTo>
                    <a:pt x="5096" y="14830"/>
                    <a:pt x="5105" y="14824"/>
                    <a:pt x="5116" y="14817"/>
                  </a:cubicBezTo>
                  <a:lnTo>
                    <a:pt x="5092" y="14780"/>
                  </a:lnTo>
                  <a:cubicBezTo>
                    <a:pt x="5049" y="14805"/>
                    <a:pt x="5017" y="14838"/>
                    <a:pt x="4997" y="14879"/>
                  </a:cubicBezTo>
                  <a:cubicBezTo>
                    <a:pt x="4987" y="14898"/>
                    <a:pt x="4982" y="14917"/>
                    <a:pt x="4980" y="14935"/>
                  </a:cubicBezTo>
                  <a:cubicBezTo>
                    <a:pt x="4977" y="14954"/>
                    <a:pt x="4979" y="14971"/>
                    <a:pt x="4983" y="14987"/>
                  </a:cubicBezTo>
                  <a:cubicBezTo>
                    <a:pt x="4988" y="15002"/>
                    <a:pt x="4995" y="15017"/>
                    <a:pt x="5006" y="15030"/>
                  </a:cubicBezTo>
                  <a:cubicBezTo>
                    <a:pt x="5016" y="15042"/>
                    <a:pt x="5030" y="15053"/>
                    <a:pt x="5047" y="15061"/>
                  </a:cubicBezTo>
                  <a:cubicBezTo>
                    <a:pt x="5072" y="15074"/>
                    <a:pt x="5097" y="15076"/>
                    <a:pt x="5123" y="15068"/>
                  </a:cubicBezTo>
                  <a:cubicBezTo>
                    <a:pt x="5134" y="15064"/>
                    <a:pt x="5145" y="15059"/>
                    <a:pt x="5155" y="15051"/>
                  </a:cubicBezTo>
                  <a:cubicBezTo>
                    <a:pt x="5165" y="15043"/>
                    <a:pt x="5178" y="15031"/>
                    <a:pt x="5192" y="15016"/>
                  </a:cubicBezTo>
                  <a:lnTo>
                    <a:pt x="5223" y="14982"/>
                  </a:lnTo>
                  <a:cubicBezTo>
                    <a:pt x="5260" y="14942"/>
                    <a:pt x="5296" y="14931"/>
                    <a:pt x="5330" y="14948"/>
                  </a:cubicBezTo>
                  <a:cubicBezTo>
                    <a:pt x="5354" y="14959"/>
                    <a:pt x="5368" y="14978"/>
                    <a:pt x="5372" y="15003"/>
                  </a:cubicBezTo>
                  <a:cubicBezTo>
                    <a:pt x="5375" y="15015"/>
                    <a:pt x="5375" y="15026"/>
                    <a:pt x="5373" y="15036"/>
                  </a:cubicBezTo>
                  <a:cubicBezTo>
                    <a:pt x="5371" y="15047"/>
                    <a:pt x="5366" y="15059"/>
                    <a:pt x="5359" y="15074"/>
                  </a:cubicBezTo>
                  <a:cubicBezTo>
                    <a:pt x="5349" y="15094"/>
                    <a:pt x="5338" y="15111"/>
                    <a:pt x="5324" y="15125"/>
                  </a:cubicBezTo>
                  <a:cubicBezTo>
                    <a:pt x="5310" y="15139"/>
                    <a:pt x="5294" y="15152"/>
                    <a:pt x="5274" y="15162"/>
                  </a:cubicBezTo>
                  <a:lnTo>
                    <a:pt x="5300" y="15201"/>
                  </a:lnTo>
                  <a:cubicBezTo>
                    <a:pt x="5322" y="15187"/>
                    <a:pt x="5341" y="15172"/>
                    <a:pt x="5356" y="15154"/>
                  </a:cubicBezTo>
                  <a:cubicBezTo>
                    <a:pt x="5372" y="15137"/>
                    <a:pt x="5386" y="15116"/>
                    <a:pt x="5397" y="15093"/>
                  </a:cubicBezTo>
                  <a:cubicBezTo>
                    <a:pt x="5406" y="15074"/>
                    <a:pt x="5412" y="15058"/>
                    <a:pt x="5415" y="15042"/>
                  </a:cubicBezTo>
                  <a:cubicBezTo>
                    <a:pt x="5418" y="15027"/>
                    <a:pt x="5418" y="15010"/>
                    <a:pt x="5416" y="14993"/>
                  </a:cubicBezTo>
                  <a:cubicBezTo>
                    <a:pt x="5414" y="14970"/>
                    <a:pt x="5407" y="14950"/>
                    <a:pt x="5395" y="14933"/>
                  </a:cubicBezTo>
                  <a:cubicBezTo>
                    <a:pt x="5382" y="14915"/>
                    <a:pt x="5367" y="14902"/>
                    <a:pt x="5349" y="14893"/>
                  </a:cubicBezTo>
                  <a:cubicBezTo>
                    <a:pt x="5337" y="14887"/>
                    <a:pt x="5324" y="14883"/>
                    <a:pt x="5309" y="14882"/>
                  </a:cubicBezTo>
                  <a:close/>
                  <a:moveTo>
                    <a:pt x="5423" y="14692"/>
                  </a:moveTo>
                  <a:lnTo>
                    <a:pt x="5380" y="14670"/>
                  </a:lnTo>
                  <a:lnTo>
                    <a:pt x="5326" y="14779"/>
                  </a:lnTo>
                  <a:lnTo>
                    <a:pt x="5370" y="14800"/>
                  </a:lnTo>
                  <a:lnTo>
                    <a:pt x="5423" y="14692"/>
                  </a:lnTo>
                  <a:close/>
                  <a:moveTo>
                    <a:pt x="5340" y="14204"/>
                  </a:moveTo>
                  <a:lnTo>
                    <a:pt x="5317" y="14250"/>
                  </a:lnTo>
                  <a:lnTo>
                    <a:pt x="5589" y="14384"/>
                  </a:lnTo>
                  <a:cubicBezTo>
                    <a:pt x="5603" y="14391"/>
                    <a:pt x="5614" y="14397"/>
                    <a:pt x="5622" y="14404"/>
                  </a:cubicBezTo>
                  <a:cubicBezTo>
                    <a:pt x="5630" y="14410"/>
                    <a:pt x="5637" y="14418"/>
                    <a:pt x="5643" y="14429"/>
                  </a:cubicBezTo>
                  <a:cubicBezTo>
                    <a:pt x="5648" y="14439"/>
                    <a:pt x="5650" y="14451"/>
                    <a:pt x="5648" y="14465"/>
                  </a:cubicBezTo>
                  <a:cubicBezTo>
                    <a:pt x="5646" y="14479"/>
                    <a:pt x="5642" y="14494"/>
                    <a:pt x="5634" y="14510"/>
                  </a:cubicBezTo>
                  <a:cubicBezTo>
                    <a:pt x="5628" y="14522"/>
                    <a:pt x="5621" y="14532"/>
                    <a:pt x="5615" y="14540"/>
                  </a:cubicBezTo>
                  <a:cubicBezTo>
                    <a:pt x="5608" y="14547"/>
                    <a:pt x="5601" y="14553"/>
                    <a:pt x="5595" y="14558"/>
                  </a:cubicBezTo>
                  <a:cubicBezTo>
                    <a:pt x="5588" y="14562"/>
                    <a:pt x="5581" y="14565"/>
                    <a:pt x="5575" y="14566"/>
                  </a:cubicBezTo>
                  <a:cubicBezTo>
                    <a:pt x="5569" y="14567"/>
                    <a:pt x="5563" y="14568"/>
                    <a:pt x="5558" y="14568"/>
                  </a:cubicBezTo>
                  <a:cubicBezTo>
                    <a:pt x="5550" y="14567"/>
                    <a:pt x="5541" y="14565"/>
                    <a:pt x="5530" y="14561"/>
                  </a:cubicBezTo>
                  <a:cubicBezTo>
                    <a:pt x="5519" y="14556"/>
                    <a:pt x="5508" y="14552"/>
                    <a:pt x="5498" y="14547"/>
                  </a:cubicBezTo>
                  <a:lnTo>
                    <a:pt x="5235" y="14417"/>
                  </a:lnTo>
                  <a:lnTo>
                    <a:pt x="5212" y="14463"/>
                  </a:lnTo>
                  <a:lnTo>
                    <a:pt x="5492" y="14601"/>
                  </a:lnTo>
                  <a:cubicBezTo>
                    <a:pt x="5501" y="14606"/>
                    <a:pt x="5511" y="14610"/>
                    <a:pt x="5523" y="14614"/>
                  </a:cubicBezTo>
                  <a:cubicBezTo>
                    <a:pt x="5535" y="14619"/>
                    <a:pt x="5547" y="14621"/>
                    <a:pt x="5559" y="14620"/>
                  </a:cubicBezTo>
                  <a:cubicBezTo>
                    <a:pt x="5584" y="14619"/>
                    <a:pt x="5605" y="14612"/>
                    <a:pt x="5623" y="14598"/>
                  </a:cubicBezTo>
                  <a:cubicBezTo>
                    <a:pt x="5641" y="14584"/>
                    <a:pt x="5657" y="14563"/>
                    <a:pt x="5672" y="14532"/>
                  </a:cubicBezTo>
                  <a:cubicBezTo>
                    <a:pt x="5684" y="14508"/>
                    <a:pt x="5692" y="14487"/>
                    <a:pt x="5695" y="14468"/>
                  </a:cubicBezTo>
                  <a:cubicBezTo>
                    <a:pt x="5698" y="14450"/>
                    <a:pt x="5697" y="14432"/>
                    <a:pt x="5693" y="14415"/>
                  </a:cubicBezTo>
                  <a:cubicBezTo>
                    <a:pt x="5689" y="14398"/>
                    <a:pt x="5681" y="14385"/>
                    <a:pt x="5670" y="14374"/>
                  </a:cubicBezTo>
                  <a:cubicBezTo>
                    <a:pt x="5659" y="14364"/>
                    <a:pt x="5641" y="14353"/>
                    <a:pt x="5618" y="14341"/>
                  </a:cubicBezTo>
                  <a:lnTo>
                    <a:pt x="5340" y="14204"/>
                  </a:lnTo>
                  <a:close/>
                  <a:moveTo>
                    <a:pt x="5914" y="14024"/>
                  </a:moveTo>
                  <a:lnTo>
                    <a:pt x="5523" y="13832"/>
                  </a:lnTo>
                  <a:lnTo>
                    <a:pt x="5500" y="13878"/>
                  </a:lnTo>
                  <a:lnTo>
                    <a:pt x="5714" y="13981"/>
                  </a:lnTo>
                  <a:cubicBezTo>
                    <a:pt x="5728" y="13988"/>
                    <a:pt x="5742" y="13994"/>
                    <a:pt x="5756" y="14001"/>
                  </a:cubicBezTo>
                  <a:cubicBezTo>
                    <a:pt x="5771" y="14007"/>
                    <a:pt x="5784" y="14013"/>
                    <a:pt x="5795" y="14017"/>
                  </a:cubicBezTo>
                  <a:cubicBezTo>
                    <a:pt x="5806" y="14022"/>
                    <a:pt x="5816" y="14026"/>
                    <a:pt x="5823" y="14029"/>
                  </a:cubicBezTo>
                  <a:cubicBezTo>
                    <a:pt x="5831" y="14032"/>
                    <a:pt x="5835" y="14034"/>
                    <a:pt x="5835" y="14034"/>
                  </a:cubicBezTo>
                  <a:cubicBezTo>
                    <a:pt x="5834" y="14034"/>
                    <a:pt x="5830" y="14034"/>
                    <a:pt x="5824" y="14033"/>
                  </a:cubicBezTo>
                  <a:cubicBezTo>
                    <a:pt x="5818" y="14033"/>
                    <a:pt x="5810" y="14032"/>
                    <a:pt x="5801" y="14032"/>
                  </a:cubicBezTo>
                  <a:cubicBezTo>
                    <a:pt x="5792" y="14031"/>
                    <a:pt x="5782" y="14031"/>
                    <a:pt x="5770" y="14030"/>
                  </a:cubicBezTo>
                  <a:cubicBezTo>
                    <a:pt x="5758" y="14030"/>
                    <a:pt x="5747" y="14030"/>
                    <a:pt x="5735" y="14030"/>
                  </a:cubicBezTo>
                  <a:lnTo>
                    <a:pt x="5422" y="14037"/>
                  </a:lnTo>
                  <a:lnTo>
                    <a:pt x="5395" y="14091"/>
                  </a:lnTo>
                  <a:lnTo>
                    <a:pt x="5786" y="14284"/>
                  </a:lnTo>
                  <a:lnTo>
                    <a:pt x="5810" y="14235"/>
                  </a:lnTo>
                  <a:lnTo>
                    <a:pt x="5582" y="14126"/>
                  </a:lnTo>
                  <a:cubicBezTo>
                    <a:pt x="5571" y="14120"/>
                    <a:pt x="5559" y="14115"/>
                    <a:pt x="5547" y="14110"/>
                  </a:cubicBezTo>
                  <a:cubicBezTo>
                    <a:pt x="5536" y="14105"/>
                    <a:pt x="5525" y="14100"/>
                    <a:pt x="5515" y="14096"/>
                  </a:cubicBezTo>
                  <a:cubicBezTo>
                    <a:pt x="5505" y="14092"/>
                    <a:pt x="5496" y="14088"/>
                    <a:pt x="5489" y="14085"/>
                  </a:cubicBezTo>
                  <a:cubicBezTo>
                    <a:pt x="5482" y="14082"/>
                    <a:pt x="5477" y="14080"/>
                    <a:pt x="5473" y="14079"/>
                  </a:cubicBezTo>
                  <a:cubicBezTo>
                    <a:pt x="5477" y="14080"/>
                    <a:pt x="5483" y="14080"/>
                    <a:pt x="5491" y="14080"/>
                  </a:cubicBezTo>
                  <a:cubicBezTo>
                    <a:pt x="5498" y="14081"/>
                    <a:pt x="5507" y="14081"/>
                    <a:pt x="5517" y="14081"/>
                  </a:cubicBezTo>
                  <a:cubicBezTo>
                    <a:pt x="5527" y="14081"/>
                    <a:pt x="5538" y="14081"/>
                    <a:pt x="5550" y="14081"/>
                  </a:cubicBezTo>
                  <a:cubicBezTo>
                    <a:pt x="5563" y="14081"/>
                    <a:pt x="5575" y="14081"/>
                    <a:pt x="5589" y="14081"/>
                  </a:cubicBezTo>
                  <a:lnTo>
                    <a:pt x="5890" y="14073"/>
                  </a:lnTo>
                  <a:lnTo>
                    <a:pt x="5914" y="14024"/>
                  </a:lnTo>
                  <a:close/>
                  <a:moveTo>
                    <a:pt x="5993" y="13864"/>
                  </a:moveTo>
                  <a:lnTo>
                    <a:pt x="5602" y="13672"/>
                  </a:lnTo>
                  <a:lnTo>
                    <a:pt x="5579" y="13717"/>
                  </a:lnTo>
                  <a:lnTo>
                    <a:pt x="5970" y="13910"/>
                  </a:lnTo>
                  <a:lnTo>
                    <a:pt x="5993" y="13864"/>
                  </a:lnTo>
                  <a:close/>
                  <a:moveTo>
                    <a:pt x="5792" y="13284"/>
                  </a:moveTo>
                  <a:lnTo>
                    <a:pt x="5769" y="13332"/>
                  </a:lnTo>
                  <a:lnTo>
                    <a:pt x="5985" y="13543"/>
                  </a:lnTo>
                  <a:cubicBezTo>
                    <a:pt x="6003" y="13560"/>
                    <a:pt x="6018" y="13574"/>
                    <a:pt x="6030" y="13585"/>
                  </a:cubicBezTo>
                  <a:cubicBezTo>
                    <a:pt x="6042" y="13596"/>
                    <a:pt x="6050" y="13603"/>
                    <a:pt x="6055" y="13607"/>
                  </a:cubicBezTo>
                  <a:cubicBezTo>
                    <a:pt x="6052" y="13606"/>
                    <a:pt x="6047" y="13605"/>
                    <a:pt x="6040" y="13603"/>
                  </a:cubicBezTo>
                  <a:cubicBezTo>
                    <a:pt x="6033" y="13601"/>
                    <a:pt x="6025" y="13599"/>
                    <a:pt x="6016" y="13597"/>
                  </a:cubicBezTo>
                  <a:cubicBezTo>
                    <a:pt x="6007" y="13595"/>
                    <a:pt x="5997" y="13593"/>
                    <a:pt x="5987" y="13592"/>
                  </a:cubicBezTo>
                  <a:cubicBezTo>
                    <a:pt x="5977" y="13590"/>
                    <a:pt x="5966" y="13588"/>
                    <a:pt x="5956" y="13587"/>
                  </a:cubicBezTo>
                  <a:lnTo>
                    <a:pt x="5664" y="13545"/>
                  </a:lnTo>
                  <a:lnTo>
                    <a:pt x="5639" y="13596"/>
                  </a:lnTo>
                  <a:lnTo>
                    <a:pt x="6095" y="13657"/>
                  </a:lnTo>
                  <a:lnTo>
                    <a:pt x="6117" y="13611"/>
                  </a:lnTo>
                  <a:lnTo>
                    <a:pt x="5792" y="13284"/>
                  </a:lnTo>
                  <a:close/>
                  <a:moveTo>
                    <a:pt x="6328" y="13182"/>
                  </a:moveTo>
                  <a:lnTo>
                    <a:pt x="6288" y="13162"/>
                  </a:lnTo>
                  <a:lnTo>
                    <a:pt x="6203" y="13334"/>
                  </a:lnTo>
                  <a:lnTo>
                    <a:pt x="6060" y="13264"/>
                  </a:lnTo>
                  <a:lnTo>
                    <a:pt x="6126" y="13130"/>
                  </a:lnTo>
                  <a:lnTo>
                    <a:pt x="6086" y="13110"/>
                  </a:lnTo>
                  <a:lnTo>
                    <a:pt x="6020" y="13244"/>
                  </a:lnTo>
                  <a:lnTo>
                    <a:pt x="5892" y="13181"/>
                  </a:lnTo>
                  <a:lnTo>
                    <a:pt x="5970" y="13020"/>
                  </a:lnTo>
                  <a:lnTo>
                    <a:pt x="5935" y="12995"/>
                  </a:lnTo>
                  <a:lnTo>
                    <a:pt x="5830" y="13209"/>
                  </a:lnTo>
                  <a:lnTo>
                    <a:pt x="6220" y="13401"/>
                  </a:lnTo>
                  <a:lnTo>
                    <a:pt x="6328" y="13182"/>
                  </a:lnTo>
                  <a:close/>
                  <a:moveTo>
                    <a:pt x="6491" y="12851"/>
                  </a:moveTo>
                  <a:lnTo>
                    <a:pt x="6455" y="12855"/>
                  </a:lnTo>
                  <a:cubicBezTo>
                    <a:pt x="6438" y="12858"/>
                    <a:pt x="6421" y="12860"/>
                    <a:pt x="6402" y="12863"/>
                  </a:cubicBezTo>
                  <a:cubicBezTo>
                    <a:pt x="6383" y="12865"/>
                    <a:pt x="6366" y="12868"/>
                    <a:pt x="6349" y="12870"/>
                  </a:cubicBezTo>
                  <a:cubicBezTo>
                    <a:pt x="6333" y="12872"/>
                    <a:pt x="6321" y="12874"/>
                    <a:pt x="6314" y="12875"/>
                  </a:cubicBezTo>
                  <a:cubicBezTo>
                    <a:pt x="6304" y="12877"/>
                    <a:pt x="6293" y="12880"/>
                    <a:pt x="6282" y="12883"/>
                  </a:cubicBezTo>
                  <a:cubicBezTo>
                    <a:pt x="6270" y="12886"/>
                    <a:pt x="6259" y="12889"/>
                    <a:pt x="6251" y="12893"/>
                  </a:cubicBezTo>
                  <a:lnTo>
                    <a:pt x="6254" y="12887"/>
                  </a:lnTo>
                  <a:cubicBezTo>
                    <a:pt x="6261" y="12872"/>
                    <a:pt x="6266" y="12856"/>
                    <a:pt x="6267" y="12841"/>
                  </a:cubicBezTo>
                  <a:cubicBezTo>
                    <a:pt x="6268" y="12826"/>
                    <a:pt x="6266" y="12811"/>
                    <a:pt x="6261" y="12798"/>
                  </a:cubicBezTo>
                  <a:cubicBezTo>
                    <a:pt x="6257" y="12784"/>
                    <a:pt x="6249" y="12772"/>
                    <a:pt x="6238" y="12760"/>
                  </a:cubicBezTo>
                  <a:cubicBezTo>
                    <a:pt x="6227" y="12749"/>
                    <a:pt x="6214" y="12739"/>
                    <a:pt x="6198" y="12731"/>
                  </a:cubicBezTo>
                  <a:cubicBezTo>
                    <a:pt x="6187" y="12726"/>
                    <a:pt x="6177" y="12723"/>
                    <a:pt x="6168" y="12721"/>
                  </a:cubicBezTo>
                  <a:cubicBezTo>
                    <a:pt x="6158" y="12719"/>
                    <a:pt x="6149" y="12718"/>
                    <a:pt x="6140" y="12719"/>
                  </a:cubicBezTo>
                  <a:cubicBezTo>
                    <a:pt x="6131" y="12719"/>
                    <a:pt x="6123" y="12720"/>
                    <a:pt x="6116" y="12722"/>
                  </a:cubicBezTo>
                  <a:cubicBezTo>
                    <a:pt x="6109" y="12724"/>
                    <a:pt x="6102" y="12727"/>
                    <a:pt x="6097" y="12729"/>
                  </a:cubicBezTo>
                  <a:cubicBezTo>
                    <a:pt x="6091" y="12732"/>
                    <a:pt x="6085" y="12736"/>
                    <a:pt x="6079" y="12740"/>
                  </a:cubicBezTo>
                  <a:cubicBezTo>
                    <a:pt x="6073" y="12744"/>
                    <a:pt x="6067" y="12750"/>
                    <a:pt x="6061" y="12757"/>
                  </a:cubicBezTo>
                  <a:cubicBezTo>
                    <a:pt x="6054" y="12763"/>
                    <a:pt x="6048" y="12771"/>
                    <a:pt x="6042" y="12781"/>
                  </a:cubicBezTo>
                  <a:cubicBezTo>
                    <a:pt x="6036" y="12791"/>
                    <a:pt x="6030" y="12802"/>
                    <a:pt x="6023" y="12816"/>
                  </a:cubicBezTo>
                  <a:lnTo>
                    <a:pt x="5978" y="12907"/>
                  </a:lnTo>
                  <a:lnTo>
                    <a:pt x="6369" y="13099"/>
                  </a:lnTo>
                  <a:lnTo>
                    <a:pt x="6391" y="13054"/>
                  </a:lnTo>
                  <a:lnTo>
                    <a:pt x="6215" y="12967"/>
                  </a:lnTo>
                  <a:cubicBezTo>
                    <a:pt x="6220" y="12957"/>
                    <a:pt x="6226" y="12950"/>
                    <a:pt x="6232" y="12945"/>
                  </a:cubicBezTo>
                  <a:cubicBezTo>
                    <a:pt x="6238" y="12941"/>
                    <a:pt x="6248" y="12937"/>
                    <a:pt x="6262" y="12935"/>
                  </a:cubicBezTo>
                  <a:cubicBezTo>
                    <a:pt x="6285" y="12930"/>
                    <a:pt x="6307" y="12926"/>
                    <a:pt x="6328" y="12922"/>
                  </a:cubicBezTo>
                  <a:cubicBezTo>
                    <a:pt x="6348" y="12919"/>
                    <a:pt x="6367" y="12916"/>
                    <a:pt x="6385" y="12914"/>
                  </a:cubicBezTo>
                  <a:cubicBezTo>
                    <a:pt x="6402" y="12912"/>
                    <a:pt x="6417" y="12911"/>
                    <a:pt x="6431" y="12910"/>
                  </a:cubicBezTo>
                  <a:cubicBezTo>
                    <a:pt x="6444" y="12909"/>
                    <a:pt x="6454" y="12909"/>
                    <a:pt x="6462" y="12909"/>
                  </a:cubicBezTo>
                  <a:lnTo>
                    <a:pt x="6491" y="12851"/>
                  </a:lnTo>
                  <a:close/>
                  <a:moveTo>
                    <a:pt x="6205" y="12802"/>
                  </a:moveTo>
                  <a:cubicBezTo>
                    <a:pt x="6213" y="12810"/>
                    <a:pt x="6219" y="12819"/>
                    <a:pt x="6222" y="12829"/>
                  </a:cubicBezTo>
                  <a:cubicBezTo>
                    <a:pt x="6225" y="12840"/>
                    <a:pt x="6225" y="12851"/>
                    <a:pt x="6223" y="12864"/>
                  </a:cubicBezTo>
                  <a:cubicBezTo>
                    <a:pt x="6221" y="12877"/>
                    <a:pt x="6216" y="12892"/>
                    <a:pt x="6207" y="12909"/>
                  </a:cubicBezTo>
                  <a:lnTo>
                    <a:pt x="6186" y="12952"/>
                  </a:lnTo>
                  <a:lnTo>
                    <a:pt x="6040" y="12881"/>
                  </a:lnTo>
                  <a:lnTo>
                    <a:pt x="6063" y="12834"/>
                  </a:lnTo>
                  <a:cubicBezTo>
                    <a:pt x="6068" y="12823"/>
                    <a:pt x="6073" y="12814"/>
                    <a:pt x="6078" y="12807"/>
                  </a:cubicBezTo>
                  <a:cubicBezTo>
                    <a:pt x="6084" y="12800"/>
                    <a:pt x="6089" y="12794"/>
                    <a:pt x="6095" y="12789"/>
                  </a:cubicBezTo>
                  <a:cubicBezTo>
                    <a:pt x="6105" y="12780"/>
                    <a:pt x="6117" y="12775"/>
                    <a:pt x="6132" y="12773"/>
                  </a:cubicBezTo>
                  <a:cubicBezTo>
                    <a:pt x="6146" y="12771"/>
                    <a:pt x="6160" y="12773"/>
                    <a:pt x="6173" y="12780"/>
                  </a:cubicBezTo>
                  <a:cubicBezTo>
                    <a:pt x="6186" y="12786"/>
                    <a:pt x="6197" y="12793"/>
                    <a:pt x="6205" y="12802"/>
                  </a:cubicBezTo>
                  <a:close/>
                  <a:moveTo>
                    <a:pt x="6502" y="12457"/>
                  </a:moveTo>
                  <a:cubicBezTo>
                    <a:pt x="6488" y="12455"/>
                    <a:pt x="6474" y="12456"/>
                    <a:pt x="6461" y="12460"/>
                  </a:cubicBezTo>
                  <a:cubicBezTo>
                    <a:pt x="6448" y="12463"/>
                    <a:pt x="6436" y="12469"/>
                    <a:pt x="6425" y="12476"/>
                  </a:cubicBezTo>
                  <a:cubicBezTo>
                    <a:pt x="6414" y="12483"/>
                    <a:pt x="6401" y="12494"/>
                    <a:pt x="6387" y="12509"/>
                  </a:cubicBezTo>
                  <a:lnTo>
                    <a:pt x="6351" y="12547"/>
                  </a:lnTo>
                  <a:cubicBezTo>
                    <a:pt x="6332" y="12567"/>
                    <a:pt x="6315" y="12579"/>
                    <a:pt x="6301" y="12585"/>
                  </a:cubicBezTo>
                  <a:cubicBezTo>
                    <a:pt x="6286" y="12590"/>
                    <a:pt x="6271" y="12589"/>
                    <a:pt x="6255" y="12581"/>
                  </a:cubicBezTo>
                  <a:cubicBezTo>
                    <a:pt x="6235" y="12571"/>
                    <a:pt x="6223" y="12556"/>
                    <a:pt x="6218" y="12537"/>
                  </a:cubicBezTo>
                  <a:cubicBezTo>
                    <a:pt x="6213" y="12518"/>
                    <a:pt x="6217" y="12496"/>
                    <a:pt x="6229" y="12471"/>
                  </a:cubicBezTo>
                  <a:cubicBezTo>
                    <a:pt x="6233" y="12463"/>
                    <a:pt x="6238" y="12455"/>
                    <a:pt x="6243" y="12448"/>
                  </a:cubicBezTo>
                  <a:cubicBezTo>
                    <a:pt x="6247" y="12441"/>
                    <a:pt x="6253" y="12435"/>
                    <a:pt x="6259" y="12429"/>
                  </a:cubicBezTo>
                  <a:cubicBezTo>
                    <a:pt x="6266" y="12423"/>
                    <a:pt x="6273" y="12417"/>
                    <a:pt x="6281" y="12411"/>
                  </a:cubicBezTo>
                  <a:cubicBezTo>
                    <a:pt x="6289" y="12405"/>
                    <a:pt x="6298" y="12399"/>
                    <a:pt x="6309" y="12392"/>
                  </a:cubicBezTo>
                  <a:lnTo>
                    <a:pt x="6286" y="12355"/>
                  </a:lnTo>
                  <a:cubicBezTo>
                    <a:pt x="6242" y="12380"/>
                    <a:pt x="6210" y="12413"/>
                    <a:pt x="6190" y="12455"/>
                  </a:cubicBezTo>
                  <a:cubicBezTo>
                    <a:pt x="6181" y="12474"/>
                    <a:pt x="6175" y="12492"/>
                    <a:pt x="6173" y="12511"/>
                  </a:cubicBezTo>
                  <a:cubicBezTo>
                    <a:pt x="6171" y="12529"/>
                    <a:pt x="6172" y="12546"/>
                    <a:pt x="6176" y="12562"/>
                  </a:cubicBezTo>
                  <a:cubicBezTo>
                    <a:pt x="6181" y="12578"/>
                    <a:pt x="6188" y="12592"/>
                    <a:pt x="6199" y="12605"/>
                  </a:cubicBezTo>
                  <a:cubicBezTo>
                    <a:pt x="6210" y="12618"/>
                    <a:pt x="6223" y="12628"/>
                    <a:pt x="6240" y="12636"/>
                  </a:cubicBezTo>
                  <a:cubicBezTo>
                    <a:pt x="6265" y="12649"/>
                    <a:pt x="6290" y="12651"/>
                    <a:pt x="6316" y="12643"/>
                  </a:cubicBezTo>
                  <a:cubicBezTo>
                    <a:pt x="6328" y="12640"/>
                    <a:pt x="6339" y="12634"/>
                    <a:pt x="6349" y="12626"/>
                  </a:cubicBezTo>
                  <a:cubicBezTo>
                    <a:pt x="6359" y="12618"/>
                    <a:pt x="6371" y="12606"/>
                    <a:pt x="6385" y="12591"/>
                  </a:cubicBezTo>
                  <a:lnTo>
                    <a:pt x="6416" y="12557"/>
                  </a:lnTo>
                  <a:cubicBezTo>
                    <a:pt x="6453" y="12518"/>
                    <a:pt x="6489" y="12506"/>
                    <a:pt x="6524" y="12523"/>
                  </a:cubicBezTo>
                  <a:cubicBezTo>
                    <a:pt x="6547" y="12535"/>
                    <a:pt x="6561" y="12553"/>
                    <a:pt x="6566" y="12579"/>
                  </a:cubicBezTo>
                  <a:cubicBezTo>
                    <a:pt x="6568" y="12590"/>
                    <a:pt x="6568" y="12601"/>
                    <a:pt x="6566" y="12611"/>
                  </a:cubicBezTo>
                  <a:cubicBezTo>
                    <a:pt x="6564" y="12622"/>
                    <a:pt x="6559" y="12634"/>
                    <a:pt x="6552" y="12649"/>
                  </a:cubicBezTo>
                  <a:cubicBezTo>
                    <a:pt x="6542" y="12669"/>
                    <a:pt x="6531" y="12686"/>
                    <a:pt x="6517" y="12700"/>
                  </a:cubicBezTo>
                  <a:cubicBezTo>
                    <a:pt x="6504" y="12714"/>
                    <a:pt x="6487" y="12727"/>
                    <a:pt x="6467" y="12737"/>
                  </a:cubicBezTo>
                  <a:lnTo>
                    <a:pt x="6493" y="12776"/>
                  </a:lnTo>
                  <a:cubicBezTo>
                    <a:pt x="6515" y="12762"/>
                    <a:pt x="6534" y="12747"/>
                    <a:pt x="6549" y="12729"/>
                  </a:cubicBezTo>
                  <a:cubicBezTo>
                    <a:pt x="6565" y="12712"/>
                    <a:pt x="6579" y="12691"/>
                    <a:pt x="6590" y="12668"/>
                  </a:cubicBezTo>
                  <a:cubicBezTo>
                    <a:pt x="6599" y="12650"/>
                    <a:pt x="6605" y="12633"/>
                    <a:pt x="6608" y="12617"/>
                  </a:cubicBezTo>
                  <a:cubicBezTo>
                    <a:pt x="6611" y="12602"/>
                    <a:pt x="6612" y="12585"/>
                    <a:pt x="6610" y="12568"/>
                  </a:cubicBezTo>
                  <a:cubicBezTo>
                    <a:pt x="6607" y="12545"/>
                    <a:pt x="6600" y="12525"/>
                    <a:pt x="6588" y="12508"/>
                  </a:cubicBezTo>
                  <a:cubicBezTo>
                    <a:pt x="6576" y="12490"/>
                    <a:pt x="6560" y="12477"/>
                    <a:pt x="6542" y="12468"/>
                  </a:cubicBezTo>
                  <a:cubicBezTo>
                    <a:pt x="6530" y="12462"/>
                    <a:pt x="6517" y="12458"/>
                    <a:pt x="6502" y="12457"/>
                  </a:cubicBezTo>
                  <a:close/>
                  <a:moveTo>
                    <a:pt x="6720" y="12386"/>
                  </a:moveTo>
                  <a:lnTo>
                    <a:pt x="6329" y="12194"/>
                  </a:lnTo>
                  <a:lnTo>
                    <a:pt x="6306" y="12240"/>
                  </a:lnTo>
                  <a:lnTo>
                    <a:pt x="6697" y="12432"/>
                  </a:lnTo>
                  <a:lnTo>
                    <a:pt x="6720" y="12386"/>
                  </a:lnTo>
                  <a:close/>
                  <a:moveTo>
                    <a:pt x="6495" y="11857"/>
                  </a:moveTo>
                  <a:lnTo>
                    <a:pt x="6367" y="12116"/>
                  </a:lnTo>
                  <a:lnTo>
                    <a:pt x="6407" y="12135"/>
                  </a:lnTo>
                  <a:lnTo>
                    <a:pt x="6458" y="12030"/>
                  </a:lnTo>
                  <a:lnTo>
                    <a:pt x="6810" y="12203"/>
                  </a:lnTo>
                  <a:lnTo>
                    <a:pt x="6832" y="12158"/>
                  </a:lnTo>
                  <a:lnTo>
                    <a:pt x="6481" y="11985"/>
                  </a:lnTo>
                  <a:lnTo>
                    <a:pt x="6533" y="11879"/>
                  </a:lnTo>
                  <a:lnTo>
                    <a:pt x="6495" y="11857"/>
                  </a:lnTo>
                  <a:close/>
                  <a:moveTo>
                    <a:pt x="7038" y="11740"/>
                  </a:moveTo>
                  <a:lnTo>
                    <a:pt x="6583" y="11677"/>
                  </a:lnTo>
                  <a:lnTo>
                    <a:pt x="6553" y="11738"/>
                  </a:lnTo>
                  <a:lnTo>
                    <a:pt x="6880" y="12061"/>
                  </a:lnTo>
                  <a:lnTo>
                    <a:pt x="6903" y="12014"/>
                  </a:lnTo>
                  <a:lnTo>
                    <a:pt x="6801" y="11917"/>
                  </a:lnTo>
                  <a:lnTo>
                    <a:pt x="6873" y="11771"/>
                  </a:lnTo>
                  <a:lnTo>
                    <a:pt x="7012" y="11793"/>
                  </a:lnTo>
                  <a:lnTo>
                    <a:pt x="7038" y="11740"/>
                  </a:lnTo>
                  <a:close/>
                  <a:moveTo>
                    <a:pt x="6829" y="11764"/>
                  </a:moveTo>
                  <a:lnTo>
                    <a:pt x="6769" y="11886"/>
                  </a:lnTo>
                  <a:lnTo>
                    <a:pt x="6608" y="11730"/>
                  </a:lnTo>
                  <a:lnTo>
                    <a:pt x="6829" y="11764"/>
                  </a:lnTo>
                  <a:close/>
                  <a:moveTo>
                    <a:pt x="6475" y="11708"/>
                  </a:moveTo>
                  <a:cubicBezTo>
                    <a:pt x="6467" y="11711"/>
                    <a:pt x="6460" y="11717"/>
                    <a:pt x="6456" y="11725"/>
                  </a:cubicBezTo>
                  <a:cubicBezTo>
                    <a:pt x="6452" y="11733"/>
                    <a:pt x="6452" y="11741"/>
                    <a:pt x="6455" y="11750"/>
                  </a:cubicBezTo>
                  <a:cubicBezTo>
                    <a:pt x="6458" y="11758"/>
                    <a:pt x="6463" y="11765"/>
                    <a:pt x="6471" y="11769"/>
                  </a:cubicBezTo>
                  <a:cubicBezTo>
                    <a:pt x="6479" y="11773"/>
                    <a:pt x="6488" y="11773"/>
                    <a:pt x="6497" y="11770"/>
                  </a:cubicBezTo>
                  <a:cubicBezTo>
                    <a:pt x="6505" y="11768"/>
                    <a:pt x="6512" y="11762"/>
                    <a:pt x="6516" y="11754"/>
                  </a:cubicBezTo>
                  <a:cubicBezTo>
                    <a:pt x="6520" y="11745"/>
                    <a:pt x="6520" y="11737"/>
                    <a:pt x="6517" y="11729"/>
                  </a:cubicBezTo>
                  <a:cubicBezTo>
                    <a:pt x="6514" y="11720"/>
                    <a:pt x="6508" y="11714"/>
                    <a:pt x="6500" y="11710"/>
                  </a:cubicBezTo>
                  <a:cubicBezTo>
                    <a:pt x="6492" y="11706"/>
                    <a:pt x="6484" y="11705"/>
                    <a:pt x="6475" y="11708"/>
                  </a:cubicBezTo>
                  <a:close/>
                  <a:moveTo>
                    <a:pt x="6533" y="11591"/>
                  </a:moveTo>
                  <a:cubicBezTo>
                    <a:pt x="6524" y="11594"/>
                    <a:pt x="6518" y="11599"/>
                    <a:pt x="6514" y="11608"/>
                  </a:cubicBezTo>
                  <a:cubicBezTo>
                    <a:pt x="6510" y="11616"/>
                    <a:pt x="6510" y="11624"/>
                    <a:pt x="6512" y="11633"/>
                  </a:cubicBezTo>
                  <a:cubicBezTo>
                    <a:pt x="6515" y="11641"/>
                    <a:pt x="6521" y="11647"/>
                    <a:pt x="6529" y="11651"/>
                  </a:cubicBezTo>
                  <a:cubicBezTo>
                    <a:pt x="6537" y="11655"/>
                    <a:pt x="6546" y="11656"/>
                    <a:pt x="6554" y="11653"/>
                  </a:cubicBezTo>
                  <a:cubicBezTo>
                    <a:pt x="6563" y="11650"/>
                    <a:pt x="6569" y="11645"/>
                    <a:pt x="6574" y="11636"/>
                  </a:cubicBezTo>
                  <a:cubicBezTo>
                    <a:pt x="6578" y="11628"/>
                    <a:pt x="6578" y="11620"/>
                    <a:pt x="6575" y="11611"/>
                  </a:cubicBezTo>
                  <a:cubicBezTo>
                    <a:pt x="6572" y="11603"/>
                    <a:pt x="6566" y="11597"/>
                    <a:pt x="6558" y="11592"/>
                  </a:cubicBezTo>
                  <a:cubicBezTo>
                    <a:pt x="6550" y="11589"/>
                    <a:pt x="6541" y="11588"/>
                    <a:pt x="6533" y="11591"/>
                  </a:cubicBezTo>
                  <a:close/>
                  <a:moveTo>
                    <a:pt x="6775" y="11288"/>
                  </a:moveTo>
                  <a:lnTo>
                    <a:pt x="6647" y="11547"/>
                  </a:lnTo>
                  <a:lnTo>
                    <a:pt x="6687" y="11566"/>
                  </a:lnTo>
                  <a:lnTo>
                    <a:pt x="6738" y="11461"/>
                  </a:lnTo>
                  <a:lnTo>
                    <a:pt x="7090" y="11634"/>
                  </a:lnTo>
                  <a:lnTo>
                    <a:pt x="7112" y="11589"/>
                  </a:lnTo>
                  <a:lnTo>
                    <a:pt x="6760" y="11416"/>
                  </a:lnTo>
                  <a:lnTo>
                    <a:pt x="6813" y="11310"/>
                  </a:lnTo>
                  <a:lnTo>
                    <a:pt x="6775" y="11288"/>
                  </a:lnTo>
                  <a:close/>
                  <a:moveTo>
                    <a:pt x="7441" y="10921"/>
                  </a:moveTo>
                  <a:lnTo>
                    <a:pt x="7033" y="10763"/>
                  </a:lnTo>
                  <a:lnTo>
                    <a:pt x="6999" y="10832"/>
                  </a:lnTo>
                  <a:lnTo>
                    <a:pt x="7223" y="11033"/>
                  </a:lnTo>
                  <a:cubicBezTo>
                    <a:pt x="7236" y="11045"/>
                    <a:pt x="7249" y="11055"/>
                    <a:pt x="7260" y="11064"/>
                  </a:cubicBezTo>
                  <a:cubicBezTo>
                    <a:pt x="7271" y="11072"/>
                    <a:pt x="7278" y="11077"/>
                    <a:pt x="7279" y="11078"/>
                  </a:cubicBezTo>
                  <a:cubicBezTo>
                    <a:pt x="7277" y="11078"/>
                    <a:pt x="7269" y="11076"/>
                    <a:pt x="7255" y="11072"/>
                  </a:cubicBezTo>
                  <a:cubicBezTo>
                    <a:pt x="7242" y="11068"/>
                    <a:pt x="7224" y="11064"/>
                    <a:pt x="7204" y="11060"/>
                  </a:cubicBezTo>
                  <a:lnTo>
                    <a:pt x="6913" y="11006"/>
                  </a:lnTo>
                  <a:lnTo>
                    <a:pt x="6880" y="11074"/>
                  </a:lnTo>
                  <a:lnTo>
                    <a:pt x="7254" y="11301"/>
                  </a:lnTo>
                  <a:lnTo>
                    <a:pt x="7276" y="11256"/>
                  </a:lnTo>
                  <a:lnTo>
                    <a:pt x="7009" y="11097"/>
                  </a:lnTo>
                  <a:cubicBezTo>
                    <a:pt x="7003" y="11094"/>
                    <a:pt x="6997" y="11090"/>
                    <a:pt x="6989" y="11086"/>
                  </a:cubicBezTo>
                  <a:cubicBezTo>
                    <a:pt x="6982" y="11082"/>
                    <a:pt x="6974" y="11077"/>
                    <a:pt x="6967" y="11073"/>
                  </a:cubicBezTo>
                  <a:cubicBezTo>
                    <a:pt x="6959" y="11069"/>
                    <a:pt x="6953" y="11065"/>
                    <a:pt x="6947" y="11062"/>
                  </a:cubicBezTo>
                  <a:cubicBezTo>
                    <a:pt x="6943" y="11059"/>
                    <a:pt x="6939" y="11058"/>
                    <a:pt x="6938" y="11057"/>
                  </a:cubicBezTo>
                  <a:cubicBezTo>
                    <a:pt x="6942" y="11058"/>
                    <a:pt x="6952" y="11060"/>
                    <a:pt x="6966" y="11063"/>
                  </a:cubicBezTo>
                  <a:cubicBezTo>
                    <a:pt x="6980" y="11066"/>
                    <a:pt x="6999" y="11069"/>
                    <a:pt x="7021" y="11074"/>
                  </a:cubicBezTo>
                  <a:lnTo>
                    <a:pt x="7337" y="11133"/>
                  </a:lnTo>
                  <a:lnTo>
                    <a:pt x="7356" y="11093"/>
                  </a:lnTo>
                  <a:lnTo>
                    <a:pt x="7106" y="10866"/>
                  </a:lnTo>
                  <a:cubicBezTo>
                    <a:pt x="7100" y="10861"/>
                    <a:pt x="7095" y="10856"/>
                    <a:pt x="7089" y="10851"/>
                  </a:cubicBezTo>
                  <a:cubicBezTo>
                    <a:pt x="7083" y="10846"/>
                    <a:pt x="7078" y="10842"/>
                    <a:pt x="7072" y="10837"/>
                  </a:cubicBezTo>
                  <a:cubicBezTo>
                    <a:pt x="7067" y="10833"/>
                    <a:pt x="7062" y="10829"/>
                    <a:pt x="7059" y="10826"/>
                  </a:cubicBezTo>
                  <a:cubicBezTo>
                    <a:pt x="7055" y="10823"/>
                    <a:pt x="7053" y="10821"/>
                    <a:pt x="7052" y="10820"/>
                  </a:cubicBezTo>
                  <a:cubicBezTo>
                    <a:pt x="7053" y="10821"/>
                    <a:pt x="7056" y="10822"/>
                    <a:pt x="7060" y="10824"/>
                  </a:cubicBezTo>
                  <a:cubicBezTo>
                    <a:pt x="7065" y="10826"/>
                    <a:pt x="7071" y="10828"/>
                    <a:pt x="7078" y="10832"/>
                  </a:cubicBezTo>
                  <a:cubicBezTo>
                    <a:pt x="7084" y="10835"/>
                    <a:pt x="7091" y="10838"/>
                    <a:pt x="7099" y="10841"/>
                  </a:cubicBezTo>
                  <a:cubicBezTo>
                    <a:pt x="7107" y="10844"/>
                    <a:pt x="7114" y="10847"/>
                    <a:pt x="7120" y="10850"/>
                  </a:cubicBezTo>
                  <a:lnTo>
                    <a:pt x="7418" y="10968"/>
                  </a:lnTo>
                  <a:lnTo>
                    <a:pt x="7441" y="10921"/>
                  </a:lnTo>
                  <a:close/>
                  <a:moveTo>
                    <a:pt x="7225" y="10373"/>
                  </a:moveTo>
                  <a:lnTo>
                    <a:pt x="7202" y="10419"/>
                  </a:lnTo>
                  <a:lnTo>
                    <a:pt x="7475" y="10553"/>
                  </a:lnTo>
                  <a:cubicBezTo>
                    <a:pt x="7488" y="10560"/>
                    <a:pt x="7499" y="10566"/>
                    <a:pt x="7507" y="10572"/>
                  </a:cubicBezTo>
                  <a:cubicBezTo>
                    <a:pt x="7516" y="10579"/>
                    <a:pt x="7523" y="10587"/>
                    <a:pt x="7528" y="10598"/>
                  </a:cubicBezTo>
                  <a:cubicBezTo>
                    <a:pt x="7533" y="10608"/>
                    <a:pt x="7535" y="10620"/>
                    <a:pt x="7533" y="10634"/>
                  </a:cubicBezTo>
                  <a:cubicBezTo>
                    <a:pt x="7532" y="10647"/>
                    <a:pt x="7527" y="10662"/>
                    <a:pt x="7519" y="10679"/>
                  </a:cubicBezTo>
                  <a:cubicBezTo>
                    <a:pt x="7513" y="10691"/>
                    <a:pt x="7507" y="10701"/>
                    <a:pt x="7500" y="10708"/>
                  </a:cubicBezTo>
                  <a:cubicBezTo>
                    <a:pt x="7493" y="10716"/>
                    <a:pt x="7487" y="10722"/>
                    <a:pt x="7480" y="10726"/>
                  </a:cubicBezTo>
                  <a:cubicBezTo>
                    <a:pt x="7473" y="10730"/>
                    <a:pt x="7467" y="10733"/>
                    <a:pt x="7460" y="10735"/>
                  </a:cubicBezTo>
                  <a:cubicBezTo>
                    <a:pt x="7454" y="10736"/>
                    <a:pt x="7448" y="10737"/>
                    <a:pt x="7443" y="10736"/>
                  </a:cubicBezTo>
                  <a:cubicBezTo>
                    <a:pt x="7436" y="10736"/>
                    <a:pt x="7426" y="10734"/>
                    <a:pt x="7415" y="10729"/>
                  </a:cubicBezTo>
                  <a:cubicBezTo>
                    <a:pt x="7404" y="10725"/>
                    <a:pt x="7393" y="10720"/>
                    <a:pt x="7383" y="10715"/>
                  </a:cubicBezTo>
                  <a:lnTo>
                    <a:pt x="7120" y="10586"/>
                  </a:lnTo>
                  <a:lnTo>
                    <a:pt x="7097" y="10632"/>
                  </a:lnTo>
                  <a:lnTo>
                    <a:pt x="7378" y="10770"/>
                  </a:lnTo>
                  <a:cubicBezTo>
                    <a:pt x="7387" y="10774"/>
                    <a:pt x="7397" y="10779"/>
                    <a:pt x="7409" y="10783"/>
                  </a:cubicBezTo>
                  <a:cubicBezTo>
                    <a:pt x="7420" y="10787"/>
                    <a:pt x="7432" y="10789"/>
                    <a:pt x="7444" y="10789"/>
                  </a:cubicBezTo>
                  <a:cubicBezTo>
                    <a:pt x="7469" y="10788"/>
                    <a:pt x="7490" y="10780"/>
                    <a:pt x="7508" y="10767"/>
                  </a:cubicBezTo>
                  <a:cubicBezTo>
                    <a:pt x="7526" y="10753"/>
                    <a:pt x="7543" y="10731"/>
                    <a:pt x="7558" y="10701"/>
                  </a:cubicBezTo>
                  <a:cubicBezTo>
                    <a:pt x="7569" y="10677"/>
                    <a:pt x="7577" y="10656"/>
                    <a:pt x="7580" y="10637"/>
                  </a:cubicBezTo>
                  <a:cubicBezTo>
                    <a:pt x="7583" y="10618"/>
                    <a:pt x="7582" y="10600"/>
                    <a:pt x="7578" y="10583"/>
                  </a:cubicBezTo>
                  <a:cubicBezTo>
                    <a:pt x="7574" y="10567"/>
                    <a:pt x="7566" y="10553"/>
                    <a:pt x="7555" y="10543"/>
                  </a:cubicBezTo>
                  <a:cubicBezTo>
                    <a:pt x="7544" y="10532"/>
                    <a:pt x="7527" y="10521"/>
                    <a:pt x="7503" y="10510"/>
                  </a:cubicBezTo>
                  <a:lnTo>
                    <a:pt x="7225" y="10373"/>
                  </a:lnTo>
                  <a:close/>
                  <a:moveTo>
                    <a:pt x="7068" y="10504"/>
                  </a:moveTo>
                  <a:cubicBezTo>
                    <a:pt x="7059" y="10507"/>
                    <a:pt x="7053" y="10512"/>
                    <a:pt x="7049" y="10520"/>
                  </a:cubicBezTo>
                  <a:cubicBezTo>
                    <a:pt x="7045" y="10528"/>
                    <a:pt x="7045" y="10537"/>
                    <a:pt x="7047" y="10545"/>
                  </a:cubicBezTo>
                  <a:cubicBezTo>
                    <a:pt x="7050" y="10554"/>
                    <a:pt x="7056" y="10560"/>
                    <a:pt x="7064" y="10564"/>
                  </a:cubicBezTo>
                  <a:cubicBezTo>
                    <a:pt x="7072" y="10568"/>
                    <a:pt x="7081" y="10569"/>
                    <a:pt x="7089" y="10566"/>
                  </a:cubicBezTo>
                  <a:cubicBezTo>
                    <a:pt x="7098" y="10563"/>
                    <a:pt x="7104" y="10557"/>
                    <a:pt x="7109" y="10549"/>
                  </a:cubicBezTo>
                  <a:cubicBezTo>
                    <a:pt x="7113" y="10541"/>
                    <a:pt x="7113" y="10532"/>
                    <a:pt x="7110" y="10524"/>
                  </a:cubicBezTo>
                  <a:cubicBezTo>
                    <a:pt x="7107" y="10516"/>
                    <a:pt x="7101" y="10509"/>
                    <a:pt x="7093" y="10505"/>
                  </a:cubicBezTo>
                  <a:cubicBezTo>
                    <a:pt x="7085" y="10501"/>
                    <a:pt x="7076" y="10501"/>
                    <a:pt x="7068" y="10504"/>
                  </a:cubicBezTo>
                  <a:close/>
                  <a:moveTo>
                    <a:pt x="7125" y="10387"/>
                  </a:moveTo>
                  <a:cubicBezTo>
                    <a:pt x="7117" y="10390"/>
                    <a:pt x="7111" y="10395"/>
                    <a:pt x="7106" y="10404"/>
                  </a:cubicBezTo>
                  <a:cubicBezTo>
                    <a:pt x="7103" y="10412"/>
                    <a:pt x="7102" y="10420"/>
                    <a:pt x="7105" y="10428"/>
                  </a:cubicBezTo>
                  <a:cubicBezTo>
                    <a:pt x="7108" y="10437"/>
                    <a:pt x="7113" y="10443"/>
                    <a:pt x="7121" y="10447"/>
                  </a:cubicBezTo>
                  <a:cubicBezTo>
                    <a:pt x="7130" y="10451"/>
                    <a:pt x="7138" y="10452"/>
                    <a:pt x="7147" y="10449"/>
                  </a:cubicBezTo>
                  <a:cubicBezTo>
                    <a:pt x="7156" y="10446"/>
                    <a:pt x="7162" y="10441"/>
                    <a:pt x="7166" y="10432"/>
                  </a:cubicBezTo>
                  <a:cubicBezTo>
                    <a:pt x="7170" y="10424"/>
                    <a:pt x="7171" y="10416"/>
                    <a:pt x="7167" y="10407"/>
                  </a:cubicBezTo>
                  <a:cubicBezTo>
                    <a:pt x="7164" y="10399"/>
                    <a:pt x="7158" y="10392"/>
                    <a:pt x="7150" y="10388"/>
                  </a:cubicBezTo>
                  <a:cubicBezTo>
                    <a:pt x="7142" y="10384"/>
                    <a:pt x="7134" y="10384"/>
                    <a:pt x="7125" y="10387"/>
                  </a:cubicBezTo>
                  <a:close/>
                  <a:moveTo>
                    <a:pt x="7799" y="10193"/>
                  </a:moveTo>
                  <a:lnTo>
                    <a:pt x="7408" y="10000"/>
                  </a:lnTo>
                  <a:lnTo>
                    <a:pt x="7386" y="10046"/>
                  </a:lnTo>
                  <a:lnTo>
                    <a:pt x="7599" y="10149"/>
                  </a:lnTo>
                  <a:cubicBezTo>
                    <a:pt x="7613" y="10156"/>
                    <a:pt x="7627" y="10163"/>
                    <a:pt x="7642" y="10169"/>
                  </a:cubicBezTo>
                  <a:cubicBezTo>
                    <a:pt x="7656" y="10176"/>
                    <a:pt x="7669" y="10181"/>
                    <a:pt x="7680" y="10186"/>
                  </a:cubicBezTo>
                  <a:cubicBezTo>
                    <a:pt x="7692" y="10191"/>
                    <a:pt x="7701" y="10195"/>
                    <a:pt x="7709" y="10198"/>
                  </a:cubicBezTo>
                  <a:cubicBezTo>
                    <a:pt x="7716" y="10201"/>
                    <a:pt x="7720" y="10203"/>
                    <a:pt x="7721" y="10203"/>
                  </a:cubicBezTo>
                  <a:cubicBezTo>
                    <a:pt x="7719" y="10203"/>
                    <a:pt x="7716" y="10202"/>
                    <a:pt x="7709" y="10202"/>
                  </a:cubicBezTo>
                  <a:cubicBezTo>
                    <a:pt x="7703" y="10201"/>
                    <a:pt x="7696" y="10201"/>
                    <a:pt x="7686" y="10200"/>
                  </a:cubicBezTo>
                  <a:cubicBezTo>
                    <a:pt x="7677" y="10200"/>
                    <a:pt x="7667" y="10199"/>
                    <a:pt x="7655" y="10199"/>
                  </a:cubicBezTo>
                  <a:cubicBezTo>
                    <a:pt x="7644" y="10198"/>
                    <a:pt x="7632" y="10198"/>
                    <a:pt x="7621" y="10199"/>
                  </a:cubicBezTo>
                  <a:lnTo>
                    <a:pt x="7307" y="10206"/>
                  </a:lnTo>
                  <a:lnTo>
                    <a:pt x="7280" y="10260"/>
                  </a:lnTo>
                  <a:lnTo>
                    <a:pt x="7671" y="10452"/>
                  </a:lnTo>
                  <a:lnTo>
                    <a:pt x="7695" y="10404"/>
                  </a:lnTo>
                  <a:lnTo>
                    <a:pt x="7467" y="10295"/>
                  </a:lnTo>
                  <a:cubicBezTo>
                    <a:pt x="7456" y="10289"/>
                    <a:pt x="7444" y="10284"/>
                    <a:pt x="7433" y="10279"/>
                  </a:cubicBezTo>
                  <a:cubicBezTo>
                    <a:pt x="7421" y="10274"/>
                    <a:pt x="7410" y="10269"/>
                    <a:pt x="7400" y="10265"/>
                  </a:cubicBezTo>
                  <a:cubicBezTo>
                    <a:pt x="7390" y="10261"/>
                    <a:pt x="7382" y="10257"/>
                    <a:pt x="7374" y="10254"/>
                  </a:cubicBezTo>
                  <a:cubicBezTo>
                    <a:pt x="7367" y="10251"/>
                    <a:pt x="7362" y="10249"/>
                    <a:pt x="7359" y="10248"/>
                  </a:cubicBezTo>
                  <a:cubicBezTo>
                    <a:pt x="7363" y="10248"/>
                    <a:pt x="7368" y="10249"/>
                    <a:pt x="7376" y="10249"/>
                  </a:cubicBezTo>
                  <a:cubicBezTo>
                    <a:pt x="7383" y="10249"/>
                    <a:pt x="7392" y="10249"/>
                    <a:pt x="7402" y="10249"/>
                  </a:cubicBezTo>
                  <a:cubicBezTo>
                    <a:pt x="7412" y="10250"/>
                    <a:pt x="7423" y="10250"/>
                    <a:pt x="7436" y="10250"/>
                  </a:cubicBezTo>
                  <a:cubicBezTo>
                    <a:pt x="7448" y="10250"/>
                    <a:pt x="7461" y="10250"/>
                    <a:pt x="7474" y="10249"/>
                  </a:cubicBezTo>
                  <a:lnTo>
                    <a:pt x="7775" y="10242"/>
                  </a:lnTo>
                  <a:lnTo>
                    <a:pt x="7799" y="10193"/>
                  </a:lnTo>
                  <a:close/>
                  <a:moveTo>
                    <a:pt x="7823" y="9772"/>
                  </a:moveTo>
                  <a:cubicBezTo>
                    <a:pt x="7809" y="9770"/>
                    <a:pt x="7795" y="9771"/>
                    <a:pt x="7782" y="9775"/>
                  </a:cubicBezTo>
                  <a:cubicBezTo>
                    <a:pt x="7769" y="9778"/>
                    <a:pt x="7757" y="9784"/>
                    <a:pt x="7746" y="9791"/>
                  </a:cubicBezTo>
                  <a:cubicBezTo>
                    <a:pt x="7735" y="9798"/>
                    <a:pt x="7723" y="9809"/>
                    <a:pt x="7709" y="9824"/>
                  </a:cubicBezTo>
                  <a:lnTo>
                    <a:pt x="7672" y="9862"/>
                  </a:lnTo>
                  <a:cubicBezTo>
                    <a:pt x="7653" y="9882"/>
                    <a:pt x="7637" y="9894"/>
                    <a:pt x="7622" y="9900"/>
                  </a:cubicBezTo>
                  <a:cubicBezTo>
                    <a:pt x="7608" y="9905"/>
                    <a:pt x="7592" y="9904"/>
                    <a:pt x="7576" y="9896"/>
                  </a:cubicBezTo>
                  <a:cubicBezTo>
                    <a:pt x="7556" y="9886"/>
                    <a:pt x="7544" y="9871"/>
                    <a:pt x="7539" y="9852"/>
                  </a:cubicBezTo>
                  <a:cubicBezTo>
                    <a:pt x="7535" y="9833"/>
                    <a:pt x="7538" y="9811"/>
                    <a:pt x="7550" y="9786"/>
                  </a:cubicBezTo>
                  <a:cubicBezTo>
                    <a:pt x="7555" y="9778"/>
                    <a:pt x="7559" y="9770"/>
                    <a:pt x="7564" y="9763"/>
                  </a:cubicBezTo>
                  <a:cubicBezTo>
                    <a:pt x="7569" y="9756"/>
                    <a:pt x="7574" y="9750"/>
                    <a:pt x="7580" y="9744"/>
                  </a:cubicBezTo>
                  <a:cubicBezTo>
                    <a:pt x="7587" y="9738"/>
                    <a:pt x="7594" y="9732"/>
                    <a:pt x="7602" y="9726"/>
                  </a:cubicBezTo>
                  <a:cubicBezTo>
                    <a:pt x="7610" y="9720"/>
                    <a:pt x="7620" y="9714"/>
                    <a:pt x="7630" y="9707"/>
                  </a:cubicBezTo>
                  <a:lnTo>
                    <a:pt x="7607" y="9670"/>
                  </a:lnTo>
                  <a:cubicBezTo>
                    <a:pt x="7563" y="9695"/>
                    <a:pt x="7532" y="9728"/>
                    <a:pt x="7511" y="9770"/>
                  </a:cubicBezTo>
                  <a:cubicBezTo>
                    <a:pt x="7502" y="9789"/>
                    <a:pt x="7496" y="9807"/>
                    <a:pt x="7494" y="9826"/>
                  </a:cubicBezTo>
                  <a:cubicBezTo>
                    <a:pt x="7492" y="9844"/>
                    <a:pt x="7493" y="9861"/>
                    <a:pt x="7497" y="9877"/>
                  </a:cubicBezTo>
                  <a:cubicBezTo>
                    <a:pt x="7502" y="9893"/>
                    <a:pt x="7509" y="9907"/>
                    <a:pt x="7520" y="9920"/>
                  </a:cubicBezTo>
                  <a:cubicBezTo>
                    <a:pt x="7531" y="9933"/>
                    <a:pt x="7544" y="9943"/>
                    <a:pt x="7561" y="9951"/>
                  </a:cubicBezTo>
                  <a:cubicBezTo>
                    <a:pt x="7586" y="9964"/>
                    <a:pt x="7612" y="9966"/>
                    <a:pt x="7637" y="9958"/>
                  </a:cubicBezTo>
                  <a:cubicBezTo>
                    <a:pt x="7649" y="9955"/>
                    <a:pt x="7660" y="9949"/>
                    <a:pt x="7670" y="9941"/>
                  </a:cubicBezTo>
                  <a:cubicBezTo>
                    <a:pt x="7680" y="9933"/>
                    <a:pt x="7692" y="9921"/>
                    <a:pt x="7706" y="9906"/>
                  </a:cubicBezTo>
                  <a:lnTo>
                    <a:pt x="7737" y="9872"/>
                  </a:lnTo>
                  <a:cubicBezTo>
                    <a:pt x="7774" y="9833"/>
                    <a:pt x="7810" y="9821"/>
                    <a:pt x="7845" y="9838"/>
                  </a:cubicBezTo>
                  <a:cubicBezTo>
                    <a:pt x="7868" y="9850"/>
                    <a:pt x="7882" y="9868"/>
                    <a:pt x="7887" y="9894"/>
                  </a:cubicBezTo>
                  <a:cubicBezTo>
                    <a:pt x="7889" y="9905"/>
                    <a:pt x="7889" y="9916"/>
                    <a:pt x="7887" y="9926"/>
                  </a:cubicBezTo>
                  <a:cubicBezTo>
                    <a:pt x="7885" y="9937"/>
                    <a:pt x="7881" y="9949"/>
                    <a:pt x="7873" y="9964"/>
                  </a:cubicBezTo>
                  <a:cubicBezTo>
                    <a:pt x="7864" y="9984"/>
                    <a:pt x="7852" y="10001"/>
                    <a:pt x="7838" y="10015"/>
                  </a:cubicBezTo>
                  <a:cubicBezTo>
                    <a:pt x="7825" y="10029"/>
                    <a:pt x="7808" y="10042"/>
                    <a:pt x="7788" y="10052"/>
                  </a:cubicBezTo>
                  <a:lnTo>
                    <a:pt x="7815" y="10091"/>
                  </a:lnTo>
                  <a:cubicBezTo>
                    <a:pt x="7836" y="10077"/>
                    <a:pt x="7855" y="10062"/>
                    <a:pt x="7871" y="10045"/>
                  </a:cubicBezTo>
                  <a:cubicBezTo>
                    <a:pt x="7886" y="10027"/>
                    <a:pt x="7900" y="10006"/>
                    <a:pt x="7912" y="9983"/>
                  </a:cubicBezTo>
                  <a:cubicBezTo>
                    <a:pt x="7921" y="9965"/>
                    <a:pt x="7926" y="9948"/>
                    <a:pt x="7929" y="9932"/>
                  </a:cubicBezTo>
                  <a:cubicBezTo>
                    <a:pt x="7932" y="9917"/>
                    <a:pt x="7933" y="9900"/>
                    <a:pt x="7931" y="9883"/>
                  </a:cubicBezTo>
                  <a:cubicBezTo>
                    <a:pt x="7928" y="9861"/>
                    <a:pt x="7921" y="9840"/>
                    <a:pt x="7909" y="9823"/>
                  </a:cubicBezTo>
                  <a:cubicBezTo>
                    <a:pt x="7897" y="9805"/>
                    <a:pt x="7882" y="9792"/>
                    <a:pt x="7863" y="9783"/>
                  </a:cubicBezTo>
                  <a:cubicBezTo>
                    <a:pt x="7851" y="9777"/>
                    <a:pt x="7838" y="9773"/>
                    <a:pt x="7823" y="9772"/>
                  </a:cubicBezTo>
                  <a:close/>
                  <a:moveTo>
                    <a:pt x="7741" y="9325"/>
                  </a:moveTo>
                  <a:lnTo>
                    <a:pt x="7613" y="9584"/>
                  </a:lnTo>
                  <a:lnTo>
                    <a:pt x="7653" y="9603"/>
                  </a:lnTo>
                  <a:lnTo>
                    <a:pt x="7704" y="9498"/>
                  </a:lnTo>
                  <a:lnTo>
                    <a:pt x="8056" y="9671"/>
                  </a:lnTo>
                  <a:lnTo>
                    <a:pt x="8078" y="9626"/>
                  </a:lnTo>
                  <a:lnTo>
                    <a:pt x="7726" y="9453"/>
                  </a:lnTo>
                  <a:lnTo>
                    <a:pt x="7779" y="9347"/>
                  </a:lnTo>
                  <a:lnTo>
                    <a:pt x="7741" y="9325"/>
                  </a:lnTo>
                  <a:close/>
                  <a:moveTo>
                    <a:pt x="8272" y="9231"/>
                  </a:moveTo>
                  <a:lnTo>
                    <a:pt x="8232" y="9211"/>
                  </a:lnTo>
                  <a:lnTo>
                    <a:pt x="8147" y="9383"/>
                  </a:lnTo>
                  <a:lnTo>
                    <a:pt x="8004" y="9313"/>
                  </a:lnTo>
                  <a:lnTo>
                    <a:pt x="8070" y="9179"/>
                  </a:lnTo>
                  <a:lnTo>
                    <a:pt x="8030" y="9159"/>
                  </a:lnTo>
                  <a:lnTo>
                    <a:pt x="7964" y="9293"/>
                  </a:lnTo>
                  <a:lnTo>
                    <a:pt x="7836" y="9230"/>
                  </a:lnTo>
                  <a:lnTo>
                    <a:pt x="7914" y="9069"/>
                  </a:lnTo>
                  <a:lnTo>
                    <a:pt x="7879" y="9044"/>
                  </a:lnTo>
                  <a:lnTo>
                    <a:pt x="7774" y="9258"/>
                  </a:lnTo>
                  <a:lnTo>
                    <a:pt x="8164" y="9450"/>
                  </a:lnTo>
                  <a:lnTo>
                    <a:pt x="8272" y="9231"/>
                  </a:lnTo>
                  <a:close/>
                  <a:moveTo>
                    <a:pt x="8435" y="8900"/>
                  </a:moveTo>
                  <a:lnTo>
                    <a:pt x="8399" y="8904"/>
                  </a:lnTo>
                  <a:cubicBezTo>
                    <a:pt x="8382" y="8907"/>
                    <a:pt x="8365" y="8909"/>
                    <a:pt x="8346" y="8912"/>
                  </a:cubicBezTo>
                  <a:cubicBezTo>
                    <a:pt x="8327" y="8914"/>
                    <a:pt x="8310" y="8917"/>
                    <a:pt x="8293" y="8919"/>
                  </a:cubicBezTo>
                  <a:cubicBezTo>
                    <a:pt x="8277" y="8921"/>
                    <a:pt x="8265" y="8923"/>
                    <a:pt x="8258" y="8924"/>
                  </a:cubicBezTo>
                  <a:cubicBezTo>
                    <a:pt x="8248" y="8926"/>
                    <a:pt x="8238" y="8929"/>
                    <a:pt x="8226" y="8932"/>
                  </a:cubicBezTo>
                  <a:cubicBezTo>
                    <a:pt x="8214" y="8935"/>
                    <a:pt x="8204" y="8938"/>
                    <a:pt x="8195" y="8942"/>
                  </a:cubicBezTo>
                  <a:lnTo>
                    <a:pt x="8198" y="8936"/>
                  </a:lnTo>
                  <a:cubicBezTo>
                    <a:pt x="8206" y="8921"/>
                    <a:pt x="8210" y="8905"/>
                    <a:pt x="8211" y="8890"/>
                  </a:cubicBezTo>
                  <a:cubicBezTo>
                    <a:pt x="8212" y="8875"/>
                    <a:pt x="8210" y="8860"/>
                    <a:pt x="8206" y="8847"/>
                  </a:cubicBezTo>
                  <a:cubicBezTo>
                    <a:pt x="8201" y="8833"/>
                    <a:pt x="8193" y="8821"/>
                    <a:pt x="8182" y="8809"/>
                  </a:cubicBezTo>
                  <a:cubicBezTo>
                    <a:pt x="8171" y="8798"/>
                    <a:pt x="8158" y="8788"/>
                    <a:pt x="8142" y="8780"/>
                  </a:cubicBezTo>
                  <a:cubicBezTo>
                    <a:pt x="8132" y="8775"/>
                    <a:pt x="8122" y="8772"/>
                    <a:pt x="8112" y="8770"/>
                  </a:cubicBezTo>
                  <a:cubicBezTo>
                    <a:pt x="8102" y="8768"/>
                    <a:pt x="8093" y="8767"/>
                    <a:pt x="8084" y="8768"/>
                  </a:cubicBezTo>
                  <a:cubicBezTo>
                    <a:pt x="8076" y="8768"/>
                    <a:pt x="8068" y="8769"/>
                    <a:pt x="8060" y="8771"/>
                  </a:cubicBezTo>
                  <a:cubicBezTo>
                    <a:pt x="8053" y="8773"/>
                    <a:pt x="8046" y="8776"/>
                    <a:pt x="8041" y="8778"/>
                  </a:cubicBezTo>
                  <a:cubicBezTo>
                    <a:pt x="8035" y="8781"/>
                    <a:pt x="8029" y="8785"/>
                    <a:pt x="8023" y="8789"/>
                  </a:cubicBezTo>
                  <a:cubicBezTo>
                    <a:pt x="8017" y="8793"/>
                    <a:pt x="8011" y="8799"/>
                    <a:pt x="8005" y="8806"/>
                  </a:cubicBezTo>
                  <a:cubicBezTo>
                    <a:pt x="7999" y="8812"/>
                    <a:pt x="7992" y="8820"/>
                    <a:pt x="7986" y="8830"/>
                  </a:cubicBezTo>
                  <a:cubicBezTo>
                    <a:pt x="7980" y="8840"/>
                    <a:pt x="7974" y="8851"/>
                    <a:pt x="7967" y="8865"/>
                  </a:cubicBezTo>
                  <a:lnTo>
                    <a:pt x="7922" y="8956"/>
                  </a:lnTo>
                  <a:lnTo>
                    <a:pt x="8313" y="9148"/>
                  </a:lnTo>
                  <a:lnTo>
                    <a:pt x="8336" y="9103"/>
                  </a:lnTo>
                  <a:lnTo>
                    <a:pt x="8159" y="9016"/>
                  </a:lnTo>
                  <a:cubicBezTo>
                    <a:pt x="8164" y="9006"/>
                    <a:pt x="8170" y="8999"/>
                    <a:pt x="8176" y="8994"/>
                  </a:cubicBezTo>
                  <a:cubicBezTo>
                    <a:pt x="8182" y="8990"/>
                    <a:pt x="8192" y="8986"/>
                    <a:pt x="8206" y="8984"/>
                  </a:cubicBezTo>
                  <a:cubicBezTo>
                    <a:pt x="8229" y="8979"/>
                    <a:pt x="8251" y="8975"/>
                    <a:pt x="8272" y="8971"/>
                  </a:cubicBezTo>
                  <a:cubicBezTo>
                    <a:pt x="8292" y="8968"/>
                    <a:pt x="8312" y="8965"/>
                    <a:pt x="8329" y="8963"/>
                  </a:cubicBezTo>
                  <a:cubicBezTo>
                    <a:pt x="8346" y="8961"/>
                    <a:pt x="8361" y="8960"/>
                    <a:pt x="8375" y="8959"/>
                  </a:cubicBezTo>
                  <a:cubicBezTo>
                    <a:pt x="8388" y="8958"/>
                    <a:pt x="8399" y="8958"/>
                    <a:pt x="8406" y="8958"/>
                  </a:cubicBezTo>
                  <a:lnTo>
                    <a:pt x="8435" y="8900"/>
                  </a:lnTo>
                  <a:close/>
                  <a:moveTo>
                    <a:pt x="8149" y="8851"/>
                  </a:moveTo>
                  <a:cubicBezTo>
                    <a:pt x="8157" y="8859"/>
                    <a:pt x="8163" y="8868"/>
                    <a:pt x="8166" y="8878"/>
                  </a:cubicBezTo>
                  <a:cubicBezTo>
                    <a:pt x="8169" y="8889"/>
                    <a:pt x="8170" y="8900"/>
                    <a:pt x="8167" y="8913"/>
                  </a:cubicBezTo>
                  <a:cubicBezTo>
                    <a:pt x="8165" y="8926"/>
                    <a:pt x="8160" y="8941"/>
                    <a:pt x="8151" y="8958"/>
                  </a:cubicBezTo>
                  <a:lnTo>
                    <a:pt x="8130" y="9001"/>
                  </a:lnTo>
                  <a:lnTo>
                    <a:pt x="7984" y="8930"/>
                  </a:lnTo>
                  <a:lnTo>
                    <a:pt x="8007" y="8883"/>
                  </a:lnTo>
                  <a:cubicBezTo>
                    <a:pt x="8012" y="8872"/>
                    <a:pt x="8017" y="8863"/>
                    <a:pt x="8023" y="8856"/>
                  </a:cubicBezTo>
                  <a:cubicBezTo>
                    <a:pt x="8028" y="8849"/>
                    <a:pt x="8033" y="8843"/>
                    <a:pt x="8039" y="8838"/>
                  </a:cubicBezTo>
                  <a:cubicBezTo>
                    <a:pt x="8049" y="8829"/>
                    <a:pt x="8061" y="8824"/>
                    <a:pt x="8076" y="8822"/>
                  </a:cubicBezTo>
                  <a:cubicBezTo>
                    <a:pt x="8090" y="8820"/>
                    <a:pt x="8104" y="8822"/>
                    <a:pt x="8117" y="8829"/>
                  </a:cubicBezTo>
                  <a:cubicBezTo>
                    <a:pt x="8130" y="8835"/>
                    <a:pt x="8141" y="8842"/>
                    <a:pt x="8149" y="8851"/>
                  </a:cubicBezTo>
                  <a:close/>
                  <a:moveTo>
                    <a:pt x="8647" y="8688"/>
                  </a:moveTo>
                  <a:lnTo>
                    <a:pt x="8098" y="8418"/>
                  </a:lnTo>
                  <a:lnTo>
                    <a:pt x="8080" y="8456"/>
                  </a:lnTo>
                  <a:lnTo>
                    <a:pt x="8629" y="8726"/>
                  </a:lnTo>
                  <a:lnTo>
                    <a:pt x="8647" y="8688"/>
                  </a:lnTo>
                  <a:close/>
                  <a:moveTo>
                    <a:pt x="8422" y="7940"/>
                  </a:moveTo>
                  <a:lnTo>
                    <a:pt x="8399" y="7987"/>
                  </a:lnTo>
                  <a:lnTo>
                    <a:pt x="8671" y="8121"/>
                  </a:lnTo>
                  <a:cubicBezTo>
                    <a:pt x="8685" y="8127"/>
                    <a:pt x="8696" y="8134"/>
                    <a:pt x="8704" y="8140"/>
                  </a:cubicBezTo>
                  <a:cubicBezTo>
                    <a:pt x="8713" y="8146"/>
                    <a:pt x="8720" y="8155"/>
                    <a:pt x="8725" y="8165"/>
                  </a:cubicBezTo>
                  <a:cubicBezTo>
                    <a:pt x="8730" y="8175"/>
                    <a:pt x="8732" y="8187"/>
                    <a:pt x="8730" y="8201"/>
                  </a:cubicBezTo>
                  <a:cubicBezTo>
                    <a:pt x="8729" y="8215"/>
                    <a:pt x="8724" y="8230"/>
                    <a:pt x="8716" y="8246"/>
                  </a:cubicBezTo>
                  <a:cubicBezTo>
                    <a:pt x="8710" y="8259"/>
                    <a:pt x="8703" y="8268"/>
                    <a:pt x="8697" y="8276"/>
                  </a:cubicBezTo>
                  <a:cubicBezTo>
                    <a:pt x="8690" y="8284"/>
                    <a:pt x="8684" y="8290"/>
                    <a:pt x="8677" y="8294"/>
                  </a:cubicBezTo>
                  <a:cubicBezTo>
                    <a:pt x="8670" y="8298"/>
                    <a:pt x="8663" y="8301"/>
                    <a:pt x="8657" y="8302"/>
                  </a:cubicBezTo>
                  <a:cubicBezTo>
                    <a:pt x="8651" y="8304"/>
                    <a:pt x="8645" y="8304"/>
                    <a:pt x="8640" y="8304"/>
                  </a:cubicBezTo>
                  <a:cubicBezTo>
                    <a:pt x="8633" y="8304"/>
                    <a:pt x="8623" y="8301"/>
                    <a:pt x="8612" y="8297"/>
                  </a:cubicBezTo>
                  <a:cubicBezTo>
                    <a:pt x="8601" y="8293"/>
                    <a:pt x="8590" y="8288"/>
                    <a:pt x="8580" y="8283"/>
                  </a:cubicBezTo>
                  <a:lnTo>
                    <a:pt x="8317" y="8154"/>
                  </a:lnTo>
                  <a:lnTo>
                    <a:pt x="8294" y="8200"/>
                  </a:lnTo>
                  <a:lnTo>
                    <a:pt x="8575" y="8338"/>
                  </a:lnTo>
                  <a:cubicBezTo>
                    <a:pt x="8583" y="8342"/>
                    <a:pt x="8594" y="8346"/>
                    <a:pt x="8605" y="8351"/>
                  </a:cubicBezTo>
                  <a:cubicBezTo>
                    <a:pt x="8617" y="8355"/>
                    <a:pt x="8629" y="8357"/>
                    <a:pt x="8641" y="8356"/>
                  </a:cubicBezTo>
                  <a:cubicBezTo>
                    <a:pt x="8666" y="8355"/>
                    <a:pt x="8687" y="8348"/>
                    <a:pt x="8705" y="8334"/>
                  </a:cubicBezTo>
                  <a:cubicBezTo>
                    <a:pt x="8723" y="8321"/>
                    <a:pt x="8740" y="8299"/>
                    <a:pt x="8755" y="8268"/>
                  </a:cubicBezTo>
                  <a:cubicBezTo>
                    <a:pt x="8766" y="8244"/>
                    <a:pt x="8774" y="8223"/>
                    <a:pt x="8777" y="8205"/>
                  </a:cubicBezTo>
                  <a:cubicBezTo>
                    <a:pt x="8780" y="8186"/>
                    <a:pt x="8779" y="8168"/>
                    <a:pt x="8775" y="8151"/>
                  </a:cubicBezTo>
                  <a:cubicBezTo>
                    <a:pt x="8771" y="8134"/>
                    <a:pt x="8763" y="8121"/>
                    <a:pt x="8752" y="8110"/>
                  </a:cubicBezTo>
                  <a:cubicBezTo>
                    <a:pt x="8741" y="8100"/>
                    <a:pt x="8723" y="8089"/>
                    <a:pt x="8700" y="8077"/>
                  </a:cubicBezTo>
                  <a:lnTo>
                    <a:pt x="8422" y="7940"/>
                  </a:lnTo>
                  <a:close/>
                  <a:moveTo>
                    <a:pt x="8996" y="7760"/>
                  </a:moveTo>
                  <a:lnTo>
                    <a:pt x="8605" y="7568"/>
                  </a:lnTo>
                  <a:lnTo>
                    <a:pt x="8582" y="7614"/>
                  </a:lnTo>
                  <a:lnTo>
                    <a:pt x="8796" y="7717"/>
                  </a:lnTo>
                  <a:cubicBezTo>
                    <a:pt x="8810" y="7724"/>
                    <a:pt x="8824" y="7731"/>
                    <a:pt x="8838" y="7737"/>
                  </a:cubicBezTo>
                  <a:cubicBezTo>
                    <a:pt x="8853" y="7743"/>
                    <a:pt x="8866" y="7749"/>
                    <a:pt x="8877" y="7754"/>
                  </a:cubicBezTo>
                  <a:cubicBezTo>
                    <a:pt x="8889" y="7759"/>
                    <a:pt x="8898" y="7763"/>
                    <a:pt x="8906" y="7766"/>
                  </a:cubicBezTo>
                  <a:cubicBezTo>
                    <a:pt x="8913" y="7769"/>
                    <a:pt x="8917" y="7770"/>
                    <a:pt x="8917" y="7770"/>
                  </a:cubicBezTo>
                  <a:cubicBezTo>
                    <a:pt x="8916" y="7770"/>
                    <a:pt x="8912" y="7770"/>
                    <a:pt x="8906" y="7769"/>
                  </a:cubicBezTo>
                  <a:cubicBezTo>
                    <a:pt x="8900" y="7769"/>
                    <a:pt x="8892" y="7769"/>
                    <a:pt x="8883" y="7768"/>
                  </a:cubicBezTo>
                  <a:cubicBezTo>
                    <a:pt x="8874" y="7768"/>
                    <a:pt x="8864" y="7767"/>
                    <a:pt x="8852" y="7767"/>
                  </a:cubicBezTo>
                  <a:cubicBezTo>
                    <a:pt x="8841" y="7766"/>
                    <a:pt x="8829" y="7766"/>
                    <a:pt x="8817" y="7766"/>
                  </a:cubicBezTo>
                  <a:lnTo>
                    <a:pt x="8504" y="7774"/>
                  </a:lnTo>
                  <a:lnTo>
                    <a:pt x="8477" y="7828"/>
                  </a:lnTo>
                  <a:lnTo>
                    <a:pt x="8868" y="8020"/>
                  </a:lnTo>
                  <a:lnTo>
                    <a:pt x="8892" y="7972"/>
                  </a:lnTo>
                  <a:lnTo>
                    <a:pt x="8664" y="7862"/>
                  </a:lnTo>
                  <a:cubicBezTo>
                    <a:pt x="8653" y="7857"/>
                    <a:pt x="8641" y="7851"/>
                    <a:pt x="8630" y="7846"/>
                  </a:cubicBezTo>
                  <a:cubicBezTo>
                    <a:pt x="8618" y="7841"/>
                    <a:pt x="8607" y="7837"/>
                    <a:pt x="8597" y="7833"/>
                  </a:cubicBezTo>
                  <a:cubicBezTo>
                    <a:pt x="8587" y="7828"/>
                    <a:pt x="8578" y="7825"/>
                    <a:pt x="8571" y="7821"/>
                  </a:cubicBezTo>
                  <a:cubicBezTo>
                    <a:pt x="8564" y="7818"/>
                    <a:pt x="8559" y="7816"/>
                    <a:pt x="8556" y="7815"/>
                  </a:cubicBezTo>
                  <a:cubicBezTo>
                    <a:pt x="8560" y="7816"/>
                    <a:pt x="8565" y="7816"/>
                    <a:pt x="8573" y="7817"/>
                  </a:cubicBezTo>
                  <a:cubicBezTo>
                    <a:pt x="8580" y="7817"/>
                    <a:pt x="8589" y="7817"/>
                    <a:pt x="8599" y="7817"/>
                  </a:cubicBezTo>
                  <a:cubicBezTo>
                    <a:pt x="8609" y="7817"/>
                    <a:pt x="8620" y="7817"/>
                    <a:pt x="8632" y="7817"/>
                  </a:cubicBezTo>
                  <a:cubicBezTo>
                    <a:pt x="8645" y="7817"/>
                    <a:pt x="8657" y="7817"/>
                    <a:pt x="8671" y="7817"/>
                  </a:cubicBezTo>
                  <a:lnTo>
                    <a:pt x="8972" y="7809"/>
                  </a:lnTo>
                  <a:lnTo>
                    <a:pt x="8996" y="7760"/>
                  </a:lnTo>
                  <a:close/>
                  <a:moveTo>
                    <a:pt x="4776" y="18063"/>
                  </a:moveTo>
                  <a:lnTo>
                    <a:pt x="4739" y="18068"/>
                  </a:lnTo>
                  <a:cubicBezTo>
                    <a:pt x="4723" y="18070"/>
                    <a:pt x="4705" y="18073"/>
                    <a:pt x="4686" y="18075"/>
                  </a:cubicBezTo>
                  <a:cubicBezTo>
                    <a:pt x="4668" y="18078"/>
                    <a:pt x="4650" y="18080"/>
                    <a:pt x="4633" y="18082"/>
                  </a:cubicBezTo>
                  <a:cubicBezTo>
                    <a:pt x="4617" y="18085"/>
                    <a:pt x="4605" y="18087"/>
                    <a:pt x="4599" y="18088"/>
                  </a:cubicBezTo>
                  <a:cubicBezTo>
                    <a:pt x="4589" y="18090"/>
                    <a:pt x="4578" y="18092"/>
                    <a:pt x="4566" y="18095"/>
                  </a:cubicBezTo>
                  <a:cubicBezTo>
                    <a:pt x="4554" y="18098"/>
                    <a:pt x="4544" y="18102"/>
                    <a:pt x="4535" y="18106"/>
                  </a:cubicBezTo>
                  <a:lnTo>
                    <a:pt x="4538" y="18100"/>
                  </a:lnTo>
                  <a:cubicBezTo>
                    <a:pt x="4546" y="18084"/>
                    <a:pt x="4550" y="18069"/>
                    <a:pt x="4551" y="18054"/>
                  </a:cubicBezTo>
                  <a:cubicBezTo>
                    <a:pt x="4552" y="18038"/>
                    <a:pt x="4551" y="18024"/>
                    <a:pt x="4546" y="18010"/>
                  </a:cubicBezTo>
                  <a:cubicBezTo>
                    <a:pt x="4541" y="17997"/>
                    <a:pt x="4533" y="17984"/>
                    <a:pt x="4522" y="17972"/>
                  </a:cubicBezTo>
                  <a:cubicBezTo>
                    <a:pt x="4511" y="17961"/>
                    <a:pt x="4498" y="17951"/>
                    <a:pt x="4482" y="17943"/>
                  </a:cubicBezTo>
                  <a:cubicBezTo>
                    <a:pt x="4472" y="17938"/>
                    <a:pt x="4462" y="17935"/>
                    <a:pt x="4452" y="17933"/>
                  </a:cubicBezTo>
                  <a:cubicBezTo>
                    <a:pt x="4442" y="17932"/>
                    <a:pt x="4433" y="17931"/>
                    <a:pt x="4424" y="17931"/>
                  </a:cubicBezTo>
                  <a:cubicBezTo>
                    <a:pt x="4416" y="17931"/>
                    <a:pt x="4408" y="17932"/>
                    <a:pt x="4400" y="17935"/>
                  </a:cubicBezTo>
                  <a:cubicBezTo>
                    <a:pt x="4393" y="17937"/>
                    <a:pt x="4387" y="17939"/>
                    <a:pt x="4381" y="17942"/>
                  </a:cubicBezTo>
                  <a:cubicBezTo>
                    <a:pt x="4375" y="17945"/>
                    <a:pt x="4369" y="17948"/>
                    <a:pt x="4363" y="17952"/>
                  </a:cubicBezTo>
                  <a:cubicBezTo>
                    <a:pt x="4357" y="17957"/>
                    <a:pt x="4351" y="17962"/>
                    <a:pt x="4345" y="17969"/>
                  </a:cubicBezTo>
                  <a:cubicBezTo>
                    <a:pt x="4339" y="17976"/>
                    <a:pt x="4333" y="17984"/>
                    <a:pt x="4326" y="17994"/>
                  </a:cubicBezTo>
                  <a:cubicBezTo>
                    <a:pt x="4320" y="18003"/>
                    <a:pt x="4314" y="18015"/>
                    <a:pt x="4307" y="18028"/>
                  </a:cubicBezTo>
                  <a:lnTo>
                    <a:pt x="4263" y="18119"/>
                  </a:lnTo>
                  <a:lnTo>
                    <a:pt x="4536" y="18254"/>
                  </a:lnTo>
                  <a:lnTo>
                    <a:pt x="4651" y="18254"/>
                  </a:lnTo>
                  <a:lnTo>
                    <a:pt x="4499" y="18179"/>
                  </a:lnTo>
                  <a:cubicBezTo>
                    <a:pt x="4504" y="18169"/>
                    <a:pt x="4510" y="18162"/>
                    <a:pt x="4516" y="18158"/>
                  </a:cubicBezTo>
                  <a:cubicBezTo>
                    <a:pt x="4523" y="18153"/>
                    <a:pt x="4532" y="18150"/>
                    <a:pt x="4546" y="18147"/>
                  </a:cubicBezTo>
                  <a:cubicBezTo>
                    <a:pt x="4569" y="18142"/>
                    <a:pt x="4591" y="18138"/>
                    <a:pt x="4612" y="18135"/>
                  </a:cubicBezTo>
                  <a:cubicBezTo>
                    <a:pt x="4633" y="18131"/>
                    <a:pt x="4652" y="18129"/>
                    <a:pt x="4669" y="18126"/>
                  </a:cubicBezTo>
                  <a:cubicBezTo>
                    <a:pt x="4686" y="18124"/>
                    <a:pt x="4702" y="18123"/>
                    <a:pt x="4715" y="18122"/>
                  </a:cubicBezTo>
                  <a:cubicBezTo>
                    <a:pt x="4728" y="18122"/>
                    <a:pt x="4739" y="18122"/>
                    <a:pt x="4747" y="18122"/>
                  </a:cubicBezTo>
                  <a:lnTo>
                    <a:pt x="4776" y="18063"/>
                  </a:lnTo>
                  <a:close/>
                  <a:moveTo>
                    <a:pt x="9002" y="9474"/>
                  </a:moveTo>
                  <a:lnTo>
                    <a:pt x="9002" y="9372"/>
                  </a:lnTo>
                  <a:lnTo>
                    <a:pt x="8955" y="9467"/>
                  </a:lnTo>
                  <a:lnTo>
                    <a:pt x="8812" y="9397"/>
                  </a:lnTo>
                  <a:lnTo>
                    <a:pt x="8878" y="9263"/>
                  </a:lnTo>
                  <a:lnTo>
                    <a:pt x="8837" y="9243"/>
                  </a:lnTo>
                  <a:lnTo>
                    <a:pt x="8772" y="9377"/>
                  </a:lnTo>
                  <a:lnTo>
                    <a:pt x="8643" y="9314"/>
                  </a:lnTo>
                  <a:lnTo>
                    <a:pt x="8722" y="9154"/>
                  </a:lnTo>
                  <a:lnTo>
                    <a:pt x="8687" y="9129"/>
                  </a:lnTo>
                  <a:lnTo>
                    <a:pt x="8581" y="9342"/>
                  </a:lnTo>
                  <a:lnTo>
                    <a:pt x="8972" y="9535"/>
                  </a:lnTo>
                  <a:lnTo>
                    <a:pt x="9002" y="9474"/>
                  </a:lnTo>
                  <a:close/>
                  <a:moveTo>
                    <a:pt x="9002" y="8988"/>
                  </a:moveTo>
                  <a:lnTo>
                    <a:pt x="9002" y="8936"/>
                  </a:lnTo>
                  <a:lnTo>
                    <a:pt x="8805" y="8888"/>
                  </a:lnTo>
                  <a:lnTo>
                    <a:pt x="8780" y="8938"/>
                  </a:lnTo>
                  <a:lnTo>
                    <a:pt x="9002" y="8988"/>
                  </a:lnTo>
                  <a:close/>
                  <a:moveTo>
                    <a:pt x="9002" y="8843"/>
                  </a:moveTo>
                  <a:lnTo>
                    <a:pt x="9002" y="8784"/>
                  </a:lnTo>
                  <a:cubicBezTo>
                    <a:pt x="8996" y="8780"/>
                    <a:pt x="8990" y="8776"/>
                    <a:pt x="8985" y="8772"/>
                  </a:cubicBezTo>
                  <a:cubicBezTo>
                    <a:pt x="8976" y="8765"/>
                    <a:pt x="8969" y="8760"/>
                    <a:pt x="8963" y="8756"/>
                  </a:cubicBezTo>
                  <a:cubicBezTo>
                    <a:pt x="8957" y="8752"/>
                    <a:pt x="8954" y="8750"/>
                    <a:pt x="8953" y="8749"/>
                  </a:cubicBezTo>
                  <a:cubicBezTo>
                    <a:pt x="8954" y="8749"/>
                    <a:pt x="8958" y="8751"/>
                    <a:pt x="8965" y="8753"/>
                  </a:cubicBezTo>
                  <a:cubicBezTo>
                    <a:pt x="8972" y="8755"/>
                    <a:pt x="8981" y="8757"/>
                    <a:pt x="8991" y="8760"/>
                  </a:cubicBezTo>
                  <a:lnTo>
                    <a:pt x="9002" y="8763"/>
                  </a:lnTo>
                  <a:lnTo>
                    <a:pt x="9002" y="8714"/>
                  </a:lnTo>
                  <a:lnTo>
                    <a:pt x="8902" y="8690"/>
                  </a:lnTo>
                  <a:lnTo>
                    <a:pt x="8876" y="8743"/>
                  </a:lnTo>
                  <a:lnTo>
                    <a:pt x="9002" y="8843"/>
                  </a:lnTo>
                  <a:close/>
                  <a:moveTo>
                    <a:pt x="9002" y="8567"/>
                  </a:moveTo>
                  <a:lnTo>
                    <a:pt x="9002" y="8502"/>
                  </a:lnTo>
                  <a:lnTo>
                    <a:pt x="8997" y="8498"/>
                  </a:lnTo>
                  <a:lnTo>
                    <a:pt x="8974" y="8545"/>
                  </a:lnTo>
                  <a:lnTo>
                    <a:pt x="9002" y="8567"/>
                  </a:lnTo>
                  <a:close/>
                  <a:moveTo>
                    <a:pt x="4489" y="18014"/>
                  </a:moveTo>
                  <a:cubicBezTo>
                    <a:pt x="4498" y="18023"/>
                    <a:pt x="4503" y="18032"/>
                    <a:pt x="4506" y="18041"/>
                  </a:cubicBezTo>
                  <a:cubicBezTo>
                    <a:pt x="4509" y="18052"/>
                    <a:pt x="4510" y="18064"/>
                    <a:pt x="4508" y="18076"/>
                  </a:cubicBezTo>
                  <a:cubicBezTo>
                    <a:pt x="4505" y="18089"/>
                    <a:pt x="4500" y="18104"/>
                    <a:pt x="4491" y="18122"/>
                  </a:cubicBezTo>
                  <a:lnTo>
                    <a:pt x="4470" y="18165"/>
                  </a:lnTo>
                  <a:lnTo>
                    <a:pt x="4324" y="18093"/>
                  </a:lnTo>
                  <a:lnTo>
                    <a:pt x="4347" y="18046"/>
                  </a:lnTo>
                  <a:cubicBezTo>
                    <a:pt x="4352" y="18036"/>
                    <a:pt x="4358" y="18027"/>
                    <a:pt x="4363" y="18020"/>
                  </a:cubicBezTo>
                  <a:cubicBezTo>
                    <a:pt x="4368" y="18013"/>
                    <a:pt x="4374" y="18006"/>
                    <a:pt x="4379" y="18001"/>
                  </a:cubicBezTo>
                  <a:cubicBezTo>
                    <a:pt x="4389" y="17992"/>
                    <a:pt x="4402" y="17987"/>
                    <a:pt x="4416" y="17985"/>
                  </a:cubicBezTo>
                  <a:cubicBezTo>
                    <a:pt x="4431" y="17984"/>
                    <a:pt x="4444" y="17986"/>
                    <a:pt x="4457" y="17992"/>
                  </a:cubicBezTo>
                  <a:cubicBezTo>
                    <a:pt x="4470" y="17999"/>
                    <a:pt x="4481" y="18006"/>
                    <a:pt x="4489" y="18014"/>
                  </a:cubicBezTo>
                  <a:close/>
                  <a:moveTo>
                    <a:pt x="4787" y="17669"/>
                  </a:moveTo>
                  <a:cubicBezTo>
                    <a:pt x="4772" y="17668"/>
                    <a:pt x="4758" y="17669"/>
                    <a:pt x="4745" y="17672"/>
                  </a:cubicBezTo>
                  <a:cubicBezTo>
                    <a:pt x="4732" y="17676"/>
                    <a:pt x="4720" y="17681"/>
                    <a:pt x="4709" y="17688"/>
                  </a:cubicBezTo>
                  <a:cubicBezTo>
                    <a:pt x="4698" y="17696"/>
                    <a:pt x="4686" y="17707"/>
                    <a:pt x="4672" y="17722"/>
                  </a:cubicBezTo>
                  <a:lnTo>
                    <a:pt x="4635" y="17760"/>
                  </a:lnTo>
                  <a:cubicBezTo>
                    <a:pt x="4616" y="17779"/>
                    <a:pt x="4600" y="17792"/>
                    <a:pt x="4585" y="17797"/>
                  </a:cubicBezTo>
                  <a:cubicBezTo>
                    <a:pt x="4571" y="17802"/>
                    <a:pt x="4556" y="17801"/>
                    <a:pt x="4540" y="17793"/>
                  </a:cubicBezTo>
                  <a:cubicBezTo>
                    <a:pt x="4520" y="17783"/>
                    <a:pt x="4507" y="17769"/>
                    <a:pt x="4502" y="17750"/>
                  </a:cubicBezTo>
                  <a:cubicBezTo>
                    <a:pt x="4498" y="17730"/>
                    <a:pt x="4502" y="17708"/>
                    <a:pt x="4514" y="17684"/>
                  </a:cubicBezTo>
                  <a:cubicBezTo>
                    <a:pt x="4518" y="17675"/>
                    <a:pt x="4522" y="17668"/>
                    <a:pt x="4527" y="17661"/>
                  </a:cubicBezTo>
                  <a:cubicBezTo>
                    <a:pt x="4532" y="17654"/>
                    <a:pt x="4537" y="17647"/>
                    <a:pt x="4544" y="17641"/>
                  </a:cubicBezTo>
                  <a:cubicBezTo>
                    <a:pt x="4550" y="17635"/>
                    <a:pt x="4557" y="17629"/>
                    <a:pt x="4565" y="17623"/>
                  </a:cubicBezTo>
                  <a:cubicBezTo>
                    <a:pt x="4573" y="17617"/>
                    <a:pt x="4583" y="17611"/>
                    <a:pt x="4594" y="17605"/>
                  </a:cubicBezTo>
                  <a:lnTo>
                    <a:pt x="4570" y="17568"/>
                  </a:lnTo>
                  <a:cubicBezTo>
                    <a:pt x="4527" y="17593"/>
                    <a:pt x="4495" y="17626"/>
                    <a:pt x="4474" y="17667"/>
                  </a:cubicBezTo>
                  <a:cubicBezTo>
                    <a:pt x="4465" y="17686"/>
                    <a:pt x="4459" y="17705"/>
                    <a:pt x="4457" y="17723"/>
                  </a:cubicBezTo>
                  <a:cubicBezTo>
                    <a:pt x="4455" y="17741"/>
                    <a:pt x="4456" y="17758"/>
                    <a:pt x="4461" y="17774"/>
                  </a:cubicBezTo>
                  <a:cubicBezTo>
                    <a:pt x="4465" y="17790"/>
                    <a:pt x="4473" y="17804"/>
                    <a:pt x="4483" y="17817"/>
                  </a:cubicBezTo>
                  <a:cubicBezTo>
                    <a:pt x="4494" y="17830"/>
                    <a:pt x="4508" y="17841"/>
                    <a:pt x="4524" y="17849"/>
                  </a:cubicBezTo>
                  <a:cubicBezTo>
                    <a:pt x="4550" y="17861"/>
                    <a:pt x="4575" y="17863"/>
                    <a:pt x="4600" y="17856"/>
                  </a:cubicBezTo>
                  <a:cubicBezTo>
                    <a:pt x="4612" y="17852"/>
                    <a:pt x="4623" y="17846"/>
                    <a:pt x="4633" y="17838"/>
                  </a:cubicBezTo>
                  <a:cubicBezTo>
                    <a:pt x="4643" y="17830"/>
                    <a:pt x="4655" y="17819"/>
                    <a:pt x="4669" y="17803"/>
                  </a:cubicBezTo>
                  <a:lnTo>
                    <a:pt x="4701" y="17770"/>
                  </a:lnTo>
                  <a:cubicBezTo>
                    <a:pt x="4738" y="17730"/>
                    <a:pt x="4773" y="17719"/>
                    <a:pt x="4808" y="17736"/>
                  </a:cubicBezTo>
                  <a:cubicBezTo>
                    <a:pt x="4831" y="17747"/>
                    <a:pt x="4845" y="17766"/>
                    <a:pt x="4850" y="17791"/>
                  </a:cubicBezTo>
                  <a:cubicBezTo>
                    <a:pt x="4852" y="17803"/>
                    <a:pt x="4853" y="17814"/>
                    <a:pt x="4851" y="17824"/>
                  </a:cubicBezTo>
                  <a:cubicBezTo>
                    <a:pt x="4849" y="17834"/>
                    <a:pt x="4844" y="17847"/>
                    <a:pt x="4837" y="17862"/>
                  </a:cubicBezTo>
                  <a:cubicBezTo>
                    <a:pt x="4827" y="17881"/>
                    <a:pt x="4815" y="17898"/>
                    <a:pt x="4802" y="17913"/>
                  </a:cubicBezTo>
                  <a:cubicBezTo>
                    <a:pt x="4788" y="17927"/>
                    <a:pt x="4771" y="17939"/>
                    <a:pt x="4751" y="17950"/>
                  </a:cubicBezTo>
                  <a:lnTo>
                    <a:pt x="4778" y="17988"/>
                  </a:lnTo>
                  <a:cubicBezTo>
                    <a:pt x="4799" y="17975"/>
                    <a:pt x="4818" y="17959"/>
                    <a:pt x="4834" y="17942"/>
                  </a:cubicBezTo>
                  <a:cubicBezTo>
                    <a:pt x="4850" y="17924"/>
                    <a:pt x="4863" y="17904"/>
                    <a:pt x="4875" y="17880"/>
                  </a:cubicBezTo>
                  <a:cubicBezTo>
                    <a:pt x="4884" y="17862"/>
                    <a:pt x="4890" y="17845"/>
                    <a:pt x="4893" y="17830"/>
                  </a:cubicBezTo>
                  <a:cubicBezTo>
                    <a:pt x="4896" y="17814"/>
                    <a:pt x="4896" y="17798"/>
                    <a:pt x="4894" y="17781"/>
                  </a:cubicBezTo>
                  <a:cubicBezTo>
                    <a:pt x="4892" y="17758"/>
                    <a:pt x="4884" y="17738"/>
                    <a:pt x="4872" y="17720"/>
                  </a:cubicBezTo>
                  <a:cubicBezTo>
                    <a:pt x="4860" y="17703"/>
                    <a:pt x="4845" y="17689"/>
                    <a:pt x="4827" y="17680"/>
                  </a:cubicBezTo>
                  <a:cubicBezTo>
                    <a:pt x="4815" y="17674"/>
                    <a:pt x="4801" y="17671"/>
                    <a:pt x="4787" y="17669"/>
                  </a:cubicBezTo>
                  <a:close/>
                  <a:moveTo>
                    <a:pt x="5004" y="17599"/>
                  </a:moveTo>
                  <a:lnTo>
                    <a:pt x="4613" y="17406"/>
                  </a:lnTo>
                  <a:lnTo>
                    <a:pt x="4591" y="17452"/>
                  </a:lnTo>
                  <a:lnTo>
                    <a:pt x="4982" y="17644"/>
                  </a:lnTo>
                  <a:lnTo>
                    <a:pt x="5004" y="17599"/>
                  </a:lnTo>
                  <a:close/>
                  <a:moveTo>
                    <a:pt x="4779" y="17069"/>
                  </a:moveTo>
                  <a:lnTo>
                    <a:pt x="4652" y="17328"/>
                  </a:lnTo>
                  <a:lnTo>
                    <a:pt x="4691" y="17347"/>
                  </a:lnTo>
                  <a:lnTo>
                    <a:pt x="4743" y="17243"/>
                  </a:lnTo>
                  <a:lnTo>
                    <a:pt x="5094" y="17415"/>
                  </a:lnTo>
                  <a:lnTo>
                    <a:pt x="5116" y="17370"/>
                  </a:lnTo>
                  <a:lnTo>
                    <a:pt x="4765" y="17198"/>
                  </a:lnTo>
                  <a:lnTo>
                    <a:pt x="4817" y="17092"/>
                  </a:lnTo>
                  <a:lnTo>
                    <a:pt x="4779" y="17069"/>
                  </a:lnTo>
                  <a:close/>
                  <a:moveTo>
                    <a:pt x="4947" y="16729"/>
                  </a:moveTo>
                  <a:lnTo>
                    <a:pt x="4920" y="16783"/>
                  </a:lnTo>
                  <a:lnTo>
                    <a:pt x="5033" y="16931"/>
                  </a:lnTo>
                  <a:cubicBezTo>
                    <a:pt x="5040" y="16941"/>
                    <a:pt x="5047" y="16951"/>
                    <a:pt x="5053" y="16959"/>
                  </a:cubicBezTo>
                  <a:cubicBezTo>
                    <a:pt x="5060" y="16967"/>
                    <a:pt x="5064" y="16972"/>
                    <a:pt x="5066" y="16974"/>
                  </a:cubicBezTo>
                  <a:cubicBezTo>
                    <a:pt x="5057" y="16974"/>
                    <a:pt x="5048" y="16973"/>
                    <a:pt x="5039" y="16973"/>
                  </a:cubicBezTo>
                  <a:cubicBezTo>
                    <a:pt x="5031" y="16972"/>
                    <a:pt x="5022" y="16972"/>
                    <a:pt x="5012" y="16972"/>
                  </a:cubicBezTo>
                  <a:lnTo>
                    <a:pt x="4827" y="16973"/>
                  </a:lnTo>
                  <a:lnTo>
                    <a:pt x="4798" y="17030"/>
                  </a:lnTo>
                  <a:lnTo>
                    <a:pt x="5096" y="17021"/>
                  </a:lnTo>
                  <a:lnTo>
                    <a:pt x="5251" y="17097"/>
                  </a:lnTo>
                  <a:lnTo>
                    <a:pt x="5275" y="17048"/>
                  </a:lnTo>
                  <a:lnTo>
                    <a:pt x="5123" y="16973"/>
                  </a:lnTo>
                  <a:lnTo>
                    <a:pt x="4947" y="16729"/>
                  </a:lnTo>
                  <a:close/>
                  <a:moveTo>
                    <a:pt x="5306" y="16300"/>
                  </a:moveTo>
                  <a:cubicBezTo>
                    <a:pt x="5280" y="16294"/>
                    <a:pt x="5255" y="16293"/>
                    <a:pt x="5230" y="16296"/>
                  </a:cubicBezTo>
                  <a:cubicBezTo>
                    <a:pt x="5221" y="16297"/>
                    <a:pt x="5211" y="16300"/>
                    <a:pt x="5200" y="16303"/>
                  </a:cubicBezTo>
                  <a:cubicBezTo>
                    <a:pt x="5189" y="16307"/>
                    <a:pt x="5178" y="16312"/>
                    <a:pt x="5167" y="16318"/>
                  </a:cubicBezTo>
                  <a:cubicBezTo>
                    <a:pt x="5156" y="16325"/>
                    <a:pt x="5145" y="16334"/>
                    <a:pt x="5134" y="16345"/>
                  </a:cubicBezTo>
                  <a:cubicBezTo>
                    <a:pt x="5124" y="16357"/>
                    <a:pt x="5114" y="16371"/>
                    <a:pt x="5106" y="16388"/>
                  </a:cubicBezTo>
                  <a:cubicBezTo>
                    <a:pt x="5094" y="16412"/>
                    <a:pt x="5088" y="16436"/>
                    <a:pt x="5088" y="16460"/>
                  </a:cubicBezTo>
                  <a:cubicBezTo>
                    <a:pt x="5088" y="16484"/>
                    <a:pt x="5093" y="16506"/>
                    <a:pt x="5104" y="16528"/>
                  </a:cubicBezTo>
                  <a:cubicBezTo>
                    <a:pt x="5115" y="16550"/>
                    <a:pt x="5130" y="16571"/>
                    <a:pt x="5152" y="16590"/>
                  </a:cubicBezTo>
                  <a:cubicBezTo>
                    <a:pt x="5173" y="16609"/>
                    <a:pt x="5199" y="16627"/>
                    <a:pt x="5230" y="16642"/>
                  </a:cubicBezTo>
                  <a:cubicBezTo>
                    <a:pt x="5298" y="16675"/>
                    <a:pt x="5357" y="16685"/>
                    <a:pt x="5408" y="16672"/>
                  </a:cubicBezTo>
                  <a:cubicBezTo>
                    <a:pt x="5430" y="16666"/>
                    <a:pt x="5450" y="16656"/>
                    <a:pt x="5468" y="16642"/>
                  </a:cubicBezTo>
                  <a:cubicBezTo>
                    <a:pt x="5486" y="16628"/>
                    <a:pt x="5500" y="16609"/>
                    <a:pt x="5512" y="16585"/>
                  </a:cubicBezTo>
                  <a:cubicBezTo>
                    <a:pt x="5522" y="16564"/>
                    <a:pt x="5528" y="16545"/>
                    <a:pt x="5530" y="16526"/>
                  </a:cubicBezTo>
                  <a:cubicBezTo>
                    <a:pt x="5532" y="16508"/>
                    <a:pt x="5530" y="16488"/>
                    <a:pt x="5523" y="16467"/>
                  </a:cubicBezTo>
                  <a:cubicBezTo>
                    <a:pt x="5515" y="16438"/>
                    <a:pt x="5500" y="16413"/>
                    <a:pt x="5480" y="16392"/>
                  </a:cubicBezTo>
                  <a:cubicBezTo>
                    <a:pt x="5459" y="16370"/>
                    <a:pt x="5430" y="16350"/>
                    <a:pt x="5393" y="16332"/>
                  </a:cubicBezTo>
                  <a:cubicBezTo>
                    <a:pt x="5361" y="16316"/>
                    <a:pt x="5332" y="16306"/>
                    <a:pt x="5306" y="16300"/>
                  </a:cubicBezTo>
                  <a:close/>
                  <a:moveTo>
                    <a:pt x="5415" y="16410"/>
                  </a:moveTo>
                  <a:cubicBezTo>
                    <a:pt x="5427" y="16418"/>
                    <a:pt x="5437" y="16425"/>
                    <a:pt x="5445" y="16432"/>
                  </a:cubicBezTo>
                  <a:cubicBezTo>
                    <a:pt x="5454" y="16439"/>
                    <a:pt x="5461" y="16446"/>
                    <a:pt x="5466" y="16453"/>
                  </a:cubicBezTo>
                  <a:cubicBezTo>
                    <a:pt x="5472" y="16460"/>
                    <a:pt x="5476" y="16467"/>
                    <a:pt x="5480" y="16475"/>
                  </a:cubicBezTo>
                  <a:cubicBezTo>
                    <a:pt x="5486" y="16490"/>
                    <a:pt x="5490" y="16504"/>
                    <a:pt x="5490" y="16519"/>
                  </a:cubicBezTo>
                  <a:cubicBezTo>
                    <a:pt x="5489" y="16534"/>
                    <a:pt x="5485" y="16549"/>
                    <a:pt x="5477" y="16565"/>
                  </a:cubicBezTo>
                  <a:cubicBezTo>
                    <a:pt x="5474" y="16573"/>
                    <a:pt x="5469" y="16580"/>
                    <a:pt x="5462" y="16588"/>
                  </a:cubicBezTo>
                  <a:cubicBezTo>
                    <a:pt x="5456" y="16595"/>
                    <a:pt x="5449" y="16602"/>
                    <a:pt x="5442" y="16607"/>
                  </a:cubicBezTo>
                  <a:cubicBezTo>
                    <a:pt x="5435" y="16613"/>
                    <a:pt x="5427" y="16617"/>
                    <a:pt x="5419" y="16621"/>
                  </a:cubicBezTo>
                  <a:cubicBezTo>
                    <a:pt x="5411" y="16625"/>
                    <a:pt x="5403" y="16627"/>
                    <a:pt x="5394" y="16627"/>
                  </a:cubicBezTo>
                  <a:cubicBezTo>
                    <a:pt x="5377" y="16628"/>
                    <a:pt x="5356" y="16625"/>
                    <a:pt x="5330" y="16618"/>
                  </a:cubicBezTo>
                  <a:cubicBezTo>
                    <a:pt x="5303" y="16611"/>
                    <a:pt x="5276" y="16600"/>
                    <a:pt x="5246" y="16585"/>
                  </a:cubicBezTo>
                  <a:cubicBezTo>
                    <a:pt x="5222" y="16573"/>
                    <a:pt x="5202" y="16562"/>
                    <a:pt x="5186" y="16550"/>
                  </a:cubicBezTo>
                  <a:cubicBezTo>
                    <a:pt x="5170" y="16538"/>
                    <a:pt x="5158" y="16526"/>
                    <a:pt x="5148" y="16512"/>
                  </a:cubicBezTo>
                  <a:cubicBezTo>
                    <a:pt x="5138" y="16498"/>
                    <a:pt x="5132" y="16481"/>
                    <a:pt x="5131" y="16462"/>
                  </a:cubicBezTo>
                  <a:cubicBezTo>
                    <a:pt x="5131" y="16443"/>
                    <a:pt x="5135" y="16424"/>
                    <a:pt x="5144" y="16406"/>
                  </a:cubicBezTo>
                  <a:cubicBezTo>
                    <a:pt x="5155" y="16383"/>
                    <a:pt x="5169" y="16368"/>
                    <a:pt x="5187" y="16359"/>
                  </a:cubicBezTo>
                  <a:cubicBezTo>
                    <a:pt x="5205" y="16350"/>
                    <a:pt x="5222" y="16345"/>
                    <a:pt x="5240" y="16345"/>
                  </a:cubicBezTo>
                  <a:cubicBezTo>
                    <a:pt x="5257" y="16346"/>
                    <a:pt x="5276" y="16349"/>
                    <a:pt x="5298" y="16356"/>
                  </a:cubicBezTo>
                  <a:cubicBezTo>
                    <a:pt x="5319" y="16363"/>
                    <a:pt x="5345" y="16374"/>
                    <a:pt x="5374" y="16388"/>
                  </a:cubicBezTo>
                  <a:cubicBezTo>
                    <a:pt x="5390" y="16396"/>
                    <a:pt x="5403" y="16403"/>
                    <a:pt x="5415" y="16410"/>
                  </a:cubicBezTo>
                  <a:close/>
                  <a:moveTo>
                    <a:pt x="5340" y="15929"/>
                  </a:moveTo>
                  <a:lnTo>
                    <a:pt x="5239" y="16135"/>
                  </a:lnTo>
                  <a:lnTo>
                    <a:pt x="5630" y="16327"/>
                  </a:lnTo>
                  <a:lnTo>
                    <a:pt x="5653" y="16280"/>
                  </a:lnTo>
                  <a:lnTo>
                    <a:pt x="5467" y="16188"/>
                  </a:lnTo>
                  <a:lnTo>
                    <a:pt x="5529" y="16063"/>
                  </a:lnTo>
                  <a:lnTo>
                    <a:pt x="5491" y="16044"/>
                  </a:lnTo>
                  <a:lnTo>
                    <a:pt x="5429" y="16170"/>
                  </a:lnTo>
                  <a:lnTo>
                    <a:pt x="5301" y="16106"/>
                  </a:lnTo>
                  <a:lnTo>
                    <a:pt x="5375" y="15955"/>
                  </a:lnTo>
                  <a:lnTo>
                    <a:pt x="5340" y="15929"/>
                  </a:lnTo>
                  <a:close/>
                  <a:moveTo>
                    <a:pt x="6006" y="15562"/>
                  </a:moveTo>
                  <a:lnTo>
                    <a:pt x="5599" y="15404"/>
                  </a:lnTo>
                  <a:lnTo>
                    <a:pt x="5565" y="15473"/>
                  </a:lnTo>
                  <a:lnTo>
                    <a:pt x="5788" y="15674"/>
                  </a:lnTo>
                  <a:cubicBezTo>
                    <a:pt x="5802" y="15686"/>
                    <a:pt x="5814" y="15696"/>
                    <a:pt x="5826" y="15705"/>
                  </a:cubicBezTo>
                  <a:cubicBezTo>
                    <a:pt x="5837" y="15713"/>
                    <a:pt x="5843" y="15718"/>
                    <a:pt x="5845" y="15719"/>
                  </a:cubicBezTo>
                  <a:cubicBezTo>
                    <a:pt x="5843" y="15719"/>
                    <a:pt x="5835" y="15717"/>
                    <a:pt x="5821" y="15713"/>
                  </a:cubicBezTo>
                  <a:cubicBezTo>
                    <a:pt x="5807" y="15709"/>
                    <a:pt x="5790" y="15705"/>
                    <a:pt x="5769" y="15701"/>
                  </a:cubicBezTo>
                  <a:lnTo>
                    <a:pt x="5479" y="15647"/>
                  </a:lnTo>
                  <a:lnTo>
                    <a:pt x="5445" y="15715"/>
                  </a:lnTo>
                  <a:lnTo>
                    <a:pt x="5819" y="15942"/>
                  </a:lnTo>
                  <a:lnTo>
                    <a:pt x="5842" y="15897"/>
                  </a:lnTo>
                  <a:lnTo>
                    <a:pt x="5574" y="15738"/>
                  </a:lnTo>
                  <a:cubicBezTo>
                    <a:pt x="5569" y="15735"/>
                    <a:pt x="5562" y="15731"/>
                    <a:pt x="5555" y="15727"/>
                  </a:cubicBezTo>
                  <a:cubicBezTo>
                    <a:pt x="5547" y="15723"/>
                    <a:pt x="5540" y="15718"/>
                    <a:pt x="5532" y="15714"/>
                  </a:cubicBezTo>
                  <a:cubicBezTo>
                    <a:pt x="5525" y="15710"/>
                    <a:pt x="5518" y="15706"/>
                    <a:pt x="5513" y="15703"/>
                  </a:cubicBezTo>
                  <a:cubicBezTo>
                    <a:pt x="5508" y="15700"/>
                    <a:pt x="5505" y="15699"/>
                    <a:pt x="5503" y="15698"/>
                  </a:cubicBezTo>
                  <a:cubicBezTo>
                    <a:pt x="5508" y="15699"/>
                    <a:pt x="5517" y="15701"/>
                    <a:pt x="5531" y="15704"/>
                  </a:cubicBezTo>
                  <a:cubicBezTo>
                    <a:pt x="5546" y="15707"/>
                    <a:pt x="5565" y="15711"/>
                    <a:pt x="5587" y="15715"/>
                  </a:cubicBezTo>
                  <a:lnTo>
                    <a:pt x="5902" y="15774"/>
                  </a:lnTo>
                  <a:lnTo>
                    <a:pt x="5922" y="15734"/>
                  </a:lnTo>
                  <a:lnTo>
                    <a:pt x="5671" y="15507"/>
                  </a:lnTo>
                  <a:cubicBezTo>
                    <a:pt x="5666" y="15502"/>
                    <a:pt x="5660" y="15497"/>
                    <a:pt x="5655" y="15492"/>
                  </a:cubicBezTo>
                  <a:cubicBezTo>
                    <a:pt x="5649" y="15487"/>
                    <a:pt x="5643" y="15483"/>
                    <a:pt x="5638" y="15478"/>
                  </a:cubicBezTo>
                  <a:cubicBezTo>
                    <a:pt x="5632" y="15474"/>
                    <a:pt x="5628" y="15470"/>
                    <a:pt x="5624" y="15467"/>
                  </a:cubicBezTo>
                  <a:cubicBezTo>
                    <a:pt x="5621" y="15464"/>
                    <a:pt x="5618" y="15462"/>
                    <a:pt x="5618" y="15461"/>
                  </a:cubicBezTo>
                  <a:cubicBezTo>
                    <a:pt x="5619" y="15462"/>
                    <a:pt x="5621" y="15463"/>
                    <a:pt x="5626" y="15465"/>
                  </a:cubicBezTo>
                  <a:cubicBezTo>
                    <a:pt x="5631" y="15467"/>
                    <a:pt x="5636" y="15469"/>
                    <a:pt x="5643" y="15473"/>
                  </a:cubicBezTo>
                  <a:cubicBezTo>
                    <a:pt x="5650" y="15476"/>
                    <a:pt x="5657" y="15479"/>
                    <a:pt x="5665" y="15482"/>
                  </a:cubicBezTo>
                  <a:cubicBezTo>
                    <a:pt x="5672" y="15485"/>
                    <a:pt x="5679" y="15488"/>
                    <a:pt x="5685" y="15491"/>
                  </a:cubicBezTo>
                  <a:lnTo>
                    <a:pt x="5983" y="15609"/>
                  </a:lnTo>
                  <a:lnTo>
                    <a:pt x="6006" y="15562"/>
                  </a:lnTo>
                  <a:close/>
                  <a:moveTo>
                    <a:pt x="5791" y="15014"/>
                  </a:moveTo>
                  <a:lnTo>
                    <a:pt x="5768" y="15060"/>
                  </a:lnTo>
                  <a:lnTo>
                    <a:pt x="6040" y="15194"/>
                  </a:lnTo>
                  <a:cubicBezTo>
                    <a:pt x="6053" y="15201"/>
                    <a:pt x="6064" y="15207"/>
                    <a:pt x="6073" y="15213"/>
                  </a:cubicBezTo>
                  <a:cubicBezTo>
                    <a:pt x="6081" y="15220"/>
                    <a:pt x="6088" y="15228"/>
                    <a:pt x="6094" y="15239"/>
                  </a:cubicBezTo>
                  <a:cubicBezTo>
                    <a:pt x="6099" y="15249"/>
                    <a:pt x="6101" y="15261"/>
                    <a:pt x="6099" y="15275"/>
                  </a:cubicBezTo>
                  <a:cubicBezTo>
                    <a:pt x="6097" y="15288"/>
                    <a:pt x="6092" y="15304"/>
                    <a:pt x="6084" y="15320"/>
                  </a:cubicBezTo>
                  <a:cubicBezTo>
                    <a:pt x="6078" y="15332"/>
                    <a:pt x="6072" y="15342"/>
                    <a:pt x="6066" y="15350"/>
                  </a:cubicBezTo>
                  <a:cubicBezTo>
                    <a:pt x="6059" y="15357"/>
                    <a:pt x="6052" y="15363"/>
                    <a:pt x="6046" y="15367"/>
                  </a:cubicBezTo>
                  <a:cubicBezTo>
                    <a:pt x="6039" y="15371"/>
                    <a:pt x="6032" y="15374"/>
                    <a:pt x="6026" y="15376"/>
                  </a:cubicBezTo>
                  <a:cubicBezTo>
                    <a:pt x="6020" y="15377"/>
                    <a:pt x="6014" y="15378"/>
                    <a:pt x="6009" y="15377"/>
                  </a:cubicBezTo>
                  <a:cubicBezTo>
                    <a:pt x="6001" y="15377"/>
                    <a:pt x="5992" y="15375"/>
                    <a:pt x="5981" y="15370"/>
                  </a:cubicBezTo>
                  <a:cubicBezTo>
                    <a:pt x="5969" y="15366"/>
                    <a:pt x="5959" y="15361"/>
                    <a:pt x="5949" y="15357"/>
                  </a:cubicBezTo>
                  <a:lnTo>
                    <a:pt x="5686" y="15227"/>
                  </a:lnTo>
                  <a:lnTo>
                    <a:pt x="5663" y="15273"/>
                  </a:lnTo>
                  <a:lnTo>
                    <a:pt x="5943" y="15411"/>
                  </a:lnTo>
                  <a:cubicBezTo>
                    <a:pt x="5952" y="15415"/>
                    <a:pt x="5962" y="15420"/>
                    <a:pt x="5974" y="15424"/>
                  </a:cubicBezTo>
                  <a:cubicBezTo>
                    <a:pt x="5986" y="15428"/>
                    <a:pt x="5998" y="15430"/>
                    <a:pt x="6010" y="15430"/>
                  </a:cubicBezTo>
                  <a:cubicBezTo>
                    <a:pt x="6034" y="15429"/>
                    <a:pt x="6056" y="15421"/>
                    <a:pt x="6074" y="15408"/>
                  </a:cubicBezTo>
                  <a:cubicBezTo>
                    <a:pt x="6092" y="15394"/>
                    <a:pt x="6108" y="15372"/>
                    <a:pt x="6123" y="15342"/>
                  </a:cubicBezTo>
                  <a:cubicBezTo>
                    <a:pt x="6135" y="15318"/>
                    <a:pt x="6142" y="15297"/>
                    <a:pt x="6145" y="15278"/>
                  </a:cubicBezTo>
                  <a:cubicBezTo>
                    <a:pt x="6148" y="15259"/>
                    <a:pt x="6148" y="15242"/>
                    <a:pt x="6143" y="15224"/>
                  </a:cubicBezTo>
                  <a:cubicBezTo>
                    <a:pt x="6139" y="15208"/>
                    <a:pt x="6132" y="15194"/>
                    <a:pt x="6121" y="15184"/>
                  </a:cubicBezTo>
                  <a:cubicBezTo>
                    <a:pt x="6109" y="15173"/>
                    <a:pt x="6092" y="15162"/>
                    <a:pt x="6069" y="15151"/>
                  </a:cubicBezTo>
                  <a:lnTo>
                    <a:pt x="5791" y="15014"/>
                  </a:lnTo>
                  <a:close/>
                  <a:moveTo>
                    <a:pt x="5633" y="15145"/>
                  </a:moveTo>
                  <a:cubicBezTo>
                    <a:pt x="5625" y="15148"/>
                    <a:pt x="5619" y="15153"/>
                    <a:pt x="5615" y="15162"/>
                  </a:cubicBezTo>
                  <a:cubicBezTo>
                    <a:pt x="5611" y="15170"/>
                    <a:pt x="5610" y="15178"/>
                    <a:pt x="5613" y="15186"/>
                  </a:cubicBezTo>
                  <a:cubicBezTo>
                    <a:pt x="5616" y="15195"/>
                    <a:pt x="5621" y="15201"/>
                    <a:pt x="5629" y="15205"/>
                  </a:cubicBezTo>
                  <a:cubicBezTo>
                    <a:pt x="5638" y="15209"/>
                    <a:pt x="5646" y="15210"/>
                    <a:pt x="5655" y="15207"/>
                  </a:cubicBezTo>
                  <a:cubicBezTo>
                    <a:pt x="5664" y="15204"/>
                    <a:pt x="5670" y="15198"/>
                    <a:pt x="5674" y="15190"/>
                  </a:cubicBezTo>
                  <a:cubicBezTo>
                    <a:pt x="5678" y="15182"/>
                    <a:pt x="5679" y="15173"/>
                    <a:pt x="5675" y="15165"/>
                  </a:cubicBezTo>
                  <a:cubicBezTo>
                    <a:pt x="5672" y="15157"/>
                    <a:pt x="5667" y="15150"/>
                    <a:pt x="5658" y="15146"/>
                  </a:cubicBezTo>
                  <a:cubicBezTo>
                    <a:pt x="5650" y="15142"/>
                    <a:pt x="5642" y="15142"/>
                    <a:pt x="5633" y="15145"/>
                  </a:cubicBezTo>
                  <a:close/>
                  <a:moveTo>
                    <a:pt x="5691" y="15028"/>
                  </a:moveTo>
                  <a:cubicBezTo>
                    <a:pt x="5682" y="15031"/>
                    <a:pt x="5676" y="15036"/>
                    <a:pt x="5672" y="15045"/>
                  </a:cubicBezTo>
                  <a:cubicBezTo>
                    <a:pt x="5668" y="15053"/>
                    <a:pt x="5668" y="15061"/>
                    <a:pt x="5670" y="15069"/>
                  </a:cubicBezTo>
                  <a:cubicBezTo>
                    <a:pt x="5673" y="15078"/>
                    <a:pt x="5679" y="15084"/>
                    <a:pt x="5687" y="15088"/>
                  </a:cubicBezTo>
                  <a:cubicBezTo>
                    <a:pt x="5695" y="15092"/>
                    <a:pt x="5704" y="15093"/>
                    <a:pt x="5712" y="15090"/>
                  </a:cubicBezTo>
                  <a:cubicBezTo>
                    <a:pt x="5721" y="15087"/>
                    <a:pt x="5727" y="15082"/>
                    <a:pt x="5732" y="15073"/>
                  </a:cubicBezTo>
                  <a:cubicBezTo>
                    <a:pt x="5736" y="15065"/>
                    <a:pt x="5736" y="15057"/>
                    <a:pt x="5733" y="15048"/>
                  </a:cubicBezTo>
                  <a:cubicBezTo>
                    <a:pt x="5730" y="15040"/>
                    <a:pt x="5724" y="15034"/>
                    <a:pt x="5716" y="15029"/>
                  </a:cubicBezTo>
                  <a:cubicBezTo>
                    <a:pt x="5708" y="15025"/>
                    <a:pt x="5699" y="15025"/>
                    <a:pt x="5691" y="15028"/>
                  </a:cubicBezTo>
                  <a:close/>
                  <a:moveTo>
                    <a:pt x="6365" y="14834"/>
                  </a:moveTo>
                  <a:lnTo>
                    <a:pt x="5974" y="14641"/>
                  </a:lnTo>
                  <a:lnTo>
                    <a:pt x="5951" y="14687"/>
                  </a:lnTo>
                  <a:lnTo>
                    <a:pt x="6165" y="14790"/>
                  </a:lnTo>
                  <a:cubicBezTo>
                    <a:pt x="6179" y="14797"/>
                    <a:pt x="6193" y="14804"/>
                    <a:pt x="6207" y="14810"/>
                  </a:cubicBezTo>
                  <a:cubicBezTo>
                    <a:pt x="6221" y="14817"/>
                    <a:pt x="6234" y="14822"/>
                    <a:pt x="6246" y="14827"/>
                  </a:cubicBezTo>
                  <a:cubicBezTo>
                    <a:pt x="6257" y="14832"/>
                    <a:pt x="6267" y="14836"/>
                    <a:pt x="6274" y="14839"/>
                  </a:cubicBezTo>
                  <a:cubicBezTo>
                    <a:pt x="6282" y="14842"/>
                    <a:pt x="6286" y="14844"/>
                    <a:pt x="6286" y="14844"/>
                  </a:cubicBezTo>
                  <a:cubicBezTo>
                    <a:pt x="6285" y="14844"/>
                    <a:pt x="6281" y="14843"/>
                    <a:pt x="6275" y="14843"/>
                  </a:cubicBezTo>
                  <a:cubicBezTo>
                    <a:pt x="6269" y="14842"/>
                    <a:pt x="6261" y="14842"/>
                    <a:pt x="6252" y="14841"/>
                  </a:cubicBezTo>
                  <a:cubicBezTo>
                    <a:pt x="6243" y="14841"/>
                    <a:pt x="6232" y="14840"/>
                    <a:pt x="6221" y="14840"/>
                  </a:cubicBezTo>
                  <a:cubicBezTo>
                    <a:pt x="6209" y="14839"/>
                    <a:pt x="6198" y="14839"/>
                    <a:pt x="6186" y="14840"/>
                  </a:cubicBezTo>
                  <a:lnTo>
                    <a:pt x="5873" y="14847"/>
                  </a:lnTo>
                  <a:lnTo>
                    <a:pt x="5846" y="14901"/>
                  </a:lnTo>
                  <a:lnTo>
                    <a:pt x="6237" y="15093"/>
                  </a:lnTo>
                  <a:lnTo>
                    <a:pt x="6261" y="15045"/>
                  </a:lnTo>
                  <a:lnTo>
                    <a:pt x="6033" y="14936"/>
                  </a:lnTo>
                  <a:cubicBezTo>
                    <a:pt x="6021" y="14930"/>
                    <a:pt x="6010" y="14925"/>
                    <a:pt x="5998" y="14920"/>
                  </a:cubicBezTo>
                  <a:cubicBezTo>
                    <a:pt x="5987" y="14915"/>
                    <a:pt x="5976" y="14910"/>
                    <a:pt x="5966" y="14906"/>
                  </a:cubicBezTo>
                  <a:cubicBezTo>
                    <a:pt x="5956" y="14902"/>
                    <a:pt x="5947" y="14898"/>
                    <a:pt x="5940" y="14895"/>
                  </a:cubicBezTo>
                  <a:cubicBezTo>
                    <a:pt x="5933" y="14892"/>
                    <a:pt x="5928" y="14890"/>
                    <a:pt x="5924" y="14889"/>
                  </a:cubicBezTo>
                  <a:cubicBezTo>
                    <a:pt x="5928" y="14889"/>
                    <a:pt x="5934" y="14890"/>
                    <a:pt x="5941" y="14890"/>
                  </a:cubicBezTo>
                  <a:cubicBezTo>
                    <a:pt x="5949" y="14890"/>
                    <a:pt x="5958" y="14891"/>
                    <a:pt x="5968" y="14891"/>
                  </a:cubicBezTo>
                  <a:cubicBezTo>
                    <a:pt x="5978" y="14891"/>
                    <a:pt x="5989" y="14891"/>
                    <a:pt x="6001" y="14891"/>
                  </a:cubicBezTo>
                  <a:cubicBezTo>
                    <a:pt x="6013" y="14891"/>
                    <a:pt x="6026" y="14891"/>
                    <a:pt x="6040" y="14890"/>
                  </a:cubicBezTo>
                  <a:lnTo>
                    <a:pt x="6341" y="14883"/>
                  </a:lnTo>
                  <a:lnTo>
                    <a:pt x="6365" y="14834"/>
                  </a:lnTo>
                  <a:close/>
                  <a:moveTo>
                    <a:pt x="6389" y="14413"/>
                  </a:moveTo>
                  <a:cubicBezTo>
                    <a:pt x="6374" y="14411"/>
                    <a:pt x="6360" y="14412"/>
                    <a:pt x="6347" y="14416"/>
                  </a:cubicBezTo>
                  <a:cubicBezTo>
                    <a:pt x="6334" y="14419"/>
                    <a:pt x="6322" y="14425"/>
                    <a:pt x="6311" y="14432"/>
                  </a:cubicBezTo>
                  <a:cubicBezTo>
                    <a:pt x="6301" y="14439"/>
                    <a:pt x="6288" y="14451"/>
                    <a:pt x="6274" y="14465"/>
                  </a:cubicBezTo>
                  <a:lnTo>
                    <a:pt x="6238" y="14503"/>
                  </a:lnTo>
                  <a:cubicBezTo>
                    <a:pt x="6219" y="14523"/>
                    <a:pt x="6202" y="14535"/>
                    <a:pt x="6188" y="14541"/>
                  </a:cubicBezTo>
                  <a:cubicBezTo>
                    <a:pt x="6173" y="14546"/>
                    <a:pt x="6158" y="14545"/>
                    <a:pt x="6142" y="14537"/>
                  </a:cubicBezTo>
                  <a:cubicBezTo>
                    <a:pt x="6122" y="14527"/>
                    <a:pt x="6109" y="14512"/>
                    <a:pt x="6105" y="14493"/>
                  </a:cubicBezTo>
                  <a:cubicBezTo>
                    <a:pt x="6100" y="14474"/>
                    <a:pt x="6104" y="14452"/>
                    <a:pt x="6116" y="14427"/>
                  </a:cubicBezTo>
                  <a:cubicBezTo>
                    <a:pt x="6120" y="14419"/>
                    <a:pt x="6125" y="14411"/>
                    <a:pt x="6129" y="14404"/>
                  </a:cubicBezTo>
                  <a:cubicBezTo>
                    <a:pt x="6134" y="14398"/>
                    <a:pt x="6140" y="14391"/>
                    <a:pt x="6146" y="14385"/>
                  </a:cubicBezTo>
                  <a:cubicBezTo>
                    <a:pt x="6152" y="14379"/>
                    <a:pt x="6160" y="14373"/>
                    <a:pt x="6168" y="14367"/>
                  </a:cubicBezTo>
                  <a:cubicBezTo>
                    <a:pt x="6176" y="14361"/>
                    <a:pt x="6185" y="14355"/>
                    <a:pt x="6196" y="14348"/>
                  </a:cubicBezTo>
                  <a:lnTo>
                    <a:pt x="6172" y="14311"/>
                  </a:lnTo>
                  <a:cubicBezTo>
                    <a:pt x="6129" y="14336"/>
                    <a:pt x="6097" y="14369"/>
                    <a:pt x="6077" y="14411"/>
                  </a:cubicBezTo>
                  <a:cubicBezTo>
                    <a:pt x="6067" y="14430"/>
                    <a:pt x="6062" y="14448"/>
                    <a:pt x="6059" y="14467"/>
                  </a:cubicBezTo>
                  <a:cubicBezTo>
                    <a:pt x="6057" y="14485"/>
                    <a:pt x="6059" y="14502"/>
                    <a:pt x="6063" y="14518"/>
                  </a:cubicBezTo>
                  <a:cubicBezTo>
                    <a:pt x="6067" y="14534"/>
                    <a:pt x="6075" y="14548"/>
                    <a:pt x="6086" y="14561"/>
                  </a:cubicBezTo>
                  <a:cubicBezTo>
                    <a:pt x="6096" y="14574"/>
                    <a:pt x="6110" y="14584"/>
                    <a:pt x="6127" y="14592"/>
                  </a:cubicBezTo>
                  <a:cubicBezTo>
                    <a:pt x="6152" y="14605"/>
                    <a:pt x="6177" y="14607"/>
                    <a:pt x="6203" y="14599"/>
                  </a:cubicBezTo>
                  <a:cubicBezTo>
                    <a:pt x="6214" y="14596"/>
                    <a:pt x="6225" y="14590"/>
                    <a:pt x="6235" y="14582"/>
                  </a:cubicBezTo>
                  <a:cubicBezTo>
                    <a:pt x="6245" y="14574"/>
                    <a:pt x="6257" y="14562"/>
                    <a:pt x="6272" y="14547"/>
                  </a:cubicBezTo>
                  <a:lnTo>
                    <a:pt x="6303" y="14513"/>
                  </a:lnTo>
                  <a:cubicBezTo>
                    <a:pt x="6340" y="14474"/>
                    <a:pt x="6376" y="14462"/>
                    <a:pt x="6410" y="14479"/>
                  </a:cubicBezTo>
                  <a:cubicBezTo>
                    <a:pt x="6433" y="14491"/>
                    <a:pt x="6448" y="14509"/>
                    <a:pt x="6452" y="14535"/>
                  </a:cubicBezTo>
                  <a:cubicBezTo>
                    <a:pt x="6455" y="14546"/>
                    <a:pt x="6455" y="14557"/>
                    <a:pt x="6453" y="14567"/>
                  </a:cubicBezTo>
                  <a:cubicBezTo>
                    <a:pt x="6451" y="14578"/>
                    <a:pt x="6446" y="14590"/>
                    <a:pt x="6439" y="14605"/>
                  </a:cubicBezTo>
                  <a:cubicBezTo>
                    <a:pt x="6429" y="14625"/>
                    <a:pt x="6418" y="14642"/>
                    <a:pt x="6404" y="14656"/>
                  </a:cubicBezTo>
                  <a:cubicBezTo>
                    <a:pt x="6390" y="14671"/>
                    <a:pt x="6374" y="14683"/>
                    <a:pt x="6354" y="14693"/>
                  </a:cubicBezTo>
                  <a:lnTo>
                    <a:pt x="6380" y="14732"/>
                  </a:lnTo>
                  <a:cubicBezTo>
                    <a:pt x="6402" y="14719"/>
                    <a:pt x="6420" y="14703"/>
                    <a:pt x="6436" y="14686"/>
                  </a:cubicBezTo>
                  <a:cubicBezTo>
                    <a:pt x="6452" y="14668"/>
                    <a:pt x="6466" y="14648"/>
                    <a:pt x="6477" y="14624"/>
                  </a:cubicBezTo>
                  <a:cubicBezTo>
                    <a:pt x="6486" y="14606"/>
                    <a:pt x="6492" y="14589"/>
                    <a:pt x="6495" y="14573"/>
                  </a:cubicBezTo>
                  <a:cubicBezTo>
                    <a:pt x="6498" y="14558"/>
                    <a:pt x="6498" y="14541"/>
                    <a:pt x="6496" y="14524"/>
                  </a:cubicBezTo>
                  <a:cubicBezTo>
                    <a:pt x="6494" y="14502"/>
                    <a:pt x="6487" y="14481"/>
                    <a:pt x="6475" y="14464"/>
                  </a:cubicBezTo>
                  <a:cubicBezTo>
                    <a:pt x="6462" y="14446"/>
                    <a:pt x="6447" y="14433"/>
                    <a:pt x="6429" y="14424"/>
                  </a:cubicBezTo>
                  <a:cubicBezTo>
                    <a:pt x="6417" y="14418"/>
                    <a:pt x="6403" y="14414"/>
                    <a:pt x="6389" y="14413"/>
                  </a:cubicBezTo>
                  <a:close/>
                  <a:moveTo>
                    <a:pt x="6306" y="13966"/>
                  </a:moveTo>
                  <a:lnTo>
                    <a:pt x="6179" y="14225"/>
                  </a:lnTo>
                  <a:lnTo>
                    <a:pt x="6218" y="14244"/>
                  </a:lnTo>
                  <a:lnTo>
                    <a:pt x="6270" y="14139"/>
                  </a:lnTo>
                  <a:lnTo>
                    <a:pt x="6621" y="14312"/>
                  </a:lnTo>
                  <a:lnTo>
                    <a:pt x="6643" y="14267"/>
                  </a:lnTo>
                  <a:lnTo>
                    <a:pt x="6292" y="14094"/>
                  </a:lnTo>
                  <a:lnTo>
                    <a:pt x="6344" y="13988"/>
                  </a:lnTo>
                  <a:lnTo>
                    <a:pt x="6306" y="13966"/>
                  </a:lnTo>
                  <a:close/>
                  <a:moveTo>
                    <a:pt x="6838" y="13872"/>
                  </a:moveTo>
                  <a:lnTo>
                    <a:pt x="6798" y="13852"/>
                  </a:lnTo>
                  <a:lnTo>
                    <a:pt x="6713" y="14024"/>
                  </a:lnTo>
                  <a:lnTo>
                    <a:pt x="6570" y="13954"/>
                  </a:lnTo>
                  <a:lnTo>
                    <a:pt x="6636" y="13820"/>
                  </a:lnTo>
                  <a:lnTo>
                    <a:pt x="6595" y="13800"/>
                  </a:lnTo>
                  <a:lnTo>
                    <a:pt x="6529" y="13934"/>
                  </a:lnTo>
                  <a:lnTo>
                    <a:pt x="6401" y="13871"/>
                  </a:lnTo>
                  <a:lnTo>
                    <a:pt x="6480" y="13711"/>
                  </a:lnTo>
                  <a:lnTo>
                    <a:pt x="6444" y="13685"/>
                  </a:lnTo>
                  <a:lnTo>
                    <a:pt x="6339" y="13899"/>
                  </a:lnTo>
                  <a:lnTo>
                    <a:pt x="6730" y="14091"/>
                  </a:lnTo>
                  <a:lnTo>
                    <a:pt x="6838" y="13872"/>
                  </a:lnTo>
                  <a:close/>
                  <a:moveTo>
                    <a:pt x="7001" y="13541"/>
                  </a:moveTo>
                  <a:lnTo>
                    <a:pt x="6965" y="13546"/>
                  </a:lnTo>
                  <a:cubicBezTo>
                    <a:pt x="6948" y="13548"/>
                    <a:pt x="6930" y="13550"/>
                    <a:pt x="6912" y="13553"/>
                  </a:cubicBezTo>
                  <a:cubicBezTo>
                    <a:pt x="6893" y="13555"/>
                    <a:pt x="6875" y="13558"/>
                    <a:pt x="6859" y="13560"/>
                  </a:cubicBezTo>
                  <a:cubicBezTo>
                    <a:pt x="6842" y="13562"/>
                    <a:pt x="6831" y="13564"/>
                    <a:pt x="6824" y="13565"/>
                  </a:cubicBezTo>
                  <a:cubicBezTo>
                    <a:pt x="6814" y="13567"/>
                    <a:pt x="6803" y="13570"/>
                    <a:pt x="6791" y="13573"/>
                  </a:cubicBezTo>
                  <a:cubicBezTo>
                    <a:pt x="6779" y="13576"/>
                    <a:pt x="6769" y="13579"/>
                    <a:pt x="6761" y="13583"/>
                  </a:cubicBezTo>
                  <a:lnTo>
                    <a:pt x="6763" y="13578"/>
                  </a:lnTo>
                  <a:cubicBezTo>
                    <a:pt x="6771" y="13562"/>
                    <a:pt x="6775" y="13547"/>
                    <a:pt x="6777" y="13531"/>
                  </a:cubicBezTo>
                  <a:cubicBezTo>
                    <a:pt x="6778" y="13516"/>
                    <a:pt x="6776" y="13502"/>
                    <a:pt x="6771" y="13488"/>
                  </a:cubicBezTo>
                  <a:cubicBezTo>
                    <a:pt x="6766" y="13474"/>
                    <a:pt x="6758" y="13462"/>
                    <a:pt x="6748" y="13450"/>
                  </a:cubicBezTo>
                  <a:cubicBezTo>
                    <a:pt x="6737" y="13439"/>
                    <a:pt x="6723" y="13429"/>
                    <a:pt x="6707" y="13421"/>
                  </a:cubicBezTo>
                  <a:cubicBezTo>
                    <a:pt x="6697" y="13416"/>
                    <a:pt x="6687" y="13413"/>
                    <a:pt x="6677" y="13411"/>
                  </a:cubicBezTo>
                  <a:cubicBezTo>
                    <a:pt x="6668" y="13409"/>
                    <a:pt x="6658" y="13408"/>
                    <a:pt x="6650" y="13409"/>
                  </a:cubicBezTo>
                  <a:cubicBezTo>
                    <a:pt x="6641" y="13409"/>
                    <a:pt x="6633" y="13410"/>
                    <a:pt x="6626" y="13412"/>
                  </a:cubicBezTo>
                  <a:cubicBezTo>
                    <a:pt x="6618" y="13414"/>
                    <a:pt x="6612" y="13417"/>
                    <a:pt x="6606" y="13419"/>
                  </a:cubicBezTo>
                  <a:cubicBezTo>
                    <a:pt x="6600" y="13422"/>
                    <a:pt x="6594" y="13426"/>
                    <a:pt x="6588" y="13430"/>
                  </a:cubicBezTo>
                  <a:cubicBezTo>
                    <a:pt x="6582" y="13434"/>
                    <a:pt x="6576" y="13440"/>
                    <a:pt x="6570" y="13447"/>
                  </a:cubicBezTo>
                  <a:cubicBezTo>
                    <a:pt x="6564" y="13453"/>
                    <a:pt x="6558" y="13462"/>
                    <a:pt x="6552" y="13471"/>
                  </a:cubicBezTo>
                  <a:cubicBezTo>
                    <a:pt x="6546" y="13481"/>
                    <a:pt x="6539" y="13492"/>
                    <a:pt x="6533" y="13506"/>
                  </a:cubicBezTo>
                  <a:lnTo>
                    <a:pt x="6488" y="13597"/>
                  </a:lnTo>
                  <a:lnTo>
                    <a:pt x="6879" y="13789"/>
                  </a:lnTo>
                  <a:lnTo>
                    <a:pt x="6901" y="13744"/>
                  </a:lnTo>
                  <a:lnTo>
                    <a:pt x="6724" y="13657"/>
                  </a:lnTo>
                  <a:cubicBezTo>
                    <a:pt x="6730" y="13647"/>
                    <a:pt x="6735" y="13640"/>
                    <a:pt x="6742" y="13635"/>
                  </a:cubicBezTo>
                  <a:cubicBezTo>
                    <a:pt x="6748" y="13631"/>
                    <a:pt x="6758" y="13627"/>
                    <a:pt x="6771" y="13625"/>
                  </a:cubicBezTo>
                  <a:cubicBezTo>
                    <a:pt x="6794" y="13620"/>
                    <a:pt x="6816" y="13616"/>
                    <a:pt x="6837" y="13612"/>
                  </a:cubicBezTo>
                  <a:cubicBezTo>
                    <a:pt x="6858" y="13609"/>
                    <a:pt x="6877" y="13606"/>
                    <a:pt x="6894" y="13604"/>
                  </a:cubicBezTo>
                  <a:cubicBezTo>
                    <a:pt x="6912" y="13602"/>
                    <a:pt x="6927" y="13601"/>
                    <a:pt x="6940" y="13600"/>
                  </a:cubicBezTo>
                  <a:cubicBezTo>
                    <a:pt x="6954" y="13600"/>
                    <a:pt x="6964" y="13599"/>
                    <a:pt x="6972" y="13599"/>
                  </a:cubicBezTo>
                  <a:lnTo>
                    <a:pt x="7001" y="13541"/>
                  </a:lnTo>
                  <a:close/>
                  <a:moveTo>
                    <a:pt x="6715" y="13492"/>
                  </a:moveTo>
                  <a:cubicBezTo>
                    <a:pt x="6723" y="13500"/>
                    <a:pt x="6729" y="13509"/>
                    <a:pt x="6732" y="13519"/>
                  </a:cubicBezTo>
                  <a:cubicBezTo>
                    <a:pt x="6735" y="13530"/>
                    <a:pt x="6735" y="13541"/>
                    <a:pt x="6733" y="13554"/>
                  </a:cubicBezTo>
                  <a:cubicBezTo>
                    <a:pt x="6731" y="13567"/>
                    <a:pt x="6725" y="13582"/>
                    <a:pt x="6717" y="13599"/>
                  </a:cubicBezTo>
                  <a:lnTo>
                    <a:pt x="6695" y="13642"/>
                  </a:lnTo>
                  <a:lnTo>
                    <a:pt x="6550" y="13571"/>
                  </a:lnTo>
                  <a:lnTo>
                    <a:pt x="6573" y="13524"/>
                  </a:lnTo>
                  <a:cubicBezTo>
                    <a:pt x="6578" y="13513"/>
                    <a:pt x="6583" y="13504"/>
                    <a:pt x="6588" y="13497"/>
                  </a:cubicBezTo>
                  <a:cubicBezTo>
                    <a:pt x="6593" y="13490"/>
                    <a:pt x="6599" y="13484"/>
                    <a:pt x="6605" y="13479"/>
                  </a:cubicBezTo>
                  <a:cubicBezTo>
                    <a:pt x="6615" y="13470"/>
                    <a:pt x="6627" y="13465"/>
                    <a:pt x="6641" y="13463"/>
                  </a:cubicBezTo>
                  <a:cubicBezTo>
                    <a:pt x="6656" y="13461"/>
                    <a:pt x="6670" y="13463"/>
                    <a:pt x="6683" y="13470"/>
                  </a:cubicBezTo>
                  <a:cubicBezTo>
                    <a:pt x="6696" y="13476"/>
                    <a:pt x="6706" y="13484"/>
                    <a:pt x="6715" y="13492"/>
                  </a:cubicBezTo>
                  <a:close/>
                  <a:moveTo>
                    <a:pt x="7213" y="13329"/>
                  </a:moveTo>
                  <a:lnTo>
                    <a:pt x="6664" y="13059"/>
                  </a:lnTo>
                  <a:lnTo>
                    <a:pt x="6645" y="13097"/>
                  </a:lnTo>
                  <a:lnTo>
                    <a:pt x="7194" y="13367"/>
                  </a:lnTo>
                  <a:lnTo>
                    <a:pt x="7213" y="13329"/>
                  </a:lnTo>
                  <a:close/>
                  <a:moveTo>
                    <a:pt x="7058" y="12438"/>
                  </a:moveTo>
                  <a:lnTo>
                    <a:pt x="7035" y="12485"/>
                  </a:lnTo>
                  <a:lnTo>
                    <a:pt x="7238" y="12645"/>
                  </a:lnTo>
                  <a:cubicBezTo>
                    <a:pt x="7251" y="12655"/>
                    <a:pt x="7264" y="12665"/>
                    <a:pt x="7276" y="12675"/>
                  </a:cubicBezTo>
                  <a:cubicBezTo>
                    <a:pt x="7289" y="12684"/>
                    <a:pt x="7300" y="12693"/>
                    <a:pt x="7311" y="12700"/>
                  </a:cubicBezTo>
                  <a:cubicBezTo>
                    <a:pt x="7321" y="12708"/>
                    <a:pt x="7329" y="12714"/>
                    <a:pt x="7336" y="12719"/>
                  </a:cubicBezTo>
                  <a:cubicBezTo>
                    <a:pt x="7341" y="12723"/>
                    <a:pt x="7345" y="12725"/>
                    <a:pt x="7346" y="12726"/>
                  </a:cubicBezTo>
                  <a:cubicBezTo>
                    <a:pt x="7344" y="12726"/>
                    <a:pt x="7341" y="12725"/>
                    <a:pt x="7336" y="12724"/>
                  </a:cubicBezTo>
                  <a:cubicBezTo>
                    <a:pt x="7330" y="12722"/>
                    <a:pt x="7322" y="12719"/>
                    <a:pt x="7312" y="12716"/>
                  </a:cubicBezTo>
                  <a:cubicBezTo>
                    <a:pt x="7302" y="12713"/>
                    <a:pt x="7290" y="12710"/>
                    <a:pt x="7277" y="12707"/>
                  </a:cubicBezTo>
                  <a:cubicBezTo>
                    <a:pt x="7264" y="12703"/>
                    <a:pt x="7249" y="12699"/>
                    <a:pt x="7233" y="12695"/>
                  </a:cubicBezTo>
                  <a:lnTo>
                    <a:pt x="6964" y="12630"/>
                  </a:lnTo>
                  <a:lnTo>
                    <a:pt x="6938" y="12683"/>
                  </a:lnTo>
                  <a:lnTo>
                    <a:pt x="7146" y="12850"/>
                  </a:lnTo>
                  <a:cubicBezTo>
                    <a:pt x="7156" y="12858"/>
                    <a:pt x="7167" y="12866"/>
                    <a:pt x="7178" y="12875"/>
                  </a:cubicBezTo>
                  <a:cubicBezTo>
                    <a:pt x="7190" y="12884"/>
                    <a:pt x="7201" y="12892"/>
                    <a:pt x="7211" y="12900"/>
                  </a:cubicBezTo>
                  <a:cubicBezTo>
                    <a:pt x="7221" y="12907"/>
                    <a:pt x="7229" y="12914"/>
                    <a:pt x="7236" y="12919"/>
                  </a:cubicBezTo>
                  <a:cubicBezTo>
                    <a:pt x="7243" y="12925"/>
                    <a:pt x="7247" y="12927"/>
                    <a:pt x="7248" y="12928"/>
                  </a:cubicBezTo>
                  <a:cubicBezTo>
                    <a:pt x="7246" y="12927"/>
                    <a:pt x="7241" y="12926"/>
                    <a:pt x="7233" y="12923"/>
                  </a:cubicBezTo>
                  <a:cubicBezTo>
                    <a:pt x="7224" y="12920"/>
                    <a:pt x="7214" y="12917"/>
                    <a:pt x="7201" y="12913"/>
                  </a:cubicBezTo>
                  <a:cubicBezTo>
                    <a:pt x="7189" y="12910"/>
                    <a:pt x="7176" y="12906"/>
                    <a:pt x="7161" y="12902"/>
                  </a:cubicBezTo>
                  <a:cubicBezTo>
                    <a:pt x="7147" y="12898"/>
                    <a:pt x="7133" y="12894"/>
                    <a:pt x="7119" y="12891"/>
                  </a:cubicBezTo>
                  <a:lnTo>
                    <a:pt x="6866" y="12828"/>
                  </a:lnTo>
                  <a:lnTo>
                    <a:pt x="6842" y="12878"/>
                  </a:lnTo>
                  <a:lnTo>
                    <a:pt x="7278" y="12978"/>
                  </a:lnTo>
                  <a:lnTo>
                    <a:pt x="7308" y="12917"/>
                  </a:lnTo>
                  <a:lnTo>
                    <a:pt x="7111" y="12761"/>
                  </a:lnTo>
                  <a:cubicBezTo>
                    <a:pt x="7099" y="12752"/>
                    <a:pt x="7088" y="12743"/>
                    <a:pt x="7077" y="12735"/>
                  </a:cubicBezTo>
                  <a:cubicBezTo>
                    <a:pt x="7065" y="12726"/>
                    <a:pt x="7055" y="12719"/>
                    <a:pt x="7046" y="12712"/>
                  </a:cubicBezTo>
                  <a:cubicBezTo>
                    <a:pt x="7037" y="12706"/>
                    <a:pt x="7030" y="12700"/>
                    <a:pt x="7024" y="12696"/>
                  </a:cubicBezTo>
                  <a:cubicBezTo>
                    <a:pt x="7018" y="12692"/>
                    <a:pt x="7015" y="12690"/>
                    <a:pt x="7014" y="12689"/>
                  </a:cubicBezTo>
                  <a:cubicBezTo>
                    <a:pt x="7015" y="12689"/>
                    <a:pt x="7020" y="12691"/>
                    <a:pt x="7026" y="12693"/>
                  </a:cubicBezTo>
                  <a:cubicBezTo>
                    <a:pt x="7033" y="12695"/>
                    <a:pt x="7042" y="12697"/>
                    <a:pt x="7052" y="12700"/>
                  </a:cubicBezTo>
                  <a:cubicBezTo>
                    <a:pt x="7063" y="12703"/>
                    <a:pt x="7075" y="12707"/>
                    <a:pt x="7089" y="12711"/>
                  </a:cubicBezTo>
                  <a:cubicBezTo>
                    <a:pt x="7103" y="12714"/>
                    <a:pt x="7118" y="12718"/>
                    <a:pt x="7134" y="12722"/>
                  </a:cubicBezTo>
                  <a:lnTo>
                    <a:pt x="7375" y="12781"/>
                  </a:lnTo>
                  <a:lnTo>
                    <a:pt x="7405" y="12720"/>
                  </a:lnTo>
                  <a:lnTo>
                    <a:pt x="7058" y="12438"/>
                  </a:lnTo>
                  <a:close/>
                  <a:moveTo>
                    <a:pt x="7595" y="12332"/>
                  </a:moveTo>
                  <a:lnTo>
                    <a:pt x="7555" y="12313"/>
                  </a:lnTo>
                  <a:lnTo>
                    <a:pt x="7470" y="12485"/>
                  </a:lnTo>
                  <a:lnTo>
                    <a:pt x="7327" y="12414"/>
                  </a:lnTo>
                  <a:lnTo>
                    <a:pt x="7393" y="12280"/>
                  </a:lnTo>
                  <a:lnTo>
                    <a:pt x="7353" y="12260"/>
                  </a:lnTo>
                  <a:lnTo>
                    <a:pt x="7287" y="12394"/>
                  </a:lnTo>
                  <a:lnTo>
                    <a:pt x="7159" y="12331"/>
                  </a:lnTo>
                  <a:lnTo>
                    <a:pt x="7237" y="12171"/>
                  </a:lnTo>
                  <a:lnTo>
                    <a:pt x="7202" y="12146"/>
                  </a:lnTo>
                  <a:lnTo>
                    <a:pt x="7097" y="12360"/>
                  </a:lnTo>
                  <a:lnTo>
                    <a:pt x="7488" y="12552"/>
                  </a:lnTo>
                  <a:lnTo>
                    <a:pt x="7595" y="12332"/>
                  </a:lnTo>
                  <a:close/>
                  <a:moveTo>
                    <a:pt x="7611" y="11928"/>
                  </a:moveTo>
                  <a:cubicBezTo>
                    <a:pt x="7597" y="11927"/>
                    <a:pt x="7583" y="11928"/>
                    <a:pt x="7570" y="11931"/>
                  </a:cubicBezTo>
                  <a:cubicBezTo>
                    <a:pt x="7557" y="11935"/>
                    <a:pt x="7545" y="11940"/>
                    <a:pt x="7534" y="11948"/>
                  </a:cubicBezTo>
                  <a:cubicBezTo>
                    <a:pt x="7523" y="11955"/>
                    <a:pt x="7511" y="11966"/>
                    <a:pt x="7497" y="11981"/>
                  </a:cubicBezTo>
                  <a:lnTo>
                    <a:pt x="7460" y="12019"/>
                  </a:lnTo>
                  <a:cubicBezTo>
                    <a:pt x="7441" y="12038"/>
                    <a:pt x="7425" y="12051"/>
                    <a:pt x="7410" y="12056"/>
                  </a:cubicBezTo>
                  <a:cubicBezTo>
                    <a:pt x="7396" y="12061"/>
                    <a:pt x="7381" y="12060"/>
                    <a:pt x="7365" y="12052"/>
                  </a:cubicBezTo>
                  <a:cubicBezTo>
                    <a:pt x="7344" y="12042"/>
                    <a:pt x="7332" y="12028"/>
                    <a:pt x="7327" y="12009"/>
                  </a:cubicBezTo>
                  <a:cubicBezTo>
                    <a:pt x="7323" y="11989"/>
                    <a:pt x="7326" y="11967"/>
                    <a:pt x="7339" y="11943"/>
                  </a:cubicBezTo>
                  <a:cubicBezTo>
                    <a:pt x="7343" y="11934"/>
                    <a:pt x="7347" y="11927"/>
                    <a:pt x="7352" y="11920"/>
                  </a:cubicBezTo>
                  <a:cubicBezTo>
                    <a:pt x="7357" y="11913"/>
                    <a:pt x="7362" y="11907"/>
                    <a:pt x="7369" y="11900"/>
                  </a:cubicBezTo>
                  <a:cubicBezTo>
                    <a:pt x="7375" y="11894"/>
                    <a:pt x="7382" y="11888"/>
                    <a:pt x="7390" y="11882"/>
                  </a:cubicBezTo>
                  <a:cubicBezTo>
                    <a:pt x="7398" y="11876"/>
                    <a:pt x="7408" y="11870"/>
                    <a:pt x="7418" y="11864"/>
                  </a:cubicBezTo>
                  <a:lnTo>
                    <a:pt x="7395" y="11827"/>
                  </a:lnTo>
                  <a:cubicBezTo>
                    <a:pt x="7352" y="11852"/>
                    <a:pt x="7320" y="11885"/>
                    <a:pt x="7299" y="11926"/>
                  </a:cubicBezTo>
                  <a:cubicBezTo>
                    <a:pt x="7290" y="11945"/>
                    <a:pt x="7284" y="11964"/>
                    <a:pt x="7282" y="11982"/>
                  </a:cubicBezTo>
                  <a:cubicBezTo>
                    <a:pt x="7280" y="12000"/>
                    <a:pt x="7281" y="12017"/>
                    <a:pt x="7286" y="12033"/>
                  </a:cubicBezTo>
                  <a:cubicBezTo>
                    <a:pt x="7290" y="12049"/>
                    <a:pt x="7298" y="12063"/>
                    <a:pt x="7308" y="12076"/>
                  </a:cubicBezTo>
                  <a:cubicBezTo>
                    <a:pt x="7319" y="12089"/>
                    <a:pt x="7333" y="12100"/>
                    <a:pt x="7349" y="12108"/>
                  </a:cubicBezTo>
                  <a:cubicBezTo>
                    <a:pt x="7374" y="12120"/>
                    <a:pt x="7400" y="12122"/>
                    <a:pt x="7425" y="12115"/>
                  </a:cubicBezTo>
                  <a:cubicBezTo>
                    <a:pt x="7437" y="12111"/>
                    <a:pt x="7448" y="12105"/>
                    <a:pt x="7458" y="12097"/>
                  </a:cubicBezTo>
                  <a:cubicBezTo>
                    <a:pt x="7468" y="12089"/>
                    <a:pt x="7480" y="12078"/>
                    <a:pt x="7494" y="12062"/>
                  </a:cubicBezTo>
                  <a:lnTo>
                    <a:pt x="7525" y="12029"/>
                  </a:lnTo>
                  <a:cubicBezTo>
                    <a:pt x="7563" y="11989"/>
                    <a:pt x="7598" y="11978"/>
                    <a:pt x="7633" y="11995"/>
                  </a:cubicBezTo>
                  <a:cubicBezTo>
                    <a:pt x="7656" y="12006"/>
                    <a:pt x="7670" y="12025"/>
                    <a:pt x="7675" y="12050"/>
                  </a:cubicBezTo>
                  <a:cubicBezTo>
                    <a:pt x="7677" y="12062"/>
                    <a:pt x="7677" y="12073"/>
                    <a:pt x="7675" y="12083"/>
                  </a:cubicBezTo>
                  <a:cubicBezTo>
                    <a:pt x="7673" y="12093"/>
                    <a:pt x="7669" y="12106"/>
                    <a:pt x="7661" y="12121"/>
                  </a:cubicBezTo>
                  <a:cubicBezTo>
                    <a:pt x="7652" y="12140"/>
                    <a:pt x="7640" y="12157"/>
                    <a:pt x="7626" y="12172"/>
                  </a:cubicBezTo>
                  <a:cubicBezTo>
                    <a:pt x="7613" y="12186"/>
                    <a:pt x="7596" y="12198"/>
                    <a:pt x="7576" y="12209"/>
                  </a:cubicBezTo>
                  <a:lnTo>
                    <a:pt x="7603" y="12247"/>
                  </a:lnTo>
                  <a:cubicBezTo>
                    <a:pt x="7624" y="12234"/>
                    <a:pt x="7643" y="12219"/>
                    <a:pt x="7659" y="12201"/>
                  </a:cubicBezTo>
                  <a:cubicBezTo>
                    <a:pt x="7674" y="12184"/>
                    <a:pt x="7688" y="12163"/>
                    <a:pt x="7700" y="12139"/>
                  </a:cubicBezTo>
                  <a:cubicBezTo>
                    <a:pt x="7709" y="12121"/>
                    <a:pt x="7715" y="12104"/>
                    <a:pt x="7718" y="12089"/>
                  </a:cubicBezTo>
                  <a:cubicBezTo>
                    <a:pt x="7720" y="12073"/>
                    <a:pt x="7721" y="12057"/>
                    <a:pt x="7719" y="12040"/>
                  </a:cubicBezTo>
                  <a:cubicBezTo>
                    <a:pt x="7716" y="12017"/>
                    <a:pt x="7709" y="11997"/>
                    <a:pt x="7697" y="11979"/>
                  </a:cubicBezTo>
                  <a:cubicBezTo>
                    <a:pt x="7685" y="11962"/>
                    <a:pt x="7670" y="11948"/>
                    <a:pt x="7652" y="11939"/>
                  </a:cubicBezTo>
                  <a:cubicBezTo>
                    <a:pt x="7639" y="11934"/>
                    <a:pt x="7626" y="11930"/>
                    <a:pt x="7611" y="11928"/>
                  </a:cubicBezTo>
                  <a:close/>
                  <a:moveTo>
                    <a:pt x="7529" y="11481"/>
                  </a:moveTo>
                  <a:lnTo>
                    <a:pt x="7401" y="11740"/>
                  </a:lnTo>
                  <a:lnTo>
                    <a:pt x="7441" y="11760"/>
                  </a:lnTo>
                  <a:lnTo>
                    <a:pt x="7492" y="11655"/>
                  </a:lnTo>
                  <a:lnTo>
                    <a:pt x="7844" y="11828"/>
                  </a:lnTo>
                  <a:lnTo>
                    <a:pt x="7866" y="11783"/>
                  </a:lnTo>
                  <a:lnTo>
                    <a:pt x="7514" y="11610"/>
                  </a:lnTo>
                  <a:lnTo>
                    <a:pt x="7567" y="11504"/>
                  </a:lnTo>
                  <a:lnTo>
                    <a:pt x="7529" y="11481"/>
                  </a:lnTo>
                  <a:close/>
                  <a:moveTo>
                    <a:pt x="7663" y="11209"/>
                  </a:moveTo>
                  <a:lnTo>
                    <a:pt x="7562" y="11414"/>
                  </a:lnTo>
                  <a:lnTo>
                    <a:pt x="7953" y="11607"/>
                  </a:lnTo>
                  <a:lnTo>
                    <a:pt x="7976" y="11559"/>
                  </a:lnTo>
                  <a:lnTo>
                    <a:pt x="7790" y="11468"/>
                  </a:lnTo>
                  <a:lnTo>
                    <a:pt x="7852" y="11343"/>
                  </a:lnTo>
                  <a:lnTo>
                    <a:pt x="7814" y="11324"/>
                  </a:lnTo>
                  <a:lnTo>
                    <a:pt x="7752" y="11449"/>
                  </a:lnTo>
                  <a:lnTo>
                    <a:pt x="7624" y="11386"/>
                  </a:lnTo>
                  <a:lnTo>
                    <a:pt x="7698" y="11235"/>
                  </a:lnTo>
                  <a:lnTo>
                    <a:pt x="7663" y="11209"/>
                  </a:lnTo>
                  <a:close/>
                  <a:moveTo>
                    <a:pt x="8210" y="11083"/>
                  </a:moveTo>
                  <a:lnTo>
                    <a:pt x="7756" y="11020"/>
                  </a:lnTo>
                  <a:lnTo>
                    <a:pt x="7726" y="11081"/>
                  </a:lnTo>
                  <a:lnTo>
                    <a:pt x="8052" y="11404"/>
                  </a:lnTo>
                  <a:lnTo>
                    <a:pt x="8076" y="11357"/>
                  </a:lnTo>
                  <a:lnTo>
                    <a:pt x="7974" y="11260"/>
                  </a:lnTo>
                  <a:lnTo>
                    <a:pt x="8046" y="11114"/>
                  </a:lnTo>
                  <a:lnTo>
                    <a:pt x="8184" y="11136"/>
                  </a:lnTo>
                  <a:lnTo>
                    <a:pt x="8210" y="11083"/>
                  </a:lnTo>
                  <a:close/>
                  <a:moveTo>
                    <a:pt x="8002" y="11107"/>
                  </a:moveTo>
                  <a:lnTo>
                    <a:pt x="7942" y="11229"/>
                  </a:lnTo>
                  <a:lnTo>
                    <a:pt x="7781" y="11073"/>
                  </a:lnTo>
                  <a:lnTo>
                    <a:pt x="8002" y="11107"/>
                  </a:lnTo>
                  <a:close/>
                  <a:moveTo>
                    <a:pt x="7648" y="11051"/>
                  </a:moveTo>
                  <a:cubicBezTo>
                    <a:pt x="7639" y="11054"/>
                    <a:pt x="7633" y="11060"/>
                    <a:pt x="7629" y="11068"/>
                  </a:cubicBezTo>
                  <a:cubicBezTo>
                    <a:pt x="7625" y="11076"/>
                    <a:pt x="7624" y="11085"/>
                    <a:pt x="7627" y="11093"/>
                  </a:cubicBezTo>
                  <a:cubicBezTo>
                    <a:pt x="7630" y="11102"/>
                    <a:pt x="7635" y="11108"/>
                    <a:pt x="7643" y="11112"/>
                  </a:cubicBezTo>
                  <a:cubicBezTo>
                    <a:pt x="7652" y="11116"/>
                    <a:pt x="7660" y="11116"/>
                    <a:pt x="7669" y="11114"/>
                  </a:cubicBezTo>
                  <a:cubicBezTo>
                    <a:pt x="7678" y="11111"/>
                    <a:pt x="7684" y="11105"/>
                    <a:pt x="7688" y="11097"/>
                  </a:cubicBezTo>
                  <a:cubicBezTo>
                    <a:pt x="7692" y="11089"/>
                    <a:pt x="7693" y="11080"/>
                    <a:pt x="7690" y="11072"/>
                  </a:cubicBezTo>
                  <a:cubicBezTo>
                    <a:pt x="7686" y="11063"/>
                    <a:pt x="7681" y="11057"/>
                    <a:pt x="7672" y="11053"/>
                  </a:cubicBezTo>
                  <a:cubicBezTo>
                    <a:pt x="7664" y="11049"/>
                    <a:pt x="7656" y="11049"/>
                    <a:pt x="7648" y="11051"/>
                  </a:cubicBezTo>
                  <a:close/>
                  <a:moveTo>
                    <a:pt x="7705" y="10934"/>
                  </a:moveTo>
                  <a:cubicBezTo>
                    <a:pt x="7697" y="10937"/>
                    <a:pt x="7691" y="10943"/>
                    <a:pt x="7686" y="10951"/>
                  </a:cubicBezTo>
                  <a:cubicBezTo>
                    <a:pt x="7683" y="10959"/>
                    <a:pt x="7682" y="10967"/>
                    <a:pt x="7685" y="10976"/>
                  </a:cubicBezTo>
                  <a:cubicBezTo>
                    <a:pt x="7688" y="10984"/>
                    <a:pt x="7693" y="10990"/>
                    <a:pt x="7701" y="10994"/>
                  </a:cubicBezTo>
                  <a:cubicBezTo>
                    <a:pt x="7710" y="10998"/>
                    <a:pt x="7718" y="10999"/>
                    <a:pt x="7727" y="10996"/>
                  </a:cubicBezTo>
                  <a:cubicBezTo>
                    <a:pt x="7736" y="10993"/>
                    <a:pt x="7742" y="10988"/>
                    <a:pt x="7746" y="10979"/>
                  </a:cubicBezTo>
                  <a:cubicBezTo>
                    <a:pt x="7750" y="10971"/>
                    <a:pt x="7751" y="10963"/>
                    <a:pt x="7747" y="10954"/>
                  </a:cubicBezTo>
                  <a:cubicBezTo>
                    <a:pt x="7744" y="10946"/>
                    <a:pt x="7738" y="10940"/>
                    <a:pt x="7730" y="10936"/>
                  </a:cubicBezTo>
                  <a:cubicBezTo>
                    <a:pt x="7722" y="10932"/>
                    <a:pt x="7714" y="10931"/>
                    <a:pt x="7705" y="10934"/>
                  </a:cubicBezTo>
                  <a:close/>
                  <a:moveTo>
                    <a:pt x="8306" y="10789"/>
                  </a:moveTo>
                  <a:lnTo>
                    <a:pt x="8230" y="10943"/>
                  </a:lnTo>
                  <a:lnTo>
                    <a:pt x="7879" y="10770"/>
                  </a:lnTo>
                  <a:lnTo>
                    <a:pt x="7856" y="10817"/>
                  </a:lnTo>
                  <a:lnTo>
                    <a:pt x="8247" y="11009"/>
                  </a:lnTo>
                  <a:lnTo>
                    <a:pt x="8342" y="10815"/>
                  </a:lnTo>
                  <a:lnTo>
                    <a:pt x="8306" y="10789"/>
                  </a:lnTo>
                  <a:close/>
                  <a:moveTo>
                    <a:pt x="8405" y="10687"/>
                  </a:moveTo>
                  <a:lnTo>
                    <a:pt x="8014" y="10495"/>
                  </a:lnTo>
                  <a:lnTo>
                    <a:pt x="7992" y="10541"/>
                  </a:lnTo>
                  <a:lnTo>
                    <a:pt x="8383" y="10733"/>
                  </a:lnTo>
                  <a:lnTo>
                    <a:pt x="8405" y="10687"/>
                  </a:lnTo>
                  <a:close/>
                  <a:moveTo>
                    <a:pt x="8429" y="10267"/>
                  </a:moveTo>
                  <a:cubicBezTo>
                    <a:pt x="8414" y="10265"/>
                    <a:pt x="8401" y="10266"/>
                    <a:pt x="8388" y="10270"/>
                  </a:cubicBezTo>
                  <a:cubicBezTo>
                    <a:pt x="8375" y="10273"/>
                    <a:pt x="8363" y="10278"/>
                    <a:pt x="8352" y="10286"/>
                  </a:cubicBezTo>
                  <a:cubicBezTo>
                    <a:pt x="8341" y="10293"/>
                    <a:pt x="8328" y="10304"/>
                    <a:pt x="8314" y="10319"/>
                  </a:cubicBezTo>
                  <a:lnTo>
                    <a:pt x="8278" y="10357"/>
                  </a:lnTo>
                  <a:cubicBezTo>
                    <a:pt x="8259" y="10377"/>
                    <a:pt x="8242" y="10389"/>
                    <a:pt x="8228" y="10394"/>
                  </a:cubicBezTo>
                  <a:cubicBezTo>
                    <a:pt x="8213" y="10400"/>
                    <a:pt x="8198" y="10399"/>
                    <a:pt x="8182" y="10391"/>
                  </a:cubicBezTo>
                  <a:cubicBezTo>
                    <a:pt x="8162" y="10381"/>
                    <a:pt x="8150" y="10366"/>
                    <a:pt x="8145" y="10347"/>
                  </a:cubicBezTo>
                  <a:cubicBezTo>
                    <a:pt x="8140" y="10328"/>
                    <a:pt x="8144" y="10306"/>
                    <a:pt x="8156" y="10281"/>
                  </a:cubicBezTo>
                  <a:cubicBezTo>
                    <a:pt x="8160" y="10273"/>
                    <a:pt x="8165" y="10265"/>
                    <a:pt x="8170" y="10258"/>
                  </a:cubicBezTo>
                  <a:cubicBezTo>
                    <a:pt x="8174" y="10251"/>
                    <a:pt x="8180" y="10245"/>
                    <a:pt x="8186" y="10239"/>
                  </a:cubicBezTo>
                  <a:cubicBezTo>
                    <a:pt x="8193" y="10233"/>
                    <a:pt x="8200" y="10227"/>
                    <a:pt x="8208" y="10221"/>
                  </a:cubicBezTo>
                  <a:cubicBezTo>
                    <a:pt x="8216" y="10215"/>
                    <a:pt x="8225" y="10209"/>
                    <a:pt x="8236" y="10202"/>
                  </a:cubicBezTo>
                  <a:lnTo>
                    <a:pt x="8213" y="10165"/>
                  </a:lnTo>
                  <a:cubicBezTo>
                    <a:pt x="8169" y="10190"/>
                    <a:pt x="8137" y="10223"/>
                    <a:pt x="8117" y="10264"/>
                  </a:cubicBezTo>
                  <a:cubicBezTo>
                    <a:pt x="8108" y="10283"/>
                    <a:pt x="8102" y="10302"/>
                    <a:pt x="8100" y="10320"/>
                  </a:cubicBezTo>
                  <a:cubicBezTo>
                    <a:pt x="8098" y="10339"/>
                    <a:pt x="8099" y="10356"/>
                    <a:pt x="8103" y="10372"/>
                  </a:cubicBezTo>
                  <a:cubicBezTo>
                    <a:pt x="8108" y="10387"/>
                    <a:pt x="8115" y="10402"/>
                    <a:pt x="8126" y="10415"/>
                  </a:cubicBezTo>
                  <a:cubicBezTo>
                    <a:pt x="8137" y="10427"/>
                    <a:pt x="8150" y="10438"/>
                    <a:pt x="8167" y="10446"/>
                  </a:cubicBezTo>
                  <a:cubicBezTo>
                    <a:pt x="8192" y="10458"/>
                    <a:pt x="8217" y="10461"/>
                    <a:pt x="8243" y="10453"/>
                  </a:cubicBezTo>
                  <a:cubicBezTo>
                    <a:pt x="8255" y="10449"/>
                    <a:pt x="8265" y="10444"/>
                    <a:pt x="8276" y="10436"/>
                  </a:cubicBezTo>
                  <a:cubicBezTo>
                    <a:pt x="8286" y="10428"/>
                    <a:pt x="8298" y="10416"/>
                    <a:pt x="8312" y="10401"/>
                  </a:cubicBezTo>
                  <a:lnTo>
                    <a:pt x="8343" y="10367"/>
                  </a:lnTo>
                  <a:cubicBezTo>
                    <a:pt x="8380" y="10327"/>
                    <a:pt x="8416" y="10316"/>
                    <a:pt x="8451" y="10333"/>
                  </a:cubicBezTo>
                  <a:cubicBezTo>
                    <a:pt x="8474" y="10344"/>
                    <a:pt x="8488" y="10363"/>
                    <a:pt x="8493" y="10388"/>
                  </a:cubicBezTo>
                  <a:cubicBezTo>
                    <a:pt x="8495" y="10400"/>
                    <a:pt x="8495" y="10411"/>
                    <a:pt x="8493" y="10421"/>
                  </a:cubicBezTo>
                  <a:cubicBezTo>
                    <a:pt x="8491" y="10432"/>
                    <a:pt x="8486" y="10444"/>
                    <a:pt x="8479" y="10459"/>
                  </a:cubicBezTo>
                  <a:cubicBezTo>
                    <a:pt x="8469" y="10479"/>
                    <a:pt x="8458" y="10496"/>
                    <a:pt x="8444" y="10510"/>
                  </a:cubicBezTo>
                  <a:cubicBezTo>
                    <a:pt x="8430" y="10524"/>
                    <a:pt x="8414" y="10537"/>
                    <a:pt x="8394" y="10547"/>
                  </a:cubicBezTo>
                  <a:lnTo>
                    <a:pt x="8420" y="10586"/>
                  </a:lnTo>
                  <a:cubicBezTo>
                    <a:pt x="8442" y="10572"/>
                    <a:pt x="8461" y="10557"/>
                    <a:pt x="8476" y="10539"/>
                  </a:cubicBezTo>
                  <a:cubicBezTo>
                    <a:pt x="8492" y="10522"/>
                    <a:pt x="8506" y="10501"/>
                    <a:pt x="8517" y="10478"/>
                  </a:cubicBezTo>
                  <a:cubicBezTo>
                    <a:pt x="8526" y="10459"/>
                    <a:pt x="8532" y="10443"/>
                    <a:pt x="8535" y="10427"/>
                  </a:cubicBezTo>
                  <a:cubicBezTo>
                    <a:pt x="8538" y="10412"/>
                    <a:pt x="8539" y="10395"/>
                    <a:pt x="8537" y="10378"/>
                  </a:cubicBezTo>
                  <a:cubicBezTo>
                    <a:pt x="8534" y="10355"/>
                    <a:pt x="8527" y="10335"/>
                    <a:pt x="8515" y="10318"/>
                  </a:cubicBezTo>
                  <a:cubicBezTo>
                    <a:pt x="8503" y="10300"/>
                    <a:pt x="8487" y="10287"/>
                    <a:pt x="8469" y="10278"/>
                  </a:cubicBezTo>
                  <a:cubicBezTo>
                    <a:pt x="8457" y="10272"/>
                    <a:pt x="8444" y="10268"/>
                    <a:pt x="8429" y="10267"/>
                  </a:cubicBezTo>
                  <a:close/>
                  <a:moveTo>
                    <a:pt x="8680" y="9984"/>
                  </a:moveTo>
                  <a:cubicBezTo>
                    <a:pt x="8683" y="10001"/>
                    <a:pt x="8683" y="10016"/>
                    <a:pt x="8681" y="10030"/>
                  </a:cubicBezTo>
                  <a:cubicBezTo>
                    <a:pt x="8679" y="10044"/>
                    <a:pt x="8675" y="10058"/>
                    <a:pt x="8668" y="10073"/>
                  </a:cubicBezTo>
                  <a:cubicBezTo>
                    <a:pt x="8657" y="10095"/>
                    <a:pt x="8641" y="10113"/>
                    <a:pt x="8619" y="10126"/>
                  </a:cubicBezTo>
                  <a:cubicBezTo>
                    <a:pt x="8598" y="10139"/>
                    <a:pt x="8573" y="10144"/>
                    <a:pt x="8543" y="10142"/>
                  </a:cubicBezTo>
                  <a:cubicBezTo>
                    <a:pt x="8530" y="10141"/>
                    <a:pt x="8516" y="10138"/>
                    <a:pt x="8503" y="10134"/>
                  </a:cubicBezTo>
                  <a:cubicBezTo>
                    <a:pt x="8490" y="10130"/>
                    <a:pt x="8473" y="10123"/>
                    <a:pt x="8454" y="10114"/>
                  </a:cubicBezTo>
                  <a:cubicBezTo>
                    <a:pt x="8431" y="10102"/>
                    <a:pt x="8412" y="10091"/>
                    <a:pt x="8397" y="10081"/>
                  </a:cubicBezTo>
                  <a:cubicBezTo>
                    <a:pt x="8382" y="10070"/>
                    <a:pt x="8369" y="10058"/>
                    <a:pt x="8359" y="10046"/>
                  </a:cubicBezTo>
                  <a:cubicBezTo>
                    <a:pt x="8341" y="10026"/>
                    <a:pt x="8331" y="10005"/>
                    <a:pt x="8327" y="9983"/>
                  </a:cubicBezTo>
                  <a:cubicBezTo>
                    <a:pt x="8324" y="9962"/>
                    <a:pt x="8328" y="9940"/>
                    <a:pt x="8339" y="9917"/>
                  </a:cubicBezTo>
                  <a:cubicBezTo>
                    <a:pt x="8346" y="9902"/>
                    <a:pt x="8354" y="9890"/>
                    <a:pt x="8364" y="9881"/>
                  </a:cubicBezTo>
                  <a:cubicBezTo>
                    <a:pt x="8373" y="9871"/>
                    <a:pt x="8385" y="9862"/>
                    <a:pt x="8400" y="9855"/>
                  </a:cubicBezTo>
                  <a:lnTo>
                    <a:pt x="8382" y="9815"/>
                  </a:lnTo>
                  <a:cubicBezTo>
                    <a:pt x="8365" y="9823"/>
                    <a:pt x="8350" y="9834"/>
                    <a:pt x="8336" y="9848"/>
                  </a:cubicBezTo>
                  <a:cubicBezTo>
                    <a:pt x="8323" y="9862"/>
                    <a:pt x="8311" y="9879"/>
                    <a:pt x="8302" y="9898"/>
                  </a:cubicBezTo>
                  <a:cubicBezTo>
                    <a:pt x="8290" y="9921"/>
                    <a:pt x="8284" y="9946"/>
                    <a:pt x="8285" y="9971"/>
                  </a:cubicBezTo>
                  <a:cubicBezTo>
                    <a:pt x="8285" y="9996"/>
                    <a:pt x="8290" y="10020"/>
                    <a:pt x="8301" y="10044"/>
                  </a:cubicBezTo>
                  <a:cubicBezTo>
                    <a:pt x="8312" y="10067"/>
                    <a:pt x="8328" y="10089"/>
                    <a:pt x="8348" y="10109"/>
                  </a:cubicBezTo>
                  <a:cubicBezTo>
                    <a:pt x="8369" y="10130"/>
                    <a:pt x="8394" y="10147"/>
                    <a:pt x="8423" y="10161"/>
                  </a:cubicBezTo>
                  <a:cubicBezTo>
                    <a:pt x="8452" y="10175"/>
                    <a:pt x="8481" y="10185"/>
                    <a:pt x="8510" y="10191"/>
                  </a:cubicBezTo>
                  <a:cubicBezTo>
                    <a:pt x="8539" y="10196"/>
                    <a:pt x="8567" y="10195"/>
                    <a:pt x="8594" y="10188"/>
                  </a:cubicBezTo>
                  <a:cubicBezTo>
                    <a:pt x="8619" y="10181"/>
                    <a:pt x="8640" y="10170"/>
                    <a:pt x="8659" y="10154"/>
                  </a:cubicBezTo>
                  <a:cubicBezTo>
                    <a:pt x="8677" y="10139"/>
                    <a:pt x="8692" y="10120"/>
                    <a:pt x="8702" y="10099"/>
                  </a:cubicBezTo>
                  <a:cubicBezTo>
                    <a:pt x="8712" y="10080"/>
                    <a:pt x="8718" y="10059"/>
                    <a:pt x="8722" y="10038"/>
                  </a:cubicBezTo>
                  <a:cubicBezTo>
                    <a:pt x="8726" y="10017"/>
                    <a:pt x="8726" y="9996"/>
                    <a:pt x="8724" y="9975"/>
                  </a:cubicBezTo>
                  <a:lnTo>
                    <a:pt x="8680" y="9984"/>
                  </a:lnTo>
                  <a:close/>
                  <a:moveTo>
                    <a:pt x="8916" y="9649"/>
                  </a:moveTo>
                  <a:lnTo>
                    <a:pt x="8525" y="9457"/>
                  </a:lnTo>
                  <a:lnTo>
                    <a:pt x="8502" y="9503"/>
                  </a:lnTo>
                  <a:lnTo>
                    <a:pt x="8666" y="9584"/>
                  </a:lnTo>
                  <a:lnTo>
                    <a:pt x="8585" y="9748"/>
                  </a:lnTo>
                  <a:lnTo>
                    <a:pt x="8421" y="9668"/>
                  </a:lnTo>
                  <a:lnTo>
                    <a:pt x="8399" y="9714"/>
                  </a:lnTo>
                  <a:lnTo>
                    <a:pt x="8789" y="9906"/>
                  </a:lnTo>
                  <a:lnTo>
                    <a:pt x="8812" y="9860"/>
                  </a:lnTo>
                  <a:lnTo>
                    <a:pt x="8623" y="9767"/>
                  </a:lnTo>
                  <a:lnTo>
                    <a:pt x="8704" y="9603"/>
                  </a:lnTo>
                  <a:lnTo>
                    <a:pt x="8893" y="9696"/>
                  </a:lnTo>
                  <a:lnTo>
                    <a:pt x="8916" y="9649"/>
                  </a:lnTo>
                  <a:close/>
                  <a:moveTo>
                    <a:pt x="5421" y="18254"/>
                  </a:moveTo>
                  <a:lnTo>
                    <a:pt x="5119" y="18105"/>
                  </a:lnTo>
                  <a:lnTo>
                    <a:pt x="5096" y="18151"/>
                  </a:lnTo>
                  <a:lnTo>
                    <a:pt x="5306" y="18254"/>
                  </a:lnTo>
                  <a:lnTo>
                    <a:pt x="5421" y="18254"/>
                  </a:lnTo>
                  <a:close/>
                  <a:moveTo>
                    <a:pt x="9002" y="10906"/>
                  </a:moveTo>
                  <a:lnTo>
                    <a:pt x="9002" y="10850"/>
                  </a:lnTo>
                  <a:lnTo>
                    <a:pt x="8789" y="10745"/>
                  </a:lnTo>
                  <a:lnTo>
                    <a:pt x="8841" y="10639"/>
                  </a:lnTo>
                  <a:lnTo>
                    <a:pt x="8803" y="10617"/>
                  </a:lnTo>
                  <a:lnTo>
                    <a:pt x="8676" y="10876"/>
                  </a:lnTo>
                  <a:lnTo>
                    <a:pt x="8715" y="10895"/>
                  </a:lnTo>
                  <a:lnTo>
                    <a:pt x="8767" y="10790"/>
                  </a:lnTo>
                  <a:lnTo>
                    <a:pt x="9002" y="10906"/>
                  </a:lnTo>
                  <a:close/>
                  <a:moveTo>
                    <a:pt x="9002" y="10631"/>
                  </a:moveTo>
                  <a:lnTo>
                    <a:pt x="9002" y="10573"/>
                  </a:lnTo>
                  <a:lnTo>
                    <a:pt x="8898" y="10522"/>
                  </a:lnTo>
                  <a:lnTo>
                    <a:pt x="8977" y="10361"/>
                  </a:lnTo>
                  <a:lnTo>
                    <a:pt x="8942" y="10336"/>
                  </a:lnTo>
                  <a:lnTo>
                    <a:pt x="8836" y="10550"/>
                  </a:lnTo>
                  <a:lnTo>
                    <a:pt x="9002" y="10631"/>
                  </a:lnTo>
                  <a:close/>
                  <a:moveTo>
                    <a:pt x="5626" y="17962"/>
                  </a:moveTo>
                  <a:lnTo>
                    <a:pt x="5550" y="18117"/>
                  </a:lnTo>
                  <a:lnTo>
                    <a:pt x="5198" y="17944"/>
                  </a:lnTo>
                  <a:lnTo>
                    <a:pt x="5175" y="17991"/>
                  </a:lnTo>
                  <a:lnTo>
                    <a:pt x="5566" y="18183"/>
                  </a:lnTo>
                  <a:lnTo>
                    <a:pt x="5662" y="17988"/>
                  </a:lnTo>
                  <a:lnTo>
                    <a:pt x="5626" y="17962"/>
                  </a:lnTo>
                  <a:close/>
                  <a:moveTo>
                    <a:pt x="5828" y="17650"/>
                  </a:moveTo>
                  <a:lnTo>
                    <a:pt x="5438" y="17457"/>
                  </a:lnTo>
                  <a:lnTo>
                    <a:pt x="5415" y="17504"/>
                  </a:lnTo>
                  <a:lnTo>
                    <a:pt x="5578" y="17584"/>
                  </a:lnTo>
                  <a:lnTo>
                    <a:pt x="5497" y="17749"/>
                  </a:lnTo>
                  <a:lnTo>
                    <a:pt x="5334" y="17669"/>
                  </a:lnTo>
                  <a:lnTo>
                    <a:pt x="5311" y="17714"/>
                  </a:lnTo>
                  <a:lnTo>
                    <a:pt x="5702" y="17906"/>
                  </a:lnTo>
                  <a:lnTo>
                    <a:pt x="5724" y="17861"/>
                  </a:lnTo>
                  <a:lnTo>
                    <a:pt x="5535" y="17768"/>
                  </a:lnTo>
                  <a:lnTo>
                    <a:pt x="5616" y="17603"/>
                  </a:lnTo>
                  <a:lnTo>
                    <a:pt x="5805" y="17696"/>
                  </a:lnTo>
                  <a:lnTo>
                    <a:pt x="5828" y="17650"/>
                  </a:lnTo>
                  <a:close/>
                  <a:moveTo>
                    <a:pt x="5993" y="17316"/>
                  </a:moveTo>
                  <a:lnTo>
                    <a:pt x="5952" y="17296"/>
                  </a:lnTo>
                  <a:lnTo>
                    <a:pt x="5868" y="17468"/>
                  </a:lnTo>
                  <a:lnTo>
                    <a:pt x="5725" y="17398"/>
                  </a:lnTo>
                  <a:lnTo>
                    <a:pt x="5790" y="17264"/>
                  </a:lnTo>
                  <a:lnTo>
                    <a:pt x="5750" y="17244"/>
                  </a:lnTo>
                  <a:lnTo>
                    <a:pt x="5684" y="17378"/>
                  </a:lnTo>
                  <a:lnTo>
                    <a:pt x="5556" y="17315"/>
                  </a:lnTo>
                  <a:lnTo>
                    <a:pt x="5635" y="17154"/>
                  </a:lnTo>
                  <a:lnTo>
                    <a:pt x="5599" y="17129"/>
                  </a:lnTo>
                  <a:lnTo>
                    <a:pt x="5494" y="17343"/>
                  </a:lnTo>
                  <a:lnTo>
                    <a:pt x="5885" y="17535"/>
                  </a:lnTo>
                  <a:lnTo>
                    <a:pt x="5993" y="17316"/>
                  </a:lnTo>
                  <a:close/>
                  <a:moveTo>
                    <a:pt x="6093" y="17013"/>
                  </a:moveTo>
                  <a:lnTo>
                    <a:pt x="6017" y="17167"/>
                  </a:lnTo>
                  <a:lnTo>
                    <a:pt x="5665" y="16994"/>
                  </a:lnTo>
                  <a:lnTo>
                    <a:pt x="5642" y="17041"/>
                  </a:lnTo>
                  <a:lnTo>
                    <a:pt x="6033" y="17233"/>
                  </a:lnTo>
                  <a:lnTo>
                    <a:pt x="6129" y="17038"/>
                  </a:lnTo>
                  <a:lnTo>
                    <a:pt x="6093" y="17013"/>
                  </a:lnTo>
                  <a:close/>
                  <a:moveTo>
                    <a:pt x="6352" y="16585"/>
                  </a:moveTo>
                  <a:lnTo>
                    <a:pt x="5945" y="16427"/>
                  </a:lnTo>
                  <a:lnTo>
                    <a:pt x="5911" y="16496"/>
                  </a:lnTo>
                  <a:lnTo>
                    <a:pt x="6134" y="16697"/>
                  </a:lnTo>
                  <a:cubicBezTo>
                    <a:pt x="6148" y="16709"/>
                    <a:pt x="6160" y="16719"/>
                    <a:pt x="6172" y="16728"/>
                  </a:cubicBezTo>
                  <a:cubicBezTo>
                    <a:pt x="6183" y="16736"/>
                    <a:pt x="6189" y="16741"/>
                    <a:pt x="6191" y="16742"/>
                  </a:cubicBezTo>
                  <a:cubicBezTo>
                    <a:pt x="6189" y="16742"/>
                    <a:pt x="6181" y="16740"/>
                    <a:pt x="6167" y="16736"/>
                  </a:cubicBezTo>
                  <a:cubicBezTo>
                    <a:pt x="6153" y="16732"/>
                    <a:pt x="6136" y="16728"/>
                    <a:pt x="6115" y="16724"/>
                  </a:cubicBezTo>
                  <a:lnTo>
                    <a:pt x="5825" y="16670"/>
                  </a:lnTo>
                  <a:lnTo>
                    <a:pt x="5791" y="16738"/>
                  </a:lnTo>
                  <a:lnTo>
                    <a:pt x="6165" y="16965"/>
                  </a:lnTo>
                  <a:lnTo>
                    <a:pt x="6187" y="16920"/>
                  </a:lnTo>
                  <a:lnTo>
                    <a:pt x="5920" y="16761"/>
                  </a:lnTo>
                  <a:cubicBezTo>
                    <a:pt x="5915" y="16758"/>
                    <a:pt x="5908" y="16754"/>
                    <a:pt x="5901" y="16750"/>
                  </a:cubicBezTo>
                  <a:cubicBezTo>
                    <a:pt x="5893" y="16746"/>
                    <a:pt x="5886" y="16741"/>
                    <a:pt x="5878" y="16737"/>
                  </a:cubicBezTo>
                  <a:cubicBezTo>
                    <a:pt x="5871" y="16733"/>
                    <a:pt x="5864" y="16729"/>
                    <a:pt x="5859" y="16726"/>
                  </a:cubicBezTo>
                  <a:cubicBezTo>
                    <a:pt x="5854" y="16723"/>
                    <a:pt x="5851" y="16722"/>
                    <a:pt x="5849" y="16721"/>
                  </a:cubicBezTo>
                  <a:cubicBezTo>
                    <a:pt x="5854" y="16722"/>
                    <a:pt x="5863" y="16724"/>
                    <a:pt x="5877" y="16727"/>
                  </a:cubicBezTo>
                  <a:cubicBezTo>
                    <a:pt x="5892" y="16730"/>
                    <a:pt x="5910" y="16733"/>
                    <a:pt x="5932" y="16738"/>
                  </a:cubicBezTo>
                  <a:lnTo>
                    <a:pt x="6248" y="16797"/>
                  </a:lnTo>
                  <a:lnTo>
                    <a:pt x="6268" y="16757"/>
                  </a:lnTo>
                  <a:lnTo>
                    <a:pt x="6017" y="16530"/>
                  </a:lnTo>
                  <a:cubicBezTo>
                    <a:pt x="6012" y="16525"/>
                    <a:pt x="6006" y="16520"/>
                    <a:pt x="6000" y="16515"/>
                  </a:cubicBezTo>
                  <a:cubicBezTo>
                    <a:pt x="5995" y="16510"/>
                    <a:pt x="5989" y="16506"/>
                    <a:pt x="5984" y="16501"/>
                  </a:cubicBezTo>
                  <a:cubicBezTo>
                    <a:pt x="5978" y="16497"/>
                    <a:pt x="5974" y="16493"/>
                    <a:pt x="5970" y="16490"/>
                  </a:cubicBezTo>
                  <a:cubicBezTo>
                    <a:pt x="5966" y="16487"/>
                    <a:pt x="5964" y="16485"/>
                    <a:pt x="5964" y="16484"/>
                  </a:cubicBezTo>
                  <a:cubicBezTo>
                    <a:pt x="5965" y="16485"/>
                    <a:pt x="5967" y="16486"/>
                    <a:pt x="5972" y="16488"/>
                  </a:cubicBezTo>
                  <a:cubicBezTo>
                    <a:pt x="5977" y="16490"/>
                    <a:pt x="5982" y="16492"/>
                    <a:pt x="5989" y="16496"/>
                  </a:cubicBezTo>
                  <a:cubicBezTo>
                    <a:pt x="5996" y="16499"/>
                    <a:pt x="6003" y="16502"/>
                    <a:pt x="6010" y="16505"/>
                  </a:cubicBezTo>
                  <a:cubicBezTo>
                    <a:pt x="6018" y="16508"/>
                    <a:pt x="6025" y="16511"/>
                    <a:pt x="6031" y="16514"/>
                  </a:cubicBezTo>
                  <a:lnTo>
                    <a:pt x="6329" y="16632"/>
                  </a:lnTo>
                  <a:lnTo>
                    <a:pt x="6352" y="16585"/>
                  </a:lnTo>
                  <a:close/>
                  <a:moveTo>
                    <a:pt x="6372" y="16174"/>
                  </a:moveTo>
                  <a:cubicBezTo>
                    <a:pt x="6357" y="16172"/>
                    <a:pt x="6343" y="16173"/>
                    <a:pt x="6330" y="16176"/>
                  </a:cubicBezTo>
                  <a:cubicBezTo>
                    <a:pt x="6317" y="16180"/>
                    <a:pt x="6305" y="16185"/>
                    <a:pt x="6294" y="16193"/>
                  </a:cubicBezTo>
                  <a:cubicBezTo>
                    <a:pt x="6283" y="16200"/>
                    <a:pt x="6271" y="16211"/>
                    <a:pt x="6257" y="16226"/>
                  </a:cubicBezTo>
                  <a:lnTo>
                    <a:pt x="6221" y="16264"/>
                  </a:lnTo>
                  <a:cubicBezTo>
                    <a:pt x="6202" y="16284"/>
                    <a:pt x="6185" y="16296"/>
                    <a:pt x="6171" y="16301"/>
                  </a:cubicBezTo>
                  <a:cubicBezTo>
                    <a:pt x="6156" y="16307"/>
                    <a:pt x="6141" y="16306"/>
                    <a:pt x="6125" y="16298"/>
                  </a:cubicBezTo>
                  <a:cubicBezTo>
                    <a:pt x="6105" y="16288"/>
                    <a:pt x="6092" y="16273"/>
                    <a:pt x="6088" y="16254"/>
                  </a:cubicBezTo>
                  <a:cubicBezTo>
                    <a:pt x="6083" y="16235"/>
                    <a:pt x="6087" y="16213"/>
                    <a:pt x="6099" y="16188"/>
                  </a:cubicBezTo>
                  <a:cubicBezTo>
                    <a:pt x="6103" y="16180"/>
                    <a:pt x="6107" y="16172"/>
                    <a:pt x="6112" y="16165"/>
                  </a:cubicBezTo>
                  <a:cubicBezTo>
                    <a:pt x="6117" y="16158"/>
                    <a:pt x="6123" y="16152"/>
                    <a:pt x="6129" y="16146"/>
                  </a:cubicBezTo>
                  <a:cubicBezTo>
                    <a:pt x="6135" y="16140"/>
                    <a:pt x="6142" y="16134"/>
                    <a:pt x="6151" y="16128"/>
                  </a:cubicBezTo>
                  <a:cubicBezTo>
                    <a:pt x="6159" y="16122"/>
                    <a:pt x="6168" y="16116"/>
                    <a:pt x="6179" y="16109"/>
                  </a:cubicBezTo>
                  <a:lnTo>
                    <a:pt x="6155" y="16072"/>
                  </a:lnTo>
                  <a:cubicBezTo>
                    <a:pt x="6112" y="16097"/>
                    <a:pt x="6080" y="16130"/>
                    <a:pt x="6060" y="16171"/>
                  </a:cubicBezTo>
                  <a:cubicBezTo>
                    <a:pt x="6050" y="16190"/>
                    <a:pt x="6045" y="16209"/>
                    <a:pt x="6042" y="16227"/>
                  </a:cubicBezTo>
                  <a:cubicBezTo>
                    <a:pt x="6040" y="16246"/>
                    <a:pt x="6041" y="16263"/>
                    <a:pt x="6046" y="16279"/>
                  </a:cubicBezTo>
                  <a:cubicBezTo>
                    <a:pt x="6050" y="16294"/>
                    <a:pt x="6058" y="16309"/>
                    <a:pt x="6069" y="16322"/>
                  </a:cubicBezTo>
                  <a:cubicBezTo>
                    <a:pt x="6079" y="16334"/>
                    <a:pt x="6093" y="16345"/>
                    <a:pt x="6110" y="16353"/>
                  </a:cubicBezTo>
                  <a:cubicBezTo>
                    <a:pt x="6135" y="16365"/>
                    <a:pt x="6160" y="16368"/>
                    <a:pt x="6186" y="16360"/>
                  </a:cubicBezTo>
                  <a:cubicBezTo>
                    <a:pt x="6197" y="16356"/>
                    <a:pt x="6208" y="16351"/>
                    <a:pt x="6218" y="16342"/>
                  </a:cubicBezTo>
                  <a:cubicBezTo>
                    <a:pt x="6228" y="16334"/>
                    <a:pt x="6240" y="16323"/>
                    <a:pt x="6254" y="16308"/>
                  </a:cubicBezTo>
                  <a:lnTo>
                    <a:pt x="6286" y="16274"/>
                  </a:lnTo>
                  <a:cubicBezTo>
                    <a:pt x="6323" y="16234"/>
                    <a:pt x="6359" y="16223"/>
                    <a:pt x="6393" y="16240"/>
                  </a:cubicBezTo>
                  <a:cubicBezTo>
                    <a:pt x="6416" y="16251"/>
                    <a:pt x="6430" y="16270"/>
                    <a:pt x="6435" y="16295"/>
                  </a:cubicBezTo>
                  <a:cubicBezTo>
                    <a:pt x="6438" y="16307"/>
                    <a:pt x="6438" y="16318"/>
                    <a:pt x="6436" y="16328"/>
                  </a:cubicBezTo>
                  <a:cubicBezTo>
                    <a:pt x="6434" y="16339"/>
                    <a:pt x="6429" y="16351"/>
                    <a:pt x="6422" y="16366"/>
                  </a:cubicBezTo>
                  <a:cubicBezTo>
                    <a:pt x="6412" y="16386"/>
                    <a:pt x="6400" y="16403"/>
                    <a:pt x="6387" y="16417"/>
                  </a:cubicBezTo>
                  <a:cubicBezTo>
                    <a:pt x="6373" y="16431"/>
                    <a:pt x="6356" y="16444"/>
                    <a:pt x="6337" y="16454"/>
                  </a:cubicBezTo>
                  <a:lnTo>
                    <a:pt x="6363" y="16493"/>
                  </a:lnTo>
                  <a:cubicBezTo>
                    <a:pt x="6385" y="16479"/>
                    <a:pt x="6403" y="16464"/>
                    <a:pt x="6419" y="16446"/>
                  </a:cubicBezTo>
                  <a:cubicBezTo>
                    <a:pt x="6435" y="16429"/>
                    <a:pt x="6448" y="16408"/>
                    <a:pt x="6460" y="16385"/>
                  </a:cubicBezTo>
                  <a:cubicBezTo>
                    <a:pt x="6469" y="16366"/>
                    <a:pt x="6475" y="16350"/>
                    <a:pt x="6478" y="16334"/>
                  </a:cubicBezTo>
                  <a:cubicBezTo>
                    <a:pt x="6481" y="16318"/>
                    <a:pt x="6481" y="16302"/>
                    <a:pt x="6479" y="16285"/>
                  </a:cubicBezTo>
                  <a:cubicBezTo>
                    <a:pt x="6477" y="16262"/>
                    <a:pt x="6470" y="16242"/>
                    <a:pt x="6457" y="16225"/>
                  </a:cubicBezTo>
                  <a:cubicBezTo>
                    <a:pt x="6445" y="16207"/>
                    <a:pt x="6430" y="16194"/>
                    <a:pt x="6412" y="16185"/>
                  </a:cubicBezTo>
                  <a:cubicBezTo>
                    <a:pt x="6400" y="16179"/>
                    <a:pt x="6386" y="16175"/>
                    <a:pt x="6372" y="16174"/>
                  </a:cubicBezTo>
                  <a:close/>
                  <a:moveTo>
                    <a:pt x="6486" y="15984"/>
                  </a:moveTo>
                  <a:lnTo>
                    <a:pt x="6443" y="15962"/>
                  </a:lnTo>
                  <a:lnTo>
                    <a:pt x="6389" y="16071"/>
                  </a:lnTo>
                  <a:lnTo>
                    <a:pt x="6433" y="16092"/>
                  </a:lnTo>
                  <a:lnTo>
                    <a:pt x="6486" y="15984"/>
                  </a:lnTo>
                  <a:close/>
                  <a:moveTo>
                    <a:pt x="6403" y="15496"/>
                  </a:moveTo>
                  <a:lnTo>
                    <a:pt x="6380" y="15542"/>
                  </a:lnTo>
                  <a:lnTo>
                    <a:pt x="6652" y="15676"/>
                  </a:lnTo>
                  <a:cubicBezTo>
                    <a:pt x="6665" y="15683"/>
                    <a:pt x="6676" y="15689"/>
                    <a:pt x="6685" y="15696"/>
                  </a:cubicBezTo>
                  <a:cubicBezTo>
                    <a:pt x="6693" y="15702"/>
                    <a:pt x="6700" y="15710"/>
                    <a:pt x="6706" y="15721"/>
                  </a:cubicBezTo>
                  <a:cubicBezTo>
                    <a:pt x="6711" y="15731"/>
                    <a:pt x="6712" y="15743"/>
                    <a:pt x="6711" y="15757"/>
                  </a:cubicBezTo>
                  <a:cubicBezTo>
                    <a:pt x="6709" y="15771"/>
                    <a:pt x="6704" y="15786"/>
                    <a:pt x="6696" y="15802"/>
                  </a:cubicBezTo>
                  <a:cubicBezTo>
                    <a:pt x="6690" y="15814"/>
                    <a:pt x="6684" y="15824"/>
                    <a:pt x="6678" y="15832"/>
                  </a:cubicBezTo>
                  <a:cubicBezTo>
                    <a:pt x="6671" y="15839"/>
                    <a:pt x="6664" y="15845"/>
                    <a:pt x="6657" y="15850"/>
                  </a:cubicBezTo>
                  <a:cubicBezTo>
                    <a:pt x="6651" y="15854"/>
                    <a:pt x="6644" y="15857"/>
                    <a:pt x="6638" y="15858"/>
                  </a:cubicBezTo>
                  <a:cubicBezTo>
                    <a:pt x="6631" y="15859"/>
                    <a:pt x="6626" y="15860"/>
                    <a:pt x="6621" y="15860"/>
                  </a:cubicBezTo>
                  <a:cubicBezTo>
                    <a:pt x="6613" y="15859"/>
                    <a:pt x="6604" y="15857"/>
                    <a:pt x="6593" y="15853"/>
                  </a:cubicBezTo>
                  <a:cubicBezTo>
                    <a:pt x="6581" y="15848"/>
                    <a:pt x="6571" y="15844"/>
                    <a:pt x="6561" y="15839"/>
                  </a:cubicBezTo>
                  <a:lnTo>
                    <a:pt x="6298" y="15709"/>
                  </a:lnTo>
                  <a:lnTo>
                    <a:pt x="6275" y="15755"/>
                  </a:lnTo>
                  <a:lnTo>
                    <a:pt x="6555" y="15893"/>
                  </a:lnTo>
                  <a:cubicBezTo>
                    <a:pt x="6564" y="15898"/>
                    <a:pt x="6574" y="15902"/>
                    <a:pt x="6586" y="15906"/>
                  </a:cubicBezTo>
                  <a:cubicBezTo>
                    <a:pt x="6598" y="15911"/>
                    <a:pt x="6610" y="15913"/>
                    <a:pt x="6622" y="15912"/>
                  </a:cubicBezTo>
                  <a:cubicBezTo>
                    <a:pt x="6646" y="15911"/>
                    <a:pt x="6668" y="15904"/>
                    <a:pt x="6686" y="15890"/>
                  </a:cubicBezTo>
                  <a:cubicBezTo>
                    <a:pt x="6704" y="15876"/>
                    <a:pt x="6720" y="15854"/>
                    <a:pt x="6735" y="15824"/>
                  </a:cubicBezTo>
                  <a:cubicBezTo>
                    <a:pt x="6747" y="15800"/>
                    <a:pt x="6754" y="15779"/>
                    <a:pt x="6757" y="15760"/>
                  </a:cubicBezTo>
                  <a:cubicBezTo>
                    <a:pt x="6760" y="15742"/>
                    <a:pt x="6760" y="15724"/>
                    <a:pt x="6755" y="15707"/>
                  </a:cubicBezTo>
                  <a:cubicBezTo>
                    <a:pt x="6751" y="15690"/>
                    <a:pt x="6744" y="15676"/>
                    <a:pt x="6733" y="15666"/>
                  </a:cubicBezTo>
                  <a:cubicBezTo>
                    <a:pt x="6721" y="15656"/>
                    <a:pt x="6704" y="15645"/>
                    <a:pt x="6681" y="15633"/>
                  </a:cubicBezTo>
                  <a:lnTo>
                    <a:pt x="6403" y="15496"/>
                  </a:lnTo>
                  <a:close/>
                  <a:moveTo>
                    <a:pt x="6977" y="15316"/>
                  </a:moveTo>
                  <a:lnTo>
                    <a:pt x="6586" y="15124"/>
                  </a:lnTo>
                  <a:lnTo>
                    <a:pt x="6563" y="15170"/>
                  </a:lnTo>
                  <a:lnTo>
                    <a:pt x="6776" y="15273"/>
                  </a:lnTo>
                  <a:cubicBezTo>
                    <a:pt x="6791" y="15280"/>
                    <a:pt x="6805" y="15286"/>
                    <a:pt x="6819" y="15293"/>
                  </a:cubicBezTo>
                  <a:cubicBezTo>
                    <a:pt x="6833" y="15299"/>
                    <a:pt x="6846" y="15305"/>
                    <a:pt x="6858" y="15309"/>
                  </a:cubicBezTo>
                  <a:cubicBezTo>
                    <a:pt x="6869" y="15314"/>
                    <a:pt x="6879" y="15318"/>
                    <a:pt x="6886" y="15321"/>
                  </a:cubicBezTo>
                  <a:cubicBezTo>
                    <a:pt x="6894" y="15324"/>
                    <a:pt x="6898" y="15326"/>
                    <a:pt x="6898" y="15326"/>
                  </a:cubicBezTo>
                  <a:cubicBezTo>
                    <a:pt x="6897" y="15326"/>
                    <a:pt x="6893" y="15326"/>
                    <a:pt x="6887" y="15325"/>
                  </a:cubicBezTo>
                  <a:cubicBezTo>
                    <a:pt x="6881" y="15325"/>
                    <a:pt x="6873" y="15324"/>
                    <a:pt x="6864" y="15324"/>
                  </a:cubicBezTo>
                  <a:cubicBezTo>
                    <a:pt x="6855" y="15323"/>
                    <a:pt x="6844" y="15323"/>
                    <a:pt x="6833" y="15322"/>
                  </a:cubicBezTo>
                  <a:cubicBezTo>
                    <a:pt x="6821" y="15322"/>
                    <a:pt x="6810" y="15322"/>
                    <a:pt x="6798" y="15322"/>
                  </a:cubicBezTo>
                  <a:lnTo>
                    <a:pt x="6485" y="15329"/>
                  </a:lnTo>
                  <a:lnTo>
                    <a:pt x="6458" y="15383"/>
                  </a:lnTo>
                  <a:lnTo>
                    <a:pt x="6849" y="15576"/>
                  </a:lnTo>
                  <a:lnTo>
                    <a:pt x="6873" y="15527"/>
                  </a:lnTo>
                  <a:lnTo>
                    <a:pt x="6645" y="15418"/>
                  </a:lnTo>
                  <a:cubicBezTo>
                    <a:pt x="6633" y="15412"/>
                    <a:pt x="6622" y="15407"/>
                    <a:pt x="6610" y="15402"/>
                  </a:cubicBezTo>
                  <a:cubicBezTo>
                    <a:pt x="6599" y="15397"/>
                    <a:pt x="6588" y="15392"/>
                    <a:pt x="6578" y="15388"/>
                  </a:cubicBezTo>
                  <a:cubicBezTo>
                    <a:pt x="6568" y="15384"/>
                    <a:pt x="6559" y="15380"/>
                    <a:pt x="6552" y="15377"/>
                  </a:cubicBezTo>
                  <a:cubicBezTo>
                    <a:pt x="6545" y="15374"/>
                    <a:pt x="6540" y="15372"/>
                    <a:pt x="6536" y="15371"/>
                  </a:cubicBezTo>
                  <a:cubicBezTo>
                    <a:pt x="6540" y="15372"/>
                    <a:pt x="6546" y="15372"/>
                    <a:pt x="6553" y="15372"/>
                  </a:cubicBezTo>
                  <a:cubicBezTo>
                    <a:pt x="6561" y="15373"/>
                    <a:pt x="6569" y="15373"/>
                    <a:pt x="6580" y="15373"/>
                  </a:cubicBezTo>
                  <a:cubicBezTo>
                    <a:pt x="6590" y="15373"/>
                    <a:pt x="6601" y="15373"/>
                    <a:pt x="6613" y="15373"/>
                  </a:cubicBezTo>
                  <a:cubicBezTo>
                    <a:pt x="6625" y="15373"/>
                    <a:pt x="6638" y="15373"/>
                    <a:pt x="6652" y="15373"/>
                  </a:cubicBezTo>
                  <a:lnTo>
                    <a:pt x="6953" y="15365"/>
                  </a:lnTo>
                  <a:lnTo>
                    <a:pt x="6977" y="15316"/>
                  </a:lnTo>
                  <a:close/>
                  <a:moveTo>
                    <a:pt x="7055" y="15156"/>
                  </a:moveTo>
                  <a:lnTo>
                    <a:pt x="6665" y="14964"/>
                  </a:lnTo>
                  <a:lnTo>
                    <a:pt x="6642" y="15009"/>
                  </a:lnTo>
                  <a:lnTo>
                    <a:pt x="7033" y="15202"/>
                  </a:lnTo>
                  <a:lnTo>
                    <a:pt x="7055" y="15156"/>
                  </a:lnTo>
                  <a:close/>
                  <a:moveTo>
                    <a:pt x="6855" y="14576"/>
                  </a:moveTo>
                  <a:lnTo>
                    <a:pt x="6832" y="14624"/>
                  </a:lnTo>
                  <a:lnTo>
                    <a:pt x="7048" y="14835"/>
                  </a:lnTo>
                  <a:cubicBezTo>
                    <a:pt x="7066" y="14852"/>
                    <a:pt x="7081" y="14866"/>
                    <a:pt x="7093" y="14877"/>
                  </a:cubicBezTo>
                  <a:cubicBezTo>
                    <a:pt x="7105" y="14888"/>
                    <a:pt x="7113" y="14895"/>
                    <a:pt x="7118" y="14899"/>
                  </a:cubicBezTo>
                  <a:cubicBezTo>
                    <a:pt x="7115" y="14898"/>
                    <a:pt x="7110" y="14896"/>
                    <a:pt x="7103" y="14895"/>
                  </a:cubicBezTo>
                  <a:cubicBezTo>
                    <a:pt x="7096" y="14893"/>
                    <a:pt x="7088" y="14891"/>
                    <a:pt x="7079" y="14889"/>
                  </a:cubicBezTo>
                  <a:cubicBezTo>
                    <a:pt x="7070" y="14887"/>
                    <a:pt x="7060" y="14885"/>
                    <a:pt x="7050" y="14884"/>
                  </a:cubicBezTo>
                  <a:cubicBezTo>
                    <a:pt x="7039" y="14882"/>
                    <a:pt x="7029" y="14880"/>
                    <a:pt x="7019" y="14879"/>
                  </a:cubicBezTo>
                  <a:lnTo>
                    <a:pt x="6727" y="14837"/>
                  </a:lnTo>
                  <a:lnTo>
                    <a:pt x="6702" y="14888"/>
                  </a:lnTo>
                  <a:lnTo>
                    <a:pt x="7157" y="14949"/>
                  </a:lnTo>
                  <a:lnTo>
                    <a:pt x="7180" y="14903"/>
                  </a:lnTo>
                  <a:lnTo>
                    <a:pt x="6855" y="14576"/>
                  </a:lnTo>
                  <a:close/>
                  <a:moveTo>
                    <a:pt x="7391" y="14474"/>
                  </a:moveTo>
                  <a:lnTo>
                    <a:pt x="7351" y="14454"/>
                  </a:lnTo>
                  <a:lnTo>
                    <a:pt x="7266" y="14626"/>
                  </a:lnTo>
                  <a:lnTo>
                    <a:pt x="7123" y="14556"/>
                  </a:lnTo>
                  <a:lnTo>
                    <a:pt x="7189" y="14422"/>
                  </a:lnTo>
                  <a:lnTo>
                    <a:pt x="7148" y="14402"/>
                  </a:lnTo>
                  <a:lnTo>
                    <a:pt x="7083" y="14536"/>
                  </a:lnTo>
                  <a:lnTo>
                    <a:pt x="6954" y="14473"/>
                  </a:lnTo>
                  <a:lnTo>
                    <a:pt x="7033" y="14312"/>
                  </a:lnTo>
                  <a:lnTo>
                    <a:pt x="6997" y="14287"/>
                  </a:lnTo>
                  <a:lnTo>
                    <a:pt x="6892" y="14501"/>
                  </a:lnTo>
                  <a:lnTo>
                    <a:pt x="7283" y="14693"/>
                  </a:lnTo>
                  <a:lnTo>
                    <a:pt x="7391" y="14474"/>
                  </a:lnTo>
                  <a:close/>
                  <a:moveTo>
                    <a:pt x="7554" y="14143"/>
                  </a:moveTo>
                  <a:lnTo>
                    <a:pt x="7518" y="14147"/>
                  </a:lnTo>
                  <a:cubicBezTo>
                    <a:pt x="7501" y="14150"/>
                    <a:pt x="7483" y="14152"/>
                    <a:pt x="7465" y="14155"/>
                  </a:cubicBezTo>
                  <a:cubicBezTo>
                    <a:pt x="7446" y="14157"/>
                    <a:pt x="7428" y="14160"/>
                    <a:pt x="7412" y="14162"/>
                  </a:cubicBezTo>
                  <a:cubicBezTo>
                    <a:pt x="7395" y="14164"/>
                    <a:pt x="7384" y="14166"/>
                    <a:pt x="7377" y="14167"/>
                  </a:cubicBezTo>
                  <a:cubicBezTo>
                    <a:pt x="7367" y="14169"/>
                    <a:pt x="7356" y="14172"/>
                    <a:pt x="7344" y="14175"/>
                  </a:cubicBezTo>
                  <a:cubicBezTo>
                    <a:pt x="7332" y="14178"/>
                    <a:pt x="7322" y="14181"/>
                    <a:pt x="7314" y="14185"/>
                  </a:cubicBezTo>
                  <a:lnTo>
                    <a:pt x="7317" y="14179"/>
                  </a:lnTo>
                  <a:cubicBezTo>
                    <a:pt x="7324" y="14164"/>
                    <a:pt x="7329" y="14148"/>
                    <a:pt x="7330" y="14133"/>
                  </a:cubicBezTo>
                  <a:cubicBezTo>
                    <a:pt x="7331" y="14118"/>
                    <a:pt x="7329" y="14103"/>
                    <a:pt x="7324" y="14090"/>
                  </a:cubicBezTo>
                  <a:cubicBezTo>
                    <a:pt x="7319" y="14076"/>
                    <a:pt x="7312" y="14063"/>
                    <a:pt x="7301" y="14052"/>
                  </a:cubicBezTo>
                  <a:cubicBezTo>
                    <a:pt x="7290" y="14040"/>
                    <a:pt x="7276" y="14031"/>
                    <a:pt x="7260" y="14023"/>
                  </a:cubicBezTo>
                  <a:cubicBezTo>
                    <a:pt x="7250" y="14018"/>
                    <a:pt x="7240" y="14015"/>
                    <a:pt x="7230" y="14013"/>
                  </a:cubicBezTo>
                  <a:cubicBezTo>
                    <a:pt x="7221" y="14011"/>
                    <a:pt x="7211" y="14010"/>
                    <a:pt x="7203" y="14011"/>
                  </a:cubicBezTo>
                  <a:cubicBezTo>
                    <a:pt x="7194" y="14011"/>
                    <a:pt x="7186" y="14012"/>
                    <a:pt x="7179" y="14014"/>
                  </a:cubicBezTo>
                  <a:cubicBezTo>
                    <a:pt x="7172" y="14016"/>
                    <a:pt x="7165" y="14018"/>
                    <a:pt x="7159" y="14021"/>
                  </a:cubicBezTo>
                  <a:cubicBezTo>
                    <a:pt x="7153" y="14024"/>
                    <a:pt x="7147" y="14028"/>
                    <a:pt x="7141" y="14032"/>
                  </a:cubicBezTo>
                  <a:cubicBezTo>
                    <a:pt x="7135" y="14036"/>
                    <a:pt x="7129" y="14042"/>
                    <a:pt x="7123" y="14049"/>
                  </a:cubicBezTo>
                  <a:cubicBezTo>
                    <a:pt x="7117" y="14055"/>
                    <a:pt x="7111" y="14063"/>
                    <a:pt x="7105" y="14073"/>
                  </a:cubicBezTo>
                  <a:cubicBezTo>
                    <a:pt x="7099" y="14083"/>
                    <a:pt x="7092" y="14094"/>
                    <a:pt x="7086" y="14108"/>
                  </a:cubicBezTo>
                  <a:lnTo>
                    <a:pt x="7041" y="14199"/>
                  </a:lnTo>
                  <a:lnTo>
                    <a:pt x="7432" y="14391"/>
                  </a:lnTo>
                  <a:lnTo>
                    <a:pt x="7454" y="14345"/>
                  </a:lnTo>
                  <a:lnTo>
                    <a:pt x="7278" y="14259"/>
                  </a:lnTo>
                  <a:cubicBezTo>
                    <a:pt x="7283" y="14249"/>
                    <a:pt x="7289" y="14242"/>
                    <a:pt x="7295" y="14237"/>
                  </a:cubicBezTo>
                  <a:cubicBezTo>
                    <a:pt x="7301" y="14233"/>
                    <a:pt x="7311" y="14229"/>
                    <a:pt x="7325" y="14226"/>
                  </a:cubicBezTo>
                  <a:cubicBezTo>
                    <a:pt x="7348" y="14222"/>
                    <a:pt x="7370" y="14218"/>
                    <a:pt x="7390" y="14214"/>
                  </a:cubicBezTo>
                  <a:cubicBezTo>
                    <a:pt x="7411" y="14211"/>
                    <a:pt x="7430" y="14208"/>
                    <a:pt x="7448" y="14206"/>
                  </a:cubicBezTo>
                  <a:cubicBezTo>
                    <a:pt x="7465" y="14204"/>
                    <a:pt x="7480" y="14203"/>
                    <a:pt x="7493" y="14202"/>
                  </a:cubicBezTo>
                  <a:cubicBezTo>
                    <a:pt x="7507" y="14201"/>
                    <a:pt x="7517" y="14201"/>
                    <a:pt x="7525" y="14201"/>
                  </a:cubicBezTo>
                  <a:lnTo>
                    <a:pt x="7554" y="14143"/>
                  </a:lnTo>
                  <a:close/>
                  <a:moveTo>
                    <a:pt x="7268" y="14094"/>
                  </a:moveTo>
                  <a:cubicBezTo>
                    <a:pt x="7276" y="14102"/>
                    <a:pt x="7282" y="14111"/>
                    <a:pt x="7285" y="14121"/>
                  </a:cubicBezTo>
                  <a:cubicBezTo>
                    <a:pt x="7288" y="14131"/>
                    <a:pt x="7288" y="14143"/>
                    <a:pt x="7286" y="14156"/>
                  </a:cubicBezTo>
                  <a:cubicBezTo>
                    <a:pt x="7284" y="14168"/>
                    <a:pt x="7278" y="14184"/>
                    <a:pt x="7270" y="14201"/>
                  </a:cubicBezTo>
                  <a:lnTo>
                    <a:pt x="7248" y="14244"/>
                  </a:lnTo>
                  <a:lnTo>
                    <a:pt x="7103" y="14173"/>
                  </a:lnTo>
                  <a:lnTo>
                    <a:pt x="7126" y="14126"/>
                  </a:lnTo>
                  <a:cubicBezTo>
                    <a:pt x="7131" y="14115"/>
                    <a:pt x="7136" y="14106"/>
                    <a:pt x="7141" y="14099"/>
                  </a:cubicBezTo>
                  <a:cubicBezTo>
                    <a:pt x="7146" y="14092"/>
                    <a:pt x="7152" y="14086"/>
                    <a:pt x="7158" y="14081"/>
                  </a:cubicBezTo>
                  <a:cubicBezTo>
                    <a:pt x="7168" y="14072"/>
                    <a:pt x="7180" y="14067"/>
                    <a:pt x="7195" y="14065"/>
                  </a:cubicBezTo>
                  <a:cubicBezTo>
                    <a:pt x="7209" y="14063"/>
                    <a:pt x="7223" y="14065"/>
                    <a:pt x="7236" y="14072"/>
                  </a:cubicBezTo>
                  <a:cubicBezTo>
                    <a:pt x="7249" y="14078"/>
                    <a:pt x="7259" y="14085"/>
                    <a:pt x="7268" y="14094"/>
                  </a:cubicBezTo>
                  <a:close/>
                  <a:moveTo>
                    <a:pt x="7565" y="13749"/>
                  </a:moveTo>
                  <a:cubicBezTo>
                    <a:pt x="7550" y="13747"/>
                    <a:pt x="7537" y="13748"/>
                    <a:pt x="7523" y="13752"/>
                  </a:cubicBezTo>
                  <a:cubicBezTo>
                    <a:pt x="7510" y="13755"/>
                    <a:pt x="7498" y="13761"/>
                    <a:pt x="7488" y="13768"/>
                  </a:cubicBezTo>
                  <a:cubicBezTo>
                    <a:pt x="7477" y="13775"/>
                    <a:pt x="7464" y="13786"/>
                    <a:pt x="7450" y="13801"/>
                  </a:cubicBezTo>
                  <a:lnTo>
                    <a:pt x="7414" y="13839"/>
                  </a:lnTo>
                  <a:cubicBezTo>
                    <a:pt x="7395" y="13859"/>
                    <a:pt x="7378" y="13871"/>
                    <a:pt x="7364" y="13876"/>
                  </a:cubicBezTo>
                  <a:cubicBezTo>
                    <a:pt x="7349" y="13882"/>
                    <a:pt x="7334" y="13881"/>
                    <a:pt x="7318" y="13873"/>
                  </a:cubicBezTo>
                  <a:cubicBezTo>
                    <a:pt x="7298" y="13863"/>
                    <a:pt x="7286" y="13848"/>
                    <a:pt x="7281" y="13829"/>
                  </a:cubicBezTo>
                  <a:cubicBezTo>
                    <a:pt x="7276" y="13810"/>
                    <a:pt x="7280" y="13788"/>
                    <a:pt x="7292" y="13763"/>
                  </a:cubicBezTo>
                  <a:cubicBezTo>
                    <a:pt x="7296" y="13755"/>
                    <a:pt x="7301" y="13747"/>
                    <a:pt x="7305" y="13740"/>
                  </a:cubicBezTo>
                  <a:cubicBezTo>
                    <a:pt x="7310" y="13733"/>
                    <a:pt x="7316" y="13727"/>
                    <a:pt x="7322" y="13721"/>
                  </a:cubicBezTo>
                  <a:cubicBezTo>
                    <a:pt x="7328" y="13715"/>
                    <a:pt x="7336" y="13709"/>
                    <a:pt x="7344" y="13703"/>
                  </a:cubicBezTo>
                  <a:cubicBezTo>
                    <a:pt x="7352" y="13697"/>
                    <a:pt x="7361" y="13691"/>
                    <a:pt x="7372" y="13684"/>
                  </a:cubicBezTo>
                  <a:lnTo>
                    <a:pt x="7348" y="13647"/>
                  </a:lnTo>
                  <a:cubicBezTo>
                    <a:pt x="7305" y="13672"/>
                    <a:pt x="7273" y="13705"/>
                    <a:pt x="7253" y="13747"/>
                  </a:cubicBezTo>
                  <a:cubicBezTo>
                    <a:pt x="7243" y="13766"/>
                    <a:pt x="7238" y="13784"/>
                    <a:pt x="7236" y="13802"/>
                  </a:cubicBezTo>
                  <a:cubicBezTo>
                    <a:pt x="7233" y="13821"/>
                    <a:pt x="7235" y="13838"/>
                    <a:pt x="7239" y="13854"/>
                  </a:cubicBezTo>
                  <a:cubicBezTo>
                    <a:pt x="7243" y="13870"/>
                    <a:pt x="7251" y="13884"/>
                    <a:pt x="7262" y="13897"/>
                  </a:cubicBezTo>
                  <a:cubicBezTo>
                    <a:pt x="7272" y="13910"/>
                    <a:pt x="7286" y="13920"/>
                    <a:pt x="7303" y="13928"/>
                  </a:cubicBezTo>
                  <a:cubicBezTo>
                    <a:pt x="7328" y="13941"/>
                    <a:pt x="7353" y="13943"/>
                    <a:pt x="7379" y="13935"/>
                  </a:cubicBezTo>
                  <a:cubicBezTo>
                    <a:pt x="7390" y="13931"/>
                    <a:pt x="7401" y="13926"/>
                    <a:pt x="7411" y="13918"/>
                  </a:cubicBezTo>
                  <a:cubicBezTo>
                    <a:pt x="7421" y="13910"/>
                    <a:pt x="7434" y="13898"/>
                    <a:pt x="7448" y="13883"/>
                  </a:cubicBezTo>
                  <a:lnTo>
                    <a:pt x="7479" y="13849"/>
                  </a:lnTo>
                  <a:cubicBezTo>
                    <a:pt x="7516" y="13810"/>
                    <a:pt x="7552" y="13798"/>
                    <a:pt x="7586" y="13815"/>
                  </a:cubicBezTo>
                  <a:cubicBezTo>
                    <a:pt x="7610" y="13827"/>
                    <a:pt x="7624" y="13845"/>
                    <a:pt x="7628" y="13871"/>
                  </a:cubicBezTo>
                  <a:cubicBezTo>
                    <a:pt x="7631" y="13882"/>
                    <a:pt x="7631" y="13893"/>
                    <a:pt x="7629" y="13903"/>
                  </a:cubicBezTo>
                  <a:cubicBezTo>
                    <a:pt x="7627" y="13914"/>
                    <a:pt x="7622" y="13926"/>
                    <a:pt x="7615" y="13941"/>
                  </a:cubicBezTo>
                  <a:cubicBezTo>
                    <a:pt x="7605" y="13961"/>
                    <a:pt x="7594" y="13978"/>
                    <a:pt x="7580" y="13992"/>
                  </a:cubicBezTo>
                  <a:cubicBezTo>
                    <a:pt x="7566" y="14006"/>
                    <a:pt x="7550" y="14019"/>
                    <a:pt x="7530" y="14029"/>
                  </a:cubicBezTo>
                  <a:lnTo>
                    <a:pt x="7556" y="14068"/>
                  </a:lnTo>
                  <a:cubicBezTo>
                    <a:pt x="7578" y="14054"/>
                    <a:pt x="7597" y="14039"/>
                    <a:pt x="7612" y="14021"/>
                  </a:cubicBezTo>
                  <a:cubicBezTo>
                    <a:pt x="7628" y="14004"/>
                    <a:pt x="7642" y="13983"/>
                    <a:pt x="7653" y="13960"/>
                  </a:cubicBezTo>
                  <a:cubicBezTo>
                    <a:pt x="7662" y="13942"/>
                    <a:pt x="7668" y="13925"/>
                    <a:pt x="7671" y="13909"/>
                  </a:cubicBezTo>
                  <a:cubicBezTo>
                    <a:pt x="7674" y="13894"/>
                    <a:pt x="7674" y="13877"/>
                    <a:pt x="7672" y="13860"/>
                  </a:cubicBezTo>
                  <a:cubicBezTo>
                    <a:pt x="7670" y="13837"/>
                    <a:pt x="7663" y="13817"/>
                    <a:pt x="7651" y="13800"/>
                  </a:cubicBezTo>
                  <a:cubicBezTo>
                    <a:pt x="7638" y="13782"/>
                    <a:pt x="7623" y="13769"/>
                    <a:pt x="7605" y="13760"/>
                  </a:cubicBezTo>
                  <a:cubicBezTo>
                    <a:pt x="7593" y="13754"/>
                    <a:pt x="7580" y="13750"/>
                    <a:pt x="7565" y="13749"/>
                  </a:cubicBezTo>
                  <a:close/>
                  <a:moveTo>
                    <a:pt x="7783" y="13678"/>
                  </a:moveTo>
                  <a:lnTo>
                    <a:pt x="7392" y="13486"/>
                  </a:lnTo>
                  <a:lnTo>
                    <a:pt x="7369" y="13532"/>
                  </a:lnTo>
                  <a:lnTo>
                    <a:pt x="7760" y="13724"/>
                  </a:lnTo>
                  <a:lnTo>
                    <a:pt x="7783" y="13678"/>
                  </a:lnTo>
                  <a:close/>
                  <a:moveTo>
                    <a:pt x="7558" y="13149"/>
                  </a:moveTo>
                  <a:lnTo>
                    <a:pt x="7430" y="13407"/>
                  </a:lnTo>
                  <a:lnTo>
                    <a:pt x="7470" y="13427"/>
                  </a:lnTo>
                  <a:lnTo>
                    <a:pt x="7521" y="13322"/>
                  </a:lnTo>
                  <a:lnTo>
                    <a:pt x="7873" y="13495"/>
                  </a:lnTo>
                  <a:lnTo>
                    <a:pt x="7895" y="13450"/>
                  </a:lnTo>
                  <a:lnTo>
                    <a:pt x="7543" y="13277"/>
                  </a:lnTo>
                  <a:lnTo>
                    <a:pt x="7595" y="13171"/>
                  </a:lnTo>
                  <a:lnTo>
                    <a:pt x="7558" y="13149"/>
                  </a:lnTo>
                  <a:close/>
                  <a:moveTo>
                    <a:pt x="8100" y="13032"/>
                  </a:moveTo>
                  <a:lnTo>
                    <a:pt x="7646" y="12969"/>
                  </a:lnTo>
                  <a:lnTo>
                    <a:pt x="7616" y="13030"/>
                  </a:lnTo>
                  <a:lnTo>
                    <a:pt x="7943" y="13353"/>
                  </a:lnTo>
                  <a:lnTo>
                    <a:pt x="7966" y="13306"/>
                  </a:lnTo>
                  <a:lnTo>
                    <a:pt x="7864" y="13209"/>
                  </a:lnTo>
                  <a:lnTo>
                    <a:pt x="7936" y="13063"/>
                  </a:lnTo>
                  <a:lnTo>
                    <a:pt x="8074" y="13085"/>
                  </a:lnTo>
                  <a:lnTo>
                    <a:pt x="8100" y="13032"/>
                  </a:lnTo>
                  <a:close/>
                  <a:moveTo>
                    <a:pt x="7892" y="13056"/>
                  </a:moveTo>
                  <a:lnTo>
                    <a:pt x="7832" y="13178"/>
                  </a:lnTo>
                  <a:lnTo>
                    <a:pt x="7671" y="13022"/>
                  </a:lnTo>
                  <a:lnTo>
                    <a:pt x="7892" y="13056"/>
                  </a:lnTo>
                  <a:close/>
                  <a:moveTo>
                    <a:pt x="7538" y="13000"/>
                  </a:moveTo>
                  <a:cubicBezTo>
                    <a:pt x="7529" y="13003"/>
                    <a:pt x="7523" y="13009"/>
                    <a:pt x="7519" y="13017"/>
                  </a:cubicBezTo>
                  <a:cubicBezTo>
                    <a:pt x="7515" y="13025"/>
                    <a:pt x="7515" y="13033"/>
                    <a:pt x="7517" y="13042"/>
                  </a:cubicBezTo>
                  <a:cubicBezTo>
                    <a:pt x="7520" y="13050"/>
                    <a:pt x="7526" y="13057"/>
                    <a:pt x="7534" y="13060"/>
                  </a:cubicBezTo>
                  <a:cubicBezTo>
                    <a:pt x="7542" y="13065"/>
                    <a:pt x="7551" y="13065"/>
                    <a:pt x="7559" y="13062"/>
                  </a:cubicBezTo>
                  <a:cubicBezTo>
                    <a:pt x="7568" y="13060"/>
                    <a:pt x="7574" y="13054"/>
                    <a:pt x="7579" y="13046"/>
                  </a:cubicBezTo>
                  <a:cubicBezTo>
                    <a:pt x="7583" y="13037"/>
                    <a:pt x="7583" y="13029"/>
                    <a:pt x="7580" y="13021"/>
                  </a:cubicBezTo>
                  <a:cubicBezTo>
                    <a:pt x="7577" y="13012"/>
                    <a:pt x="7571" y="13006"/>
                    <a:pt x="7563" y="13002"/>
                  </a:cubicBezTo>
                  <a:cubicBezTo>
                    <a:pt x="7555" y="12998"/>
                    <a:pt x="7546" y="12997"/>
                    <a:pt x="7538" y="13000"/>
                  </a:cubicBezTo>
                  <a:close/>
                  <a:moveTo>
                    <a:pt x="7596" y="12883"/>
                  </a:moveTo>
                  <a:cubicBezTo>
                    <a:pt x="7587" y="12886"/>
                    <a:pt x="7581" y="12891"/>
                    <a:pt x="7577" y="12900"/>
                  </a:cubicBezTo>
                  <a:cubicBezTo>
                    <a:pt x="7573" y="12908"/>
                    <a:pt x="7572" y="12916"/>
                    <a:pt x="7575" y="12924"/>
                  </a:cubicBezTo>
                  <a:cubicBezTo>
                    <a:pt x="7578" y="12933"/>
                    <a:pt x="7584" y="12939"/>
                    <a:pt x="7592" y="12943"/>
                  </a:cubicBezTo>
                  <a:cubicBezTo>
                    <a:pt x="7600" y="12947"/>
                    <a:pt x="7608" y="12948"/>
                    <a:pt x="7617" y="12945"/>
                  </a:cubicBezTo>
                  <a:cubicBezTo>
                    <a:pt x="7626" y="12942"/>
                    <a:pt x="7632" y="12937"/>
                    <a:pt x="7636" y="12928"/>
                  </a:cubicBezTo>
                  <a:cubicBezTo>
                    <a:pt x="7640" y="12920"/>
                    <a:pt x="7641" y="12912"/>
                    <a:pt x="7638" y="12903"/>
                  </a:cubicBezTo>
                  <a:cubicBezTo>
                    <a:pt x="7635" y="12895"/>
                    <a:pt x="7629" y="12889"/>
                    <a:pt x="7620" y="12884"/>
                  </a:cubicBezTo>
                  <a:cubicBezTo>
                    <a:pt x="7612" y="12880"/>
                    <a:pt x="7604" y="12880"/>
                    <a:pt x="7596" y="12883"/>
                  </a:cubicBezTo>
                  <a:close/>
                  <a:moveTo>
                    <a:pt x="7837" y="12580"/>
                  </a:moveTo>
                  <a:lnTo>
                    <a:pt x="7710" y="12839"/>
                  </a:lnTo>
                  <a:lnTo>
                    <a:pt x="7750" y="12858"/>
                  </a:lnTo>
                  <a:lnTo>
                    <a:pt x="7801" y="12753"/>
                  </a:lnTo>
                  <a:lnTo>
                    <a:pt x="8153" y="12926"/>
                  </a:lnTo>
                  <a:lnTo>
                    <a:pt x="8175" y="12881"/>
                  </a:lnTo>
                  <a:lnTo>
                    <a:pt x="7823" y="12708"/>
                  </a:lnTo>
                  <a:lnTo>
                    <a:pt x="7875" y="12602"/>
                  </a:lnTo>
                  <a:lnTo>
                    <a:pt x="7837" y="12580"/>
                  </a:lnTo>
                  <a:close/>
                  <a:moveTo>
                    <a:pt x="8503" y="12213"/>
                  </a:moveTo>
                  <a:lnTo>
                    <a:pt x="8096" y="12055"/>
                  </a:lnTo>
                  <a:lnTo>
                    <a:pt x="8062" y="12124"/>
                  </a:lnTo>
                  <a:lnTo>
                    <a:pt x="8286" y="12325"/>
                  </a:lnTo>
                  <a:cubicBezTo>
                    <a:pt x="8299" y="12337"/>
                    <a:pt x="8312" y="12347"/>
                    <a:pt x="8323" y="12356"/>
                  </a:cubicBezTo>
                  <a:cubicBezTo>
                    <a:pt x="8334" y="12364"/>
                    <a:pt x="8341" y="12369"/>
                    <a:pt x="8342" y="12370"/>
                  </a:cubicBezTo>
                  <a:cubicBezTo>
                    <a:pt x="8340" y="12370"/>
                    <a:pt x="8332" y="12368"/>
                    <a:pt x="8318" y="12364"/>
                  </a:cubicBezTo>
                  <a:cubicBezTo>
                    <a:pt x="8304" y="12360"/>
                    <a:pt x="8287" y="12356"/>
                    <a:pt x="8267" y="12352"/>
                  </a:cubicBezTo>
                  <a:lnTo>
                    <a:pt x="7976" y="12298"/>
                  </a:lnTo>
                  <a:lnTo>
                    <a:pt x="7943" y="12366"/>
                  </a:lnTo>
                  <a:lnTo>
                    <a:pt x="8317" y="12593"/>
                  </a:lnTo>
                  <a:lnTo>
                    <a:pt x="8339" y="12548"/>
                  </a:lnTo>
                  <a:lnTo>
                    <a:pt x="8071" y="12389"/>
                  </a:lnTo>
                  <a:cubicBezTo>
                    <a:pt x="8066" y="12386"/>
                    <a:pt x="8059" y="12382"/>
                    <a:pt x="8052" y="12378"/>
                  </a:cubicBezTo>
                  <a:cubicBezTo>
                    <a:pt x="8044" y="12374"/>
                    <a:pt x="8037" y="12369"/>
                    <a:pt x="8030" y="12365"/>
                  </a:cubicBezTo>
                  <a:cubicBezTo>
                    <a:pt x="8022" y="12361"/>
                    <a:pt x="8016" y="12357"/>
                    <a:pt x="8010" y="12354"/>
                  </a:cubicBezTo>
                  <a:cubicBezTo>
                    <a:pt x="8005" y="12351"/>
                    <a:pt x="8002" y="12350"/>
                    <a:pt x="8001" y="12349"/>
                  </a:cubicBezTo>
                  <a:cubicBezTo>
                    <a:pt x="8005" y="12350"/>
                    <a:pt x="8014" y="12352"/>
                    <a:pt x="8028" y="12355"/>
                  </a:cubicBezTo>
                  <a:cubicBezTo>
                    <a:pt x="8043" y="12358"/>
                    <a:pt x="8062" y="12361"/>
                    <a:pt x="8084" y="12366"/>
                  </a:cubicBezTo>
                  <a:lnTo>
                    <a:pt x="8399" y="12425"/>
                  </a:lnTo>
                  <a:lnTo>
                    <a:pt x="8419" y="12385"/>
                  </a:lnTo>
                  <a:lnTo>
                    <a:pt x="8168" y="12158"/>
                  </a:lnTo>
                  <a:cubicBezTo>
                    <a:pt x="8163" y="12153"/>
                    <a:pt x="8158" y="12148"/>
                    <a:pt x="8152" y="12143"/>
                  </a:cubicBezTo>
                  <a:cubicBezTo>
                    <a:pt x="8146" y="12138"/>
                    <a:pt x="8140" y="12134"/>
                    <a:pt x="8135" y="12129"/>
                  </a:cubicBezTo>
                  <a:cubicBezTo>
                    <a:pt x="8130" y="12125"/>
                    <a:pt x="8125" y="12121"/>
                    <a:pt x="8122" y="12118"/>
                  </a:cubicBezTo>
                  <a:cubicBezTo>
                    <a:pt x="8118" y="12115"/>
                    <a:pt x="8116" y="12113"/>
                    <a:pt x="8115" y="12112"/>
                  </a:cubicBezTo>
                  <a:cubicBezTo>
                    <a:pt x="8116" y="12112"/>
                    <a:pt x="8119" y="12114"/>
                    <a:pt x="8123" y="12116"/>
                  </a:cubicBezTo>
                  <a:cubicBezTo>
                    <a:pt x="8128" y="12118"/>
                    <a:pt x="8134" y="12120"/>
                    <a:pt x="8140" y="12123"/>
                  </a:cubicBezTo>
                  <a:cubicBezTo>
                    <a:pt x="8147" y="12127"/>
                    <a:pt x="8154" y="12130"/>
                    <a:pt x="8162" y="12133"/>
                  </a:cubicBezTo>
                  <a:cubicBezTo>
                    <a:pt x="8169" y="12136"/>
                    <a:pt x="8176" y="12139"/>
                    <a:pt x="8183" y="12142"/>
                  </a:cubicBezTo>
                  <a:lnTo>
                    <a:pt x="8480" y="12260"/>
                  </a:lnTo>
                  <a:lnTo>
                    <a:pt x="8503" y="12213"/>
                  </a:lnTo>
                  <a:close/>
                  <a:moveTo>
                    <a:pt x="8288" y="11665"/>
                  </a:moveTo>
                  <a:lnTo>
                    <a:pt x="8265" y="11711"/>
                  </a:lnTo>
                  <a:lnTo>
                    <a:pt x="8537" y="11845"/>
                  </a:lnTo>
                  <a:cubicBezTo>
                    <a:pt x="8551" y="11851"/>
                    <a:pt x="8562" y="11858"/>
                    <a:pt x="8570" y="11864"/>
                  </a:cubicBezTo>
                  <a:cubicBezTo>
                    <a:pt x="8579" y="11870"/>
                    <a:pt x="8586" y="11879"/>
                    <a:pt x="8591" y="11890"/>
                  </a:cubicBezTo>
                  <a:cubicBezTo>
                    <a:pt x="8596" y="11900"/>
                    <a:pt x="8598" y="11912"/>
                    <a:pt x="8596" y="11925"/>
                  </a:cubicBezTo>
                  <a:cubicBezTo>
                    <a:pt x="8595" y="11939"/>
                    <a:pt x="8590" y="11954"/>
                    <a:pt x="8582" y="11971"/>
                  </a:cubicBezTo>
                  <a:cubicBezTo>
                    <a:pt x="8576" y="11983"/>
                    <a:pt x="8569" y="11993"/>
                    <a:pt x="8563" y="12000"/>
                  </a:cubicBezTo>
                  <a:cubicBezTo>
                    <a:pt x="8556" y="12008"/>
                    <a:pt x="8550" y="12014"/>
                    <a:pt x="8543" y="12018"/>
                  </a:cubicBezTo>
                  <a:cubicBezTo>
                    <a:pt x="8536" y="12022"/>
                    <a:pt x="8529" y="12025"/>
                    <a:pt x="8523" y="12026"/>
                  </a:cubicBezTo>
                  <a:cubicBezTo>
                    <a:pt x="8517" y="12028"/>
                    <a:pt x="8511" y="12028"/>
                    <a:pt x="8506" y="12028"/>
                  </a:cubicBezTo>
                  <a:cubicBezTo>
                    <a:pt x="8499" y="12028"/>
                    <a:pt x="8489" y="12026"/>
                    <a:pt x="8478" y="12021"/>
                  </a:cubicBezTo>
                  <a:cubicBezTo>
                    <a:pt x="8467" y="12017"/>
                    <a:pt x="8456" y="12012"/>
                    <a:pt x="8446" y="12007"/>
                  </a:cubicBezTo>
                  <a:lnTo>
                    <a:pt x="8183" y="11878"/>
                  </a:lnTo>
                  <a:lnTo>
                    <a:pt x="8160" y="11924"/>
                  </a:lnTo>
                  <a:lnTo>
                    <a:pt x="8441" y="12062"/>
                  </a:lnTo>
                  <a:cubicBezTo>
                    <a:pt x="8449" y="12066"/>
                    <a:pt x="8460" y="12071"/>
                    <a:pt x="8471" y="12075"/>
                  </a:cubicBezTo>
                  <a:cubicBezTo>
                    <a:pt x="8483" y="12079"/>
                    <a:pt x="8495" y="12081"/>
                    <a:pt x="8507" y="12081"/>
                  </a:cubicBezTo>
                  <a:cubicBezTo>
                    <a:pt x="8532" y="12079"/>
                    <a:pt x="8553" y="12072"/>
                    <a:pt x="8571" y="12059"/>
                  </a:cubicBezTo>
                  <a:cubicBezTo>
                    <a:pt x="8589" y="12045"/>
                    <a:pt x="8605" y="12023"/>
                    <a:pt x="8620" y="11993"/>
                  </a:cubicBezTo>
                  <a:cubicBezTo>
                    <a:pt x="8632" y="11969"/>
                    <a:pt x="8640" y="11947"/>
                    <a:pt x="8643" y="11929"/>
                  </a:cubicBezTo>
                  <a:cubicBezTo>
                    <a:pt x="8646" y="11910"/>
                    <a:pt x="8645" y="11892"/>
                    <a:pt x="8641" y="11875"/>
                  </a:cubicBezTo>
                  <a:cubicBezTo>
                    <a:pt x="8637" y="11859"/>
                    <a:pt x="8629" y="11845"/>
                    <a:pt x="8618" y="11835"/>
                  </a:cubicBezTo>
                  <a:cubicBezTo>
                    <a:pt x="8607" y="11824"/>
                    <a:pt x="8589" y="11813"/>
                    <a:pt x="8566" y="11802"/>
                  </a:cubicBezTo>
                  <a:lnTo>
                    <a:pt x="8288" y="11665"/>
                  </a:lnTo>
                  <a:close/>
                  <a:moveTo>
                    <a:pt x="8131" y="11796"/>
                  </a:moveTo>
                  <a:cubicBezTo>
                    <a:pt x="8122" y="11798"/>
                    <a:pt x="8116" y="11804"/>
                    <a:pt x="8112" y="11812"/>
                  </a:cubicBezTo>
                  <a:cubicBezTo>
                    <a:pt x="8108" y="11820"/>
                    <a:pt x="8107" y="11829"/>
                    <a:pt x="8110" y="11837"/>
                  </a:cubicBezTo>
                  <a:cubicBezTo>
                    <a:pt x="8113" y="11846"/>
                    <a:pt x="8119" y="11852"/>
                    <a:pt x="8127" y="11856"/>
                  </a:cubicBezTo>
                  <a:cubicBezTo>
                    <a:pt x="8135" y="11860"/>
                    <a:pt x="8143" y="11861"/>
                    <a:pt x="8152" y="11858"/>
                  </a:cubicBezTo>
                  <a:cubicBezTo>
                    <a:pt x="8161" y="11855"/>
                    <a:pt x="8167" y="11849"/>
                    <a:pt x="8171" y="11841"/>
                  </a:cubicBezTo>
                  <a:cubicBezTo>
                    <a:pt x="8175" y="11833"/>
                    <a:pt x="8176" y="11824"/>
                    <a:pt x="8173" y="11816"/>
                  </a:cubicBezTo>
                  <a:cubicBezTo>
                    <a:pt x="8170" y="11807"/>
                    <a:pt x="8164" y="11801"/>
                    <a:pt x="8155" y="11797"/>
                  </a:cubicBezTo>
                  <a:cubicBezTo>
                    <a:pt x="8147" y="11793"/>
                    <a:pt x="8139" y="11793"/>
                    <a:pt x="8131" y="11796"/>
                  </a:cubicBezTo>
                  <a:close/>
                  <a:moveTo>
                    <a:pt x="8188" y="11679"/>
                  </a:moveTo>
                  <a:cubicBezTo>
                    <a:pt x="8180" y="11682"/>
                    <a:pt x="8173" y="11687"/>
                    <a:pt x="8169" y="11696"/>
                  </a:cubicBezTo>
                  <a:cubicBezTo>
                    <a:pt x="8165" y="11704"/>
                    <a:pt x="8165" y="11712"/>
                    <a:pt x="8168" y="11720"/>
                  </a:cubicBezTo>
                  <a:cubicBezTo>
                    <a:pt x="8171" y="11729"/>
                    <a:pt x="8176" y="11735"/>
                    <a:pt x="8184" y="11739"/>
                  </a:cubicBezTo>
                  <a:cubicBezTo>
                    <a:pt x="8192" y="11743"/>
                    <a:pt x="8201" y="11744"/>
                    <a:pt x="8210" y="11741"/>
                  </a:cubicBezTo>
                  <a:cubicBezTo>
                    <a:pt x="8218" y="11738"/>
                    <a:pt x="8225" y="11733"/>
                    <a:pt x="8229" y="11724"/>
                  </a:cubicBezTo>
                  <a:cubicBezTo>
                    <a:pt x="8233" y="11716"/>
                    <a:pt x="8233" y="11707"/>
                    <a:pt x="8230" y="11699"/>
                  </a:cubicBezTo>
                  <a:cubicBezTo>
                    <a:pt x="8227" y="11691"/>
                    <a:pt x="8221" y="11684"/>
                    <a:pt x="8213" y="11680"/>
                  </a:cubicBezTo>
                  <a:cubicBezTo>
                    <a:pt x="8205" y="11676"/>
                    <a:pt x="8197" y="11676"/>
                    <a:pt x="8188" y="11679"/>
                  </a:cubicBezTo>
                  <a:close/>
                  <a:moveTo>
                    <a:pt x="8862" y="11485"/>
                  </a:moveTo>
                  <a:lnTo>
                    <a:pt x="8471" y="11292"/>
                  </a:lnTo>
                  <a:lnTo>
                    <a:pt x="8448" y="11338"/>
                  </a:lnTo>
                  <a:lnTo>
                    <a:pt x="8662" y="11441"/>
                  </a:lnTo>
                  <a:cubicBezTo>
                    <a:pt x="8676" y="11448"/>
                    <a:pt x="8690" y="11455"/>
                    <a:pt x="8704" y="11461"/>
                  </a:cubicBezTo>
                  <a:cubicBezTo>
                    <a:pt x="8719" y="11467"/>
                    <a:pt x="8732" y="11473"/>
                    <a:pt x="8743" y="11478"/>
                  </a:cubicBezTo>
                  <a:cubicBezTo>
                    <a:pt x="8755" y="11483"/>
                    <a:pt x="8764" y="11487"/>
                    <a:pt x="8772" y="11490"/>
                  </a:cubicBezTo>
                  <a:cubicBezTo>
                    <a:pt x="8779" y="11493"/>
                    <a:pt x="8783" y="11495"/>
                    <a:pt x="8783" y="11495"/>
                  </a:cubicBezTo>
                  <a:cubicBezTo>
                    <a:pt x="8782" y="11495"/>
                    <a:pt x="8778" y="11494"/>
                    <a:pt x="8772" y="11494"/>
                  </a:cubicBezTo>
                  <a:cubicBezTo>
                    <a:pt x="8766" y="11493"/>
                    <a:pt x="8758" y="11493"/>
                    <a:pt x="8749" y="11492"/>
                  </a:cubicBezTo>
                  <a:cubicBezTo>
                    <a:pt x="8740" y="11492"/>
                    <a:pt x="8730" y="11491"/>
                    <a:pt x="8718" y="11491"/>
                  </a:cubicBezTo>
                  <a:cubicBezTo>
                    <a:pt x="8706" y="11490"/>
                    <a:pt x="8695" y="11490"/>
                    <a:pt x="8683" y="11491"/>
                  </a:cubicBezTo>
                  <a:lnTo>
                    <a:pt x="8370" y="11498"/>
                  </a:lnTo>
                  <a:lnTo>
                    <a:pt x="8343" y="11552"/>
                  </a:lnTo>
                  <a:lnTo>
                    <a:pt x="8734" y="11744"/>
                  </a:lnTo>
                  <a:lnTo>
                    <a:pt x="8758" y="11696"/>
                  </a:lnTo>
                  <a:lnTo>
                    <a:pt x="8530" y="11587"/>
                  </a:lnTo>
                  <a:cubicBezTo>
                    <a:pt x="8519" y="11581"/>
                    <a:pt x="8507" y="11576"/>
                    <a:pt x="8495" y="11571"/>
                  </a:cubicBezTo>
                  <a:cubicBezTo>
                    <a:pt x="8484" y="11566"/>
                    <a:pt x="8473" y="11561"/>
                    <a:pt x="8463" y="11557"/>
                  </a:cubicBezTo>
                  <a:cubicBezTo>
                    <a:pt x="8453" y="11553"/>
                    <a:pt x="8444" y="11549"/>
                    <a:pt x="8437" y="11546"/>
                  </a:cubicBezTo>
                  <a:cubicBezTo>
                    <a:pt x="8430" y="11543"/>
                    <a:pt x="8425" y="11541"/>
                    <a:pt x="8422" y="11540"/>
                  </a:cubicBezTo>
                  <a:cubicBezTo>
                    <a:pt x="8426" y="11540"/>
                    <a:pt x="8431" y="11541"/>
                    <a:pt x="8439" y="11541"/>
                  </a:cubicBezTo>
                  <a:cubicBezTo>
                    <a:pt x="8446" y="11541"/>
                    <a:pt x="8455" y="11541"/>
                    <a:pt x="8465" y="11541"/>
                  </a:cubicBezTo>
                  <a:cubicBezTo>
                    <a:pt x="8475" y="11541"/>
                    <a:pt x="8486" y="11542"/>
                    <a:pt x="8498" y="11542"/>
                  </a:cubicBezTo>
                  <a:cubicBezTo>
                    <a:pt x="8511" y="11542"/>
                    <a:pt x="8523" y="11542"/>
                    <a:pt x="8537" y="11541"/>
                  </a:cubicBezTo>
                  <a:lnTo>
                    <a:pt x="8838" y="11534"/>
                  </a:lnTo>
                  <a:lnTo>
                    <a:pt x="8862" y="11485"/>
                  </a:lnTo>
                  <a:close/>
                  <a:moveTo>
                    <a:pt x="8886" y="11064"/>
                  </a:moveTo>
                  <a:cubicBezTo>
                    <a:pt x="8872" y="11062"/>
                    <a:pt x="8858" y="11063"/>
                    <a:pt x="8845" y="11067"/>
                  </a:cubicBezTo>
                  <a:cubicBezTo>
                    <a:pt x="8832" y="11070"/>
                    <a:pt x="8820" y="11076"/>
                    <a:pt x="8809" y="11083"/>
                  </a:cubicBezTo>
                  <a:cubicBezTo>
                    <a:pt x="8798" y="11090"/>
                    <a:pt x="8785" y="11101"/>
                    <a:pt x="8771" y="11116"/>
                  </a:cubicBezTo>
                  <a:lnTo>
                    <a:pt x="8735" y="11154"/>
                  </a:lnTo>
                  <a:cubicBezTo>
                    <a:pt x="8716" y="11174"/>
                    <a:pt x="8699" y="11186"/>
                    <a:pt x="8685" y="11192"/>
                  </a:cubicBezTo>
                  <a:cubicBezTo>
                    <a:pt x="8670" y="11197"/>
                    <a:pt x="8655" y="11196"/>
                    <a:pt x="8639" y="11188"/>
                  </a:cubicBezTo>
                  <a:cubicBezTo>
                    <a:pt x="8619" y="11178"/>
                    <a:pt x="8607" y="11163"/>
                    <a:pt x="8602" y="11144"/>
                  </a:cubicBezTo>
                  <a:cubicBezTo>
                    <a:pt x="8597" y="11125"/>
                    <a:pt x="8601" y="11103"/>
                    <a:pt x="8613" y="11078"/>
                  </a:cubicBezTo>
                  <a:cubicBezTo>
                    <a:pt x="8617" y="11070"/>
                    <a:pt x="8622" y="11062"/>
                    <a:pt x="8627" y="11055"/>
                  </a:cubicBezTo>
                  <a:cubicBezTo>
                    <a:pt x="8631" y="11048"/>
                    <a:pt x="8637" y="11042"/>
                    <a:pt x="8643" y="11036"/>
                  </a:cubicBezTo>
                  <a:cubicBezTo>
                    <a:pt x="8650" y="11030"/>
                    <a:pt x="8657" y="11024"/>
                    <a:pt x="8665" y="11018"/>
                  </a:cubicBezTo>
                  <a:cubicBezTo>
                    <a:pt x="8673" y="11012"/>
                    <a:pt x="8682" y="11006"/>
                    <a:pt x="8693" y="10999"/>
                  </a:cubicBezTo>
                  <a:lnTo>
                    <a:pt x="8670" y="10962"/>
                  </a:lnTo>
                  <a:cubicBezTo>
                    <a:pt x="8626" y="10987"/>
                    <a:pt x="8594" y="11020"/>
                    <a:pt x="8574" y="11062"/>
                  </a:cubicBezTo>
                  <a:cubicBezTo>
                    <a:pt x="8565" y="11081"/>
                    <a:pt x="8559" y="11099"/>
                    <a:pt x="8557" y="11117"/>
                  </a:cubicBezTo>
                  <a:cubicBezTo>
                    <a:pt x="8555" y="11136"/>
                    <a:pt x="8556" y="11153"/>
                    <a:pt x="8560" y="11169"/>
                  </a:cubicBezTo>
                  <a:cubicBezTo>
                    <a:pt x="8565" y="11185"/>
                    <a:pt x="8572" y="11199"/>
                    <a:pt x="8583" y="11212"/>
                  </a:cubicBezTo>
                  <a:cubicBezTo>
                    <a:pt x="8594" y="11225"/>
                    <a:pt x="8607" y="11235"/>
                    <a:pt x="8624" y="11243"/>
                  </a:cubicBezTo>
                  <a:cubicBezTo>
                    <a:pt x="8649" y="11256"/>
                    <a:pt x="8674" y="11258"/>
                    <a:pt x="8700" y="11250"/>
                  </a:cubicBezTo>
                  <a:cubicBezTo>
                    <a:pt x="8712" y="11247"/>
                    <a:pt x="8722" y="11241"/>
                    <a:pt x="8733" y="11233"/>
                  </a:cubicBezTo>
                  <a:cubicBezTo>
                    <a:pt x="8743" y="11225"/>
                    <a:pt x="8755" y="11213"/>
                    <a:pt x="8769" y="11198"/>
                  </a:cubicBezTo>
                  <a:lnTo>
                    <a:pt x="8800" y="11164"/>
                  </a:lnTo>
                  <a:cubicBezTo>
                    <a:pt x="8837" y="11125"/>
                    <a:pt x="8873" y="11113"/>
                    <a:pt x="8908" y="11130"/>
                  </a:cubicBezTo>
                  <a:cubicBezTo>
                    <a:pt x="8931" y="11142"/>
                    <a:pt x="8945" y="11160"/>
                    <a:pt x="8950" y="11186"/>
                  </a:cubicBezTo>
                  <a:cubicBezTo>
                    <a:pt x="8952" y="11197"/>
                    <a:pt x="8952" y="11208"/>
                    <a:pt x="8950" y="11218"/>
                  </a:cubicBezTo>
                  <a:cubicBezTo>
                    <a:pt x="8948" y="11229"/>
                    <a:pt x="8943" y="11241"/>
                    <a:pt x="8936" y="11256"/>
                  </a:cubicBezTo>
                  <a:cubicBezTo>
                    <a:pt x="8926" y="11276"/>
                    <a:pt x="8915" y="11293"/>
                    <a:pt x="8901" y="11307"/>
                  </a:cubicBezTo>
                  <a:cubicBezTo>
                    <a:pt x="8888" y="11321"/>
                    <a:pt x="8871" y="11334"/>
                    <a:pt x="8851" y="11344"/>
                  </a:cubicBezTo>
                  <a:lnTo>
                    <a:pt x="8877" y="11383"/>
                  </a:lnTo>
                  <a:cubicBezTo>
                    <a:pt x="8899" y="11369"/>
                    <a:pt x="8918" y="11354"/>
                    <a:pt x="8933" y="11336"/>
                  </a:cubicBezTo>
                  <a:cubicBezTo>
                    <a:pt x="8949" y="11319"/>
                    <a:pt x="8963" y="11298"/>
                    <a:pt x="8974" y="11275"/>
                  </a:cubicBezTo>
                  <a:cubicBezTo>
                    <a:pt x="8983" y="11257"/>
                    <a:pt x="8989" y="11240"/>
                    <a:pt x="8992" y="11224"/>
                  </a:cubicBezTo>
                  <a:cubicBezTo>
                    <a:pt x="8995" y="11209"/>
                    <a:pt x="8996" y="11192"/>
                    <a:pt x="8994" y="11175"/>
                  </a:cubicBezTo>
                  <a:cubicBezTo>
                    <a:pt x="8991" y="11152"/>
                    <a:pt x="8984" y="11132"/>
                    <a:pt x="8972" y="11115"/>
                  </a:cubicBezTo>
                  <a:cubicBezTo>
                    <a:pt x="8960" y="11097"/>
                    <a:pt x="8944" y="11084"/>
                    <a:pt x="8926" y="11075"/>
                  </a:cubicBezTo>
                  <a:cubicBezTo>
                    <a:pt x="8914" y="11069"/>
                    <a:pt x="8901" y="11065"/>
                    <a:pt x="8886" y="11064"/>
                  </a:cubicBezTo>
                  <a:close/>
                  <a:moveTo>
                    <a:pt x="6440" y="18132"/>
                  </a:moveTo>
                  <a:lnTo>
                    <a:pt x="6404" y="18137"/>
                  </a:lnTo>
                  <a:cubicBezTo>
                    <a:pt x="6387" y="18139"/>
                    <a:pt x="6370" y="18141"/>
                    <a:pt x="6351" y="18144"/>
                  </a:cubicBezTo>
                  <a:cubicBezTo>
                    <a:pt x="6332" y="18147"/>
                    <a:pt x="6315" y="18149"/>
                    <a:pt x="6298" y="18151"/>
                  </a:cubicBezTo>
                  <a:cubicBezTo>
                    <a:pt x="6282" y="18154"/>
                    <a:pt x="6270" y="18155"/>
                    <a:pt x="6263" y="18157"/>
                  </a:cubicBezTo>
                  <a:cubicBezTo>
                    <a:pt x="6253" y="18159"/>
                    <a:pt x="6242" y="18161"/>
                    <a:pt x="6231" y="18164"/>
                  </a:cubicBezTo>
                  <a:cubicBezTo>
                    <a:pt x="6219" y="18167"/>
                    <a:pt x="6208" y="18171"/>
                    <a:pt x="6200" y="18175"/>
                  </a:cubicBezTo>
                  <a:lnTo>
                    <a:pt x="6203" y="18169"/>
                  </a:lnTo>
                  <a:cubicBezTo>
                    <a:pt x="6210" y="18153"/>
                    <a:pt x="6215" y="18138"/>
                    <a:pt x="6216" y="18123"/>
                  </a:cubicBezTo>
                  <a:cubicBezTo>
                    <a:pt x="6217" y="18107"/>
                    <a:pt x="6215" y="18093"/>
                    <a:pt x="6210" y="18079"/>
                  </a:cubicBezTo>
                  <a:cubicBezTo>
                    <a:pt x="6206" y="18065"/>
                    <a:pt x="6198" y="18053"/>
                    <a:pt x="6187" y="18041"/>
                  </a:cubicBezTo>
                  <a:cubicBezTo>
                    <a:pt x="6176" y="18030"/>
                    <a:pt x="6163" y="18020"/>
                    <a:pt x="6147" y="18012"/>
                  </a:cubicBezTo>
                  <a:cubicBezTo>
                    <a:pt x="6136" y="18007"/>
                    <a:pt x="6126" y="18004"/>
                    <a:pt x="6117" y="18002"/>
                  </a:cubicBezTo>
                  <a:cubicBezTo>
                    <a:pt x="6107" y="18001"/>
                    <a:pt x="6098" y="18000"/>
                    <a:pt x="6089" y="18000"/>
                  </a:cubicBezTo>
                  <a:cubicBezTo>
                    <a:pt x="6080" y="18000"/>
                    <a:pt x="6072" y="18001"/>
                    <a:pt x="6065" y="18003"/>
                  </a:cubicBezTo>
                  <a:cubicBezTo>
                    <a:pt x="6058" y="18005"/>
                    <a:pt x="6051" y="18008"/>
                    <a:pt x="6046" y="18011"/>
                  </a:cubicBezTo>
                  <a:cubicBezTo>
                    <a:pt x="6039" y="18013"/>
                    <a:pt x="6034" y="18017"/>
                    <a:pt x="6028" y="18021"/>
                  </a:cubicBezTo>
                  <a:cubicBezTo>
                    <a:pt x="6022" y="18026"/>
                    <a:pt x="6016" y="18031"/>
                    <a:pt x="6010" y="18038"/>
                  </a:cubicBezTo>
                  <a:cubicBezTo>
                    <a:pt x="6003" y="18045"/>
                    <a:pt x="5997" y="18053"/>
                    <a:pt x="5991" y="18063"/>
                  </a:cubicBezTo>
                  <a:cubicBezTo>
                    <a:pt x="5985" y="18072"/>
                    <a:pt x="5978" y="18084"/>
                    <a:pt x="5972" y="18097"/>
                  </a:cubicBezTo>
                  <a:lnTo>
                    <a:pt x="5927" y="18188"/>
                  </a:lnTo>
                  <a:lnTo>
                    <a:pt x="6061" y="18254"/>
                  </a:lnTo>
                  <a:lnTo>
                    <a:pt x="6176" y="18254"/>
                  </a:lnTo>
                  <a:lnTo>
                    <a:pt x="6164" y="18248"/>
                  </a:lnTo>
                  <a:cubicBezTo>
                    <a:pt x="6169" y="18238"/>
                    <a:pt x="6175" y="18231"/>
                    <a:pt x="6181" y="18227"/>
                  </a:cubicBezTo>
                  <a:cubicBezTo>
                    <a:pt x="6187" y="18222"/>
                    <a:pt x="6197" y="18219"/>
                    <a:pt x="6211" y="18216"/>
                  </a:cubicBezTo>
                  <a:cubicBezTo>
                    <a:pt x="6234" y="18211"/>
                    <a:pt x="6256" y="18207"/>
                    <a:pt x="6277" y="18204"/>
                  </a:cubicBezTo>
                  <a:cubicBezTo>
                    <a:pt x="6297" y="18200"/>
                    <a:pt x="6316" y="18197"/>
                    <a:pt x="6334" y="18195"/>
                  </a:cubicBezTo>
                  <a:cubicBezTo>
                    <a:pt x="6351" y="18193"/>
                    <a:pt x="6366" y="18192"/>
                    <a:pt x="6380" y="18191"/>
                  </a:cubicBezTo>
                  <a:cubicBezTo>
                    <a:pt x="6393" y="18191"/>
                    <a:pt x="6403" y="18191"/>
                    <a:pt x="6411" y="18191"/>
                  </a:cubicBezTo>
                  <a:lnTo>
                    <a:pt x="6440" y="18132"/>
                  </a:lnTo>
                  <a:close/>
                  <a:moveTo>
                    <a:pt x="9002" y="12831"/>
                  </a:moveTo>
                  <a:lnTo>
                    <a:pt x="9002" y="12772"/>
                  </a:lnTo>
                  <a:lnTo>
                    <a:pt x="8835" y="12692"/>
                  </a:lnTo>
                  <a:cubicBezTo>
                    <a:pt x="8824" y="12686"/>
                    <a:pt x="8813" y="12681"/>
                    <a:pt x="8801" y="12676"/>
                  </a:cubicBezTo>
                  <a:cubicBezTo>
                    <a:pt x="8789" y="12671"/>
                    <a:pt x="8778" y="12666"/>
                    <a:pt x="8768" y="12662"/>
                  </a:cubicBezTo>
                  <a:cubicBezTo>
                    <a:pt x="8758" y="12658"/>
                    <a:pt x="8750" y="12654"/>
                    <a:pt x="8742" y="12651"/>
                  </a:cubicBezTo>
                  <a:cubicBezTo>
                    <a:pt x="8735" y="12648"/>
                    <a:pt x="8730" y="12646"/>
                    <a:pt x="8727" y="12645"/>
                  </a:cubicBezTo>
                  <a:cubicBezTo>
                    <a:pt x="8731" y="12645"/>
                    <a:pt x="8737" y="12646"/>
                    <a:pt x="8744" y="12646"/>
                  </a:cubicBezTo>
                  <a:cubicBezTo>
                    <a:pt x="8751" y="12647"/>
                    <a:pt x="8760" y="12647"/>
                    <a:pt x="8770" y="12647"/>
                  </a:cubicBezTo>
                  <a:cubicBezTo>
                    <a:pt x="8780" y="12647"/>
                    <a:pt x="8792" y="12647"/>
                    <a:pt x="8804" y="12647"/>
                  </a:cubicBezTo>
                  <a:cubicBezTo>
                    <a:pt x="8816" y="12647"/>
                    <a:pt x="8829" y="12647"/>
                    <a:pt x="8842" y="12646"/>
                  </a:cubicBezTo>
                  <a:lnTo>
                    <a:pt x="9002" y="12642"/>
                  </a:lnTo>
                  <a:lnTo>
                    <a:pt x="9002" y="12596"/>
                  </a:lnTo>
                  <a:cubicBezTo>
                    <a:pt x="8998" y="12596"/>
                    <a:pt x="8993" y="12596"/>
                    <a:pt x="8989" y="12596"/>
                  </a:cubicBezTo>
                  <a:lnTo>
                    <a:pt x="8675" y="12603"/>
                  </a:lnTo>
                  <a:lnTo>
                    <a:pt x="8649" y="12657"/>
                  </a:lnTo>
                  <a:lnTo>
                    <a:pt x="9002" y="12831"/>
                  </a:lnTo>
                  <a:close/>
                  <a:moveTo>
                    <a:pt x="9002" y="12563"/>
                  </a:moveTo>
                  <a:lnTo>
                    <a:pt x="9002" y="12508"/>
                  </a:lnTo>
                  <a:lnTo>
                    <a:pt x="8776" y="12398"/>
                  </a:lnTo>
                  <a:lnTo>
                    <a:pt x="8754" y="12444"/>
                  </a:lnTo>
                  <a:lnTo>
                    <a:pt x="8967" y="12547"/>
                  </a:lnTo>
                  <a:cubicBezTo>
                    <a:pt x="8979" y="12552"/>
                    <a:pt x="8990" y="12558"/>
                    <a:pt x="9002" y="12563"/>
                  </a:cubicBezTo>
                  <a:close/>
                  <a:moveTo>
                    <a:pt x="9002" y="12356"/>
                  </a:moveTo>
                  <a:lnTo>
                    <a:pt x="9002" y="12291"/>
                  </a:lnTo>
                  <a:cubicBezTo>
                    <a:pt x="8998" y="12294"/>
                    <a:pt x="8994" y="12295"/>
                    <a:pt x="8990" y="12297"/>
                  </a:cubicBezTo>
                  <a:cubicBezTo>
                    <a:pt x="8976" y="12302"/>
                    <a:pt x="8961" y="12301"/>
                    <a:pt x="8945" y="12293"/>
                  </a:cubicBezTo>
                  <a:cubicBezTo>
                    <a:pt x="8925" y="12283"/>
                    <a:pt x="8912" y="12269"/>
                    <a:pt x="8907" y="12249"/>
                  </a:cubicBezTo>
                  <a:cubicBezTo>
                    <a:pt x="8903" y="12230"/>
                    <a:pt x="8906" y="12208"/>
                    <a:pt x="8919" y="12183"/>
                  </a:cubicBezTo>
                  <a:cubicBezTo>
                    <a:pt x="8923" y="12175"/>
                    <a:pt x="8927" y="12167"/>
                    <a:pt x="8932" y="12161"/>
                  </a:cubicBezTo>
                  <a:cubicBezTo>
                    <a:pt x="8937" y="12154"/>
                    <a:pt x="8942" y="12147"/>
                    <a:pt x="8949" y="12141"/>
                  </a:cubicBezTo>
                  <a:cubicBezTo>
                    <a:pt x="8955" y="12135"/>
                    <a:pt x="8962" y="12129"/>
                    <a:pt x="8970" y="12123"/>
                  </a:cubicBezTo>
                  <a:cubicBezTo>
                    <a:pt x="8978" y="12117"/>
                    <a:pt x="8988" y="12111"/>
                    <a:pt x="8999" y="12104"/>
                  </a:cubicBezTo>
                  <a:lnTo>
                    <a:pt x="8975" y="12067"/>
                  </a:lnTo>
                  <a:cubicBezTo>
                    <a:pt x="8932" y="12092"/>
                    <a:pt x="8900" y="12125"/>
                    <a:pt x="8879" y="12167"/>
                  </a:cubicBezTo>
                  <a:cubicBezTo>
                    <a:pt x="8870" y="12186"/>
                    <a:pt x="8864" y="12205"/>
                    <a:pt x="8862" y="12223"/>
                  </a:cubicBezTo>
                  <a:cubicBezTo>
                    <a:pt x="8860" y="12241"/>
                    <a:pt x="8861" y="12258"/>
                    <a:pt x="8866" y="12274"/>
                  </a:cubicBezTo>
                  <a:cubicBezTo>
                    <a:pt x="8870" y="12290"/>
                    <a:pt x="8878" y="12304"/>
                    <a:pt x="8888" y="12317"/>
                  </a:cubicBezTo>
                  <a:cubicBezTo>
                    <a:pt x="8899" y="12330"/>
                    <a:pt x="8913" y="12340"/>
                    <a:pt x="8929" y="12349"/>
                  </a:cubicBezTo>
                  <a:cubicBezTo>
                    <a:pt x="8953" y="12360"/>
                    <a:pt x="8978" y="12363"/>
                    <a:pt x="9002" y="12356"/>
                  </a:cubicBezTo>
                  <a:close/>
                  <a:moveTo>
                    <a:pt x="6154" y="18083"/>
                  </a:moveTo>
                  <a:cubicBezTo>
                    <a:pt x="6162" y="18092"/>
                    <a:pt x="6168" y="18101"/>
                    <a:pt x="6171" y="18110"/>
                  </a:cubicBezTo>
                  <a:cubicBezTo>
                    <a:pt x="6174" y="18121"/>
                    <a:pt x="6174" y="18133"/>
                    <a:pt x="6172" y="18145"/>
                  </a:cubicBezTo>
                  <a:cubicBezTo>
                    <a:pt x="6170" y="18158"/>
                    <a:pt x="6165" y="18173"/>
                    <a:pt x="6156" y="18190"/>
                  </a:cubicBezTo>
                  <a:lnTo>
                    <a:pt x="6135" y="18234"/>
                  </a:lnTo>
                  <a:lnTo>
                    <a:pt x="5989" y="18162"/>
                  </a:lnTo>
                  <a:lnTo>
                    <a:pt x="6012" y="18115"/>
                  </a:lnTo>
                  <a:cubicBezTo>
                    <a:pt x="6017" y="18105"/>
                    <a:pt x="6022" y="18096"/>
                    <a:pt x="6027" y="18089"/>
                  </a:cubicBezTo>
                  <a:cubicBezTo>
                    <a:pt x="6033" y="18081"/>
                    <a:pt x="6038" y="18075"/>
                    <a:pt x="6044" y="18070"/>
                  </a:cubicBezTo>
                  <a:cubicBezTo>
                    <a:pt x="6054" y="18061"/>
                    <a:pt x="6066" y="18056"/>
                    <a:pt x="6081" y="18054"/>
                  </a:cubicBezTo>
                  <a:cubicBezTo>
                    <a:pt x="6095" y="18053"/>
                    <a:pt x="6109" y="18055"/>
                    <a:pt x="6122" y="18061"/>
                  </a:cubicBezTo>
                  <a:cubicBezTo>
                    <a:pt x="6135" y="18067"/>
                    <a:pt x="6146" y="18075"/>
                    <a:pt x="6154" y="18083"/>
                  </a:cubicBezTo>
                  <a:close/>
                  <a:moveTo>
                    <a:pt x="6652" y="17921"/>
                  </a:moveTo>
                  <a:lnTo>
                    <a:pt x="6103" y="17650"/>
                  </a:lnTo>
                  <a:lnTo>
                    <a:pt x="6084" y="17688"/>
                  </a:lnTo>
                  <a:lnTo>
                    <a:pt x="6634" y="17958"/>
                  </a:lnTo>
                  <a:lnTo>
                    <a:pt x="6652" y="17921"/>
                  </a:lnTo>
                  <a:close/>
                  <a:moveTo>
                    <a:pt x="6427" y="17173"/>
                  </a:moveTo>
                  <a:lnTo>
                    <a:pt x="6404" y="17219"/>
                  </a:lnTo>
                  <a:lnTo>
                    <a:pt x="6676" y="17353"/>
                  </a:lnTo>
                  <a:cubicBezTo>
                    <a:pt x="6690" y="17360"/>
                    <a:pt x="6701" y="17366"/>
                    <a:pt x="6709" y="17372"/>
                  </a:cubicBezTo>
                  <a:cubicBezTo>
                    <a:pt x="6717" y="17379"/>
                    <a:pt x="6724" y="17387"/>
                    <a:pt x="6730" y="17398"/>
                  </a:cubicBezTo>
                  <a:cubicBezTo>
                    <a:pt x="6735" y="17408"/>
                    <a:pt x="6737" y="17420"/>
                    <a:pt x="6735" y="17434"/>
                  </a:cubicBezTo>
                  <a:cubicBezTo>
                    <a:pt x="6733" y="17447"/>
                    <a:pt x="6729" y="17463"/>
                    <a:pt x="6721" y="17479"/>
                  </a:cubicBezTo>
                  <a:cubicBezTo>
                    <a:pt x="6715" y="17491"/>
                    <a:pt x="6708" y="17501"/>
                    <a:pt x="6702" y="17509"/>
                  </a:cubicBezTo>
                  <a:cubicBezTo>
                    <a:pt x="6695" y="17516"/>
                    <a:pt x="6688" y="17522"/>
                    <a:pt x="6682" y="17526"/>
                  </a:cubicBezTo>
                  <a:cubicBezTo>
                    <a:pt x="6675" y="17530"/>
                    <a:pt x="6668" y="17533"/>
                    <a:pt x="6662" y="17535"/>
                  </a:cubicBezTo>
                  <a:cubicBezTo>
                    <a:pt x="6656" y="17536"/>
                    <a:pt x="6650" y="17537"/>
                    <a:pt x="6645" y="17536"/>
                  </a:cubicBezTo>
                  <a:cubicBezTo>
                    <a:pt x="6637" y="17536"/>
                    <a:pt x="6628" y="17534"/>
                    <a:pt x="6617" y="17529"/>
                  </a:cubicBezTo>
                  <a:cubicBezTo>
                    <a:pt x="6606" y="17525"/>
                    <a:pt x="6595" y="17520"/>
                    <a:pt x="6585" y="17516"/>
                  </a:cubicBezTo>
                  <a:lnTo>
                    <a:pt x="6322" y="17386"/>
                  </a:lnTo>
                  <a:lnTo>
                    <a:pt x="6299" y="17432"/>
                  </a:lnTo>
                  <a:lnTo>
                    <a:pt x="6579" y="17570"/>
                  </a:lnTo>
                  <a:cubicBezTo>
                    <a:pt x="6588" y="17574"/>
                    <a:pt x="6598" y="17579"/>
                    <a:pt x="6610" y="17583"/>
                  </a:cubicBezTo>
                  <a:cubicBezTo>
                    <a:pt x="6622" y="17587"/>
                    <a:pt x="6634" y="17589"/>
                    <a:pt x="6646" y="17589"/>
                  </a:cubicBezTo>
                  <a:cubicBezTo>
                    <a:pt x="6671" y="17588"/>
                    <a:pt x="6692" y="17580"/>
                    <a:pt x="6710" y="17567"/>
                  </a:cubicBezTo>
                  <a:cubicBezTo>
                    <a:pt x="6728" y="17553"/>
                    <a:pt x="6744" y="17531"/>
                    <a:pt x="6759" y="17501"/>
                  </a:cubicBezTo>
                  <a:cubicBezTo>
                    <a:pt x="6771" y="17477"/>
                    <a:pt x="6779" y="17456"/>
                    <a:pt x="6782" y="17437"/>
                  </a:cubicBezTo>
                  <a:cubicBezTo>
                    <a:pt x="6785" y="17418"/>
                    <a:pt x="6784" y="17401"/>
                    <a:pt x="6780" y="17383"/>
                  </a:cubicBezTo>
                  <a:cubicBezTo>
                    <a:pt x="6776" y="17367"/>
                    <a:pt x="6768" y="17353"/>
                    <a:pt x="6757" y="17343"/>
                  </a:cubicBezTo>
                  <a:cubicBezTo>
                    <a:pt x="6746" y="17332"/>
                    <a:pt x="6728" y="17321"/>
                    <a:pt x="6705" y="17310"/>
                  </a:cubicBezTo>
                  <a:lnTo>
                    <a:pt x="6427" y="17173"/>
                  </a:lnTo>
                  <a:close/>
                  <a:moveTo>
                    <a:pt x="7001" y="16993"/>
                  </a:moveTo>
                  <a:lnTo>
                    <a:pt x="6610" y="16800"/>
                  </a:lnTo>
                  <a:lnTo>
                    <a:pt x="6587" y="16846"/>
                  </a:lnTo>
                  <a:lnTo>
                    <a:pt x="6801" y="16949"/>
                  </a:lnTo>
                  <a:cubicBezTo>
                    <a:pt x="6815" y="16956"/>
                    <a:pt x="6829" y="16963"/>
                    <a:pt x="6843" y="16969"/>
                  </a:cubicBezTo>
                  <a:cubicBezTo>
                    <a:pt x="6858" y="16976"/>
                    <a:pt x="6871" y="16981"/>
                    <a:pt x="6882" y="16986"/>
                  </a:cubicBezTo>
                  <a:cubicBezTo>
                    <a:pt x="6893" y="16991"/>
                    <a:pt x="6903" y="16995"/>
                    <a:pt x="6910" y="16998"/>
                  </a:cubicBezTo>
                  <a:cubicBezTo>
                    <a:pt x="6918" y="17001"/>
                    <a:pt x="6922" y="17003"/>
                    <a:pt x="6922" y="17003"/>
                  </a:cubicBezTo>
                  <a:cubicBezTo>
                    <a:pt x="6921" y="17003"/>
                    <a:pt x="6917" y="17002"/>
                    <a:pt x="6911" y="17002"/>
                  </a:cubicBezTo>
                  <a:cubicBezTo>
                    <a:pt x="6905" y="17001"/>
                    <a:pt x="6897" y="17001"/>
                    <a:pt x="6888" y="17000"/>
                  </a:cubicBezTo>
                  <a:cubicBezTo>
                    <a:pt x="6879" y="17000"/>
                    <a:pt x="6868" y="16999"/>
                    <a:pt x="6857" y="16999"/>
                  </a:cubicBezTo>
                  <a:cubicBezTo>
                    <a:pt x="6845" y="16998"/>
                    <a:pt x="6834" y="16998"/>
                    <a:pt x="6822" y="16999"/>
                  </a:cubicBezTo>
                  <a:lnTo>
                    <a:pt x="6509" y="17006"/>
                  </a:lnTo>
                  <a:lnTo>
                    <a:pt x="6482" y="17060"/>
                  </a:lnTo>
                  <a:lnTo>
                    <a:pt x="6873" y="17252"/>
                  </a:lnTo>
                  <a:lnTo>
                    <a:pt x="6897" y="17204"/>
                  </a:lnTo>
                  <a:lnTo>
                    <a:pt x="6669" y="17095"/>
                  </a:lnTo>
                  <a:cubicBezTo>
                    <a:pt x="6658" y="17089"/>
                    <a:pt x="6646" y="17084"/>
                    <a:pt x="6634" y="17079"/>
                  </a:cubicBezTo>
                  <a:cubicBezTo>
                    <a:pt x="6623" y="17074"/>
                    <a:pt x="6612" y="17069"/>
                    <a:pt x="6602" y="17065"/>
                  </a:cubicBezTo>
                  <a:cubicBezTo>
                    <a:pt x="6592" y="17061"/>
                    <a:pt x="6583" y="17057"/>
                    <a:pt x="6576" y="17054"/>
                  </a:cubicBezTo>
                  <a:cubicBezTo>
                    <a:pt x="6569" y="17051"/>
                    <a:pt x="6564" y="17049"/>
                    <a:pt x="6560" y="17048"/>
                  </a:cubicBezTo>
                  <a:cubicBezTo>
                    <a:pt x="6564" y="17048"/>
                    <a:pt x="6570" y="17049"/>
                    <a:pt x="6578" y="17049"/>
                  </a:cubicBezTo>
                  <a:cubicBezTo>
                    <a:pt x="6585" y="17049"/>
                    <a:pt x="6594" y="17050"/>
                    <a:pt x="6604" y="17050"/>
                  </a:cubicBezTo>
                  <a:cubicBezTo>
                    <a:pt x="6614" y="17050"/>
                    <a:pt x="6625" y="17050"/>
                    <a:pt x="6637" y="17050"/>
                  </a:cubicBezTo>
                  <a:cubicBezTo>
                    <a:pt x="6650" y="17050"/>
                    <a:pt x="6662" y="17050"/>
                    <a:pt x="6676" y="17049"/>
                  </a:cubicBezTo>
                  <a:lnTo>
                    <a:pt x="6977" y="17042"/>
                  </a:lnTo>
                  <a:lnTo>
                    <a:pt x="7001" y="16993"/>
                  </a:lnTo>
                  <a:close/>
                  <a:moveTo>
                    <a:pt x="7080" y="16833"/>
                  </a:moveTo>
                  <a:lnTo>
                    <a:pt x="6689" y="16640"/>
                  </a:lnTo>
                  <a:lnTo>
                    <a:pt x="6666" y="16686"/>
                  </a:lnTo>
                  <a:lnTo>
                    <a:pt x="7057" y="16878"/>
                  </a:lnTo>
                  <a:lnTo>
                    <a:pt x="7080" y="16833"/>
                  </a:lnTo>
                  <a:close/>
                  <a:moveTo>
                    <a:pt x="6879" y="16253"/>
                  </a:moveTo>
                  <a:lnTo>
                    <a:pt x="6856" y="16301"/>
                  </a:lnTo>
                  <a:lnTo>
                    <a:pt x="7072" y="16511"/>
                  </a:lnTo>
                  <a:cubicBezTo>
                    <a:pt x="7090" y="16529"/>
                    <a:pt x="7105" y="16543"/>
                    <a:pt x="7117" y="16554"/>
                  </a:cubicBezTo>
                  <a:cubicBezTo>
                    <a:pt x="7129" y="16565"/>
                    <a:pt x="7137" y="16572"/>
                    <a:pt x="7142" y="16575"/>
                  </a:cubicBezTo>
                  <a:cubicBezTo>
                    <a:pt x="7139" y="16575"/>
                    <a:pt x="7134" y="16573"/>
                    <a:pt x="7127" y="16571"/>
                  </a:cubicBezTo>
                  <a:cubicBezTo>
                    <a:pt x="7120" y="16570"/>
                    <a:pt x="7112" y="16568"/>
                    <a:pt x="7103" y="16566"/>
                  </a:cubicBezTo>
                  <a:cubicBezTo>
                    <a:pt x="7094" y="16564"/>
                    <a:pt x="7084" y="16562"/>
                    <a:pt x="7074" y="16560"/>
                  </a:cubicBezTo>
                  <a:cubicBezTo>
                    <a:pt x="7064" y="16559"/>
                    <a:pt x="7053" y="16557"/>
                    <a:pt x="7043" y="16555"/>
                  </a:cubicBezTo>
                  <a:lnTo>
                    <a:pt x="6751" y="16514"/>
                  </a:lnTo>
                  <a:lnTo>
                    <a:pt x="6726" y="16565"/>
                  </a:lnTo>
                  <a:lnTo>
                    <a:pt x="7182" y="16625"/>
                  </a:lnTo>
                  <a:lnTo>
                    <a:pt x="7204" y="16579"/>
                  </a:lnTo>
                  <a:lnTo>
                    <a:pt x="6879" y="16253"/>
                  </a:lnTo>
                  <a:close/>
                  <a:moveTo>
                    <a:pt x="7415" y="16150"/>
                  </a:moveTo>
                  <a:lnTo>
                    <a:pt x="7375" y="16131"/>
                  </a:lnTo>
                  <a:lnTo>
                    <a:pt x="7290" y="16303"/>
                  </a:lnTo>
                  <a:lnTo>
                    <a:pt x="7147" y="16232"/>
                  </a:lnTo>
                  <a:lnTo>
                    <a:pt x="7213" y="16098"/>
                  </a:lnTo>
                  <a:lnTo>
                    <a:pt x="7173" y="16078"/>
                  </a:lnTo>
                  <a:lnTo>
                    <a:pt x="7107" y="16212"/>
                  </a:lnTo>
                  <a:lnTo>
                    <a:pt x="6979" y="16149"/>
                  </a:lnTo>
                  <a:lnTo>
                    <a:pt x="7057" y="15989"/>
                  </a:lnTo>
                  <a:lnTo>
                    <a:pt x="7022" y="15964"/>
                  </a:lnTo>
                  <a:lnTo>
                    <a:pt x="6916" y="16177"/>
                  </a:lnTo>
                  <a:lnTo>
                    <a:pt x="7307" y="16370"/>
                  </a:lnTo>
                  <a:lnTo>
                    <a:pt x="7415" y="16150"/>
                  </a:lnTo>
                  <a:close/>
                  <a:moveTo>
                    <a:pt x="7578" y="15819"/>
                  </a:moveTo>
                  <a:lnTo>
                    <a:pt x="7542" y="15824"/>
                  </a:lnTo>
                  <a:cubicBezTo>
                    <a:pt x="7525" y="15826"/>
                    <a:pt x="7508" y="15829"/>
                    <a:pt x="7489" y="15831"/>
                  </a:cubicBezTo>
                  <a:cubicBezTo>
                    <a:pt x="7470" y="15834"/>
                    <a:pt x="7453" y="15836"/>
                    <a:pt x="7436" y="15839"/>
                  </a:cubicBezTo>
                  <a:cubicBezTo>
                    <a:pt x="7420" y="15841"/>
                    <a:pt x="7408" y="15843"/>
                    <a:pt x="7401" y="15844"/>
                  </a:cubicBezTo>
                  <a:cubicBezTo>
                    <a:pt x="7391" y="15846"/>
                    <a:pt x="7380" y="15848"/>
                    <a:pt x="7369" y="15851"/>
                  </a:cubicBezTo>
                  <a:cubicBezTo>
                    <a:pt x="7357" y="15854"/>
                    <a:pt x="7346" y="15858"/>
                    <a:pt x="7338" y="15862"/>
                  </a:cubicBezTo>
                  <a:lnTo>
                    <a:pt x="7341" y="15856"/>
                  </a:lnTo>
                  <a:cubicBezTo>
                    <a:pt x="7348" y="15841"/>
                    <a:pt x="7353" y="15825"/>
                    <a:pt x="7354" y="15810"/>
                  </a:cubicBezTo>
                  <a:cubicBezTo>
                    <a:pt x="7355" y="15795"/>
                    <a:pt x="7353" y="15780"/>
                    <a:pt x="7348" y="15766"/>
                  </a:cubicBezTo>
                  <a:cubicBezTo>
                    <a:pt x="7344" y="15753"/>
                    <a:pt x="7336" y="15740"/>
                    <a:pt x="7325" y="15729"/>
                  </a:cubicBezTo>
                  <a:cubicBezTo>
                    <a:pt x="7314" y="15717"/>
                    <a:pt x="7301" y="15708"/>
                    <a:pt x="7285" y="15700"/>
                  </a:cubicBezTo>
                  <a:cubicBezTo>
                    <a:pt x="7274" y="15695"/>
                    <a:pt x="7264" y="15691"/>
                    <a:pt x="7255" y="15690"/>
                  </a:cubicBezTo>
                  <a:cubicBezTo>
                    <a:pt x="7245" y="15688"/>
                    <a:pt x="7236" y="15687"/>
                    <a:pt x="7227" y="15687"/>
                  </a:cubicBezTo>
                  <a:cubicBezTo>
                    <a:pt x="7218" y="15688"/>
                    <a:pt x="7210" y="15689"/>
                    <a:pt x="7203" y="15691"/>
                  </a:cubicBezTo>
                  <a:cubicBezTo>
                    <a:pt x="7196" y="15693"/>
                    <a:pt x="7189" y="15695"/>
                    <a:pt x="7184" y="15698"/>
                  </a:cubicBezTo>
                  <a:cubicBezTo>
                    <a:pt x="7178" y="15701"/>
                    <a:pt x="7172" y="15704"/>
                    <a:pt x="7166" y="15709"/>
                  </a:cubicBezTo>
                  <a:cubicBezTo>
                    <a:pt x="7160" y="15713"/>
                    <a:pt x="7154" y="15719"/>
                    <a:pt x="7148" y="15725"/>
                  </a:cubicBezTo>
                  <a:cubicBezTo>
                    <a:pt x="7141" y="15732"/>
                    <a:pt x="7135" y="15740"/>
                    <a:pt x="7129" y="15750"/>
                  </a:cubicBezTo>
                  <a:cubicBezTo>
                    <a:pt x="7123" y="15760"/>
                    <a:pt x="7117" y="15771"/>
                    <a:pt x="7110" y="15784"/>
                  </a:cubicBezTo>
                  <a:lnTo>
                    <a:pt x="7065" y="15875"/>
                  </a:lnTo>
                  <a:lnTo>
                    <a:pt x="7456" y="16068"/>
                  </a:lnTo>
                  <a:lnTo>
                    <a:pt x="7478" y="16022"/>
                  </a:lnTo>
                  <a:lnTo>
                    <a:pt x="7302" y="15935"/>
                  </a:lnTo>
                  <a:cubicBezTo>
                    <a:pt x="7307" y="15926"/>
                    <a:pt x="7313" y="15919"/>
                    <a:pt x="7319" y="15914"/>
                  </a:cubicBezTo>
                  <a:cubicBezTo>
                    <a:pt x="7325" y="15910"/>
                    <a:pt x="7335" y="15906"/>
                    <a:pt x="7349" y="15903"/>
                  </a:cubicBezTo>
                  <a:cubicBezTo>
                    <a:pt x="7372" y="15899"/>
                    <a:pt x="7394" y="15894"/>
                    <a:pt x="7415" y="15891"/>
                  </a:cubicBezTo>
                  <a:cubicBezTo>
                    <a:pt x="7435" y="15888"/>
                    <a:pt x="7454" y="15885"/>
                    <a:pt x="7472" y="15883"/>
                  </a:cubicBezTo>
                  <a:cubicBezTo>
                    <a:pt x="7489" y="15881"/>
                    <a:pt x="7504" y="15879"/>
                    <a:pt x="7518" y="15879"/>
                  </a:cubicBezTo>
                  <a:cubicBezTo>
                    <a:pt x="7531" y="15878"/>
                    <a:pt x="7541" y="15878"/>
                    <a:pt x="7549" y="15878"/>
                  </a:cubicBezTo>
                  <a:lnTo>
                    <a:pt x="7578" y="15819"/>
                  </a:lnTo>
                  <a:close/>
                  <a:moveTo>
                    <a:pt x="7292" y="15770"/>
                  </a:moveTo>
                  <a:cubicBezTo>
                    <a:pt x="7300" y="15779"/>
                    <a:pt x="7306" y="15788"/>
                    <a:pt x="7309" y="15797"/>
                  </a:cubicBezTo>
                  <a:cubicBezTo>
                    <a:pt x="7312" y="15808"/>
                    <a:pt x="7312" y="15820"/>
                    <a:pt x="7310" y="15833"/>
                  </a:cubicBezTo>
                  <a:cubicBezTo>
                    <a:pt x="7308" y="15845"/>
                    <a:pt x="7303" y="15860"/>
                    <a:pt x="7294" y="15878"/>
                  </a:cubicBezTo>
                  <a:lnTo>
                    <a:pt x="7273" y="15921"/>
                  </a:lnTo>
                  <a:lnTo>
                    <a:pt x="7127" y="15849"/>
                  </a:lnTo>
                  <a:lnTo>
                    <a:pt x="7150" y="15802"/>
                  </a:lnTo>
                  <a:cubicBezTo>
                    <a:pt x="7155" y="15792"/>
                    <a:pt x="7160" y="15783"/>
                    <a:pt x="7165" y="15776"/>
                  </a:cubicBezTo>
                  <a:cubicBezTo>
                    <a:pt x="7171" y="15769"/>
                    <a:pt x="7176" y="15763"/>
                    <a:pt x="7182" y="15757"/>
                  </a:cubicBezTo>
                  <a:cubicBezTo>
                    <a:pt x="7192" y="15749"/>
                    <a:pt x="7204" y="15743"/>
                    <a:pt x="7219" y="15742"/>
                  </a:cubicBezTo>
                  <a:cubicBezTo>
                    <a:pt x="7233" y="15740"/>
                    <a:pt x="7247" y="15742"/>
                    <a:pt x="7260" y="15748"/>
                  </a:cubicBezTo>
                  <a:cubicBezTo>
                    <a:pt x="7273" y="15755"/>
                    <a:pt x="7284" y="15762"/>
                    <a:pt x="7292" y="15770"/>
                  </a:cubicBezTo>
                  <a:close/>
                  <a:moveTo>
                    <a:pt x="7589" y="15425"/>
                  </a:moveTo>
                  <a:cubicBezTo>
                    <a:pt x="7575" y="15424"/>
                    <a:pt x="7561" y="15425"/>
                    <a:pt x="7548" y="15428"/>
                  </a:cubicBezTo>
                  <a:cubicBezTo>
                    <a:pt x="7535" y="15432"/>
                    <a:pt x="7523" y="15437"/>
                    <a:pt x="7512" y="15445"/>
                  </a:cubicBezTo>
                  <a:cubicBezTo>
                    <a:pt x="7501" y="15452"/>
                    <a:pt x="7488" y="15463"/>
                    <a:pt x="7474" y="15478"/>
                  </a:cubicBezTo>
                  <a:lnTo>
                    <a:pt x="7438" y="15516"/>
                  </a:lnTo>
                  <a:cubicBezTo>
                    <a:pt x="7419" y="15535"/>
                    <a:pt x="7402" y="15548"/>
                    <a:pt x="7388" y="15553"/>
                  </a:cubicBezTo>
                  <a:cubicBezTo>
                    <a:pt x="7373" y="15559"/>
                    <a:pt x="7358" y="15557"/>
                    <a:pt x="7342" y="15550"/>
                  </a:cubicBezTo>
                  <a:cubicBezTo>
                    <a:pt x="7322" y="15540"/>
                    <a:pt x="7310" y="15525"/>
                    <a:pt x="7305" y="15506"/>
                  </a:cubicBezTo>
                  <a:cubicBezTo>
                    <a:pt x="7300" y="15486"/>
                    <a:pt x="7304" y="15464"/>
                    <a:pt x="7316" y="15440"/>
                  </a:cubicBezTo>
                  <a:cubicBezTo>
                    <a:pt x="7320" y="15431"/>
                    <a:pt x="7325" y="15424"/>
                    <a:pt x="7330" y="15417"/>
                  </a:cubicBezTo>
                  <a:cubicBezTo>
                    <a:pt x="7334" y="15410"/>
                    <a:pt x="7340" y="15404"/>
                    <a:pt x="7346" y="15398"/>
                  </a:cubicBezTo>
                  <a:cubicBezTo>
                    <a:pt x="7353" y="15391"/>
                    <a:pt x="7360" y="15385"/>
                    <a:pt x="7368" y="15380"/>
                  </a:cubicBezTo>
                  <a:cubicBezTo>
                    <a:pt x="7376" y="15374"/>
                    <a:pt x="7385" y="15367"/>
                    <a:pt x="7396" y="15361"/>
                  </a:cubicBezTo>
                  <a:lnTo>
                    <a:pt x="7373" y="15324"/>
                  </a:lnTo>
                  <a:cubicBezTo>
                    <a:pt x="7329" y="15349"/>
                    <a:pt x="7297" y="15382"/>
                    <a:pt x="7277" y="15423"/>
                  </a:cubicBezTo>
                  <a:cubicBezTo>
                    <a:pt x="7268" y="15442"/>
                    <a:pt x="7262" y="15461"/>
                    <a:pt x="7260" y="15479"/>
                  </a:cubicBezTo>
                  <a:cubicBezTo>
                    <a:pt x="7258" y="15497"/>
                    <a:pt x="7259" y="15515"/>
                    <a:pt x="7263" y="15530"/>
                  </a:cubicBezTo>
                  <a:cubicBezTo>
                    <a:pt x="7268" y="15546"/>
                    <a:pt x="7275" y="15561"/>
                    <a:pt x="7286" y="15573"/>
                  </a:cubicBezTo>
                  <a:cubicBezTo>
                    <a:pt x="7297" y="15586"/>
                    <a:pt x="7310" y="15597"/>
                    <a:pt x="7327" y="15605"/>
                  </a:cubicBezTo>
                  <a:cubicBezTo>
                    <a:pt x="7352" y="15617"/>
                    <a:pt x="7377" y="15620"/>
                    <a:pt x="7403" y="15612"/>
                  </a:cubicBezTo>
                  <a:cubicBezTo>
                    <a:pt x="7415" y="15608"/>
                    <a:pt x="7426" y="15602"/>
                    <a:pt x="7436" y="15594"/>
                  </a:cubicBezTo>
                  <a:cubicBezTo>
                    <a:pt x="7446" y="15586"/>
                    <a:pt x="7458" y="15575"/>
                    <a:pt x="7472" y="15559"/>
                  </a:cubicBezTo>
                  <a:lnTo>
                    <a:pt x="7503" y="15526"/>
                  </a:lnTo>
                  <a:cubicBezTo>
                    <a:pt x="7540" y="15486"/>
                    <a:pt x="7576" y="15475"/>
                    <a:pt x="7611" y="15492"/>
                  </a:cubicBezTo>
                  <a:cubicBezTo>
                    <a:pt x="7634" y="15503"/>
                    <a:pt x="7648" y="15522"/>
                    <a:pt x="7653" y="15547"/>
                  </a:cubicBezTo>
                  <a:cubicBezTo>
                    <a:pt x="7655" y="15559"/>
                    <a:pt x="7655" y="15570"/>
                    <a:pt x="7653" y="15580"/>
                  </a:cubicBezTo>
                  <a:cubicBezTo>
                    <a:pt x="7651" y="15590"/>
                    <a:pt x="7647" y="15603"/>
                    <a:pt x="7639" y="15618"/>
                  </a:cubicBezTo>
                  <a:cubicBezTo>
                    <a:pt x="7629" y="15637"/>
                    <a:pt x="7618" y="15655"/>
                    <a:pt x="7604" y="15669"/>
                  </a:cubicBezTo>
                  <a:cubicBezTo>
                    <a:pt x="7591" y="15683"/>
                    <a:pt x="7574" y="15696"/>
                    <a:pt x="7554" y="15706"/>
                  </a:cubicBezTo>
                  <a:lnTo>
                    <a:pt x="7580" y="15744"/>
                  </a:lnTo>
                  <a:cubicBezTo>
                    <a:pt x="7602" y="15731"/>
                    <a:pt x="7621" y="15716"/>
                    <a:pt x="7636" y="15698"/>
                  </a:cubicBezTo>
                  <a:cubicBezTo>
                    <a:pt x="7652" y="15681"/>
                    <a:pt x="7666" y="15660"/>
                    <a:pt x="7677" y="15637"/>
                  </a:cubicBezTo>
                  <a:cubicBezTo>
                    <a:pt x="7686" y="15618"/>
                    <a:pt x="7692" y="15601"/>
                    <a:pt x="7695" y="15586"/>
                  </a:cubicBezTo>
                  <a:cubicBezTo>
                    <a:pt x="7698" y="15570"/>
                    <a:pt x="7699" y="15554"/>
                    <a:pt x="7697" y="15537"/>
                  </a:cubicBezTo>
                  <a:cubicBezTo>
                    <a:pt x="7694" y="15514"/>
                    <a:pt x="7687" y="15494"/>
                    <a:pt x="7675" y="15476"/>
                  </a:cubicBezTo>
                  <a:cubicBezTo>
                    <a:pt x="7663" y="15459"/>
                    <a:pt x="7647" y="15446"/>
                    <a:pt x="7629" y="15437"/>
                  </a:cubicBezTo>
                  <a:cubicBezTo>
                    <a:pt x="7617" y="15431"/>
                    <a:pt x="7604" y="15427"/>
                    <a:pt x="7589" y="15425"/>
                  </a:cubicBezTo>
                  <a:close/>
                  <a:moveTo>
                    <a:pt x="7807" y="15355"/>
                  </a:moveTo>
                  <a:lnTo>
                    <a:pt x="7416" y="15163"/>
                  </a:lnTo>
                  <a:lnTo>
                    <a:pt x="7393" y="15208"/>
                  </a:lnTo>
                  <a:lnTo>
                    <a:pt x="7784" y="15401"/>
                  </a:lnTo>
                  <a:lnTo>
                    <a:pt x="7807" y="15355"/>
                  </a:lnTo>
                  <a:close/>
                  <a:moveTo>
                    <a:pt x="7582" y="14826"/>
                  </a:moveTo>
                  <a:lnTo>
                    <a:pt x="7454" y="15084"/>
                  </a:lnTo>
                  <a:lnTo>
                    <a:pt x="7494" y="15104"/>
                  </a:lnTo>
                  <a:lnTo>
                    <a:pt x="7545" y="14999"/>
                  </a:lnTo>
                  <a:lnTo>
                    <a:pt x="7897" y="15172"/>
                  </a:lnTo>
                  <a:lnTo>
                    <a:pt x="7919" y="15127"/>
                  </a:lnTo>
                  <a:lnTo>
                    <a:pt x="7568" y="14954"/>
                  </a:lnTo>
                  <a:lnTo>
                    <a:pt x="7620" y="14848"/>
                  </a:lnTo>
                  <a:lnTo>
                    <a:pt x="7582" y="14826"/>
                  </a:lnTo>
                  <a:close/>
                  <a:moveTo>
                    <a:pt x="7749" y="14485"/>
                  </a:moveTo>
                  <a:lnTo>
                    <a:pt x="7723" y="14539"/>
                  </a:lnTo>
                  <a:lnTo>
                    <a:pt x="7835" y="14687"/>
                  </a:lnTo>
                  <a:cubicBezTo>
                    <a:pt x="7842" y="14698"/>
                    <a:pt x="7849" y="14707"/>
                    <a:pt x="7856" y="14715"/>
                  </a:cubicBezTo>
                  <a:cubicBezTo>
                    <a:pt x="7863" y="14723"/>
                    <a:pt x="7867" y="14728"/>
                    <a:pt x="7869" y="14730"/>
                  </a:cubicBezTo>
                  <a:cubicBezTo>
                    <a:pt x="7859" y="14730"/>
                    <a:pt x="7850" y="14729"/>
                    <a:pt x="7842" y="14729"/>
                  </a:cubicBezTo>
                  <a:cubicBezTo>
                    <a:pt x="7833" y="14729"/>
                    <a:pt x="7824" y="14728"/>
                    <a:pt x="7815" y="14728"/>
                  </a:cubicBezTo>
                  <a:lnTo>
                    <a:pt x="7629" y="14729"/>
                  </a:lnTo>
                  <a:lnTo>
                    <a:pt x="7601" y="14787"/>
                  </a:lnTo>
                  <a:lnTo>
                    <a:pt x="7899" y="14777"/>
                  </a:lnTo>
                  <a:lnTo>
                    <a:pt x="8054" y="14853"/>
                  </a:lnTo>
                  <a:lnTo>
                    <a:pt x="8078" y="14805"/>
                  </a:lnTo>
                  <a:lnTo>
                    <a:pt x="7925" y="14730"/>
                  </a:lnTo>
                  <a:lnTo>
                    <a:pt x="7749" y="14485"/>
                  </a:lnTo>
                  <a:close/>
                  <a:moveTo>
                    <a:pt x="8109" y="14056"/>
                  </a:moveTo>
                  <a:cubicBezTo>
                    <a:pt x="8082" y="14050"/>
                    <a:pt x="8057" y="14049"/>
                    <a:pt x="8033" y="14052"/>
                  </a:cubicBezTo>
                  <a:cubicBezTo>
                    <a:pt x="8024" y="14053"/>
                    <a:pt x="8014" y="14056"/>
                    <a:pt x="8003" y="14059"/>
                  </a:cubicBezTo>
                  <a:cubicBezTo>
                    <a:pt x="7992" y="14063"/>
                    <a:pt x="7980" y="14068"/>
                    <a:pt x="7969" y="14075"/>
                  </a:cubicBezTo>
                  <a:cubicBezTo>
                    <a:pt x="7958" y="14081"/>
                    <a:pt x="7947" y="14090"/>
                    <a:pt x="7937" y="14102"/>
                  </a:cubicBezTo>
                  <a:cubicBezTo>
                    <a:pt x="7927" y="14113"/>
                    <a:pt x="7917" y="14127"/>
                    <a:pt x="7909" y="14144"/>
                  </a:cubicBezTo>
                  <a:cubicBezTo>
                    <a:pt x="7897" y="14168"/>
                    <a:pt x="7891" y="14192"/>
                    <a:pt x="7891" y="14216"/>
                  </a:cubicBezTo>
                  <a:cubicBezTo>
                    <a:pt x="7890" y="14240"/>
                    <a:pt x="7896" y="14263"/>
                    <a:pt x="7906" y="14284"/>
                  </a:cubicBezTo>
                  <a:cubicBezTo>
                    <a:pt x="7917" y="14306"/>
                    <a:pt x="7933" y="14327"/>
                    <a:pt x="7954" y="14346"/>
                  </a:cubicBezTo>
                  <a:cubicBezTo>
                    <a:pt x="7975" y="14365"/>
                    <a:pt x="8002" y="14383"/>
                    <a:pt x="8033" y="14398"/>
                  </a:cubicBezTo>
                  <a:cubicBezTo>
                    <a:pt x="8100" y="14431"/>
                    <a:pt x="8160" y="14441"/>
                    <a:pt x="8211" y="14428"/>
                  </a:cubicBezTo>
                  <a:cubicBezTo>
                    <a:pt x="8232" y="14422"/>
                    <a:pt x="8252" y="14412"/>
                    <a:pt x="8270" y="14398"/>
                  </a:cubicBezTo>
                  <a:cubicBezTo>
                    <a:pt x="8288" y="14384"/>
                    <a:pt x="8303" y="14365"/>
                    <a:pt x="8315" y="14341"/>
                  </a:cubicBezTo>
                  <a:cubicBezTo>
                    <a:pt x="8325" y="14320"/>
                    <a:pt x="8331" y="14301"/>
                    <a:pt x="8333" y="14283"/>
                  </a:cubicBezTo>
                  <a:cubicBezTo>
                    <a:pt x="8334" y="14264"/>
                    <a:pt x="8332" y="14244"/>
                    <a:pt x="8326" y="14223"/>
                  </a:cubicBezTo>
                  <a:cubicBezTo>
                    <a:pt x="8318" y="14195"/>
                    <a:pt x="8303" y="14170"/>
                    <a:pt x="8282" y="14148"/>
                  </a:cubicBezTo>
                  <a:cubicBezTo>
                    <a:pt x="8262" y="14127"/>
                    <a:pt x="8233" y="14107"/>
                    <a:pt x="8195" y="14088"/>
                  </a:cubicBezTo>
                  <a:cubicBezTo>
                    <a:pt x="8164" y="14073"/>
                    <a:pt x="8135" y="14062"/>
                    <a:pt x="8109" y="14056"/>
                  </a:cubicBezTo>
                  <a:close/>
                  <a:moveTo>
                    <a:pt x="8218" y="14167"/>
                  </a:moveTo>
                  <a:cubicBezTo>
                    <a:pt x="8230" y="14174"/>
                    <a:pt x="8240" y="14181"/>
                    <a:pt x="8248" y="14188"/>
                  </a:cubicBezTo>
                  <a:cubicBezTo>
                    <a:pt x="8256" y="14195"/>
                    <a:pt x="8263" y="14202"/>
                    <a:pt x="8269" y="14209"/>
                  </a:cubicBezTo>
                  <a:cubicBezTo>
                    <a:pt x="8274" y="14216"/>
                    <a:pt x="8279" y="14224"/>
                    <a:pt x="8282" y="14232"/>
                  </a:cubicBezTo>
                  <a:cubicBezTo>
                    <a:pt x="8289" y="14246"/>
                    <a:pt x="8292" y="14260"/>
                    <a:pt x="8292" y="14275"/>
                  </a:cubicBezTo>
                  <a:cubicBezTo>
                    <a:pt x="8292" y="14290"/>
                    <a:pt x="8288" y="14305"/>
                    <a:pt x="8280" y="14321"/>
                  </a:cubicBezTo>
                  <a:cubicBezTo>
                    <a:pt x="8276" y="14329"/>
                    <a:pt x="8271" y="14337"/>
                    <a:pt x="8265" y="14344"/>
                  </a:cubicBezTo>
                  <a:cubicBezTo>
                    <a:pt x="8259" y="14351"/>
                    <a:pt x="8252" y="14358"/>
                    <a:pt x="8245" y="14363"/>
                  </a:cubicBezTo>
                  <a:cubicBezTo>
                    <a:pt x="8237" y="14369"/>
                    <a:pt x="8230" y="14374"/>
                    <a:pt x="8222" y="14377"/>
                  </a:cubicBezTo>
                  <a:cubicBezTo>
                    <a:pt x="8214" y="14381"/>
                    <a:pt x="8205" y="14383"/>
                    <a:pt x="8197" y="14383"/>
                  </a:cubicBezTo>
                  <a:cubicBezTo>
                    <a:pt x="8180" y="14385"/>
                    <a:pt x="8158" y="14381"/>
                    <a:pt x="8132" y="14374"/>
                  </a:cubicBezTo>
                  <a:cubicBezTo>
                    <a:pt x="8106" y="14367"/>
                    <a:pt x="8078" y="14356"/>
                    <a:pt x="8048" y="14342"/>
                  </a:cubicBezTo>
                  <a:cubicBezTo>
                    <a:pt x="8024" y="14330"/>
                    <a:pt x="8004" y="14318"/>
                    <a:pt x="7988" y="14306"/>
                  </a:cubicBezTo>
                  <a:cubicBezTo>
                    <a:pt x="7973" y="14294"/>
                    <a:pt x="7960" y="14282"/>
                    <a:pt x="7951" y="14269"/>
                  </a:cubicBezTo>
                  <a:cubicBezTo>
                    <a:pt x="7940" y="14254"/>
                    <a:pt x="7935" y="14237"/>
                    <a:pt x="7934" y="14218"/>
                  </a:cubicBezTo>
                  <a:cubicBezTo>
                    <a:pt x="7933" y="14199"/>
                    <a:pt x="7937" y="14181"/>
                    <a:pt x="7946" y="14162"/>
                  </a:cubicBezTo>
                  <a:cubicBezTo>
                    <a:pt x="7957" y="14140"/>
                    <a:pt x="7972" y="14124"/>
                    <a:pt x="7990" y="14115"/>
                  </a:cubicBezTo>
                  <a:cubicBezTo>
                    <a:pt x="8007" y="14106"/>
                    <a:pt x="8025" y="14101"/>
                    <a:pt x="8043" y="14102"/>
                  </a:cubicBezTo>
                  <a:cubicBezTo>
                    <a:pt x="8060" y="14102"/>
                    <a:pt x="8079" y="14105"/>
                    <a:pt x="8100" y="14112"/>
                  </a:cubicBezTo>
                  <a:cubicBezTo>
                    <a:pt x="8122" y="14119"/>
                    <a:pt x="8147" y="14130"/>
                    <a:pt x="8176" y="14144"/>
                  </a:cubicBezTo>
                  <a:cubicBezTo>
                    <a:pt x="8192" y="14152"/>
                    <a:pt x="8206" y="14159"/>
                    <a:pt x="8218" y="14167"/>
                  </a:cubicBezTo>
                  <a:close/>
                  <a:moveTo>
                    <a:pt x="8143" y="13685"/>
                  </a:moveTo>
                  <a:lnTo>
                    <a:pt x="8042" y="13891"/>
                  </a:lnTo>
                  <a:lnTo>
                    <a:pt x="8432" y="14083"/>
                  </a:lnTo>
                  <a:lnTo>
                    <a:pt x="8456" y="14036"/>
                  </a:lnTo>
                  <a:lnTo>
                    <a:pt x="8270" y="13945"/>
                  </a:lnTo>
                  <a:lnTo>
                    <a:pt x="8332" y="13819"/>
                  </a:lnTo>
                  <a:lnTo>
                    <a:pt x="8294" y="13800"/>
                  </a:lnTo>
                  <a:lnTo>
                    <a:pt x="8232" y="13926"/>
                  </a:lnTo>
                  <a:lnTo>
                    <a:pt x="8104" y="13863"/>
                  </a:lnTo>
                  <a:lnTo>
                    <a:pt x="8178" y="13712"/>
                  </a:lnTo>
                  <a:lnTo>
                    <a:pt x="8143" y="13685"/>
                  </a:lnTo>
                  <a:close/>
                  <a:moveTo>
                    <a:pt x="8809" y="13319"/>
                  </a:moveTo>
                  <a:lnTo>
                    <a:pt x="8401" y="13160"/>
                  </a:lnTo>
                  <a:lnTo>
                    <a:pt x="8367" y="13229"/>
                  </a:lnTo>
                  <a:lnTo>
                    <a:pt x="8591" y="13430"/>
                  </a:lnTo>
                  <a:cubicBezTo>
                    <a:pt x="8605" y="13442"/>
                    <a:pt x="8617" y="13452"/>
                    <a:pt x="8628" y="13461"/>
                  </a:cubicBezTo>
                  <a:cubicBezTo>
                    <a:pt x="8640" y="13470"/>
                    <a:pt x="8646" y="13474"/>
                    <a:pt x="8647" y="13476"/>
                  </a:cubicBezTo>
                  <a:cubicBezTo>
                    <a:pt x="8645" y="13475"/>
                    <a:pt x="8637" y="13473"/>
                    <a:pt x="8624" y="13469"/>
                  </a:cubicBezTo>
                  <a:cubicBezTo>
                    <a:pt x="8610" y="13465"/>
                    <a:pt x="8593" y="13462"/>
                    <a:pt x="8572" y="13458"/>
                  </a:cubicBezTo>
                  <a:lnTo>
                    <a:pt x="8282" y="13403"/>
                  </a:lnTo>
                  <a:lnTo>
                    <a:pt x="8248" y="13472"/>
                  </a:lnTo>
                  <a:lnTo>
                    <a:pt x="8622" y="13698"/>
                  </a:lnTo>
                  <a:lnTo>
                    <a:pt x="8644" y="13653"/>
                  </a:lnTo>
                  <a:lnTo>
                    <a:pt x="8377" y="13495"/>
                  </a:lnTo>
                  <a:cubicBezTo>
                    <a:pt x="8371" y="13491"/>
                    <a:pt x="8365" y="13488"/>
                    <a:pt x="8357" y="13483"/>
                  </a:cubicBezTo>
                  <a:cubicBezTo>
                    <a:pt x="8350" y="13479"/>
                    <a:pt x="8342" y="13475"/>
                    <a:pt x="8335" y="13470"/>
                  </a:cubicBezTo>
                  <a:cubicBezTo>
                    <a:pt x="8327" y="13466"/>
                    <a:pt x="8321" y="13463"/>
                    <a:pt x="8316" y="13459"/>
                  </a:cubicBezTo>
                  <a:cubicBezTo>
                    <a:pt x="8311" y="13457"/>
                    <a:pt x="8308" y="13455"/>
                    <a:pt x="8306" y="13454"/>
                  </a:cubicBezTo>
                  <a:cubicBezTo>
                    <a:pt x="8311" y="13455"/>
                    <a:pt x="8320" y="13457"/>
                    <a:pt x="8334" y="13460"/>
                  </a:cubicBezTo>
                  <a:cubicBezTo>
                    <a:pt x="8349" y="13463"/>
                    <a:pt x="8367" y="13467"/>
                    <a:pt x="8389" y="13471"/>
                  </a:cubicBezTo>
                  <a:lnTo>
                    <a:pt x="8705" y="13530"/>
                  </a:lnTo>
                  <a:lnTo>
                    <a:pt x="8724" y="13490"/>
                  </a:lnTo>
                  <a:lnTo>
                    <a:pt x="8474" y="13263"/>
                  </a:lnTo>
                  <a:cubicBezTo>
                    <a:pt x="8469" y="13258"/>
                    <a:pt x="8463" y="13254"/>
                    <a:pt x="8457" y="13249"/>
                  </a:cubicBezTo>
                  <a:cubicBezTo>
                    <a:pt x="8451" y="13244"/>
                    <a:pt x="8446" y="13239"/>
                    <a:pt x="8440" y="13234"/>
                  </a:cubicBezTo>
                  <a:cubicBezTo>
                    <a:pt x="8435" y="13230"/>
                    <a:pt x="8431" y="13226"/>
                    <a:pt x="8427" y="13223"/>
                  </a:cubicBezTo>
                  <a:cubicBezTo>
                    <a:pt x="8423" y="13220"/>
                    <a:pt x="8421" y="13218"/>
                    <a:pt x="8420" y="13217"/>
                  </a:cubicBezTo>
                  <a:cubicBezTo>
                    <a:pt x="8421" y="13218"/>
                    <a:pt x="8424" y="13219"/>
                    <a:pt x="8429" y="13221"/>
                  </a:cubicBezTo>
                  <a:cubicBezTo>
                    <a:pt x="8433" y="13223"/>
                    <a:pt x="8439" y="13226"/>
                    <a:pt x="8446" y="13229"/>
                  </a:cubicBezTo>
                  <a:cubicBezTo>
                    <a:pt x="8452" y="13232"/>
                    <a:pt x="8460" y="13235"/>
                    <a:pt x="8467" y="13238"/>
                  </a:cubicBezTo>
                  <a:cubicBezTo>
                    <a:pt x="8475" y="13242"/>
                    <a:pt x="8482" y="13244"/>
                    <a:pt x="8488" y="13247"/>
                  </a:cubicBezTo>
                  <a:lnTo>
                    <a:pt x="8786" y="13365"/>
                  </a:lnTo>
                  <a:lnTo>
                    <a:pt x="8809" y="13319"/>
                  </a:lnTo>
                  <a:close/>
                  <a:moveTo>
                    <a:pt x="8593" y="12770"/>
                  </a:moveTo>
                  <a:lnTo>
                    <a:pt x="8570" y="12816"/>
                  </a:lnTo>
                  <a:lnTo>
                    <a:pt x="8843" y="12950"/>
                  </a:lnTo>
                  <a:cubicBezTo>
                    <a:pt x="8856" y="12957"/>
                    <a:pt x="8867" y="12963"/>
                    <a:pt x="8875" y="12969"/>
                  </a:cubicBezTo>
                  <a:cubicBezTo>
                    <a:pt x="8884" y="12976"/>
                    <a:pt x="8891" y="12984"/>
                    <a:pt x="8896" y="12995"/>
                  </a:cubicBezTo>
                  <a:cubicBezTo>
                    <a:pt x="8901" y="13005"/>
                    <a:pt x="8903" y="13017"/>
                    <a:pt x="8902" y="13031"/>
                  </a:cubicBezTo>
                  <a:cubicBezTo>
                    <a:pt x="8900" y="13045"/>
                    <a:pt x="8895" y="13060"/>
                    <a:pt x="8887" y="13076"/>
                  </a:cubicBezTo>
                  <a:cubicBezTo>
                    <a:pt x="8881" y="13088"/>
                    <a:pt x="8875" y="13098"/>
                    <a:pt x="8868" y="13106"/>
                  </a:cubicBezTo>
                  <a:cubicBezTo>
                    <a:pt x="8862" y="13113"/>
                    <a:pt x="8855" y="13119"/>
                    <a:pt x="8848" y="13123"/>
                  </a:cubicBezTo>
                  <a:cubicBezTo>
                    <a:pt x="8841" y="13128"/>
                    <a:pt x="8835" y="13130"/>
                    <a:pt x="8828" y="13132"/>
                  </a:cubicBezTo>
                  <a:cubicBezTo>
                    <a:pt x="8822" y="13133"/>
                    <a:pt x="8816" y="13134"/>
                    <a:pt x="8811" y="13134"/>
                  </a:cubicBezTo>
                  <a:cubicBezTo>
                    <a:pt x="8804" y="13133"/>
                    <a:pt x="8795" y="13131"/>
                    <a:pt x="8783" y="13127"/>
                  </a:cubicBezTo>
                  <a:cubicBezTo>
                    <a:pt x="8772" y="13122"/>
                    <a:pt x="8761" y="13118"/>
                    <a:pt x="8752" y="13113"/>
                  </a:cubicBezTo>
                  <a:lnTo>
                    <a:pt x="8488" y="12983"/>
                  </a:lnTo>
                  <a:lnTo>
                    <a:pt x="8466" y="13029"/>
                  </a:lnTo>
                  <a:lnTo>
                    <a:pt x="8746" y="13167"/>
                  </a:lnTo>
                  <a:cubicBezTo>
                    <a:pt x="8755" y="13172"/>
                    <a:pt x="8765" y="13176"/>
                    <a:pt x="8777" y="13180"/>
                  </a:cubicBezTo>
                  <a:cubicBezTo>
                    <a:pt x="8788" y="13185"/>
                    <a:pt x="8800" y="13186"/>
                    <a:pt x="8813" y="13186"/>
                  </a:cubicBezTo>
                  <a:cubicBezTo>
                    <a:pt x="8837" y="13185"/>
                    <a:pt x="8858" y="13177"/>
                    <a:pt x="8876" y="13164"/>
                  </a:cubicBezTo>
                  <a:cubicBezTo>
                    <a:pt x="8894" y="13150"/>
                    <a:pt x="8911" y="13128"/>
                    <a:pt x="8926" y="13098"/>
                  </a:cubicBezTo>
                  <a:cubicBezTo>
                    <a:pt x="8938" y="13074"/>
                    <a:pt x="8945" y="13053"/>
                    <a:pt x="8948" y="13034"/>
                  </a:cubicBezTo>
                  <a:cubicBezTo>
                    <a:pt x="8951" y="13016"/>
                    <a:pt x="8950" y="12998"/>
                    <a:pt x="8946" y="12981"/>
                  </a:cubicBezTo>
                  <a:cubicBezTo>
                    <a:pt x="8942" y="12964"/>
                    <a:pt x="8934" y="12950"/>
                    <a:pt x="8923" y="12940"/>
                  </a:cubicBezTo>
                  <a:cubicBezTo>
                    <a:pt x="8912" y="12929"/>
                    <a:pt x="8895" y="12918"/>
                    <a:pt x="8871" y="12907"/>
                  </a:cubicBezTo>
                  <a:lnTo>
                    <a:pt x="8593" y="12770"/>
                  </a:lnTo>
                  <a:close/>
                  <a:moveTo>
                    <a:pt x="8436" y="12901"/>
                  </a:moveTo>
                  <a:cubicBezTo>
                    <a:pt x="8428" y="12904"/>
                    <a:pt x="8421" y="12909"/>
                    <a:pt x="8417" y="12918"/>
                  </a:cubicBezTo>
                  <a:cubicBezTo>
                    <a:pt x="8413" y="12926"/>
                    <a:pt x="8413" y="12934"/>
                    <a:pt x="8416" y="12942"/>
                  </a:cubicBezTo>
                  <a:cubicBezTo>
                    <a:pt x="8419" y="12951"/>
                    <a:pt x="8424" y="12957"/>
                    <a:pt x="8432" y="12961"/>
                  </a:cubicBezTo>
                  <a:cubicBezTo>
                    <a:pt x="8440" y="12965"/>
                    <a:pt x="8449" y="12966"/>
                    <a:pt x="8458" y="12963"/>
                  </a:cubicBezTo>
                  <a:cubicBezTo>
                    <a:pt x="8466" y="12960"/>
                    <a:pt x="8473" y="12955"/>
                    <a:pt x="8477" y="12946"/>
                  </a:cubicBezTo>
                  <a:cubicBezTo>
                    <a:pt x="8481" y="12938"/>
                    <a:pt x="8481" y="12930"/>
                    <a:pt x="8478" y="12921"/>
                  </a:cubicBezTo>
                  <a:cubicBezTo>
                    <a:pt x="8475" y="12913"/>
                    <a:pt x="8469" y="12906"/>
                    <a:pt x="8461" y="12902"/>
                  </a:cubicBezTo>
                  <a:cubicBezTo>
                    <a:pt x="8453" y="12898"/>
                    <a:pt x="8445" y="12898"/>
                    <a:pt x="8436" y="12901"/>
                  </a:cubicBezTo>
                  <a:close/>
                  <a:moveTo>
                    <a:pt x="8494" y="12784"/>
                  </a:moveTo>
                  <a:cubicBezTo>
                    <a:pt x="8485" y="12787"/>
                    <a:pt x="8479" y="12793"/>
                    <a:pt x="8475" y="12801"/>
                  </a:cubicBezTo>
                  <a:cubicBezTo>
                    <a:pt x="8471" y="12809"/>
                    <a:pt x="8470" y="12817"/>
                    <a:pt x="8473" y="12826"/>
                  </a:cubicBezTo>
                  <a:cubicBezTo>
                    <a:pt x="8476" y="12834"/>
                    <a:pt x="8481" y="12840"/>
                    <a:pt x="8489" y="12844"/>
                  </a:cubicBezTo>
                  <a:cubicBezTo>
                    <a:pt x="8498" y="12848"/>
                    <a:pt x="8506" y="12849"/>
                    <a:pt x="8515" y="12846"/>
                  </a:cubicBezTo>
                  <a:cubicBezTo>
                    <a:pt x="8524" y="12843"/>
                    <a:pt x="8530" y="12838"/>
                    <a:pt x="8534" y="12830"/>
                  </a:cubicBezTo>
                  <a:cubicBezTo>
                    <a:pt x="8538" y="12821"/>
                    <a:pt x="8539" y="12813"/>
                    <a:pt x="8536" y="12804"/>
                  </a:cubicBezTo>
                  <a:cubicBezTo>
                    <a:pt x="8532" y="12796"/>
                    <a:pt x="8527" y="12790"/>
                    <a:pt x="8518" y="12786"/>
                  </a:cubicBezTo>
                  <a:cubicBezTo>
                    <a:pt x="8510" y="12782"/>
                    <a:pt x="8502" y="12781"/>
                    <a:pt x="8494" y="12784"/>
                  </a:cubicBezTo>
                  <a:close/>
                  <a:moveTo>
                    <a:pt x="6885" y="17967"/>
                  </a:moveTo>
                  <a:lnTo>
                    <a:pt x="6758" y="18226"/>
                  </a:lnTo>
                  <a:lnTo>
                    <a:pt x="6797" y="18245"/>
                  </a:lnTo>
                  <a:lnTo>
                    <a:pt x="6849" y="18140"/>
                  </a:lnTo>
                  <a:lnTo>
                    <a:pt x="7081" y="18254"/>
                  </a:lnTo>
                  <a:lnTo>
                    <a:pt x="7194" y="18254"/>
                  </a:lnTo>
                  <a:lnTo>
                    <a:pt x="6871" y="18095"/>
                  </a:lnTo>
                  <a:lnTo>
                    <a:pt x="6923" y="17989"/>
                  </a:lnTo>
                  <a:lnTo>
                    <a:pt x="6885" y="17967"/>
                  </a:lnTo>
                  <a:close/>
                  <a:moveTo>
                    <a:pt x="9002" y="14585"/>
                  </a:moveTo>
                  <a:lnTo>
                    <a:pt x="9002" y="14530"/>
                  </a:lnTo>
                  <a:cubicBezTo>
                    <a:pt x="8993" y="14536"/>
                    <a:pt x="8984" y="14542"/>
                    <a:pt x="8973" y="14548"/>
                  </a:cubicBezTo>
                  <a:lnTo>
                    <a:pt x="8999" y="14586"/>
                  </a:lnTo>
                  <a:lnTo>
                    <a:pt x="9002" y="14585"/>
                  </a:lnTo>
                  <a:close/>
                  <a:moveTo>
                    <a:pt x="9002" y="14326"/>
                  </a:moveTo>
                  <a:lnTo>
                    <a:pt x="9002" y="14267"/>
                  </a:lnTo>
                  <a:cubicBezTo>
                    <a:pt x="8990" y="14266"/>
                    <a:pt x="8978" y="14267"/>
                    <a:pt x="8967" y="14270"/>
                  </a:cubicBezTo>
                  <a:cubicBezTo>
                    <a:pt x="8954" y="14274"/>
                    <a:pt x="8942" y="14279"/>
                    <a:pt x="8931" y="14287"/>
                  </a:cubicBezTo>
                  <a:cubicBezTo>
                    <a:pt x="8920" y="14294"/>
                    <a:pt x="8907" y="14305"/>
                    <a:pt x="8894" y="14320"/>
                  </a:cubicBezTo>
                  <a:lnTo>
                    <a:pt x="8857" y="14358"/>
                  </a:lnTo>
                  <a:cubicBezTo>
                    <a:pt x="8838" y="14377"/>
                    <a:pt x="8821" y="14390"/>
                    <a:pt x="8807" y="14395"/>
                  </a:cubicBezTo>
                  <a:cubicBezTo>
                    <a:pt x="8793" y="14401"/>
                    <a:pt x="8777" y="14399"/>
                    <a:pt x="8761" y="14391"/>
                  </a:cubicBezTo>
                  <a:cubicBezTo>
                    <a:pt x="8741" y="14382"/>
                    <a:pt x="8729" y="14367"/>
                    <a:pt x="8724" y="14348"/>
                  </a:cubicBezTo>
                  <a:cubicBezTo>
                    <a:pt x="8720" y="14328"/>
                    <a:pt x="8723" y="14306"/>
                    <a:pt x="8735" y="14282"/>
                  </a:cubicBezTo>
                  <a:cubicBezTo>
                    <a:pt x="8739" y="14273"/>
                    <a:pt x="8744" y="14266"/>
                    <a:pt x="8749" y="14259"/>
                  </a:cubicBezTo>
                  <a:cubicBezTo>
                    <a:pt x="8754" y="14252"/>
                    <a:pt x="8759" y="14246"/>
                    <a:pt x="8765" y="14240"/>
                  </a:cubicBezTo>
                  <a:cubicBezTo>
                    <a:pt x="8772" y="14233"/>
                    <a:pt x="8779" y="14227"/>
                    <a:pt x="8787" y="14221"/>
                  </a:cubicBezTo>
                  <a:cubicBezTo>
                    <a:pt x="8795" y="14216"/>
                    <a:pt x="8804" y="14209"/>
                    <a:pt x="8815" y="14203"/>
                  </a:cubicBezTo>
                  <a:lnTo>
                    <a:pt x="8792" y="14166"/>
                  </a:lnTo>
                  <a:cubicBezTo>
                    <a:pt x="8748" y="14191"/>
                    <a:pt x="8716" y="14224"/>
                    <a:pt x="8696" y="14265"/>
                  </a:cubicBezTo>
                  <a:cubicBezTo>
                    <a:pt x="8687" y="14284"/>
                    <a:pt x="8681" y="14303"/>
                    <a:pt x="8679" y="14321"/>
                  </a:cubicBezTo>
                  <a:cubicBezTo>
                    <a:pt x="8677" y="14339"/>
                    <a:pt x="8678" y="14357"/>
                    <a:pt x="8682" y="14372"/>
                  </a:cubicBezTo>
                  <a:cubicBezTo>
                    <a:pt x="8687" y="14388"/>
                    <a:pt x="8694" y="14403"/>
                    <a:pt x="8705" y="14415"/>
                  </a:cubicBezTo>
                  <a:cubicBezTo>
                    <a:pt x="8716" y="14428"/>
                    <a:pt x="8729" y="14439"/>
                    <a:pt x="8746" y="14447"/>
                  </a:cubicBezTo>
                  <a:cubicBezTo>
                    <a:pt x="8771" y="14459"/>
                    <a:pt x="8796" y="14462"/>
                    <a:pt x="8822" y="14454"/>
                  </a:cubicBezTo>
                  <a:cubicBezTo>
                    <a:pt x="8834" y="14450"/>
                    <a:pt x="8845" y="14444"/>
                    <a:pt x="8855" y="14436"/>
                  </a:cubicBezTo>
                  <a:cubicBezTo>
                    <a:pt x="8865" y="14428"/>
                    <a:pt x="8877" y="14417"/>
                    <a:pt x="8891" y="14401"/>
                  </a:cubicBezTo>
                  <a:lnTo>
                    <a:pt x="8922" y="14368"/>
                  </a:lnTo>
                  <a:cubicBezTo>
                    <a:pt x="8949" y="14339"/>
                    <a:pt x="8976" y="14325"/>
                    <a:pt x="9002" y="14326"/>
                  </a:cubicBezTo>
                  <a:close/>
                  <a:moveTo>
                    <a:pt x="9002" y="14162"/>
                  </a:moveTo>
                  <a:lnTo>
                    <a:pt x="9002" y="14098"/>
                  </a:lnTo>
                  <a:cubicBezTo>
                    <a:pt x="8992" y="14092"/>
                    <a:pt x="8984" y="14087"/>
                    <a:pt x="8976" y="14081"/>
                  </a:cubicBezTo>
                  <a:cubicBezTo>
                    <a:pt x="8961" y="14071"/>
                    <a:pt x="8948" y="14059"/>
                    <a:pt x="8938" y="14047"/>
                  </a:cubicBezTo>
                  <a:cubicBezTo>
                    <a:pt x="8921" y="14027"/>
                    <a:pt x="8910" y="14006"/>
                    <a:pt x="8907" y="13984"/>
                  </a:cubicBezTo>
                  <a:cubicBezTo>
                    <a:pt x="8903" y="13963"/>
                    <a:pt x="8907" y="13940"/>
                    <a:pt x="8918" y="13918"/>
                  </a:cubicBezTo>
                  <a:cubicBezTo>
                    <a:pt x="8925" y="13903"/>
                    <a:pt x="8934" y="13891"/>
                    <a:pt x="8943" y="13881"/>
                  </a:cubicBezTo>
                  <a:cubicBezTo>
                    <a:pt x="8953" y="13872"/>
                    <a:pt x="8965" y="13863"/>
                    <a:pt x="8979" y="13856"/>
                  </a:cubicBezTo>
                  <a:lnTo>
                    <a:pt x="8961" y="13816"/>
                  </a:lnTo>
                  <a:cubicBezTo>
                    <a:pt x="8944" y="13824"/>
                    <a:pt x="8929" y="13835"/>
                    <a:pt x="8915" y="13849"/>
                  </a:cubicBezTo>
                  <a:cubicBezTo>
                    <a:pt x="8902" y="13863"/>
                    <a:pt x="8890" y="13880"/>
                    <a:pt x="8881" y="13899"/>
                  </a:cubicBezTo>
                  <a:cubicBezTo>
                    <a:pt x="8869" y="13922"/>
                    <a:pt x="8863" y="13946"/>
                    <a:pt x="8864" y="13971"/>
                  </a:cubicBezTo>
                  <a:cubicBezTo>
                    <a:pt x="8864" y="13997"/>
                    <a:pt x="8869" y="14021"/>
                    <a:pt x="8880" y="14044"/>
                  </a:cubicBezTo>
                  <a:cubicBezTo>
                    <a:pt x="8891" y="14068"/>
                    <a:pt x="8907" y="14090"/>
                    <a:pt x="8927" y="14110"/>
                  </a:cubicBezTo>
                  <a:cubicBezTo>
                    <a:pt x="8948" y="14130"/>
                    <a:pt x="8973" y="14148"/>
                    <a:pt x="9002" y="14162"/>
                  </a:cubicBezTo>
                  <a:close/>
                  <a:moveTo>
                    <a:pt x="7417" y="17873"/>
                  </a:moveTo>
                  <a:lnTo>
                    <a:pt x="7377" y="17853"/>
                  </a:lnTo>
                  <a:lnTo>
                    <a:pt x="7292" y="18025"/>
                  </a:lnTo>
                  <a:lnTo>
                    <a:pt x="7149" y="17954"/>
                  </a:lnTo>
                  <a:lnTo>
                    <a:pt x="7215" y="17821"/>
                  </a:lnTo>
                  <a:lnTo>
                    <a:pt x="7174" y="17801"/>
                  </a:lnTo>
                  <a:lnTo>
                    <a:pt x="7109" y="17935"/>
                  </a:lnTo>
                  <a:lnTo>
                    <a:pt x="6980" y="17871"/>
                  </a:lnTo>
                  <a:lnTo>
                    <a:pt x="7059" y="17711"/>
                  </a:lnTo>
                  <a:lnTo>
                    <a:pt x="7023" y="17686"/>
                  </a:lnTo>
                  <a:lnTo>
                    <a:pt x="6918" y="17900"/>
                  </a:lnTo>
                  <a:lnTo>
                    <a:pt x="7309" y="18092"/>
                  </a:lnTo>
                  <a:lnTo>
                    <a:pt x="7417" y="17873"/>
                  </a:lnTo>
                  <a:close/>
                  <a:moveTo>
                    <a:pt x="7580" y="17542"/>
                  </a:moveTo>
                  <a:lnTo>
                    <a:pt x="7544" y="17546"/>
                  </a:lnTo>
                  <a:cubicBezTo>
                    <a:pt x="7527" y="17549"/>
                    <a:pt x="7509" y="17551"/>
                    <a:pt x="7491" y="17553"/>
                  </a:cubicBezTo>
                  <a:cubicBezTo>
                    <a:pt x="7472" y="17556"/>
                    <a:pt x="7454" y="17559"/>
                    <a:pt x="7438" y="17561"/>
                  </a:cubicBezTo>
                  <a:cubicBezTo>
                    <a:pt x="7421" y="17563"/>
                    <a:pt x="7410" y="17565"/>
                    <a:pt x="7403" y="17566"/>
                  </a:cubicBezTo>
                  <a:cubicBezTo>
                    <a:pt x="7393" y="17568"/>
                    <a:pt x="7382" y="17570"/>
                    <a:pt x="7370" y="17574"/>
                  </a:cubicBezTo>
                  <a:cubicBezTo>
                    <a:pt x="7358" y="17577"/>
                    <a:pt x="7348" y="17580"/>
                    <a:pt x="7340" y="17584"/>
                  </a:cubicBezTo>
                  <a:lnTo>
                    <a:pt x="7343" y="17578"/>
                  </a:lnTo>
                  <a:cubicBezTo>
                    <a:pt x="7350" y="17563"/>
                    <a:pt x="7355" y="17547"/>
                    <a:pt x="7356" y="17532"/>
                  </a:cubicBezTo>
                  <a:cubicBezTo>
                    <a:pt x="7357" y="17517"/>
                    <a:pt x="7355" y="17502"/>
                    <a:pt x="7350" y="17489"/>
                  </a:cubicBezTo>
                  <a:cubicBezTo>
                    <a:pt x="7345" y="17475"/>
                    <a:pt x="7338" y="17462"/>
                    <a:pt x="7327" y="17451"/>
                  </a:cubicBezTo>
                  <a:cubicBezTo>
                    <a:pt x="7316" y="17439"/>
                    <a:pt x="7302" y="17430"/>
                    <a:pt x="7286" y="17422"/>
                  </a:cubicBezTo>
                  <a:cubicBezTo>
                    <a:pt x="7276" y="17417"/>
                    <a:pt x="7266" y="17413"/>
                    <a:pt x="7256" y="17412"/>
                  </a:cubicBezTo>
                  <a:cubicBezTo>
                    <a:pt x="7247" y="17410"/>
                    <a:pt x="7238" y="17409"/>
                    <a:pt x="7229" y="17409"/>
                  </a:cubicBezTo>
                  <a:cubicBezTo>
                    <a:pt x="7220" y="17410"/>
                    <a:pt x="7212" y="17411"/>
                    <a:pt x="7205" y="17413"/>
                  </a:cubicBezTo>
                  <a:cubicBezTo>
                    <a:pt x="7198" y="17415"/>
                    <a:pt x="7191" y="17417"/>
                    <a:pt x="7185" y="17420"/>
                  </a:cubicBezTo>
                  <a:cubicBezTo>
                    <a:pt x="7179" y="17423"/>
                    <a:pt x="7173" y="17426"/>
                    <a:pt x="7167" y="17431"/>
                  </a:cubicBezTo>
                  <a:cubicBezTo>
                    <a:pt x="7161" y="17435"/>
                    <a:pt x="7155" y="17441"/>
                    <a:pt x="7149" y="17447"/>
                  </a:cubicBezTo>
                  <a:cubicBezTo>
                    <a:pt x="7143" y="17454"/>
                    <a:pt x="7137" y="17462"/>
                    <a:pt x="7131" y="17472"/>
                  </a:cubicBezTo>
                  <a:cubicBezTo>
                    <a:pt x="7125" y="17482"/>
                    <a:pt x="7118" y="17493"/>
                    <a:pt x="7112" y="17506"/>
                  </a:cubicBezTo>
                  <a:lnTo>
                    <a:pt x="7067" y="17598"/>
                  </a:lnTo>
                  <a:lnTo>
                    <a:pt x="7458" y="17790"/>
                  </a:lnTo>
                  <a:lnTo>
                    <a:pt x="7480" y="17744"/>
                  </a:lnTo>
                  <a:lnTo>
                    <a:pt x="7304" y="17657"/>
                  </a:lnTo>
                  <a:cubicBezTo>
                    <a:pt x="7309" y="17648"/>
                    <a:pt x="7315" y="17641"/>
                    <a:pt x="7321" y="17636"/>
                  </a:cubicBezTo>
                  <a:cubicBezTo>
                    <a:pt x="7327" y="17632"/>
                    <a:pt x="7337" y="17628"/>
                    <a:pt x="7351" y="17625"/>
                  </a:cubicBezTo>
                  <a:cubicBezTo>
                    <a:pt x="7374" y="17621"/>
                    <a:pt x="7396" y="17617"/>
                    <a:pt x="7416" y="17613"/>
                  </a:cubicBezTo>
                  <a:cubicBezTo>
                    <a:pt x="7437" y="17610"/>
                    <a:pt x="7456" y="17607"/>
                    <a:pt x="7474" y="17605"/>
                  </a:cubicBezTo>
                  <a:cubicBezTo>
                    <a:pt x="7491" y="17603"/>
                    <a:pt x="7506" y="17601"/>
                    <a:pt x="7519" y="17601"/>
                  </a:cubicBezTo>
                  <a:cubicBezTo>
                    <a:pt x="7533" y="17600"/>
                    <a:pt x="7543" y="17600"/>
                    <a:pt x="7551" y="17600"/>
                  </a:cubicBezTo>
                  <a:lnTo>
                    <a:pt x="7580" y="17542"/>
                  </a:lnTo>
                  <a:close/>
                  <a:moveTo>
                    <a:pt x="7294" y="17493"/>
                  </a:moveTo>
                  <a:cubicBezTo>
                    <a:pt x="7302" y="17501"/>
                    <a:pt x="7308" y="17510"/>
                    <a:pt x="7311" y="17519"/>
                  </a:cubicBezTo>
                  <a:cubicBezTo>
                    <a:pt x="7314" y="17530"/>
                    <a:pt x="7314" y="17542"/>
                    <a:pt x="7312" y="17555"/>
                  </a:cubicBezTo>
                  <a:cubicBezTo>
                    <a:pt x="7310" y="17567"/>
                    <a:pt x="7304" y="17582"/>
                    <a:pt x="7296" y="17600"/>
                  </a:cubicBezTo>
                  <a:lnTo>
                    <a:pt x="7275" y="17643"/>
                  </a:lnTo>
                  <a:lnTo>
                    <a:pt x="7129" y="17571"/>
                  </a:lnTo>
                  <a:lnTo>
                    <a:pt x="7152" y="17525"/>
                  </a:lnTo>
                  <a:cubicBezTo>
                    <a:pt x="7157" y="17514"/>
                    <a:pt x="7162" y="17505"/>
                    <a:pt x="7167" y="17498"/>
                  </a:cubicBezTo>
                  <a:cubicBezTo>
                    <a:pt x="7172" y="17491"/>
                    <a:pt x="7178" y="17485"/>
                    <a:pt x="7184" y="17480"/>
                  </a:cubicBezTo>
                  <a:cubicBezTo>
                    <a:pt x="7194" y="17471"/>
                    <a:pt x="7206" y="17466"/>
                    <a:pt x="7221" y="17464"/>
                  </a:cubicBezTo>
                  <a:cubicBezTo>
                    <a:pt x="7235" y="17462"/>
                    <a:pt x="7249" y="17464"/>
                    <a:pt x="7262" y="17471"/>
                  </a:cubicBezTo>
                  <a:cubicBezTo>
                    <a:pt x="7275" y="17477"/>
                    <a:pt x="7285" y="17484"/>
                    <a:pt x="7294" y="17493"/>
                  </a:cubicBezTo>
                  <a:close/>
                  <a:moveTo>
                    <a:pt x="7792" y="17330"/>
                  </a:moveTo>
                  <a:lnTo>
                    <a:pt x="7243" y="17060"/>
                  </a:lnTo>
                  <a:lnTo>
                    <a:pt x="7224" y="17098"/>
                  </a:lnTo>
                  <a:lnTo>
                    <a:pt x="7773" y="17368"/>
                  </a:lnTo>
                  <a:lnTo>
                    <a:pt x="7792" y="17330"/>
                  </a:lnTo>
                  <a:close/>
                  <a:moveTo>
                    <a:pt x="7637" y="16439"/>
                  </a:moveTo>
                  <a:lnTo>
                    <a:pt x="7614" y="16485"/>
                  </a:lnTo>
                  <a:lnTo>
                    <a:pt x="7817" y="16645"/>
                  </a:lnTo>
                  <a:cubicBezTo>
                    <a:pt x="7830" y="16656"/>
                    <a:pt x="7843" y="16666"/>
                    <a:pt x="7856" y="16675"/>
                  </a:cubicBezTo>
                  <a:cubicBezTo>
                    <a:pt x="7868" y="16685"/>
                    <a:pt x="7880" y="16694"/>
                    <a:pt x="7890" y="16701"/>
                  </a:cubicBezTo>
                  <a:cubicBezTo>
                    <a:pt x="7900" y="16709"/>
                    <a:pt x="7909" y="16715"/>
                    <a:pt x="7915" y="16720"/>
                  </a:cubicBezTo>
                  <a:cubicBezTo>
                    <a:pt x="7920" y="16723"/>
                    <a:pt x="7924" y="16726"/>
                    <a:pt x="7925" y="16727"/>
                  </a:cubicBezTo>
                  <a:cubicBezTo>
                    <a:pt x="7923" y="16727"/>
                    <a:pt x="7920" y="16726"/>
                    <a:pt x="7916" y="16724"/>
                  </a:cubicBezTo>
                  <a:cubicBezTo>
                    <a:pt x="7910" y="16722"/>
                    <a:pt x="7901" y="16720"/>
                    <a:pt x="7891" y="16717"/>
                  </a:cubicBezTo>
                  <a:cubicBezTo>
                    <a:pt x="7881" y="16714"/>
                    <a:pt x="7869" y="16711"/>
                    <a:pt x="7856" y="16707"/>
                  </a:cubicBezTo>
                  <a:cubicBezTo>
                    <a:pt x="7843" y="16704"/>
                    <a:pt x="7828" y="16700"/>
                    <a:pt x="7812" y="16696"/>
                  </a:cubicBezTo>
                  <a:lnTo>
                    <a:pt x="7543" y="16631"/>
                  </a:lnTo>
                  <a:lnTo>
                    <a:pt x="7517" y="16684"/>
                  </a:lnTo>
                  <a:lnTo>
                    <a:pt x="7725" y="16851"/>
                  </a:lnTo>
                  <a:cubicBezTo>
                    <a:pt x="7735" y="16859"/>
                    <a:pt x="7746" y="16867"/>
                    <a:pt x="7758" y="16876"/>
                  </a:cubicBezTo>
                  <a:cubicBezTo>
                    <a:pt x="7769" y="16885"/>
                    <a:pt x="7780" y="16893"/>
                    <a:pt x="7790" y="16901"/>
                  </a:cubicBezTo>
                  <a:cubicBezTo>
                    <a:pt x="7800" y="16908"/>
                    <a:pt x="7808" y="16915"/>
                    <a:pt x="7815" y="16920"/>
                  </a:cubicBezTo>
                  <a:cubicBezTo>
                    <a:pt x="7823" y="16925"/>
                    <a:pt x="7826" y="16928"/>
                    <a:pt x="7827" y="16929"/>
                  </a:cubicBezTo>
                  <a:cubicBezTo>
                    <a:pt x="7825" y="16928"/>
                    <a:pt x="7820" y="16927"/>
                    <a:pt x="7812" y="16924"/>
                  </a:cubicBezTo>
                  <a:cubicBezTo>
                    <a:pt x="7803" y="16921"/>
                    <a:pt x="7793" y="16918"/>
                    <a:pt x="7781" y="16914"/>
                  </a:cubicBezTo>
                  <a:cubicBezTo>
                    <a:pt x="7768" y="16910"/>
                    <a:pt x="7755" y="16907"/>
                    <a:pt x="7740" y="16902"/>
                  </a:cubicBezTo>
                  <a:cubicBezTo>
                    <a:pt x="7726" y="16898"/>
                    <a:pt x="7712" y="16895"/>
                    <a:pt x="7698" y="16891"/>
                  </a:cubicBezTo>
                  <a:lnTo>
                    <a:pt x="7445" y="16828"/>
                  </a:lnTo>
                  <a:lnTo>
                    <a:pt x="7421" y="16879"/>
                  </a:lnTo>
                  <a:lnTo>
                    <a:pt x="7857" y="16979"/>
                  </a:lnTo>
                  <a:lnTo>
                    <a:pt x="7887" y="16918"/>
                  </a:lnTo>
                  <a:lnTo>
                    <a:pt x="7690" y="16762"/>
                  </a:lnTo>
                  <a:cubicBezTo>
                    <a:pt x="7678" y="16753"/>
                    <a:pt x="7667" y="16744"/>
                    <a:pt x="7656" y="16736"/>
                  </a:cubicBezTo>
                  <a:cubicBezTo>
                    <a:pt x="7645" y="16727"/>
                    <a:pt x="7635" y="16719"/>
                    <a:pt x="7625" y="16713"/>
                  </a:cubicBezTo>
                  <a:cubicBezTo>
                    <a:pt x="7616" y="16706"/>
                    <a:pt x="7609" y="16701"/>
                    <a:pt x="7603" y="16697"/>
                  </a:cubicBezTo>
                  <a:cubicBezTo>
                    <a:pt x="7597" y="16693"/>
                    <a:pt x="7594" y="16690"/>
                    <a:pt x="7593" y="16690"/>
                  </a:cubicBezTo>
                  <a:cubicBezTo>
                    <a:pt x="7595" y="16690"/>
                    <a:pt x="7599" y="16692"/>
                    <a:pt x="7606" y="16694"/>
                  </a:cubicBezTo>
                  <a:cubicBezTo>
                    <a:pt x="7612" y="16696"/>
                    <a:pt x="7621" y="16698"/>
                    <a:pt x="7632" y="16701"/>
                  </a:cubicBezTo>
                  <a:cubicBezTo>
                    <a:pt x="7642" y="16704"/>
                    <a:pt x="7654" y="16708"/>
                    <a:pt x="7668" y="16711"/>
                  </a:cubicBezTo>
                  <a:cubicBezTo>
                    <a:pt x="7682" y="16715"/>
                    <a:pt x="7697" y="16719"/>
                    <a:pt x="7713" y="16723"/>
                  </a:cubicBezTo>
                  <a:lnTo>
                    <a:pt x="7954" y="16782"/>
                  </a:lnTo>
                  <a:lnTo>
                    <a:pt x="7984" y="16721"/>
                  </a:lnTo>
                  <a:lnTo>
                    <a:pt x="7637" y="16439"/>
                  </a:lnTo>
                  <a:close/>
                  <a:moveTo>
                    <a:pt x="8175" y="16333"/>
                  </a:moveTo>
                  <a:lnTo>
                    <a:pt x="8134" y="16313"/>
                  </a:lnTo>
                  <a:lnTo>
                    <a:pt x="8049" y="16485"/>
                  </a:lnTo>
                  <a:lnTo>
                    <a:pt x="7906" y="16415"/>
                  </a:lnTo>
                  <a:lnTo>
                    <a:pt x="7972" y="16281"/>
                  </a:lnTo>
                  <a:lnTo>
                    <a:pt x="7932" y="16261"/>
                  </a:lnTo>
                  <a:lnTo>
                    <a:pt x="7866" y="16395"/>
                  </a:lnTo>
                  <a:lnTo>
                    <a:pt x="7738" y="16332"/>
                  </a:lnTo>
                  <a:lnTo>
                    <a:pt x="7817" y="16172"/>
                  </a:lnTo>
                  <a:lnTo>
                    <a:pt x="7781" y="16147"/>
                  </a:lnTo>
                  <a:lnTo>
                    <a:pt x="7676" y="16360"/>
                  </a:lnTo>
                  <a:lnTo>
                    <a:pt x="8067" y="16553"/>
                  </a:lnTo>
                  <a:lnTo>
                    <a:pt x="8175" y="16333"/>
                  </a:lnTo>
                  <a:close/>
                  <a:moveTo>
                    <a:pt x="8191" y="15929"/>
                  </a:moveTo>
                  <a:cubicBezTo>
                    <a:pt x="8176" y="15928"/>
                    <a:pt x="8162" y="15929"/>
                    <a:pt x="8149" y="15932"/>
                  </a:cubicBezTo>
                  <a:cubicBezTo>
                    <a:pt x="8136" y="15935"/>
                    <a:pt x="8124" y="15941"/>
                    <a:pt x="8113" y="15948"/>
                  </a:cubicBezTo>
                  <a:cubicBezTo>
                    <a:pt x="8102" y="15956"/>
                    <a:pt x="8090" y="15967"/>
                    <a:pt x="8076" y="15982"/>
                  </a:cubicBezTo>
                  <a:lnTo>
                    <a:pt x="8039" y="16020"/>
                  </a:lnTo>
                  <a:cubicBezTo>
                    <a:pt x="8020" y="16039"/>
                    <a:pt x="8004" y="16051"/>
                    <a:pt x="7989" y="16057"/>
                  </a:cubicBezTo>
                  <a:cubicBezTo>
                    <a:pt x="7975" y="16062"/>
                    <a:pt x="7960" y="16061"/>
                    <a:pt x="7944" y="16053"/>
                  </a:cubicBezTo>
                  <a:cubicBezTo>
                    <a:pt x="7924" y="16043"/>
                    <a:pt x="7911" y="16029"/>
                    <a:pt x="7906" y="16009"/>
                  </a:cubicBezTo>
                  <a:cubicBezTo>
                    <a:pt x="7902" y="15990"/>
                    <a:pt x="7906" y="15968"/>
                    <a:pt x="7918" y="15943"/>
                  </a:cubicBezTo>
                  <a:cubicBezTo>
                    <a:pt x="7922" y="15935"/>
                    <a:pt x="7926" y="15927"/>
                    <a:pt x="7931" y="15921"/>
                  </a:cubicBezTo>
                  <a:cubicBezTo>
                    <a:pt x="7936" y="15914"/>
                    <a:pt x="7941" y="15907"/>
                    <a:pt x="7948" y="15901"/>
                  </a:cubicBezTo>
                  <a:cubicBezTo>
                    <a:pt x="7954" y="15895"/>
                    <a:pt x="7961" y="15889"/>
                    <a:pt x="7969" y="15883"/>
                  </a:cubicBezTo>
                  <a:cubicBezTo>
                    <a:pt x="7977" y="15877"/>
                    <a:pt x="7987" y="15871"/>
                    <a:pt x="7998" y="15865"/>
                  </a:cubicBezTo>
                  <a:lnTo>
                    <a:pt x="7974" y="15827"/>
                  </a:lnTo>
                  <a:cubicBezTo>
                    <a:pt x="7931" y="15852"/>
                    <a:pt x="7899" y="15886"/>
                    <a:pt x="7878" y="15927"/>
                  </a:cubicBezTo>
                  <a:cubicBezTo>
                    <a:pt x="7869" y="15946"/>
                    <a:pt x="7863" y="15965"/>
                    <a:pt x="7861" y="15983"/>
                  </a:cubicBezTo>
                  <a:cubicBezTo>
                    <a:pt x="7859" y="16001"/>
                    <a:pt x="7860" y="16018"/>
                    <a:pt x="7865" y="16034"/>
                  </a:cubicBezTo>
                  <a:cubicBezTo>
                    <a:pt x="7869" y="16050"/>
                    <a:pt x="7877" y="16064"/>
                    <a:pt x="7887" y="16077"/>
                  </a:cubicBezTo>
                  <a:cubicBezTo>
                    <a:pt x="7898" y="16090"/>
                    <a:pt x="7912" y="16100"/>
                    <a:pt x="7928" y="16109"/>
                  </a:cubicBezTo>
                  <a:cubicBezTo>
                    <a:pt x="7954" y="16121"/>
                    <a:pt x="7979" y="16123"/>
                    <a:pt x="8004" y="16116"/>
                  </a:cubicBezTo>
                  <a:cubicBezTo>
                    <a:pt x="8016" y="16112"/>
                    <a:pt x="8027" y="16106"/>
                    <a:pt x="8037" y="16098"/>
                  </a:cubicBezTo>
                  <a:cubicBezTo>
                    <a:pt x="8047" y="16090"/>
                    <a:pt x="8059" y="16078"/>
                    <a:pt x="8073" y="16063"/>
                  </a:cubicBezTo>
                  <a:lnTo>
                    <a:pt x="8105" y="16030"/>
                  </a:lnTo>
                  <a:cubicBezTo>
                    <a:pt x="8142" y="15990"/>
                    <a:pt x="8177" y="15978"/>
                    <a:pt x="8212" y="15995"/>
                  </a:cubicBezTo>
                  <a:cubicBezTo>
                    <a:pt x="8235" y="16007"/>
                    <a:pt x="8249" y="16025"/>
                    <a:pt x="8254" y="16051"/>
                  </a:cubicBezTo>
                  <a:cubicBezTo>
                    <a:pt x="8256" y="16062"/>
                    <a:pt x="8257" y="16073"/>
                    <a:pt x="8255" y="16084"/>
                  </a:cubicBezTo>
                  <a:cubicBezTo>
                    <a:pt x="8253" y="16094"/>
                    <a:pt x="8248" y="16107"/>
                    <a:pt x="8241" y="16121"/>
                  </a:cubicBezTo>
                  <a:cubicBezTo>
                    <a:pt x="8231" y="16141"/>
                    <a:pt x="8219" y="16158"/>
                    <a:pt x="8206" y="16172"/>
                  </a:cubicBezTo>
                  <a:cubicBezTo>
                    <a:pt x="8192" y="16187"/>
                    <a:pt x="8175" y="16199"/>
                    <a:pt x="8155" y="16210"/>
                  </a:cubicBezTo>
                  <a:lnTo>
                    <a:pt x="8182" y="16248"/>
                  </a:lnTo>
                  <a:cubicBezTo>
                    <a:pt x="8204" y="16235"/>
                    <a:pt x="8222" y="16219"/>
                    <a:pt x="8238" y="16202"/>
                  </a:cubicBezTo>
                  <a:cubicBezTo>
                    <a:pt x="8254" y="16184"/>
                    <a:pt x="8267" y="16164"/>
                    <a:pt x="8279" y="16140"/>
                  </a:cubicBezTo>
                  <a:cubicBezTo>
                    <a:pt x="8288" y="16122"/>
                    <a:pt x="8294" y="16105"/>
                    <a:pt x="8297" y="16090"/>
                  </a:cubicBezTo>
                  <a:cubicBezTo>
                    <a:pt x="8300" y="16074"/>
                    <a:pt x="8300" y="16058"/>
                    <a:pt x="8298" y="16041"/>
                  </a:cubicBezTo>
                  <a:cubicBezTo>
                    <a:pt x="8296" y="16018"/>
                    <a:pt x="8288" y="15998"/>
                    <a:pt x="8276" y="15980"/>
                  </a:cubicBezTo>
                  <a:cubicBezTo>
                    <a:pt x="8264" y="15963"/>
                    <a:pt x="8249" y="15949"/>
                    <a:pt x="8231" y="15940"/>
                  </a:cubicBezTo>
                  <a:cubicBezTo>
                    <a:pt x="8219" y="15934"/>
                    <a:pt x="8205" y="15931"/>
                    <a:pt x="8191" y="15929"/>
                  </a:cubicBezTo>
                  <a:close/>
                  <a:moveTo>
                    <a:pt x="8108" y="15482"/>
                  </a:moveTo>
                  <a:lnTo>
                    <a:pt x="7981" y="15741"/>
                  </a:lnTo>
                  <a:lnTo>
                    <a:pt x="8020" y="15760"/>
                  </a:lnTo>
                  <a:lnTo>
                    <a:pt x="8071" y="15655"/>
                  </a:lnTo>
                  <a:lnTo>
                    <a:pt x="8423" y="15828"/>
                  </a:lnTo>
                  <a:lnTo>
                    <a:pt x="8445" y="15783"/>
                  </a:lnTo>
                  <a:lnTo>
                    <a:pt x="8094" y="15610"/>
                  </a:lnTo>
                  <a:lnTo>
                    <a:pt x="8146" y="15504"/>
                  </a:lnTo>
                  <a:lnTo>
                    <a:pt x="8108" y="15482"/>
                  </a:lnTo>
                  <a:close/>
                  <a:moveTo>
                    <a:pt x="8242" y="15209"/>
                  </a:moveTo>
                  <a:lnTo>
                    <a:pt x="8141" y="15415"/>
                  </a:lnTo>
                  <a:lnTo>
                    <a:pt x="8532" y="15607"/>
                  </a:lnTo>
                  <a:lnTo>
                    <a:pt x="8555" y="15560"/>
                  </a:lnTo>
                  <a:lnTo>
                    <a:pt x="8369" y="15469"/>
                  </a:lnTo>
                  <a:lnTo>
                    <a:pt x="8431" y="15343"/>
                  </a:lnTo>
                  <a:lnTo>
                    <a:pt x="8393" y="15325"/>
                  </a:lnTo>
                  <a:lnTo>
                    <a:pt x="8331" y="15450"/>
                  </a:lnTo>
                  <a:lnTo>
                    <a:pt x="8203" y="15387"/>
                  </a:lnTo>
                  <a:lnTo>
                    <a:pt x="8277" y="15236"/>
                  </a:lnTo>
                  <a:lnTo>
                    <a:pt x="8242" y="15209"/>
                  </a:lnTo>
                  <a:close/>
                  <a:moveTo>
                    <a:pt x="8789" y="15084"/>
                  </a:moveTo>
                  <a:lnTo>
                    <a:pt x="8335" y="15021"/>
                  </a:lnTo>
                  <a:lnTo>
                    <a:pt x="8305" y="15082"/>
                  </a:lnTo>
                  <a:lnTo>
                    <a:pt x="8631" y="15405"/>
                  </a:lnTo>
                  <a:lnTo>
                    <a:pt x="8655" y="15358"/>
                  </a:lnTo>
                  <a:lnTo>
                    <a:pt x="8553" y="15261"/>
                  </a:lnTo>
                  <a:lnTo>
                    <a:pt x="8625" y="15115"/>
                  </a:lnTo>
                  <a:lnTo>
                    <a:pt x="8763" y="15137"/>
                  </a:lnTo>
                  <a:lnTo>
                    <a:pt x="8789" y="15084"/>
                  </a:lnTo>
                  <a:close/>
                  <a:moveTo>
                    <a:pt x="8581" y="15108"/>
                  </a:moveTo>
                  <a:lnTo>
                    <a:pt x="8521" y="15230"/>
                  </a:lnTo>
                  <a:lnTo>
                    <a:pt x="8360" y="15074"/>
                  </a:lnTo>
                  <a:lnTo>
                    <a:pt x="8581" y="15108"/>
                  </a:lnTo>
                  <a:close/>
                  <a:moveTo>
                    <a:pt x="8227" y="15052"/>
                  </a:moveTo>
                  <a:cubicBezTo>
                    <a:pt x="8218" y="15055"/>
                    <a:pt x="8212" y="15061"/>
                    <a:pt x="8208" y="15069"/>
                  </a:cubicBezTo>
                  <a:cubicBezTo>
                    <a:pt x="8204" y="15077"/>
                    <a:pt x="8203" y="15085"/>
                    <a:pt x="8206" y="15094"/>
                  </a:cubicBezTo>
                  <a:cubicBezTo>
                    <a:pt x="8209" y="15102"/>
                    <a:pt x="8215" y="15108"/>
                    <a:pt x="8223" y="15112"/>
                  </a:cubicBezTo>
                  <a:cubicBezTo>
                    <a:pt x="8231" y="15117"/>
                    <a:pt x="8239" y="15117"/>
                    <a:pt x="8248" y="15114"/>
                  </a:cubicBezTo>
                  <a:cubicBezTo>
                    <a:pt x="8257" y="15112"/>
                    <a:pt x="8263" y="15106"/>
                    <a:pt x="8267" y="15098"/>
                  </a:cubicBezTo>
                  <a:cubicBezTo>
                    <a:pt x="8271" y="15089"/>
                    <a:pt x="8272" y="15081"/>
                    <a:pt x="8269" y="15073"/>
                  </a:cubicBezTo>
                  <a:cubicBezTo>
                    <a:pt x="8266" y="15064"/>
                    <a:pt x="8260" y="15058"/>
                    <a:pt x="8251" y="15054"/>
                  </a:cubicBezTo>
                  <a:cubicBezTo>
                    <a:pt x="8244" y="15050"/>
                    <a:pt x="8235" y="15049"/>
                    <a:pt x="8227" y="15052"/>
                  </a:cubicBezTo>
                  <a:close/>
                  <a:moveTo>
                    <a:pt x="8285" y="14935"/>
                  </a:moveTo>
                  <a:cubicBezTo>
                    <a:pt x="8276" y="14938"/>
                    <a:pt x="8270" y="14943"/>
                    <a:pt x="8266" y="14952"/>
                  </a:cubicBezTo>
                  <a:cubicBezTo>
                    <a:pt x="8262" y="14960"/>
                    <a:pt x="8261" y="14968"/>
                    <a:pt x="8264" y="14976"/>
                  </a:cubicBezTo>
                  <a:cubicBezTo>
                    <a:pt x="8267" y="14985"/>
                    <a:pt x="8272" y="14991"/>
                    <a:pt x="8280" y="14995"/>
                  </a:cubicBezTo>
                  <a:cubicBezTo>
                    <a:pt x="8289" y="14999"/>
                    <a:pt x="8297" y="15000"/>
                    <a:pt x="8306" y="14997"/>
                  </a:cubicBezTo>
                  <a:cubicBezTo>
                    <a:pt x="8315" y="14994"/>
                    <a:pt x="8321" y="14989"/>
                    <a:pt x="8325" y="14980"/>
                  </a:cubicBezTo>
                  <a:cubicBezTo>
                    <a:pt x="8329" y="14972"/>
                    <a:pt x="8330" y="14964"/>
                    <a:pt x="8327" y="14955"/>
                  </a:cubicBezTo>
                  <a:cubicBezTo>
                    <a:pt x="8323" y="14947"/>
                    <a:pt x="8318" y="14940"/>
                    <a:pt x="8309" y="14936"/>
                  </a:cubicBezTo>
                  <a:cubicBezTo>
                    <a:pt x="8301" y="14932"/>
                    <a:pt x="8293" y="14932"/>
                    <a:pt x="8285" y="14935"/>
                  </a:cubicBezTo>
                  <a:close/>
                  <a:moveTo>
                    <a:pt x="8885" y="14790"/>
                  </a:moveTo>
                  <a:lnTo>
                    <a:pt x="8809" y="14944"/>
                  </a:lnTo>
                  <a:lnTo>
                    <a:pt x="8458" y="14771"/>
                  </a:lnTo>
                  <a:lnTo>
                    <a:pt x="8435" y="14818"/>
                  </a:lnTo>
                  <a:lnTo>
                    <a:pt x="8826" y="15010"/>
                  </a:lnTo>
                  <a:lnTo>
                    <a:pt x="8922" y="14815"/>
                  </a:lnTo>
                  <a:lnTo>
                    <a:pt x="8885" y="14790"/>
                  </a:lnTo>
                  <a:close/>
                  <a:moveTo>
                    <a:pt x="8984" y="14688"/>
                  </a:moveTo>
                  <a:lnTo>
                    <a:pt x="8593" y="14496"/>
                  </a:lnTo>
                  <a:lnTo>
                    <a:pt x="8571" y="14541"/>
                  </a:lnTo>
                  <a:lnTo>
                    <a:pt x="8962" y="14734"/>
                  </a:lnTo>
                  <a:lnTo>
                    <a:pt x="8984" y="14688"/>
                  </a:lnTo>
                  <a:close/>
                  <a:moveTo>
                    <a:pt x="8151" y="18107"/>
                  </a:moveTo>
                  <a:lnTo>
                    <a:pt x="7760" y="17915"/>
                  </a:lnTo>
                  <a:lnTo>
                    <a:pt x="7737" y="17961"/>
                  </a:lnTo>
                  <a:lnTo>
                    <a:pt x="7901" y="18042"/>
                  </a:lnTo>
                  <a:lnTo>
                    <a:pt x="7820" y="18207"/>
                  </a:lnTo>
                  <a:lnTo>
                    <a:pt x="7656" y="18126"/>
                  </a:lnTo>
                  <a:lnTo>
                    <a:pt x="7634" y="18172"/>
                  </a:lnTo>
                  <a:lnTo>
                    <a:pt x="7801" y="18254"/>
                  </a:lnTo>
                  <a:lnTo>
                    <a:pt x="7916" y="18254"/>
                  </a:lnTo>
                  <a:lnTo>
                    <a:pt x="7858" y="18225"/>
                  </a:lnTo>
                  <a:lnTo>
                    <a:pt x="7939" y="18061"/>
                  </a:lnTo>
                  <a:lnTo>
                    <a:pt x="8128" y="18154"/>
                  </a:lnTo>
                  <a:lnTo>
                    <a:pt x="8151" y="18107"/>
                  </a:lnTo>
                  <a:close/>
                  <a:moveTo>
                    <a:pt x="9002" y="16378"/>
                  </a:moveTo>
                  <a:lnTo>
                    <a:pt x="9002" y="16376"/>
                  </a:lnTo>
                  <a:lnTo>
                    <a:pt x="8612" y="16184"/>
                  </a:lnTo>
                  <a:lnTo>
                    <a:pt x="8589" y="16230"/>
                  </a:lnTo>
                  <a:lnTo>
                    <a:pt x="8752" y="16311"/>
                  </a:lnTo>
                  <a:lnTo>
                    <a:pt x="8671" y="16476"/>
                  </a:lnTo>
                  <a:lnTo>
                    <a:pt x="8508" y="16395"/>
                  </a:lnTo>
                  <a:lnTo>
                    <a:pt x="8486" y="16441"/>
                  </a:lnTo>
                  <a:lnTo>
                    <a:pt x="8876" y="16633"/>
                  </a:lnTo>
                  <a:lnTo>
                    <a:pt x="8899" y="16587"/>
                  </a:lnTo>
                  <a:lnTo>
                    <a:pt x="8710" y="16494"/>
                  </a:lnTo>
                  <a:lnTo>
                    <a:pt x="8791" y="16330"/>
                  </a:lnTo>
                  <a:lnTo>
                    <a:pt x="8980" y="16423"/>
                  </a:lnTo>
                  <a:lnTo>
                    <a:pt x="9002" y="16378"/>
                  </a:lnTo>
                  <a:close/>
                  <a:moveTo>
                    <a:pt x="9002" y="16233"/>
                  </a:moveTo>
                  <a:lnTo>
                    <a:pt x="9002" y="16175"/>
                  </a:lnTo>
                  <a:lnTo>
                    <a:pt x="8899" y="16124"/>
                  </a:lnTo>
                  <a:lnTo>
                    <a:pt x="8965" y="15990"/>
                  </a:lnTo>
                  <a:lnTo>
                    <a:pt x="8924" y="15970"/>
                  </a:lnTo>
                  <a:lnTo>
                    <a:pt x="8858" y="16104"/>
                  </a:lnTo>
                  <a:lnTo>
                    <a:pt x="8730" y="16041"/>
                  </a:lnTo>
                  <a:lnTo>
                    <a:pt x="8809" y="15881"/>
                  </a:lnTo>
                  <a:lnTo>
                    <a:pt x="8773" y="15856"/>
                  </a:lnTo>
                  <a:lnTo>
                    <a:pt x="8668" y="16069"/>
                  </a:lnTo>
                  <a:lnTo>
                    <a:pt x="9002" y="16233"/>
                  </a:lnTo>
                  <a:close/>
                  <a:moveTo>
                    <a:pt x="9002" y="15858"/>
                  </a:moveTo>
                  <a:lnTo>
                    <a:pt x="9002" y="15800"/>
                  </a:lnTo>
                  <a:lnTo>
                    <a:pt x="8840" y="15721"/>
                  </a:lnTo>
                  <a:lnTo>
                    <a:pt x="8817" y="15767"/>
                  </a:lnTo>
                  <a:lnTo>
                    <a:pt x="9002" y="15858"/>
                  </a:lnTo>
                  <a:close/>
                  <a:moveTo>
                    <a:pt x="8315" y="17773"/>
                  </a:moveTo>
                  <a:lnTo>
                    <a:pt x="8275" y="17753"/>
                  </a:lnTo>
                  <a:lnTo>
                    <a:pt x="8190" y="17925"/>
                  </a:lnTo>
                  <a:lnTo>
                    <a:pt x="8047" y="17855"/>
                  </a:lnTo>
                  <a:lnTo>
                    <a:pt x="8113" y="17721"/>
                  </a:lnTo>
                  <a:lnTo>
                    <a:pt x="8073" y="17701"/>
                  </a:lnTo>
                  <a:lnTo>
                    <a:pt x="8007" y="17835"/>
                  </a:lnTo>
                  <a:lnTo>
                    <a:pt x="7879" y="17772"/>
                  </a:lnTo>
                  <a:lnTo>
                    <a:pt x="7957" y="17612"/>
                  </a:lnTo>
                  <a:lnTo>
                    <a:pt x="7922" y="17587"/>
                  </a:lnTo>
                  <a:lnTo>
                    <a:pt x="7817" y="17800"/>
                  </a:lnTo>
                  <a:lnTo>
                    <a:pt x="8207" y="17993"/>
                  </a:lnTo>
                  <a:lnTo>
                    <a:pt x="8315" y="17773"/>
                  </a:lnTo>
                  <a:close/>
                  <a:moveTo>
                    <a:pt x="8232" y="16956"/>
                  </a:moveTo>
                  <a:lnTo>
                    <a:pt x="8209" y="17003"/>
                  </a:lnTo>
                  <a:lnTo>
                    <a:pt x="8412" y="17163"/>
                  </a:lnTo>
                  <a:cubicBezTo>
                    <a:pt x="8425" y="17173"/>
                    <a:pt x="8438" y="17183"/>
                    <a:pt x="8450" y="17192"/>
                  </a:cubicBezTo>
                  <a:cubicBezTo>
                    <a:pt x="8463" y="17202"/>
                    <a:pt x="8474" y="17211"/>
                    <a:pt x="8485" y="17218"/>
                  </a:cubicBezTo>
                  <a:cubicBezTo>
                    <a:pt x="8495" y="17226"/>
                    <a:pt x="8503" y="17232"/>
                    <a:pt x="8510" y="17237"/>
                  </a:cubicBezTo>
                  <a:cubicBezTo>
                    <a:pt x="8515" y="17241"/>
                    <a:pt x="8518" y="17243"/>
                    <a:pt x="8520" y="17244"/>
                  </a:cubicBezTo>
                  <a:cubicBezTo>
                    <a:pt x="8518" y="17244"/>
                    <a:pt x="8515" y="17243"/>
                    <a:pt x="8510" y="17241"/>
                  </a:cubicBezTo>
                  <a:cubicBezTo>
                    <a:pt x="8504" y="17239"/>
                    <a:pt x="8496" y="17237"/>
                    <a:pt x="8486" y="17234"/>
                  </a:cubicBezTo>
                  <a:cubicBezTo>
                    <a:pt x="8476" y="17231"/>
                    <a:pt x="8464" y="17228"/>
                    <a:pt x="8451" y="17225"/>
                  </a:cubicBezTo>
                  <a:cubicBezTo>
                    <a:pt x="8437" y="17221"/>
                    <a:pt x="8423" y="17217"/>
                    <a:pt x="8407" y="17213"/>
                  </a:cubicBezTo>
                  <a:lnTo>
                    <a:pt x="8138" y="17148"/>
                  </a:lnTo>
                  <a:lnTo>
                    <a:pt x="8111" y="17201"/>
                  </a:lnTo>
                  <a:lnTo>
                    <a:pt x="8320" y="17368"/>
                  </a:lnTo>
                  <a:cubicBezTo>
                    <a:pt x="8330" y="17376"/>
                    <a:pt x="8341" y="17384"/>
                    <a:pt x="8352" y="17393"/>
                  </a:cubicBezTo>
                  <a:cubicBezTo>
                    <a:pt x="8364" y="17402"/>
                    <a:pt x="8375" y="17410"/>
                    <a:pt x="8385" y="17418"/>
                  </a:cubicBezTo>
                  <a:cubicBezTo>
                    <a:pt x="8395" y="17425"/>
                    <a:pt x="8403" y="17432"/>
                    <a:pt x="8410" y="17437"/>
                  </a:cubicBezTo>
                  <a:cubicBezTo>
                    <a:pt x="8417" y="17442"/>
                    <a:pt x="8421" y="17445"/>
                    <a:pt x="8422" y="17446"/>
                  </a:cubicBezTo>
                  <a:cubicBezTo>
                    <a:pt x="8420" y="17445"/>
                    <a:pt x="8415" y="17444"/>
                    <a:pt x="8407" y="17441"/>
                  </a:cubicBezTo>
                  <a:cubicBezTo>
                    <a:pt x="8398" y="17438"/>
                    <a:pt x="8388" y="17435"/>
                    <a:pt x="8375" y="17431"/>
                  </a:cubicBezTo>
                  <a:cubicBezTo>
                    <a:pt x="8363" y="17427"/>
                    <a:pt x="8350" y="17424"/>
                    <a:pt x="8335" y="17420"/>
                  </a:cubicBezTo>
                  <a:cubicBezTo>
                    <a:pt x="8321" y="17415"/>
                    <a:pt x="8307" y="17412"/>
                    <a:pt x="8293" y="17408"/>
                  </a:cubicBezTo>
                  <a:lnTo>
                    <a:pt x="8040" y="17346"/>
                  </a:lnTo>
                  <a:lnTo>
                    <a:pt x="8016" y="17396"/>
                  </a:lnTo>
                  <a:lnTo>
                    <a:pt x="8452" y="17496"/>
                  </a:lnTo>
                  <a:lnTo>
                    <a:pt x="8482" y="17435"/>
                  </a:lnTo>
                  <a:lnTo>
                    <a:pt x="8285" y="17279"/>
                  </a:lnTo>
                  <a:cubicBezTo>
                    <a:pt x="8273" y="17270"/>
                    <a:pt x="8262" y="17261"/>
                    <a:pt x="8250" y="17253"/>
                  </a:cubicBezTo>
                  <a:cubicBezTo>
                    <a:pt x="8239" y="17244"/>
                    <a:pt x="8229" y="17237"/>
                    <a:pt x="8220" y="17230"/>
                  </a:cubicBezTo>
                  <a:cubicBezTo>
                    <a:pt x="8211" y="17223"/>
                    <a:pt x="8204" y="17218"/>
                    <a:pt x="8198" y="17214"/>
                  </a:cubicBezTo>
                  <a:cubicBezTo>
                    <a:pt x="8192" y="17210"/>
                    <a:pt x="8189" y="17208"/>
                    <a:pt x="8188" y="17207"/>
                  </a:cubicBezTo>
                  <a:cubicBezTo>
                    <a:pt x="8189" y="17207"/>
                    <a:pt x="8194" y="17209"/>
                    <a:pt x="8200" y="17211"/>
                  </a:cubicBezTo>
                  <a:cubicBezTo>
                    <a:pt x="8207" y="17213"/>
                    <a:pt x="8216" y="17215"/>
                    <a:pt x="8226" y="17218"/>
                  </a:cubicBezTo>
                  <a:cubicBezTo>
                    <a:pt x="8237" y="17221"/>
                    <a:pt x="8249" y="17225"/>
                    <a:pt x="8263" y="17228"/>
                  </a:cubicBezTo>
                  <a:cubicBezTo>
                    <a:pt x="8277" y="17232"/>
                    <a:pt x="8292" y="17236"/>
                    <a:pt x="8308" y="17240"/>
                  </a:cubicBezTo>
                  <a:lnTo>
                    <a:pt x="8549" y="17299"/>
                  </a:lnTo>
                  <a:lnTo>
                    <a:pt x="8579" y="17238"/>
                  </a:lnTo>
                  <a:lnTo>
                    <a:pt x="8232" y="16956"/>
                  </a:lnTo>
                  <a:close/>
                  <a:moveTo>
                    <a:pt x="8684" y="17024"/>
                  </a:moveTo>
                  <a:lnTo>
                    <a:pt x="8293" y="16832"/>
                  </a:lnTo>
                  <a:lnTo>
                    <a:pt x="8271" y="16877"/>
                  </a:lnTo>
                  <a:lnTo>
                    <a:pt x="8661" y="17070"/>
                  </a:lnTo>
                  <a:lnTo>
                    <a:pt x="8684" y="17024"/>
                  </a:lnTo>
                  <a:close/>
                  <a:moveTo>
                    <a:pt x="8800" y="16689"/>
                  </a:moveTo>
                  <a:lnTo>
                    <a:pt x="8724" y="16843"/>
                  </a:lnTo>
                  <a:lnTo>
                    <a:pt x="8372" y="16670"/>
                  </a:lnTo>
                  <a:lnTo>
                    <a:pt x="8349" y="16717"/>
                  </a:lnTo>
                  <a:lnTo>
                    <a:pt x="8740" y="16909"/>
                  </a:lnTo>
                  <a:lnTo>
                    <a:pt x="8836" y="16715"/>
                  </a:lnTo>
                  <a:lnTo>
                    <a:pt x="8800" y="16689"/>
                  </a:lnTo>
                  <a:close/>
                  <a:moveTo>
                    <a:pt x="9002" y="17661"/>
                  </a:moveTo>
                  <a:lnTo>
                    <a:pt x="9002" y="17587"/>
                  </a:lnTo>
                  <a:cubicBezTo>
                    <a:pt x="8992" y="17594"/>
                    <a:pt x="8982" y="17604"/>
                    <a:pt x="8970" y="17617"/>
                  </a:cubicBezTo>
                  <a:lnTo>
                    <a:pt x="8933" y="17655"/>
                  </a:lnTo>
                  <a:cubicBezTo>
                    <a:pt x="8914" y="17674"/>
                    <a:pt x="8898" y="17687"/>
                    <a:pt x="8883" y="17692"/>
                  </a:cubicBezTo>
                  <a:cubicBezTo>
                    <a:pt x="8869" y="17698"/>
                    <a:pt x="8853" y="17696"/>
                    <a:pt x="8838" y="17689"/>
                  </a:cubicBezTo>
                  <a:cubicBezTo>
                    <a:pt x="8817" y="17679"/>
                    <a:pt x="8805" y="17664"/>
                    <a:pt x="8800" y="17645"/>
                  </a:cubicBezTo>
                  <a:cubicBezTo>
                    <a:pt x="8796" y="17625"/>
                    <a:pt x="8799" y="17603"/>
                    <a:pt x="8812" y="17579"/>
                  </a:cubicBezTo>
                  <a:cubicBezTo>
                    <a:pt x="8816" y="17570"/>
                    <a:pt x="8820" y="17563"/>
                    <a:pt x="8825" y="17556"/>
                  </a:cubicBezTo>
                  <a:cubicBezTo>
                    <a:pt x="8830" y="17549"/>
                    <a:pt x="8835" y="17543"/>
                    <a:pt x="8842" y="17537"/>
                  </a:cubicBezTo>
                  <a:cubicBezTo>
                    <a:pt x="8848" y="17530"/>
                    <a:pt x="8855" y="17524"/>
                    <a:pt x="8863" y="17519"/>
                  </a:cubicBezTo>
                  <a:cubicBezTo>
                    <a:pt x="8871" y="17513"/>
                    <a:pt x="8881" y="17506"/>
                    <a:pt x="8891" y="17500"/>
                  </a:cubicBezTo>
                  <a:lnTo>
                    <a:pt x="8868" y="17463"/>
                  </a:lnTo>
                  <a:cubicBezTo>
                    <a:pt x="8824" y="17488"/>
                    <a:pt x="8793" y="17521"/>
                    <a:pt x="8772" y="17562"/>
                  </a:cubicBezTo>
                  <a:cubicBezTo>
                    <a:pt x="8763" y="17581"/>
                    <a:pt x="8757" y="17600"/>
                    <a:pt x="8755" y="17618"/>
                  </a:cubicBezTo>
                  <a:cubicBezTo>
                    <a:pt x="8753" y="17637"/>
                    <a:pt x="8754" y="17654"/>
                    <a:pt x="8758" y="17669"/>
                  </a:cubicBezTo>
                  <a:cubicBezTo>
                    <a:pt x="8763" y="17685"/>
                    <a:pt x="8770" y="17700"/>
                    <a:pt x="8781" y="17712"/>
                  </a:cubicBezTo>
                  <a:cubicBezTo>
                    <a:pt x="8792" y="17725"/>
                    <a:pt x="8806" y="17736"/>
                    <a:pt x="8822" y="17744"/>
                  </a:cubicBezTo>
                  <a:cubicBezTo>
                    <a:pt x="8847" y="17756"/>
                    <a:pt x="8873" y="17759"/>
                    <a:pt x="8898" y="17751"/>
                  </a:cubicBezTo>
                  <a:cubicBezTo>
                    <a:pt x="8910" y="17747"/>
                    <a:pt x="8921" y="17741"/>
                    <a:pt x="8931" y="17733"/>
                  </a:cubicBezTo>
                  <a:cubicBezTo>
                    <a:pt x="8941" y="17725"/>
                    <a:pt x="8953" y="17714"/>
                    <a:pt x="8967" y="17699"/>
                  </a:cubicBezTo>
                  <a:lnTo>
                    <a:pt x="8998" y="17665"/>
                  </a:lnTo>
                  <a:lnTo>
                    <a:pt x="9002" y="1766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90366114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5" orient="horz" pos="1236" userDrawn="1">
          <p15:clr>
            <a:srgbClr val="FBAE40"/>
          </p15:clr>
        </p15:guide>
        <p15:guide id="6" orient="horz" pos="2040" userDrawn="1">
          <p15:clr>
            <a:srgbClr val="FBAE40"/>
          </p15:clr>
        </p15:guide>
        <p15:guide id="7" pos="227" userDrawn="1">
          <p15:clr>
            <a:srgbClr val="FBAE40"/>
          </p15:clr>
        </p15:guide>
        <p15:guide id="8" pos="7461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blau mit Typoec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85529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85529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5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2834588" y="6069200"/>
            <a:ext cx="456511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24" name="Regieanweisungen">
            <a:extLst>
              <a:ext uri="{FF2B5EF4-FFF2-40B4-BE49-F238E27FC236}">
                <a16:creationId xmlns:a16="http://schemas.microsoft.com/office/drawing/2014/main" id="{512A8336-2CA1-3948-948D-0926FA18E3D9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cxnSp>
          <p:nvCxnSpPr>
            <p:cNvPr id="38" name="Linie">
              <a:extLst>
                <a:ext uri="{FF2B5EF4-FFF2-40B4-BE49-F238E27FC236}">
                  <a16:creationId xmlns:a16="http://schemas.microsoft.com/office/drawing/2014/main" id="{3A712D2C-532E-1B4C-8C51-6C3CFBE6792D}"/>
                </a:ext>
              </a:extLst>
            </p:cNvPr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>
              <a:extLst>
                <a:ext uri="{FF2B5EF4-FFF2-40B4-BE49-F238E27FC236}">
                  <a16:creationId xmlns:a16="http://schemas.microsoft.com/office/drawing/2014/main" id="{1301602D-0718-2A48-A04A-0D49AA4F6E8B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>
              <a:extLst>
                <a:ext uri="{FF2B5EF4-FFF2-40B4-BE49-F238E27FC236}">
                  <a16:creationId xmlns:a16="http://schemas.microsoft.com/office/drawing/2014/main" id="{4F3F5AA7-BCBB-B546-A572-DC989FEA5A61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>
              <a:extLst>
                <a:ext uri="{FF2B5EF4-FFF2-40B4-BE49-F238E27FC236}">
                  <a16:creationId xmlns:a16="http://schemas.microsoft.com/office/drawing/2014/main" id="{EBE982D6-758A-9946-B322-41730F8218C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>
              <a:extLst>
                <a:ext uri="{FF2B5EF4-FFF2-40B4-BE49-F238E27FC236}">
                  <a16:creationId xmlns:a16="http://schemas.microsoft.com/office/drawing/2014/main" id="{C35184BC-F0EA-764D-BBA8-05D5C133415D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A9435E8A-1FCE-8444-8A1E-6C4BBFC7B0A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Linie">
              <a:extLst>
                <a:ext uri="{FF2B5EF4-FFF2-40B4-BE49-F238E27FC236}">
                  <a16:creationId xmlns:a16="http://schemas.microsoft.com/office/drawing/2014/main" id="{5D8584CC-6766-3A46-90C2-1826275DF049}"/>
                </a:ext>
              </a:extLst>
            </p:cNvPr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Linie">
              <a:extLst>
                <a:ext uri="{FF2B5EF4-FFF2-40B4-BE49-F238E27FC236}">
                  <a16:creationId xmlns:a16="http://schemas.microsoft.com/office/drawing/2014/main" id="{6C040198-35FF-884B-9182-4442C6D814DD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>
              <a:extLst>
                <a:ext uri="{FF2B5EF4-FFF2-40B4-BE49-F238E27FC236}">
                  <a16:creationId xmlns:a16="http://schemas.microsoft.com/office/drawing/2014/main" id="{D4326288-7ACE-EE4A-8A01-F81A28678F26}"/>
                </a:ext>
              </a:extLst>
            </p:cNvPr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Linie">
              <a:extLst>
                <a:ext uri="{FF2B5EF4-FFF2-40B4-BE49-F238E27FC236}">
                  <a16:creationId xmlns:a16="http://schemas.microsoft.com/office/drawing/2014/main" id="{806E543B-443F-A54A-A513-B77782818008}"/>
                </a:ext>
              </a:extLst>
            </p:cNvPr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Logo">
            <a:extLst>
              <a:ext uri="{FF2B5EF4-FFF2-40B4-BE49-F238E27FC236}">
                <a16:creationId xmlns:a16="http://schemas.microsoft.com/office/drawing/2014/main" id="{4672C089-FB2C-964E-9999-28061477004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50" name="wissen.leben">
            <a:extLst>
              <a:ext uri="{FF2B5EF4-FFF2-40B4-BE49-F238E27FC236}">
                <a16:creationId xmlns:a16="http://schemas.microsoft.com/office/drawing/2014/main" id="{2A2B1711-C442-774C-8167-61B404ACABB2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58775" y="6323606"/>
            <a:ext cx="1350000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51" name="Ecke">
            <a:extLst>
              <a:ext uri="{FF2B5EF4-FFF2-40B4-BE49-F238E27FC236}">
                <a16:creationId xmlns:a16="http://schemas.microsoft.com/office/drawing/2014/main" id="{19C02532-AA4A-C045-8A7C-C8E7BBDB076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8821737" y="0"/>
            <a:ext cx="3382963" cy="6858000"/>
            <a:chOff x="1316" y="-660"/>
            <a:chExt cx="2131" cy="4320"/>
          </a:xfrm>
        </p:grpSpPr>
        <p:sp>
          <p:nvSpPr>
            <p:cNvPr id="52" name="Fläche">
              <a:extLst>
                <a:ext uri="{FF2B5EF4-FFF2-40B4-BE49-F238E27FC236}">
                  <a16:creationId xmlns:a16="http://schemas.microsoft.com/office/drawing/2014/main" id="{0FC6C01B-DA14-A04F-877A-FF808590DB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16" y="-660"/>
              <a:ext cx="2131" cy="4320"/>
            </a:xfrm>
            <a:custGeom>
              <a:avLst/>
              <a:gdLst>
                <a:gd name="T0" fmla="*/ 9400 w 9400"/>
                <a:gd name="T1" fmla="*/ 0 h 19050"/>
                <a:gd name="T2" fmla="*/ 0 w 9400"/>
                <a:gd name="T3" fmla="*/ 19050 h 19050"/>
                <a:gd name="T4" fmla="*/ 9400 w 9400"/>
                <a:gd name="T5" fmla="*/ 19050 h 19050"/>
                <a:gd name="T6" fmla="*/ 9400 w 9400"/>
                <a:gd name="T7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00" h="19050">
                  <a:moveTo>
                    <a:pt x="9400" y="0"/>
                  </a:moveTo>
                  <a:lnTo>
                    <a:pt x="0" y="19050"/>
                  </a:lnTo>
                  <a:lnTo>
                    <a:pt x="9400" y="1905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56" name="FONT">
              <a:extLst>
                <a:ext uri="{FF2B5EF4-FFF2-40B4-BE49-F238E27FC236}">
                  <a16:creationId xmlns:a16="http://schemas.microsoft.com/office/drawing/2014/main" id="{9CCCD4BC-B124-AF4B-8AC8-DC208DA27FC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406" y="-479"/>
              <a:ext cx="2041" cy="4139"/>
            </a:xfrm>
            <a:custGeom>
              <a:avLst/>
              <a:gdLst>
                <a:gd name="T0" fmla="*/ 9002 w 9002"/>
                <a:gd name="T1" fmla="*/ 357 h 18254"/>
                <a:gd name="T2" fmla="*/ 906 w 9002"/>
                <a:gd name="T3" fmla="*/ 16229 h 18254"/>
                <a:gd name="T4" fmla="*/ 2239 w 9002"/>
                <a:gd name="T5" fmla="*/ 14589 h 18254"/>
                <a:gd name="T6" fmla="*/ 3365 w 9002"/>
                <a:gd name="T7" fmla="*/ 12300 h 18254"/>
                <a:gd name="T8" fmla="*/ 4050 w 9002"/>
                <a:gd name="T9" fmla="*/ 10908 h 18254"/>
                <a:gd name="T10" fmla="*/ 4678 w 9002"/>
                <a:gd name="T11" fmla="*/ 9535 h 18254"/>
                <a:gd name="T12" fmla="*/ 5641 w 9002"/>
                <a:gd name="T13" fmla="*/ 7561 h 18254"/>
                <a:gd name="T14" fmla="*/ 6238 w 9002"/>
                <a:gd name="T15" fmla="*/ 6461 h 18254"/>
                <a:gd name="T16" fmla="*/ 7029 w 9002"/>
                <a:gd name="T17" fmla="*/ 4855 h 18254"/>
                <a:gd name="T18" fmla="*/ 7419 w 9002"/>
                <a:gd name="T19" fmla="*/ 3133 h 18254"/>
                <a:gd name="T20" fmla="*/ 8803 w 9002"/>
                <a:gd name="T21" fmla="*/ 1078 h 18254"/>
                <a:gd name="T22" fmla="*/ 8728 w 9002"/>
                <a:gd name="T23" fmla="*/ 2142 h 18254"/>
                <a:gd name="T24" fmla="*/ 2062 w 9002"/>
                <a:gd name="T25" fmla="*/ 16564 h 18254"/>
                <a:gd name="T26" fmla="*/ 2461 w 9002"/>
                <a:gd name="T27" fmla="*/ 14687 h 18254"/>
                <a:gd name="T28" fmla="*/ 3518 w 9002"/>
                <a:gd name="T29" fmla="*/ 13239 h 18254"/>
                <a:gd name="T30" fmla="*/ 4944 w 9002"/>
                <a:gd name="T31" fmla="*/ 10647 h 18254"/>
                <a:gd name="T32" fmla="*/ 5586 w 9002"/>
                <a:gd name="T33" fmla="*/ 9227 h 18254"/>
                <a:gd name="T34" fmla="*/ 6125 w 9002"/>
                <a:gd name="T35" fmla="*/ 7589 h 18254"/>
                <a:gd name="T36" fmla="*/ 6868 w 9002"/>
                <a:gd name="T37" fmla="*/ 6017 h 18254"/>
                <a:gd name="T38" fmla="*/ 7654 w 9002"/>
                <a:gd name="T39" fmla="*/ 5212 h 18254"/>
                <a:gd name="T40" fmla="*/ 8238 w 9002"/>
                <a:gd name="T41" fmla="*/ 3137 h 18254"/>
                <a:gd name="T42" fmla="*/ 2173 w 9002"/>
                <a:gd name="T43" fmla="*/ 17188 h 18254"/>
                <a:gd name="T44" fmla="*/ 3279 w 9002"/>
                <a:gd name="T45" fmla="*/ 15781 h 18254"/>
                <a:gd name="T46" fmla="*/ 3545 w 9002"/>
                <a:gd name="T47" fmla="*/ 14500 h 18254"/>
                <a:gd name="T48" fmla="*/ 4723 w 9002"/>
                <a:gd name="T49" fmla="*/ 12890 h 18254"/>
                <a:gd name="T50" fmla="*/ 5595 w 9002"/>
                <a:gd name="T51" fmla="*/ 11220 h 18254"/>
                <a:gd name="T52" fmla="*/ 6528 w 9002"/>
                <a:gd name="T53" fmla="*/ 9189 h 18254"/>
                <a:gd name="T54" fmla="*/ 7202 w 9002"/>
                <a:gd name="T55" fmla="*/ 7179 h 18254"/>
                <a:gd name="T56" fmla="*/ 8023 w 9002"/>
                <a:gd name="T57" fmla="*/ 5298 h 18254"/>
                <a:gd name="T58" fmla="*/ 8797 w 9002"/>
                <a:gd name="T59" fmla="*/ 4434 h 18254"/>
                <a:gd name="T60" fmla="*/ 8821 w 9002"/>
                <a:gd name="T61" fmla="*/ 5411 h 18254"/>
                <a:gd name="T62" fmla="*/ 3561 w 9002"/>
                <a:gd name="T63" fmla="*/ 17003 h 18254"/>
                <a:gd name="T64" fmla="*/ 4387 w 9002"/>
                <a:gd name="T65" fmla="*/ 15116 h 18254"/>
                <a:gd name="T66" fmla="*/ 5272 w 9002"/>
                <a:gd name="T67" fmla="*/ 13232 h 18254"/>
                <a:gd name="T68" fmla="*/ 5825 w 9002"/>
                <a:gd name="T69" fmla="*/ 11492 h 18254"/>
                <a:gd name="T70" fmla="*/ 6451 w 9002"/>
                <a:gd name="T71" fmla="*/ 10468 h 18254"/>
                <a:gd name="T72" fmla="*/ 7035 w 9002"/>
                <a:gd name="T73" fmla="*/ 9133 h 18254"/>
                <a:gd name="T74" fmla="*/ 8329 w 9002"/>
                <a:gd name="T75" fmla="*/ 7390 h 18254"/>
                <a:gd name="T76" fmla="*/ 3579 w 9002"/>
                <a:gd name="T77" fmla="*/ 17782 h 18254"/>
                <a:gd name="T78" fmla="*/ 4870 w 9002"/>
                <a:gd name="T79" fmla="*/ 15446 h 18254"/>
                <a:gd name="T80" fmla="*/ 5550 w 9002"/>
                <a:gd name="T81" fmla="*/ 14081 h 18254"/>
                <a:gd name="T82" fmla="*/ 6566 w 9002"/>
                <a:gd name="T83" fmla="*/ 12611 h 18254"/>
                <a:gd name="T84" fmla="*/ 7519 w 9002"/>
                <a:gd name="T85" fmla="*/ 10679 h 18254"/>
                <a:gd name="T86" fmla="*/ 7704 w 9002"/>
                <a:gd name="T87" fmla="*/ 9498 h 18254"/>
                <a:gd name="T88" fmla="*/ 8504 w 9002"/>
                <a:gd name="T89" fmla="*/ 7774 h 18254"/>
                <a:gd name="T90" fmla="*/ 4565 w 9002"/>
                <a:gd name="T91" fmla="*/ 17623 h 18254"/>
                <a:gd name="T92" fmla="*/ 6006 w 9002"/>
                <a:gd name="T93" fmla="*/ 15562 h 18254"/>
                <a:gd name="T94" fmla="*/ 6311 w 9002"/>
                <a:gd name="T95" fmla="*/ 14432 h 18254"/>
                <a:gd name="T96" fmla="*/ 7213 w 9002"/>
                <a:gd name="T97" fmla="*/ 13329 h 18254"/>
                <a:gd name="T98" fmla="*/ 7814 w 9002"/>
                <a:gd name="T99" fmla="*/ 11324 h 18254"/>
                <a:gd name="T100" fmla="*/ 8423 w 9002"/>
                <a:gd name="T101" fmla="*/ 10161 h 18254"/>
                <a:gd name="T102" fmla="*/ 6000 w 9002"/>
                <a:gd name="T103" fmla="*/ 16515 h 18254"/>
                <a:gd name="T104" fmla="*/ 7055 w 9002"/>
                <a:gd name="T105" fmla="*/ 15156 h 18254"/>
                <a:gd name="T106" fmla="*/ 7556 w 9002"/>
                <a:gd name="T107" fmla="*/ 14068 h 18254"/>
                <a:gd name="T108" fmla="*/ 8506 w 9002"/>
                <a:gd name="T109" fmla="*/ 12028 h 18254"/>
                <a:gd name="T110" fmla="*/ 6203 w 9002"/>
                <a:gd name="T111" fmla="*/ 18169 h 18254"/>
                <a:gd name="T112" fmla="*/ 6705 w 9002"/>
                <a:gd name="T113" fmla="*/ 17310 h 18254"/>
                <a:gd name="T114" fmla="*/ 7589 w 9002"/>
                <a:gd name="T115" fmla="*/ 15425 h 18254"/>
                <a:gd name="T116" fmla="*/ 8143 w 9002"/>
                <a:gd name="T117" fmla="*/ 13685 h 18254"/>
                <a:gd name="T118" fmla="*/ 8894 w 9002"/>
                <a:gd name="T119" fmla="*/ 14320 h 18254"/>
                <a:gd name="T120" fmla="*/ 7916 w 9002"/>
                <a:gd name="T121" fmla="*/ 16724 h 18254"/>
                <a:gd name="T122" fmla="*/ 8631 w 9002"/>
                <a:gd name="T123" fmla="*/ 15405 h 18254"/>
                <a:gd name="T124" fmla="*/ 8486 w 9002"/>
                <a:gd name="T125" fmla="*/ 17234 h 18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02" h="18254">
                  <a:moveTo>
                    <a:pt x="9002" y="17952"/>
                  </a:moveTo>
                  <a:lnTo>
                    <a:pt x="8657" y="17818"/>
                  </a:lnTo>
                  <a:lnTo>
                    <a:pt x="8623" y="17886"/>
                  </a:lnTo>
                  <a:lnTo>
                    <a:pt x="8847" y="18088"/>
                  </a:lnTo>
                  <a:cubicBezTo>
                    <a:pt x="8861" y="18100"/>
                    <a:pt x="8873" y="18110"/>
                    <a:pt x="8884" y="18119"/>
                  </a:cubicBezTo>
                  <a:cubicBezTo>
                    <a:pt x="8896" y="18127"/>
                    <a:pt x="8902" y="18132"/>
                    <a:pt x="8903" y="18133"/>
                  </a:cubicBezTo>
                  <a:cubicBezTo>
                    <a:pt x="8901" y="18133"/>
                    <a:pt x="8893" y="18130"/>
                    <a:pt x="8879" y="18127"/>
                  </a:cubicBezTo>
                  <a:cubicBezTo>
                    <a:pt x="8866" y="18123"/>
                    <a:pt x="8848" y="18119"/>
                    <a:pt x="8828" y="18115"/>
                  </a:cubicBezTo>
                  <a:lnTo>
                    <a:pt x="8538" y="18061"/>
                  </a:lnTo>
                  <a:lnTo>
                    <a:pt x="8504" y="18129"/>
                  </a:lnTo>
                  <a:lnTo>
                    <a:pt x="8710" y="18254"/>
                  </a:lnTo>
                  <a:lnTo>
                    <a:pt x="8804" y="18254"/>
                  </a:lnTo>
                  <a:lnTo>
                    <a:pt x="8633" y="18152"/>
                  </a:lnTo>
                  <a:cubicBezTo>
                    <a:pt x="8627" y="18149"/>
                    <a:pt x="8621" y="18145"/>
                    <a:pt x="8613" y="18141"/>
                  </a:cubicBezTo>
                  <a:cubicBezTo>
                    <a:pt x="8606" y="18136"/>
                    <a:pt x="8598" y="18132"/>
                    <a:pt x="8591" y="18128"/>
                  </a:cubicBezTo>
                  <a:cubicBezTo>
                    <a:pt x="8583" y="18124"/>
                    <a:pt x="8577" y="18120"/>
                    <a:pt x="8571" y="18117"/>
                  </a:cubicBezTo>
                  <a:cubicBezTo>
                    <a:pt x="8567" y="18114"/>
                    <a:pt x="8564" y="18113"/>
                    <a:pt x="8562" y="18112"/>
                  </a:cubicBezTo>
                  <a:cubicBezTo>
                    <a:pt x="8567" y="18113"/>
                    <a:pt x="8576" y="18115"/>
                    <a:pt x="8590" y="18118"/>
                  </a:cubicBezTo>
                  <a:cubicBezTo>
                    <a:pt x="8605" y="18121"/>
                    <a:pt x="8623" y="18124"/>
                    <a:pt x="8645" y="18129"/>
                  </a:cubicBezTo>
                  <a:lnTo>
                    <a:pt x="8961" y="18188"/>
                  </a:lnTo>
                  <a:lnTo>
                    <a:pt x="8980" y="18148"/>
                  </a:lnTo>
                  <a:lnTo>
                    <a:pt x="8730" y="17920"/>
                  </a:lnTo>
                  <a:cubicBezTo>
                    <a:pt x="8724" y="17916"/>
                    <a:pt x="8719" y="17911"/>
                    <a:pt x="8713" y="17906"/>
                  </a:cubicBezTo>
                  <a:cubicBezTo>
                    <a:pt x="8707" y="17901"/>
                    <a:pt x="8702" y="17897"/>
                    <a:pt x="8696" y="17892"/>
                  </a:cubicBezTo>
                  <a:cubicBezTo>
                    <a:pt x="8691" y="17887"/>
                    <a:pt x="8687" y="17884"/>
                    <a:pt x="8683" y="17881"/>
                  </a:cubicBezTo>
                  <a:cubicBezTo>
                    <a:pt x="8679" y="17878"/>
                    <a:pt x="8677" y="17876"/>
                    <a:pt x="8676" y="17875"/>
                  </a:cubicBezTo>
                  <a:cubicBezTo>
                    <a:pt x="8677" y="17875"/>
                    <a:pt x="8680" y="17877"/>
                    <a:pt x="8684" y="17879"/>
                  </a:cubicBezTo>
                  <a:cubicBezTo>
                    <a:pt x="8689" y="17881"/>
                    <a:pt x="8695" y="17883"/>
                    <a:pt x="8702" y="17886"/>
                  </a:cubicBezTo>
                  <a:cubicBezTo>
                    <a:pt x="8708" y="17889"/>
                    <a:pt x="8715" y="17893"/>
                    <a:pt x="8723" y="17896"/>
                  </a:cubicBezTo>
                  <a:cubicBezTo>
                    <a:pt x="8731" y="17899"/>
                    <a:pt x="8738" y="17902"/>
                    <a:pt x="8744" y="17905"/>
                  </a:cubicBezTo>
                  <a:lnTo>
                    <a:pt x="9002" y="18007"/>
                  </a:lnTo>
                  <a:lnTo>
                    <a:pt x="9002" y="17952"/>
                  </a:lnTo>
                  <a:close/>
                  <a:moveTo>
                    <a:pt x="217" y="17712"/>
                  </a:moveTo>
                  <a:lnTo>
                    <a:pt x="194" y="17759"/>
                  </a:lnTo>
                  <a:lnTo>
                    <a:pt x="396" y="17919"/>
                  </a:lnTo>
                  <a:cubicBezTo>
                    <a:pt x="409" y="17929"/>
                    <a:pt x="422" y="17939"/>
                    <a:pt x="435" y="17949"/>
                  </a:cubicBezTo>
                  <a:cubicBezTo>
                    <a:pt x="448" y="17959"/>
                    <a:pt x="459" y="17967"/>
                    <a:pt x="469" y="17975"/>
                  </a:cubicBezTo>
                  <a:cubicBezTo>
                    <a:pt x="480" y="17982"/>
                    <a:pt x="488" y="17988"/>
                    <a:pt x="494" y="17993"/>
                  </a:cubicBezTo>
                  <a:cubicBezTo>
                    <a:pt x="500" y="17997"/>
                    <a:pt x="503" y="17999"/>
                    <a:pt x="504" y="18000"/>
                  </a:cubicBezTo>
                  <a:cubicBezTo>
                    <a:pt x="503" y="18000"/>
                    <a:pt x="500" y="17999"/>
                    <a:pt x="495" y="17998"/>
                  </a:cubicBezTo>
                  <a:cubicBezTo>
                    <a:pt x="489" y="17996"/>
                    <a:pt x="481" y="17993"/>
                    <a:pt x="471" y="17990"/>
                  </a:cubicBezTo>
                  <a:cubicBezTo>
                    <a:pt x="460" y="17988"/>
                    <a:pt x="449" y="17984"/>
                    <a:pt x="435" y="17981"/>
                  </a:cubicBezTo>
                  <a:cubicBezTo>
                    <a:pt x="422" y="17977"/>
                    <a:pt x="407" y="17974"/>
                    <a:pt x="391" y="17970"/>
                  </a:cubicBezTo>
                  <a:lnTo>
                    <a:pt x="122" y="17904"/>
                  </a:lnTo>
                  <a:lnTo>
                    <a:pt x="96" y="17957"/>
                  </a:lnTo>
                  <a:lnTo>
                    <a:pt x="305" y="18124"/>
                  </a:lnTo>
                  <a:cubicBezTo>
                    <a:pt x="315" y="18132"/>
                    <a:pt x="325" y="18140"/>
                    <a:pt x="337" y="18149"/>
                  </a:cubicBezTo>
                  <a:cubicBezTo>
                    <a:pt x="349" y="18158"/>
                    <a:pt x="359" y="18167"/>
                    <a:pt x="369" y="18174"/>
                  </a:cubicBezTo>
                  <a:cubicBezTo>
                    <a:pt x="379" y="18182"/>
                    <a:pt x="388" y="18188"/>
                    <a:pt x="395" y="18193"/>
                  </a:cubicBezTo>
                  <a:cubicBezTo>
                    <a:pt x="402" y="18199"/>
                    <a:pt x="406" y="18202"/>
                    <a:pt x="407" y="18202"/>
                  </a:cubicBezTo>
                  <a:cubicBezTo>
                    <a:pt x="405" y="18202"/>
                    <a:pt x="400" y="18200"/>
                    <a:pt x="391" y="18197"/>
                  </a:cubicBezTo>
                  <a:cubicBezTo>
                    <a:pt x="383" y="18195"/>
                    <a:pt x="372" y="18191"/>
                    <a:pt x="360" y="18188"/>
                  </a:cubicBezTo>
                  <a:cubicBezTo>
                    <a:pt x="348" y="18184"/>
                    <a:pt x="334" y="18180"/>
                    <a:pt x="320" y="18176"/>
                  </a:cubicBezTo>
                  <a:cubicBezTo>
                    <a:pt x="305" y="18172"/>
                    <a:pt x="291" y="18168"/>
                    <a:pt x="278" y="18165"/>
                  </a:cubicBezTo>
                  <a:lnTo>
                    <a:pt x="25" y="18102"/>
                  </a:lnTo>
                  <a:lnTo>
                    <a:pt x="0" y="18152"/>
                  </a:lnTo>
                  <a:lnTo>
                    <a:pt x="436" y="18252"/>
                  </a:lnTo>
                  <a:lnTo>
                    <a:pt x="466" y="18192"/>
                  </a:lnTo>
                  <a:lnTo>
                    <a:pt x="269" y="18035"/>
                  </a:lnTo>
                  <a:cubicBezTo>
                    <a:pt x="258" y="18026"/>
                    <a:pt x="246" y="18018"/>
                    <a:pt x="235" y="18009"/>
                  </a:cubicBezTo>
                  <a:cubicBezTo>
                    <a:pt x="224" y="18000"/>
                    <a:pt x="214" y="17993"/>
                    <a:pt x="205" y="17986"/>
                  </a:cubicBezTo>
                  <a:cubicBezTo>
                    <a:pt x="196" y="17980"/>
                    <a:pt x="188" y="17975"/>
                    <a:pt x="183" y="17970"/>
                  </a:cubicBezTo>
                  <a:cubicBezTo>
                    <a:pt x="177" y="17966"/>
                    <a:pt x="173" y="17964"/>
                    <a:pt x="172" y="17963"/>
                  </a:cubicBezTo>
                  <a:cubicBezTo>
                    <a:pt x="174" y="17964"/>
                    <a:pt x="178" y="17965"/>
                    <a:pt x="185" y="17967"/>
                  </a:cubicBezTo>
                  <a:cubicBezTo>
                    <a:pt x="192" y="17969"/>
                    <a:pt x="200" y="17971"/>
                    <a:pt x="211" y="17975"/>
                  </a:cubicBezTo>
                  <a:cubicBezTo>
                    <a:pt x="222" y="17978"/>
                    <a:pt x="234" y="17981"/>
                    <a:pt x="248" y="17985"/>
                  </a:cubicBezTo>
                  <a:cubicBezTo>
                    <a:pt x="262" y="17989"/>
                    <a:pt x="277" y="17993"/>
                    <a:pt x="292" y="17997"/>
                  </a:cubicBezTo>
                  <a:lnTo>
                    <a:pt x="533" y="18055"/>
                  </a:lnTo>
                  <a:lnTo>
                    <a:pt x="563" y="17994"/>
                  </a:lnTo>
                  <a:lnTo>
                    <a:pt x="217" y="17712"/>
                  </a:lnTo>
                  <a:close/>
                  <a:moveTo>
                    <a:pt x="9002" y="782"/>
                  </a:moveTo>
                  <a:lnTo>
                    <a:pt x="9002" y="727"/>
                  </a:lnTo>
                  <a:cubicBezTo>
                    <a:pt x="8996" y="730"/>
                    <a:pt x="8990" y="733"/>
                    <a:pt x="8984" y="734"/>
                  </a:cubicBezTo>
                  <a:cubicBezTo>
                    <a:pt x="8978" y="735"/>
                    <a:pt x="8972" y="736"/>
                    <a:pt x="8967" y="736"/>
                  </a:cubicBezTo>
                  <a:cubicBezTo>
                    <a:pt x="8960" y="736"/>
                    <a:pt x="8950" y="733"/>
                    <a:pt x="8939" y="729"/>
                  </a:cubicBezTo>
                  <a:cubicBezTo>
                    <a:pt x="8928" y="724"/>
                    <a:pt x="8917" y="720"/>
                    <a:pt x="8907" y="715"/>
                  </a:cubicBezTo>
                  <a:lnTo>
                    <a:pt x="8644" y="585"/>
                  </a:lnTo>
                  <a:lnTo>
                    <a:pt x="8621" y="632"/>
                  </a:lnTo>
                  <a:lnTo>
                    <a:pt x="8902" y="769"/>
                  </a:lnTo>
                  <a:cubicBezTo>
                    <a:pt x="8910" y="774"/>
                    <a:pt x="8921" y="778"/>
                    <a:pt x="8932" y="783"/>
                  </a:cubicBezTo>
                  <a:cubicBezTo>
                    <a:pt x="8944" y="787"/>
                    <a:pt x="8956" y="789"/>
                    <a:pt x="8968" y="788"/>
                  </a:cubicBezTo>
                  <a:cubicBezTo>
                    <a:pt x="8980" y="788"/>
                    <a:pt x="8992" y="786"/>
                    <a:pt x="9002" y="782"/>
                  </a:cubicBezTo>
                  <a:close/>
                  <a:moveTo>
                    <a:pt x="9002" y="554"/>
                  </a:moveTo>
                  <a:lnTo>
                    <a:pt x="9002" y="497"/>
                  </a:lnTo>
                  <a:lnTo>
                    <a:pt x="8749" y="372"/>
                  </a:lnTo>
                  <a:lnTo>
                    <a:pt x="8726" y="418"/>
                  </a:lnTo>
                  <a:lnTo>
                    <a:pt x="8998" y="552"/>
                  </a:lnTo>
                  <a:lnTo>
                    <a:pt x="9002" y="554"/>
                  </a:lnTo>
                  <a:close/>
                  <a:moveTo>
                    <a:pt x="9002" y="357"/>
                  </a:moveTo>
                  <a:lnTo>
                    <a:pt x="9002" y="299"/>
                  </a:lnTo>
                  <a:lnTo>
                    <a:pt x="8991" y="294"/>
                  </a:lnTo>
                  <a:cubicBezTo>
                    <a:pt x="8980" y="289"/>
                    <a:pt x="8968" y="283"/>
                    <a:pt x="8957" y="278"/>
                  </a:cubicBezTo>
                  <a:cubicBezTo>
                    <a:pt x="8945" y="273"/>
                    <a:pt x="8934" y="269"/>
                    <a:pt x="8924" y="264"/>
                  </a:cubicBezTo>
                  <a:cubicBezTo>
                    <a:pt x="8914" y="260"/>
                    <a:pt x="8905" y="256"/>
                    <a:pt x="8898" y="253"/>
                  </a:cubicBezTo>
                  <a:cubicBezTo>
                    <a:pt x="8891" y="250"/>
                    <a:pt x="8886" y="248"/>
                    <a:pt x="8883" y="247"/>
                  </a:cubicBezTo>
                  <a:cubicBezTo>
                    <a:pt x="8887" y="248"/>
                    <a:pt x="8892" y="248"/>
                    <a:pt x="8900" y="248"/>
                  </a:cubicBezTo>
                  <a:cubicBezTo>
                    <a:pt x="8907" y="249"/>
                    <a:pt x="8916" y="249"/>
                    <a:pt x="8926" y="249"/>
                  </a:cubicBezTo>
                  <a:cubicBezTo>
                    <a:pt x="8936" y="249"/>
                    <a:pt x="8947" y="249"/>
                    <a:pt x="8959" y="249"/>
                  </a:cubicBezTo>
                  <a:cubicBezTo>
                    <a:pt x="8972" y="249"/>
                    <a:pt x="8984" y="249"/>
                    <a:pt x="8998" y="249"/>
                  </a:cubicBezTo>
                  <a:lnTo>
                    <a:pt x="9002" y="249"/>
                  </a:lnTo>
                  <a:lnTo>
                    <a:pt x="9002" y="202"/>
                  </a:lnTo>
                  <a:lnTo>
                    <a:pt x="8831" y="205"/>
                  </a:lnTo>
                  <a:lnTo>
                    <a:pt x="8804" y="260"/>
                  </a:lnTo>
                  <a:lnTo>
                    <a:pt x="9002" y="357"/>
                  </a:lnTo>
                  <a:close/>
                  <a:moveTo>
                    <a:pt x="9002" y="91"/>
                  </a:moveTo>
                  <a:lnTo>
                    <a:pt x="9002" y="34"/>
                  </a:lnTo>
                  <a:lnTo>
                    <a:pt x="8932" y="0"/>
                  </a:lnTo>
                  <a:lnTo>
                    <a:pt x="8909" y="46"/>
                  </a:lnTo>
                  <a:lnTo>
                    <a:pt x="9002" y="91"/>
                  </a:lnTo>
                  <a:close/>
                  <a:moveTo>
                    <a:pt x="754" y="17607"/>
                  </a:moveTo>
                  <a:lnTo>
                    <a:pt x="714" y="17587"/>
                  </a:lnTo>
                  <a:lnTo>
                    <a:pt x="629" y="17759"/>
                  </a:lnTo>
                  <a:lnTo>
                    <a:pt x="486" y="17689"/>
                  </a:lnTo>
                  <a:lnTo>
                    <a:pt x="552" y="17555"/>
                  </a:lnTo>
                  <a:lnTo>
                    <a:pt x="511" y="17535"/>
                  </a:lnTo>
                  <a:lnTo>
                    <a:pt x="445" y="17669"/>
                  </a:lnTo>
                  <a:lnTo>
                    <a:pt x="317" y="17606"/>
                  </a:lnTo>
                  <a:lnTo>
                    <a:pt x="396" y="17445"/>
                  </a:lnTo>
                  <a:lnTo>
                    <a:pt x="360" y="17420"/>
                  </a:lnTo>
                  <a:lnTo>
                    <a:pt x="255" y="17634"/>
                  </a:lnTo>
                  <a:lnTo>
                    <a:pt x="646" y="17826"/>
                  </a:lnTo>
                  <a:lnTo>
                    <a:pt x="754" y="17607"/>
                  </a:lnTo>
                  <a:close/>
                  <a:moveTo>
                    <a:pt x="770" y="17203"/>
                  </a:moveTo>
                  <a:cubicBezTo>
                    <a:pt x="755" y="17201"/>
                    <a:pt x="742" y="17202"/>
                    <a:pt x="728" y="17205"/>
                  </a:cubicBezTo>
                  <a:cubicBezTo>
                    <a:pt x="715" y="17209"/>
                    <a:pt x="703" y="17214"/>
                    <a:pt x="693" y="17222"/>
                  </a:cubicBezTo>
                  <a:cubicBezTo>
                    <a:pt x="682" y="17229"/>
                    <a:pt x="669" y="17240"/>
                    <a:pt x="655" y="17255"/>
                  </a:cubicBezTo>
                  <a:lnTo>
                    <a:pt x="619" y="17293"/>
                  </a:lnTo>
                  <a:cubicBezTo>
                    <a:pt x="600" y="17313"/>
                    <a:pt x="583" y="17325"/>
                    <a:pt x="569" y="17330"/>
                  </a:cubicBezTo>
                  <a:cubicBezTo>
                    <a:pt x="554" y="17336"/>
                    <a:pt x="539" y="17334"/>
                    <a:pt x="523" y="17327"/>
                  </a:cubicBezTo>
                  <a:cubicBezTo>
                    <a:pt x="503" y="17317"/>
                    <a:pt x="491" y="17302"/>
                    <a:pt x="486" y="17283"/>
                  </a:cubicBezTo>
                  <a:cubicBezTo>
                    <a:pt x="481" y="17264"/>
                    <a:pt x="485" y="17242"/>
                    <a:pt x="497" y="17217"/>
                  </a:cubicBezTo>
                  <a:cubicBezTo>
                    <a:pt x="501" y="17209"/>
                    <a:pt x="506" y="17201"/>
                    <a:pt x="510" y="17194"/>
                  </a:cubicBezTo>
                  <a:cubicBezTo>
                    <a:pt x="515" y="17187"/>
                    <a:pt x="521" y="17181"/>
                    <a:pt x="527" y="17175"/>
                  </a:cubicBezTo>
                  <a:cubicBezTo>
                    <a:pt x="533" y="17169"/>
                    <a:pt x="541" y="17163"/>
                    <a:pt x="549" y="17157"/>
                  </a:cubicBezTo>
                  <a:cubicBezTo>
                    <a:pt x="557" y="17151"/>
                    <a:pt x="566" y="17145"/>
                    <a:pt x="577" y="17138"/>
                  </a:cubicBezTo>
                  <a:lnTo>
                    <a:pt x="553" y="17101"/>
                  </a:lnTo>
                  <a:cubicBezTo>
                    <a:pt x="510" y="17126"/>
                    <a:pt x="478" y="17159"/>
                    <a:pt x="458" y="17200"/>
                  </a:cubicBezTo>
                  <a:cubicBezTo>
                    <a:pt x="448" y="17219"/>
                    <a:pt x="443" y="17238"/>
                    <a:pt x="441" y="17256"/>
                  </a:cubicBezTo>
                  <a:cubicBezTo>
                    <a:pt x="438" y="17275"/>
                    <a:pt x="440" y="17292"/>
                    <a:pt x="444" y="17308"/>
                  </a:cubicBezTo>
                  <a:cubicBezTo>
                    <a:pt x="448" y="17323"/>
                    <a:pt x="456" y="17338"/>
                    <a:pt x="467" y="17351"/>
                  </a:cubicBezTo>
                  <a:cubicBezTo>
                    <a:pt x="477" y="17363"/>
                    <a:pt x="491" y="17374"/>
                    <a:pt x="508" y="17382"/>
                  </a:cubicBezTo>
                  <a:cubicBezTo>
                    <a:pt x="533" y="17394"/>
                    <a:pt x="558" y="17397"/>
                    <a:pt x="584" y="17389"/>
                  </a:cubicBezTo>
                  <a:cubicBezTo>
                    <a:pt x="595" y="17385"/>
                    <a:pt x="606" y="17380"/>
                    <a:pt x="616" y="17371"/>
                  </a:cubicBezTo>
                  <a:cubicBezTo>
                    <a:pt x="626" y="17363"/>
                    <a:pt x="639" y="17352"/>
                    <a:pt x="653" y="17337"/>
                  </a:cubicBezTo>
                  <a:lnTo>
                    <a:pt x="684" y="17303"/>
                  </a:lnTo>
                  <a:cubicBezTo>
                    <a:pt x="721" y="17263"/>
                    <a:pt x="757" y="17252"/>
                    <a:pt x="791" y="17269"/>
                  </a:cubicBezTo>
                  <a:cubicBezTo>
                    <a:pt x="815" y="17280"/>
                    <a:pt x="829" y="17299"/>
                    <a:pt x="833" y="17324"/>
                  </a:cubicBezTo>
                  <a:cubicBezTo>
                    <a:pt x="836" y="17336"/>
                    <a:pt x="836" y="17347"/>
                    <a:pt x="834" y="17357"/>
                  </a:cubicBezTo>
                  <a:cubicBezTo>
                    <a:pt x="832" y="17367"/>
                    <a:pt x="827" y="17380"/>
                    <a:pt x="820" y="17395"/>
                  </a:cubicBezTo>
                  <a:cubicBezTo>
                    <a:pt x="810" y="17415"/>
                    <a:pt x="799" y="17432"/>
                    <a:pt x="785" y="17446"/>
                  </a:cubicBezTo>
                  <a:cubicBezTo>
                    <a:pt x="771" y="17460"/>
                    <a:pt x="755" y="17473"/>
                    <a:pt x="735" y="17483"/>
                  </a:cubicBezTo>
                  <a:lnTo>
                    <a:pt x="761" y="17522"/>
                  </a:lnTo>
                  <a:cubicBezTo>
                    <a:pt x="783" y="17508"/>
                    <a:pt x="802" y="17493"/>
                    <a:pt x="817" y="17475"/>
                  </a:cubicBezTo>
                  <a:cubicBezTo>
                    <a:pt x="833" y="17458"/>
                    <a:pt x="847" y="17437"/>
                    <a:pt x="858" y="17414"/>
                  </a:cubicBezTo>
                  <a:cubicBezTo>
                    <a:pt x="867" y="17395"/>
                    <a:pt x="873" y="17379"/>
                    <a:pt x="876" y="17363"/>
                  </a:cubicBezTo>
                  <a:cubicBezTo>
                    <a:pt x="879" y="17347"/>
                    <a:pt x="879" y="17331"/>
                    <a:pt x="877" y="17314"/>
                  </a:cubicBezTo>
                  <a:cubicBezTo>
                    <a:pt x="875" y="17291"/>
                    <a:pt x="868" y="17271"/>
                    <a:pt x="856" y="17253"/>
                  </a:cubicBezTo>
                  <a:cubicBezTo>
                    <a:pt x="843" y="17236"/>
                    <a:pt x="828" y="17223"/>
                    <a:pt x="810" y="17214"/>
                  </a:cubicBezTo>
                  <a:cubicBezTo>
                    <a:pt x="798" y="17208"/>
                    <a:pt x="784" y="17204"/>
                    <a:pt x="770" y="17203"/>
                  </a:cubicBezTo>
                  <a:close/>
                  <a:moveTo>
                    <a:pt x="687" y="16756"/>
                  </a:moveTo>
                  <a:lnTo>
                    <a:pt x="560" y="17014"/>
                  </a:lnTo>
                  <a:lnTo>
                    <a:pt x="599" y="17034"/>
                  </a:lnTo>
                  <a:lnTo>
                    <a:pt x="651" y="16929"/>
                  </a:lnTo>
                  <a:lnTo>
                    <a:pt x="1002" y="17102"/>
                  </a:lnTo>
                  <a:lnTo>
                    <a:pt x="1025" y="17057"/>
                  </a:lnTo>
                  <a:lnTo>
                    <a:pt x="673" y="16884"/>
                  </a:lnTo>
                  <a:lnTo>
                    <a:pt x="725" y="16778"/>
                  </a:lnTo>
                  <a:lnTo>
                    <a:pt x="687" y="16756"/>
                  </a:lnTo>
                  <a:close/>
                  <a:moveTo>
                    <a:pt x="821" y="16483"/>
                  </a:moveTo>
                  <a:lnTo>
                    <a:pt x="720" y="16689"/>
                  </a:lnTo>
                  <a:lnTo>
                    <a:pt x="1111" y="16881"/>
                  </a:lnTo>
                  <a:lnTo>
                    <a:pt x="1134" y="16834"/>
                  </a:lnTo>
                  <a:lnTo>
                    <a:pt x="949" y="16742"/>
                  </a:lnTo>
                  <a:lnTo>
                    <a:pt x="1010" y="16617"/>
                  </a:lnTo>
                  <a:lnTo>
                    <a:pt x="972" y="16598"/>
                  </a:lnTo>
                  <a:lnTo>
                    <a:pt x="910" y="16723"/>
                  </a:lnTo>
                  <a:lnTo>
                    <a:pt x="782" y="16660"/>
                  </a:lnTo>
                  <a:lnTo>
                    <a:pt x="857" y="16509"/>
                  </a:lnTo>
                  <a:lnTo>
                    <a:pt x="821" y="16483"/>
                  </a:lnTo>
                  <a:close/>
                  <a:moveTo>
                    <a:pt x="1369" y="16358"/>
                  </a:moveTo>
                  <a:lnTo>
                    <a:pt x="914" y="16295"/>
                  </a:lnTo>
                  <a:lnTo>
                    <a:pt x="884" y="16356"/>
                  </a:lnTo>
                  <a:lnTo>
                    <a:pt x="1211" y="16678"/>
                  </a:lnTo>
                  <a:lnTo>
                    <a:pt x="1234" y="16631"/>
                  </a:lnTo>
                  <a:lnTo>
                    <a:pt x="1132" y="16534"/>
                  </a:lnTo>
                  <a:lnTo>
                    <a:pt x="1204" y="16388"/>
                  </a:lnTo>
                  <a:lnTo>
                    <a:pt x="1343" y="16411"/>
                  </a:lnTo>
                  <a:lnTo>
                    <a:pt x="1369" y="16358"/>
                  </a:lnTo>
                  <a:close/>
                  <a:moveTo>
                    <a:pt x="1160" y="16382"/>
                  </a:moveTo>
                  <a:lnTo>
                    <a:pt x="1100" y="16503"/>
                  </a:lnTo>
                  <a:lnTo>
                    <a:pt x="939" y="16347"/>
                  </a:lnTo>
                  <a:lnTo>
                    <a:pt x="1160" y="16382"/>
                  </a:lnTo>
                  <a:close/>
                  <a:moveTo>
                    <a:pt x="806" y="16326"/>
                  </a:moveTo>
                  <a:cubicBezTo>
                    <a:pt x="798" y="16329"/>
                    <a:pt x="791" y="16334"/>
                    <a:pt x="787" y="16343"/>
                  </a:cubicBezTo>
                  <a:cubicBezTo>
                    <a:pt x="783" y="16350"/>
                    <a:pt x="783" y="16359"/>
                    <a:pt x="786" y="16367"/>
                  </a:cubicBezTo>
                  <a:cubicBezTo>
                    <a:pt x="789" y="16376"/>
                    <a:pt x="794" y="16382"/>
                    <a:pt x="802" y="16386"/>
                  </a:cubicBezTo>
                  <a:cubicBezTo>
                    <a:pt x="810" y="16390"/>
                    <a:pt x="819" y="16391"/>
                    <a:pt x="828" y="16388"/>
                  </a:cubicBezTo>
                  <a:cubicBezTo>
                    <a:pt x="836" y="16385"/>
                    <a:pt x="843" y="16379"/>
                    <a:pt x="847" y="16371"/>
                  </a:cubicBezTo>
                  <a:cubicBezTo>
                    <a:pt x="851" y="16363"/>
                    <a:pt x="851" y="16354"/>
                    <a:pt x="848" y="16346"/>
                  </a:cubicBezTo>
                  <a:cubicBezTo>
                    <a:pt x="845" y="16338"/>
                    <a:pt x="839" y="16331"/>
                    <a:pt x="831" y="16327"/>
                  </a:cubicBezTo>
                  <a:cubicBezTo>
                    <a:pt x="823" y="16323"/>
                    <a:pt x="815" y="16323"/>
                    <a:pt x="806" y="16326"/>
                  </a:cubicBezTo>
                  <a:close/>
                  <a:moveTo>
                    <a:pt x="864" y="16208"/>
                  </a:moveTo>
                  <a:cubicBezTo>
                    <a:pt x="855" y="16211"/>
                    <a:pt x="849" y="16217"/>
                    <a:pt x="845" y="16225"/>
                  </a:cubicBezTo>
                  <a:cubicBezTo>
                    <a:pt x="841" y="16233"/>
                    <a:pt x="841" y="16241"/>
                    <a:pt x="843" y="16250"/>
                  </a:cubicBezTo>
                  <a:cubicBezTo>
                    <a:pt x="846" y="16258"/>
                    <a:pt x="852" y="16265"/>
                    <a:pt x="860" y="16269"/>
                  </a:cubicBezTo>
                  <a:cubicBezTo>
                    <a:pt x="868" y="16273"/>
                    <a:pt x="877" y="16273"/>
                    <a:pt x="885" y="16270"/>
                  </a:cubicBezTo>
                  <a:cubicBezTo>
                    <a:pt x="894" y="16268"/>
                    <a:pt x="900" y="16262"/>
                    <a:pt x="904" y="16254"/>
                  </a:cubicBezTo>
                  <a:cubicBezTo>
                    <a:pt x="909" y="16245"/>
                    <a:pt x="909" y="16237"/>
                    <a:pt x="906" y="16229"/>
                  </a:cubicBezTo>
                  <a:cubicBezTo>
                    <a:pt x="903" y="16220"/>
                    <a:pt x="897" y="16214"/>
                    <a:pt x="889" y="16210"/>
                  </a:cubicBezTo>
                  <a:cubicBezTo>
                    <a:pt x="881" y="16206"/>
                    <a:pt x="872" y="16205"/>
                    <a:pt x="864" y="16208"/>
                  </a:cubicBezTo>
                  <a:close/>
                  <a:moveTo>
                    <a:pt x="1465" y="16063"/>
                  </a:moveTo>
                  <a:lnTo>
                    <a:pt x="1389" y="16218"/>
                  </a:lnTo>
                  <a:lnTo>
                    <a:pt x="1037" y="16045"/>
                  </a:lnTo>
                  <a:lnTo>
                    <a:pt x="1014" y="16091"/>
                  </a:lnTo>
                  <a:lnTo>
                    <a:pt x="1405" y="16284"/>
                  </a:lnTo>
                  <a:lnTo>
                    <a:pt x="1501" y="16089"/>
                  </a:lnTo>
                  <a:lnTo>
                    <a:pt x="1465" y="16063"/>
                  </a:lnTo>
                  <a:close/>
                  <a:moveTo>
                    <a:pt x="1563" y="15962"/>
                  </a:moveTo>
                  <a:lnTo>
                    <a:pt x="1173" y="15769"/>
                  </a:lnTo>
                  <a:lnTo>
                    <a:pt x="1150" y="15815"/>
                  </a:lnTo>
                  <a:lnTo>
                    <a:pt x="1541" y="16007"/>
                  </a:lnTo>
                  <a:lnTo>
                    <a:pt x="1563" y="15962"/>
                  </a:lnTo>
                  <a:close/>
                  <a:moveTo>
                    <a:pt x="1588" y="15541"/>
                  </a:moveTo>
                  <a:cubicBezTo>
                    <a:pt x="1573" y="15539"/>
                    <a:pt x="1559" y="15540"/>
                    <a:pt x="1546" y="15544"/>
                  </a:cubicBezTo>
                  <a:cubicBezTo>
                    <a:pt x="1533" y="15547"/>
                    <a:pt x="1521" y="15553"/>
                    <a:pt x="1510" y="15560"/>
                  </a:cubicBezTo>
                  <a:cubicBezTo>
                    <a:pt x="1499" y="15567"/>
                    <a:pt x="1487" y="15579"/>
                    <a:pt x="1473" y="15593"/>
                  </a:cubicBezTo>
                  <a:lnTo>
                    <a:pt x="1436" y="15631"/>
                  </a:lnTo>
                  <a:cubicBezTo>
                    <a:pt x="1417" y="15651"/>
                    <a:pt x="1401" y="15663"/>
                    <a:pt x="1386" y="15669"/>
                  </a:cubicBezTo>
                  <a:cubicBezTo>
                    <a:pt x="1372" y="15674"/>
                    <a:pt x="1357" y="15673"/>
                    <a:pt x="1341" y="15665"/>
                  </a:cubicBezTo>
                  <a:cubicBezTo>
                    <a:pt x="1321" y="15655"/>
                    <a:pt x="1308" y="15640"/>
                    <a:pt x="1304" y="15621"/>
                  </a:cubicBezTo>
                  <a:cubicBezTo>
                    <a:pt x="1299" y="15602"/>
                    <a:pt x="1303" y="15580"/>
                    <a:pt x="1315" y="15555"/>
                  </a:cubicBezTo>
                  <a:cubicBezTo>
                    <a:pt x="1319" y="15547"/>
                    <a:pt x="1323" y="15539"/>
                    <a:pt x="1328" y="15532"/>
                  </a:cubicBezTo>
                  <a:cubicBezTo>
                    <a:pt x="1333" y="15526"/>
                    <a:pt x="1338" y="15519"/>
                    <a:pt x="1345" y="15513"/>
                  </a:cubicBezTo>
                  <a:cubicBezTo>
                    <a:pt x="1351" y="15507"/>
                    <a:pt x="1358" y="15501"/>
                    <a:pt x="1366" y="15495"/>
                  </a:cubicBezTo>
                  <a:cubicBezTo>
                    <a:pt x="1374" y="15489"/>
                    <a:pt x="1384" y="15483"/>
                    <a:pt x="1395" y="15476"/>
                  </a:cubicBezTo>
                  <a:lnTo>
                    <a:pt x="1371" y="15439"/>
                  </a:lnTo>
                  <a:cubicBezTo>
                    <a:pt x="1328" y="15464"/>
                    <a:pt x="1296" y="15497"/>
                    <a:pt x="1275" y="15539"/>
                  </a:cubicBezTo>
                  <a:cubicBezTo>
                    <a:pt x="1266" y="15558"/>
                    <a:pt x="1260" y="15576"/>
                    <a:pt x="1258" y="15595"/>
                  </a:cubicBezTo>
                  <a:cubicBezTo>
                    <a:pt x="1256" y="15613"/>
                    <a:pt x="1257" y="15630"/>
                    <a:pt x="1262" y="15646"/>
                  </a:cubicBezTo>
                  <a:cubicBezTo>
                    <a:pt x="1266" y="15662"/>
                    <a:pt x="1274" y="15676"/>
                    <a:pt x="1284" y="15689"/>
                  </a:cubicBezTo>
                  <a:cubicBezTo>
                    <a:pt x="1295" y="15702"/>
                    <a:pt x="1309" y="15712"/>
                    <a:pt x="1325" y="15720"/>
                  </a:cubicBezTo>
                  <a:cubicBezTo>
                    <a:pt x="1351" y="15733"/>
                    <a:pt x="1376" y="15735"/>
                    <a:pt x="1401" y="15727"/>
                  </a:cubicBezTo>
                  <a:cubicBezTo>
                    <a:pt x="1413" y="15724"/>
                    <a:pt x="1424" y="15718"/>
                    <a:pt x="1434" y="15710"/>
                  </a:cubicBezTo>
                  <a:cubicBezTo>
                    <a:pt x="1444" y="15702"/>
                    <a:pt x="1456" y="15690"/>
                    <a:pt x="1470" y="15675"/>
                  </a:cubicBezTo>
                  <a:lnTo>
                    <a:pt x="1502" y="15641"/>
                  </a:lnTo>
                  <a:cubicBezTo>
                    <a:pt x="1539" y="15602"/>
                    <a:pt x="1574" y="15590"/>
                    <a:pt x="1609" y="15607"/>
                  </a:cubicBezTo>
                  <a:cubicBezTo>
                    <a:pt x="1632" y="15619"/>
                    <a:pt x="1646" y="15637"/>
                    <a:pt x="1651" y="15663"/>
                  </a:cubicBezTo>
                  <a:cubicBezTo>
                    <a:pt x="1653" y="15674"/>
                    <a:pt x="1654" y="15685"/>
                    <a:pt x="1652" y="15695"/>
                  </a:cubicBezTo>
                  <a:cubicBezTo>
                    <a:pt x="1650" y="15706"/>
                    <a:pt x="1645" y="15718"/>
                    <a:pt x="1638" y="15733"/>
                  </a:cubicBezTo>
                  <a:cubicBezTo>
                    <a:pt x="1628" y="15753"/>
                    <a:pt x="1616" y="15770"/>
                    <a:pt x="1603" y="15784"/>
                  </a:cubicBezTo>
                  <a:cubicBezTo>
                    <a:pt x="1589" y="15799"/>
                    <a:pt x="1572" y="15811"/>
                    <a:pt x="1552" y="15821"/>
                  </a:cubicBezTo>
                  <a:lnTo>
                    <a:pt x="1579" y="15860"/>
                  </a:lnTo>
                  <a:cubicBezTo>
                    <a:pt x="1600" y="15847"/>
                    <a:pt x="1619" y="15831"/>
                    <a:pt x="1635" y="15814"/>
                  </a:cubicBezTo>
                  <a:cubicBezTo>
                    <a:pt x="1651" y="15796"/>
                    <a:pt x="1664" y="15776"/>
                    <a:pt x="1676" y="15752"/>
                  </a:cubicBezTo>
                  <a:cubicBezTo>
                    <a:pt x="1685" y="15734"/>
                    <a:pt x="1691" y="15717"/>
                    <a:pt x="1694" y="15701"/>
                  </a:cubicBezTo>
                  <a:cubicBezTo>
                    <a:pt x="1697" y="15686"/>
                    <a:pt x="1697" y="15669"/>
                    <a:pt x="1695" y="15652"/>
                  </a:cubicBezTo>
                  <a:cubicBezTo>
                    <a:pt x="1693" y="15630"/>
                    <a:pt x="1685" y="15609"/>
                    <a:pt x="1673" y="15592"/>
                  </a:cubicBezTo>
                  <a:cubicBezTo>
                    <a:pt x="1661" y="15574"/>
                    <a:pt x="1646" y="15561"/>
                    <a:pt x="1628" y="15552"/>
                  </a:cubicBezTo>
                  <a:cubicBezTo>
                    <a:pt x="1616" y="15546"/>
                    <a:pt x="1602" y="15542"/>
                    <a:pt x="1588" y="15541"/>
                  </a:cubicBezTo>
                  <a:close/>
                  <a:moveTo>
                    <a:pt x="1839" y="15258"/>
                  </a:moveTo>
                  <a:cubicBezTo>
                    <a:pt x="1841" y="15275"/>
                    <a:pt x="1842" y="15291"/>
                    <a:pt x="1840" y="15305"/>
                  </a:cubicBezTo>
                  <a:cubicBezTo>
                    <a:pt x="1838" y="15319"/>
                    <a:pt x="1833" y="15333"/>
                    <a:pt x="1826" y="15347"/>
                  </a:cubicBezTo>
                  <a:cubicBezTo>
                    <a:pt x="1815" y="15370"/>
                    <a:pt x="1799" y="15387"/>
                    <a:pt x="1778" y="15400"/>
                  </a:cubicBezTo>
                  <a:cubicBezTo>
                    <a:pt x="1757" y="15413"/>
                    <a:pt x="1731" y="15418"/>
                    <a:pt x="1702" y="15416"/>
                  </a:cubicBezTo>
                  <a:cubicBezTo>
                    <a:pt x="1688" y="15415"/>
                    <a:pt x="1675" y="15412"/>
                    <a:pt x="1661" y="15408"/>
                  </a:cubicBezTo>
                  <a:cubicBezTo>
                    <a:pt x="1648" y="15404"/>
                    <a:pt x="1632" y="15397"/>
                    <a:pt x="1613" y="15388"/>
                  </a:cubicBezTo>
                  <a:cubicBezTo>
                    <a:pt x="1590" y="15377"/>
                    <a:pt x="1571" y="15366"/>
                    <a:pt x="1556" y="15355"/>
                  </a:cubicBezTo>
                  <a:cubicBezTo>
                    <a:pt x="1541" y="15344"/>
                    <a:pt x="1528" y="15333"/>
                    <a:pt x="1517" y="15320"/>
                  </a:cubicBezTo>
                  <a:cubicBezTo>
                    <a:pt x="1500" y="15300"/>
                    <a:pt x="1490" y="15279"/>
                    <a:pt x="1486" y="15258"/>
                  </a:cubicBezTo>
                  <a:cubicBezTo>
                    <a:pt x="1482" y="15236"/>
                    <a:pt x="1486" y="15214"/>
                    <a:pt x="1497" y="15191"/>
                  </a:cubicBezTo>
                  <a:cubicBezTo>
                    <a:pt x="1505" y="15177"/>
                    <a:pt x="1513" y="15165"/>
                    <a:pt x="1522" y="15155"/>
                  </a:cubicBezTo>
                  <a:cubicBezTo>
                    <a:pt x="1532" y="15145"/>
                    <a:pt x="1544" y="15137"/>
                    <a:pt x="1558" y="15129"/>
                  </a:cubicBezTo>
                  <a:lnTo>
                    <a:pt x="1541" y="15089"/>
                  </a:lnTo>
                  <a:cubicBezTo>
                    <a:pt x="1524" y="15097"/>
                    <a:pt x="1508" y="15108"/>
                    <a:pt x="1495" y="15123"/>
                  </a:cubicBezTo>
                  <a:cubicBezTo>
                    <a:pt x="1481" y="15137"/>
                    <a:pt x="1469" y="15153"/>
                    <a:pt x="1460" y="15172"/>
                  </a:cubicBezTo>
                  <a:cubicBezTo>
                    <a:pt x="1449" y="15196"/>
                    <a:pt x="1443" y="15220"/>
                    <a:pt x="1443" y="15245"/>
                  </a:cubicBezTo>
                  <a:cubicBezTo>
                    <a:pt x="1443" y="15270"/>
                    <a:pt x="1449" y="15294"/>
                    <a:pt x="1459" y="15318"/>
                  </a:cubicBezTo>
                  <a:cubicBezTo>
                    <a:pt x="1470" y="15341"/>
                    <a:pt x="1486" y="15363"/>
                    <a:pt x="1507" y="15384"/>
                  </a:cubicBezTo>
                  <a:cubicBezTo>
                    <a:pt x="1527" y="15404"/>
                    <a:pt x="1552" y="15421"/>
                    <a:pt x="1581" y="15435"/>
                  </a:cubicBezTo>
                  <a:cubicBezTo>
                    <a:pt x="1610" y="15450"/>
                    <a:pt x="1639" y="15460"/>
                    <a:pt x="1668" y="15465"/>
                  </a:cubicBezTo>
                  <a:cubicBezTo>
                    <a:pt x="1697" y="15470"/>
                    <a:pt x="1726" y="15469"/>
                    <a:pt x="1753" y="15462"/>
                  </a:cubicBezTo>
                  <a:cubicBezTo>
                    <a:pt x="1777" y="15455"/>
                    <a:pt x="1799" y="15444"/>
                    <a:pt x="1817" y="15428"/>
                  </a:cubicBezTo>
                  <a:cubicBezTo>
                    <a:pt x="1836" y="15413"/>
                    <a:pt x="1850" y="15395"/>
                    <a:pt x="1861" y="15373"/>
                  </a:cubicBezTo>
                  <a:cubicBezTo>
                    <a:pt x="1870" y="15354"/>
                    <a:pt x="1877" y="15334"/>
                    <a:pt x="1880" y="15312"/>
                  </a:cubicBezTo>
                  <a:cubicBezTo>
                    <a:pt x="1884" y="15291"/>
                    <a:pt x="1885" y="15270"/>
                    <a:pt x="1882" y="15249"/>
                  </a:cubicBezTo>
                  <a:lnTo>
                    <a:pt x="1839" y="15258"/>
                  </a:lnTo>
                  <a:close/>
                  <a:moveTo>
                    <a:pt x="2074" y="14923"/>
                  </a:moveTo>
                  <a:lnTo>
                    <a:pt x="1684" y="14731"/>
                  </a:lnTo>
                  <a:lnTo>
                    <a:pt x="1661" y="14778"/>
                  </a:lnTo>
                  <a:lnTo>
                    <a:pt x="1824" y="14858"/>
                  </a:lnTo>
                  <a:lnTo>
                    <a:pt x="1743" y="15023"/>
                  </a:lnTo>
                  <a:lnTo>
                    <a:pt x="1580" y="14942"/>
                  </a:lnTo>
                  <a:lnTo>
                    <a:pt x="1557" y="14988"/>
                  </a:lnTo>
                  <a:lnTo>
                    <a:pt x="1948" y="15180"/>
                  </a:lnTo>
                  <a:lnTo>
                    <a:pt x="1970" y="15135"/>
                  </a:lnTo>
                  <a:lnTo>
                    <a:pt x="1781" y="15042"/>
                  </a:lnTo>
                  <a:lnTo>
                    <a:pt x="1862" y="14877"/>
                  </a:lnTo>
                  <a:lnTo>
                    <a:pt x="2051" y="14970"/>
                  </a:lnTo>
                  <a:lnTo>
                    <a:pt x="2074" y="14923"/>
                  </a:lnTo>
                  <a:close/>
                  <a:moveTo>
                    <a:pt x="2239" y="14589"/>
                  </a:moveTo>
                  <a:lnTo>
                    <a:pt x="2198" y="14569"/>
                  </a:lnTo>
                  <a:lnTo>
                    <a:pt x="2114" y="14742"/>
                  </a:lnTo>
                  <a:lnTo>
                    <a:pt x="1971" y="14671"/>
                  </a:lnTo>
                  <a:lnTo>
                    <a:pt x="2036" y="14537"/>
                  </a:lnTo>
                  <a:lnTo>
                    <a:pt x="1996" y="14517"/>
                  </a:lnTo>
                  <a:lnTo>
                    <a:pt x="1930" y="14651"/>
                  </a:lnTo>
                  <a:lnTo>
                    <a:pt x="1802" y="14588"/>
                  </a:lnTo>
                  <a:lnTo>
                    <a:pt x="1881" y="14428"/>
                  </a:lnTo>
                  <a:lnTo>
                    <a:pt x="1845" y="14403"/>
                  </a:lnTo>
                  <a:lnTo>
                    <a:pt x="1740" y="14616"/>
                  </a:lnTo>
                  <a:lnTo>
                    <a:pt x="2131" y="14809"/>
                  </a:lnTo>
                  <a:lnTo>
                    <a:pt x="2239" y="14589"/>
                  </a:lnTo>
                  <a:close/>
                  <a:moveTo>
                    <a:pt x="2155" y="13772"/>
                  </a:moveTo>
                  <a:lnTo>
                    <a:pt x="2132" y="13819"/>
                  </a:lnTo>
                  <a:lnTo>
                    <a:pt x="2335" y="13979"/>
                  </a:lnTo>
                  <a:cubicBezTo>
                    <a:pt x="2348" y="13989"/>
                    <a:pt x="2361" y="13999"/>
                    <a:pt x="2374" y="14009"/>
                  </a:cubicBezTo>
                  <a:cubicBezTo>
                    <a:pt x="2386" y="14018"/>
                    <a:pt x="2398" y="14027"/>
                    <a:pt x="2408" y="14034"/>
                  </a:cubicBezTo>
                  <a:cubicBezTo>
                    <a:pt x="2418" y="14042"/>
                    <a:pt x="2427" y="14048"/>
                    <a:pt x="2433" y="14053"/>
                  </a:cubicBezTo>
                  <a:cubicBezTo>
                    <a:pt x="2438" y="14057"/>
                    <a:pt x="2442" y="14059"/>
                    <a:pt x="2443" y="14060"/>
                  </a:cubicBezTo>
                  <a:cubicBezTo>
                    <a:pt x="2441" y="14060"/>
                    <a:pt x="2438" y="14059"/>
                    <a:pt x="2434" y="14058"/>
                  </a:cubicBezTo>
                  <a:cubicBezTo>
                    <a:pt x="2428" y="14056"/>
                    <a:pt x="2420" y="14053"/>
                    <a:pt x="2409" y="14050"/>
                  </a:cubicBezTo>
                  <a:cubicBezTo>
                    <a:pt x="2399" y="14047"/>
                    <a:pt x="2388" y="14044"/>
                    <a:pt x="2374" y="14041"/>
                  </a:cubicBezTo>
                  <a:cubicBezTo>
                    <a:pt x="2361" y="14037"/>
                    <a:pt x="2346" y="14033"/>
                    <a:pt x="2330" y="14029"/>
                  </a:cubicBezTo>
                  <a:lnTo>
                    <a:pt x="2061" y="13964"/>
                  </a:lnTo>
                  <a:lnTo>
                    <a:pt x="2035" y="14017"/>
                  </a:lnTo>
                  <a:lnTo>
                    <a:pt x="2243" y="14184"/>
                  </a:lnTo>
                  <a:cubicBezTo>
                    <a:pt x="2253" y="14192"/>
                    <a:pt x="2264" y="14200"/>
                    <a:pt x="2276" y="14209"/>
                  </a:cubicBezTo>
                  <a:cubicBezTo>
                    <a:pt x="2287" y="14218"/>
                    <a:pt x="2298" y="14226"/>
                    <a:pt x="2308" y="14234"/>
                  </a:cubicBezTo>
                  <a:cubicBezTo>
                    <a:pt x="2318" y="14242"/>
                    <a:pt x="2327" y="14248"/>
                    <a:pt x="2334" y="14253"/>
                  </a:cubicBezTo>
                  <a:cubicBezTo>
                    <a:pt x="2341" y="14259"/>
                    <a:pt x="2345" y="14261"/>
                    <a:pt x="2345" y="14262"/>
                  </a:cubicBezTo>
                  <a:cubicBezTo>
                    <a:pt x="2344" y="14262"/>
                    <a:pt x="2339" y="14260"/>
                    <a:pt x="2330" y="14257"/>
                  </a:cubicBezTo>
                  <a:cubicBezTo>
                    <a:pt x="2321" y="14254"/>
                    <a:pt x="2311" y="14251"/>
                    <a:pt x="2299" y="14247"/>
                  </a:cubicBezTo>
                  <a:cubicBezTo>
                    <a:pt x="2286" y="14244"/>
                    <a:pt x="2273" y="14240"/>
                    <a:pt x="2258" y="14236"/>
                  </a:cubicBezTo>
                  <a:cubicBezTo>
                    <a:pt x="2244" y="14232"/>
                    <a:pt x="2230" y="14228"/>
                    <a:pt x="2216" y="14225"/>
                  </a:cubicBezTo>
                  <a:lnTo>
                    <a:pt x="1964" y="14162"/>
                  </a:lnTo>
                  <a:lnTo>
                    <a:pt x="1939" y="14212"/>
                  </a:lnTo>
                  <a:lnTo>
                    <a:pt x="2375" y="14312"/>
                  </a:lnTo>
                  <a:lnTo>
                    <a:pt x="2405" y="14252"/>
                  </a:lnTo>
                  <a:lnTo>
                    <a:pt x="2208" y="14095"/>
                  </a:lnTo>
                  <a:cubicBezTo>
                    <a:pt x="2196" y="14086"/>
                    <a:pt x="2185" y="14077"/>
                    <a:pt x="2174" y="14069"/>
                  </a:cubicBezTo>
                  <a:cubicBezTo>
                    <a:pt x="2163" y="14060"/>
                    <a:pt x="2153" y="14053"/>
                    <a:pt x="2144" y="14046"/>
                  </a:cubicBezTo>
                  <a:cubicBezTo>
                    <a:pt x="2135" y="14040"/>
                    <a:pt x="2127" y="14034"/>
                    <a:pt x="2121" y="14030"/>
                  </a:cubicBezTo>
                  <a:cubicBezTo>
                    <a:pt x="2116" y="14026"/>
                    <a:pt x="2112" y="14024"/>
                    <a:pt x="2111" y="14023"/>
                  </a:cubicBezTo>
                  <a:cubicBezTo>
                    <a:pt x="2113" y="14024"/>
                    <a:pt x="2117" y="14025"/>
                    <a:pt x="2124" y="14027"/>
                  </a:cubicBezTo>
                  <a:cubicBezTo>
                    <a:pt x="2131" y="14029"/>
                    <a:pt x="2139" y="14031"/>
                    <a:pt x="2150" y="14034"/>
                  </a:cubicBezTo>
                  <a:cubicBezTo>
                    <a:pt x="2160" y="14037"/>
                    <a:pt x="2173" y="14041"/>
                    <a:pt x="2186" y="14045"/>
                  </a:cubicBezTo>
                  <a:cubicBezTo>
                    <a:pt x="2200" y="14048"/>
                    <a:pt x="2215" y="14052"/>
                    <a:pt x="2231" y="14056"/>
                  </a:cubicBezTo>
                  <a:lnTo>
                    <a:pt x="2472" y="14115"/>
                  </a:lnTo>
                  <a:lnTo>
                    <a:pt x="2502" y="14054"/>
                  </a:lnTo>
                  <a:lnTo>
                    <a:pt x="2155" y="13772"/>
                  </a:lnTo>
                  <a:close/>
                  <a:moveTo>
                    <a:pt x="2607" y="13840"/>
                  </a:moveTo>
                  <a:lnTo>
                    <a:pt x="2216" y="13648"/>
                  </a:lnTo>
                  <a:lnTo>
                    <a:pt x="2194" y="13694"/>
                  </a:lnTo>
                  <a:lnTo>
                    <a:pt x="2585" y="13886"/>
                  </a:lnTo>
                  <a:lnTo>
                    <a:pt x="2607" y="13840"/>
                  </a:lnTo>
                  <a:close/>
                  <a:moveTo>
                    <a:pt x="2723" y="13505"/>
                  </a:moveTo>
                  <a:lnTo>
                    <a:pt x="2647" y="13660"/>
                  </a:lnTo>
                  <a:lnTo>
                    <a:pt x="2296" y="13487"/>
                  </a:lnTo>
                  <a:lnTo>
                    <a:pt x="2273" y="13533"/>
                  </a:lnTo>
                  <a:lnTo>
                    <a:pt x="2664" y="13726"/>
                  </a:lnTo>
                  <a:lnTo>
                    <a:pt x="2760" y="13531"/>
                  </a:lnTo>
                  <a:lnTo>
                    <a:pt x="2723" y="13505"/>
                  </a:lnTo>
                  <a:close/>
                  <a:moveTo>
                    <a:pt x="2926" y="13192"/>
                  </a:moveTo>
                  <a:lnTo>
                    <a:pt x="2535" y="13000"/>
                  </a:lnTo>
                  <a:lnTo>
                    <a:pt x="2512" y="13047"/>
                  </a:lnTo>
                  <a:lnTo>
                    <a:pt x="2676" y="13127"/>
                  </a:lnTo>
                  <a:lnTo>
                    <a:pt x="2595" y="13292"/>
                  </a:lnTo>
                  <a:lnTo>
                    <a:pt x="2431" y="13211"/>
                  </a:lnTo>
                  <a:lnTo>
                    <a:pt x="2409" y="13257"/>
                  </a:lnTo>
                  <a:lnTo>
                    <a:pt x="2800" y="13449"/>
                  </a:lnTo>
                  <a:lnTo>
                    <a:pt x="2822" y="13404"/>
                  </a:lnTo>
                  <a:lnTo>
                    <a:pt x="2633" y="13311"/>
                  </a:lnTo>
                  <a:lnTo>
                    <a:pt x="2714" y="13146"/>
                  </a:lnTo>
                  <a:lnTo>
                    <a:pt x="2903" y="13239"/>
                  </a:lnTo>
                  <a:lnTo>
                    <a:pt x="2926" y="13192"/>
                  </a:lnTo>
                  <a:close/>
                  <a:moveTo>
                    <a:pt x="3090" y="12858"/>
                  </a:moveTo>
                  <a:lnTo>
                    <a:pt x="3050" y="12839"/>
                  </a:lnTo>
                  <a:lnTo>
                    <a:pt x="2965" y="13011"/>
                  </a:lnTo>
                  <a:lnTo>
                    <a:pt x="2822" y="12940"/>
                  </a:lnTo>
                  <a:lnTo>
                    <a:pt x="2888" y="12806"/>
                  </a:lnTo>
                  <a:lnTo>
                    <a:pt x="2848" y="12786"/>
                  </a:lnTo>
                  <a:lnTo>
                    <a:pt x="2782" y="12920"/>
                  </a:lnTo>
                  <a:lnTo>
                    <a:pt x="2654" y="12857"/>
                  </a:lnTo>
                  <a:lnTo>
                    <a:pt x="2732" y="12697"/>
                  </a:lnTo>
                  <a:lnTo>
                    <a:pt x="2697" y="12672"/>
                  </a:lnTo>
                  <a:lnTo>
                    <a:pt x="2592" y="12885"/>
                  </a:lnTo>
                  <a:lnTo>
                    <a:pt x="2982" y="13078"/>
                  </a:lnTo>
                  <a:lnTo>
                    <a:pt x="3090" y="12858"/>
                  </a:lnTo>
                  <a:close/>
                  <a:moveTo>
                    <a:pt x="3191" y="12555"/>
                  </a:moveTo>
                  <a:lnTo>
                    <a:pt x="3115" y="12710"/>
                  </a:lnTo>
                  <a:lnTo>
                    <a:pt x="2763" y="12537"/>
                  </a:lnTo>
                  <a:lnTo>
                    <a:pt x="2740" y="12583"/>
                  </a:lnTo>
                  <a:lnTo>
                    <a:pt x="3131" y="12776"/>
                  </a:lnTo>
                  <a:lnTo>
                    <a:pt x="3227" y="12581"/>
                  </a:lnTo>
                  <a:lnTo>
                    <a:pt x="3191" y="12555"/>
                  </a:lnTo>
                  <a:close/>
                  <a:moveTo>
                    <a:pt x="3450" y="12128"/>
                  </a:moveTo>
                  <a:lnTo>
                    <a:pt x="3042" y="11969"/>
                  </a:lnTo>
                  <a:lnTo>
                    <a:pt x="3008" y="12038"/>
                  </a:lnTo>
                  <a:lnTo>
                    <a:pt x="3232" y="12240"/>
                  </a:lnTo>
                  <a:cubicBezTo>
                    <a:pt x="3246" y="12251"/>
                    <a:pt x="3258" y="12262"/>
                    <a:pt x="3269" y="12270"/>
                  </a:cubicBezTo>
                  <a:cubicBezTo>
                    <a:pt x="3281" y="12279"/>
                    <a:pt x="3287" y="12284"/>
                    <a:pt x="3288" y="12285"/>
                  </a:cubicBezTo>
                  <a:cubicBezTo>
                    <a:pt x="3286" y="12284"/>
                    <a:pt x="3278" y="12282"/>
                    <a:pt x="3265" y="12279"/>
                  </a:cubicBezTo>
                  <a:cubicBezTo>
                    <a:pt x="3251" y="12275"/>
                    <a:pt x="3234" y="12271"/>
                    <a:pt x="3213" y="12267"/>
                  </a:cubicBezTo>
                  <a:lnTo>
                    <a:pt x="2923" y="12213"/>
                  </a:lnTo>
                  <a:lnTo>
                    <a:pt x="2889" y="12281"/>
                  </a:lnTo>
                  <a:lnTo>
                    <a:pt x="3263" y="12508"/>
                  </a:lnTo>
                  <a:lnTo>
                    <a:pt x="3285" y="12463"/>
                  </a:lnTo>
                  <a:lnTo>
                    <a:pt x="3018" y="12304"/>
                  </a:lnTo>
                  <a:cubicBezTo>
                    <a:pt x="3012" y="12301"/>
                    <a:pt x="3006" y="12297"/>
                    <a:pt x="2998" y="12293"/>
                  </a:cubicBezTo>
                  <a:cubicBezTo>
                    <a:pt x="2991" y="12288"/>
                    <a:pt x="2983" y="12284"/>
                    <a:pt x="2976" y="12280"/>
                  </a:cubicBezTo>
                  <a:cubicBezTo>
                    <a:pt x="2969" y="12276"/>
                    <a:pt x="2962" y="12272"/>
                    <a:pt x="2957" y="12269"/>
                  </a:cubicBezTo>
                  <a:cubicBezTo>
                    <a:pt x="2952" y="12266"/>
                    <a:pt x="2949" y="12264"/>
                    <a:pt x="2947" y="12264"/>
                  </a:cubicBezTo>
                  <a:cubicBezTo>
                    <a:pt x="2952" y="12265"/>
                    <a:pt x="2961" y="12267"/>
                    <a:pt x="2975" y="12269"/>
                  </a:cubicBezTo>
                  <a:cubicBezTo>
                    <a:pt x="2990" y="12273"/>
                    <a:pt x="3008" y="12276"/>
                    <a:pt x="3030" y="12280"/>
                  </a:cubicBezTo>
                  <a:lnTo>
                    <a:pt x="3346" y="12339"/>
                  </a:lnTo>
                  <a:lnTo>
                    <a:pt x="3365" y="12300"/>
                  </a:lnTo>
                  <a:lnTo>
                    <a:pt x="3115" y="12072"/>
                  </a:lnTo>
                  <a:cubicBezTo>
                    <a:pt x="3110" y="12068"/>
                    <a:pt x="3104" y="12063"/>
                    <a:pt x="3098" y="12058"/>
                  </a:cubicBezTo>
                  <a:cubicBezTo>
                    <a:pt x="3092" y="12053"/>
                    <a:pt x="3087" y="12048"/>
                    <a:pt x="3081" y="12044"/>
                  </a:cubicBezTo>
                  <a:cubicBezTo>
                    <a:pt x="3076" y="12039"/>
                    <a:pt x="3072" y="12036"/>
                    <a:pt x="3068" y="12033"/>
                  </a:cubicBezTo>
                  <a:cubicBezTo>
                    <a:pt x="3064" y="12030"/>
                    <a:pt x="3062" y="12028"/>
                    <a:pt x="3061" y="12027"/>
                  </a:cubicBezTo>
                  <a:cubicBezTo>
                    <a:pt x="3062" y="12027"/>
                    <a:pt x="3065" y="12029"/>
                    <a:pt x="3070" y="12031"/>
                  </a:cubicBezTo>
                  <a:cubicBezTo>
                    <a:pt x="3074" y="12033"/>
                    <a:pt x="3080" y="12035"/>
                    <a:pt x="3087" y="12038"/>
                  </a:cubicBezTo>
                  <a:cubicBezTo>
                    <a:pt x="3093" y="12041"/>
                    <a:pt x="3101" y="12044"/>
                    <a:pt x="3108" y="12048"/>
                  </a:cubicBezTo>
                  <a:cubicBezTo>
                    <a:pt x="3116" y="12051"/>
                    <a:pt x="3123" y="12054"/>
                    <a:pt x="3129" y="12057"/>
                  </a:cubicBezTo>
                  <a:lnTo>
                    <a:pt x="3427" y="12175"/>
                  </a:lnTo>
                  <a:lnTo>
                    <a:pt x="3450" y="12128"/>
                  </a:lnTo>
                  <a:close/>
                  <a:moveTo>
                    <a:pt x="3469" y="11716"/>
                  </a:moveTo>
                  <a:cubicBezTo>
                    <a:pt x="3455" y="11715"/>
                    <a:pt x="3441" y="11716"/>
                    <a:pt x="3428" y="11719"/>
                  </a:cubicBezTo>
                  <a:cubicBezTo>
                    <a:pt x="3415" y="11723"/>
                    <a:pt x="3403" y="11728"/>
                    <a:pt x="3392" y="11735"/>
                  </a:cubicBezTo>
                  <a:cubicBezTo>
                    <a:pt x="3381" y="11743"/>
                    <a:pt x="3369" y="11754"/>
                    <a:pt x="3355" y="11769"/>
                  </a:cubicBezTo>
                  <a:lnTo>
                    <a:pt x="3318" y="11807"/>
                  </a:lnTo>
                  <a:cubicBezTo>
                    <a:pt x="3299" y="11826"/>
                    <a:pt x="3283" y="11839"/>
                    <a:pt x="3268" y="11844"/>
                  </a:cubicBezTo>
                  <a:cubicBezTo>
                    <a:pt x="3254" y="11849"/>
                    <a:pt x="3239" y="11848"/>
                    <a:pt x="3223" y="11840"/>
                  </a:cubicBezTo>
                  <a:cubicBezTo>
                    <a:pt x="3202" y="11830"/>
                    <a:pt x="3190" y="11816"/>
                    <a:pt x="3185" y="11797"/>
                  </a:cubicBezTo>
                  <a:cubicBezTo>
                    <a:pt x="3181" y="11777"/>
                    <a:pt x="3184" y="11755"/>
                    <a:pt x="3197" y="11731"/>
                  </a:cubicBezTo>
                  <a:cubicBezTo>
                    <a:pt x="3201" y="11722"/>
                    <a:pt x="3205" y="11715"/>
                    <a:pt x="3210" y="11708"/>
                  </a:cubicBezTo>
                  <a:cubicBezTo>
                    <a:pt x="3215" y="11701"/>
                    <a:pt x="3220" y="11695"/>
                    <a:pt x="3227" y="11688"/>
                  </a:cubicBezTo>
                  <a:cubicBezTo>
                    <a:pt x="3233" y="11682"/>
                    <a:pt x="3240" y="11676"/>
                    <a:pt x="3248" y="11670"/>
                  </a:cubicBezTo>
                  <a:cubicBezTo>
                    <a:pt x="3256" y="11664"/>
                    <a:pt x="3266" y="11658"/>
                    <a:pt x="3277" y="11652"/>
                  </a:cubicBezTo>
                  <a:lnTo>
                    <a:pt x="3253" y="11615"/>
                  </a:lnTo>
                  <a:cubicBezTo>
                    <a:pt x="3210" y="11640"/>
                    <a:pt x="3178" y="11673"/>
                    <a:pt x="3157" y="11714"/>
                  </a:cubicBezTo>
                  <a:cubicBezTo>
                    <a:pt x="3148" y="11733"/>
                    <a:pt x="3142" y="11752"/>
                    <a:pt x="3140" y="11770"/>
                  </a:cubicBezTo>
                  <a:cubicBezTo>
                    <a:pt x="3138" y="11788"/>
                    <a:pt x="3139" y="11805"/>
                    <a:pt x="3144" y="11821"/>
                  </a:cubicBezTo>
                  <a:cubicBezTo>
                    <a:pt x="3148" y="11837"/>
                    <a:pt x="3156" y="11852"/>
                    <a:pt x="3166" y="11864"/>
                  </a:cubicBezTo>
                  <a:cubicBezTo>
                    <a:pt x="3177" y="11877"/>
                    <a:pt x="3191" y="11888"/>
                    <a:pt x="3207" y="11896"/>
                  </a:cubicBezTo>
                  <a:cubicBezTo>
                    <a:pt x="3232" y="11908"/>
                    <a:pt x="3258" y="11910"/>
                    <a:pt x="3283" y="11903"/>
                  </a:cubicBezTo>
                  <a:cubicBezTo>
                    <a:pt x="3295" y="11899"/>
                    <a:pt x="3306" y="11893"/>
                    <a:pt x="3316" y="11885"/>
                  </a:cubicBezTo>
                  <a:cubicBezTo>
                    <a:pt x="3326" y="11877"/>
                    <a:pt x="3338" y="11866"/>
                    <a:pt x="3352" y="11850"/>
                  </a:cubicBezTo>
                  <a:lnTo>
                    <a:pt x="3384" y="11817"/>
                  </a:lnTo>
                  <a:cubicBezTo>
                    <a:pt x="3421" y="11777"/>
                    <a:pt x="3456" y="11766"/>
                    <a:pt x="3491" y="11783"/>
                  </a:cubicBezTo>
                  <a:cubicBezTo>
                    <a:pt x="3514" y="11794"/>
                    <a:pt x="3528" y="11813"/>
                    <a:pt x="3533" y="11838"/>
                  </a:cubicBezTo>
                  <a:cubicBezTo>
                    <a:pt x="3535" y="11850"/>
                    <a:pt x="3536" y="11861"/>
                    <a:pt x="3534" y="11871"/>
                  </a:cubicBezTo>
                  <a:cubicBezTo>
                    <a:pt x="3531" y="11881"/>
                    <a:pt x="3527" y="11894"/>
                    <a:pt x="3520" y="11909"/>
                  </a:cubicBezTo>
                  <a:cubicBezTo>
                    <a:pt x="3510" y="11928"/>
                    <a:pt x="3498" y="11945"/>
                    <a:pt x="3485" y="11960"/>
                  </a:cubicBezTo>
                  <a:cubicBezTo>
                    <a:pt x="3471" y="11974"/>
                    <a:pt x="3454" y="11986"/>
                    <a:pt x="3434" y="11997"/>
                  </a:cubicBezTo>
                  <a:lnTo>
                    <a:pt x="3461" y="12035"/>
                  </a:lnTo>
                  <a:cubicBezTo>
                    <a:pt x="3482" y="12022"/>
                    <a:pt x="3501" y="12007"/>
                    <a:pt x="3517" y="11989"/>
                  </a:cubicBezTo>
                  <a:cubicBezTo>
                    <a:pt x="3532" y="11971"/>
                    <a:pt x="3546" y="11951"/>
                    <a:pt x="3558" y="11927"/>
                  </a:cubicBezTo>
                  <a:cubicBezTo>
                    <a:pt x="3567" y="11909"/>
                    <a:pt x="3573" y="11892"/>
                    <a:pt x="3576" y="11877"/>
                  </a:cubicBezTo>
                  <a:cubicBezTo>
                    <a:pt x="3579" y="11861"/>
                    <a:pt x="3579" y="11845"/>
                    <a:pt x="3577" y="11828"/>
                  </a:cubicBezTo>
                  <a:cubicBezTo>
                    <a:pt x="3575" y="11805"/>
                    <a:pt x="3567" y="11785"/>
                    <a:pt x="3555" y="11767"/>
                  </a:cubicBezTo>
                  <a:cubicBezTo>
                    <a:pt x="3543" y="11750"/>
                    <a:pt x="3528" y="11736"/>
                    <a:pt x="3510" y="11728"/>
                  </a:cubicBezTo>
                  <a:cubicBezTo>
                    <a:pt x="3497" y="11722"/>
                    <a:pt x="3484" y="11718"/>
                    <a:pt x="3469" y="11716"/>
                  </a:cubicBezTo>
                  <a:close/>
                  <a:moveTo>
                    <a:pt x="3584" y="11526"/>
                  </a:moveTo>
                  <a:lnTo>
                    <a:pt x="3541" y="11505"/>
                  </a:lnTo>
                  <a:lnTo>
                    <a:pt x="3487" y="11614"/>
                  </a:lnTo>
                  <a:lnTo>
                    <a:pt x="3530" y="11635"/>
                  </a:lnTo>
                  <a:lnTo>
                    <a:pt x="3584" y="11526"/>
                  </a:lnTo>
                  <a:close/>
                  <a:moveTo>
                    <a:pt x="3500" y="11039"/>
                  </a:moveTo>
                  <a:lnTo>
                    <a:pt x="3478" y="11085"/>
                  </a:lnTo>
                  <a:lnTo>
                    <a:pt x="3750" y="11219"/>
                  </a:lnTo>
                  <a:cubicBezTo>
                    <a:pt x="3763" y="11226"/>
                    <a:pt x="3774" y="11232"/>
                    <a:pt x="3782" y="11238"/>
                  </a:cubicBezTo>
                  <a:cubicBezTo>
                    <a:pt x="3791" y="11245"/>
                    <a:pt x="3798" y="11253"/>
                    <a:pt x="3804" y="11264"/>
                  </a:cubicBezTo>
                  <a:cubicBezTo>
                    <a:pt x="3809" y="11274"/>
                    <a:pt x="3810" y="11286"/>
                    <a:pt x="3809" y="11300"/>
                  </a:cubicBezTo>
                  <a:cubicBezTo>
                    <a:pt x="3807" y="11313"/>
                    <a:pt x="3802" y="11329"/>
                    <a:pt x="3794" y="11345"/>
                  </a:cubicBezTo>
                  <a:cubicBezTo>
                    <a:pt x="3788" y="11357"/>
                    <a:pt x="3782" y="11367"/>
                    <a:pt x="3775" y="11375"/>
                  </a:cubicBezTo>
                  <a:cubicBezTo>
                    <a:pt x="3769" y="11382"/>
                    <a:pt x="3762" y="11388"/>
                    <a:pt x="3755" y="11392"/>
                  </a:cubicBezTo>
                  <a:cubicBezTo>
                    <a:pt x="3748" y="11396"/>
                    <a:pt x="3742" y="11399"/>
                    <a:pt x="3736" y="11401"/>
                  </a:cubicBezTo>
                  <a:cubicBezTo>
                    <a:pt x="3729" y="11402"/>
                    <a:pt x="3724" y="11403"/>
                    <a:pt x="3718" y="11402"/>
                  </a:cubicBezTo>
                  <a:cubicBezTo>
                    <a:pt x="3711" y="11402"/>
                    <a:pt x="3702" y="11400"/>
                    <a:pt x="3690" y="11395"/>
                  </a:cubicBezTo>
                  <a:cubicBezTo>
                    <a:pt x="3679" y="11391"/>
                    <a:pt x="3668" y="11386"/>
                    <a:pt x="3659" y="11382"/>
                  </a:cubicBezTo>
                  <a:lnTo>
                    <a:pt x="3395" y="11252"/>
                  </a:lnTo>
                  <a:lnTo>
                    <a:pt x="3373" y="11298"/>
                  </a:lnTo>
                  <a:lnTo>
                    <a:pt x="3653" y="11436"/>
                  </a:lnTo>
                  <a:cubicBezTo>
                    <a:pt x="3662" y="11440"/>
                    <a:pt x="3672" y="11445"/>
                    <a:pt x="3684" y="11449"/>
                  </a:cubicBezTo>
                  <a:cubicBezTo>
                    <a:pt x="3695" y="11453"/>
                    <a:pt x="3707" y="11455"/>
                    <a:pt x="3720" y="11455"/>
                  </a:cubicBezTo>
                  <a:cubicBezTo>
                    <a:pt x="3744" y="11454"/>
                    <a:pt x="3765" y="11446"/>
                    <a:pt x="3783" y="11433"/>
                  </a:cubicBezTo>
                  <a:cubicBezTo>
                    <a:pt x="3801" y="11419"/>
                    <a:pt x="3818" y="11397"/>
                    <a:pt x="3833" y="11367"/>
                  </a:cubicBezTo>
                  <a:cubicBezTo>
                    <a:pt x="3845" y="11343"/>
                    <a:pt x="3852" y="11322"/>
                    <a:pt x="3855" y="11303"/>
                  </a:cubicBezTo>
                  <a:cubicBezTo>
                    <a:pt x="3858" y="11284"/>
                    <a:pt x="3857" y="11267"/>
                    <a:pt x="3853" y="11249"/>
                  </a:cubicBezTo>
                  <a:cubicBezTo>
                    <a:pt x="3849" y="11233"/>
                    <a:pt x="3841" y="11219"/>
                    <a:pt x="3830" y="11209"/>
                  </a:cubicBezTo>
                  <a:cubicBezTo>
                    <a:pt x="3819" y="11198"/>
                    <a:pt x="3802" y="11187"/>
                    <a:pt x="3778" y="11176"/>
                  </a:cubicBezTo>
                  <a:lnTo>
                    <a:pt x="3500" y="11039"/>
                  </a:lnTo>
                  <a:close/>
                  <a:moveTo>
                    <a:pt x="4074" y="10859"/>
                  </a:moveTo>
                  <a:lnTo>
                    <a:pt x="3684" y="10666"/>
                  </a:lnTo>
                  <a:lnTo>
                    <a:pt x="3661" y="10712"/>
                  </a:lnTo>
                  <a:lnTo>
                    <a:pt x="3874" y="10815"/>
                  </a:lnTo>
                  <a:cubicBezTo>
                    <a:pt x="3888" y="10822"/>
                    <a:pt x="3902" y="10829"/>
                    <a:pt x="3917" y="10835"/>
                  </a:cubicBezTo>
                  <a:cubicBezTo>
                    <a:pt x="3931" y="10842"/>
                    <a:pt x="3944" y="10847"/>
                    <a:pt x="3956" y="10852"/>
                  </a:cubicBezTo>
                  <a:cubicBezTo>
                    <a:pt x="3967" y="10857"/>
                    <a:pt x="3976" y="10861"/>
                    <a:pt x="3984" y="10864"/>
                  </a:cubicBezTo>
                  <a:cubicBezTo>
                    <a:pt x="3991" y="10867"/>
                    <a:pt x="3995" y="10869"/>
                    <a:pt x="3996" y="10869"/>
                  </a:cubicBezTo>
                  <a:cubicBezTo>
                    <a:pt x="3994" y="10869"/>
                    <a:pt x="3991" y="10868"/>
                    <a:pt x="3985" y="10868"/>
                  </a:cubicBezTo>
                  <a:cubicBezTo>
                    <a:pt x="3978" y="10867"/>
                    <a:pt x="3971" y="10867"/>
                    <a:pt x="3962" y="10866"/>
                  </a:cubicBezTo>
                  <a:cubicBezTo>
                    <a:pt x="3952" y="10866"/>
                    <a:pt x="3942" y="10865"/>
                    <a:pt x="3930" y="10865"/>
                  </a:cubicBezTo>
                  <a:cubicBezTo>
                    <a:pt x="3919" y="10864"/>
                    <a:pt x="3907" y="10864"/>
                    <a:pt x="3896" y="10865"/>
                  </a:cubicBezTo>
                  <a:lnTo>
                    <a:pt x="3582" y="10872"/>
                  </a:lnTo>
                  <a:lnTo>
                    <a:pt x="3556" y="10926"/>
                  </a:lnTo>
                  <a:lnTo>
                    <a:pt x="3947" y="11118"/>
                  </a:lnTo>
                  <a:lnTo>
                    <a:pt x="3970" y="11070"/>
                  </a:lnTo>
                  <a:lnTo>
                    <a:pt x="3743" y="10961"/>
                  </a:lnTo>
                  <a:cubicBezTo>
                    <a:pt x="3731" y="10955"/>
                    <a:pt x="3720" y="10950"/>
                    <a:pt x="3708" y="10945"/>
                  </a:cubicBezTo>
                  <a:cubicBezTo>
                    <a:pt x="3696" y="10940"/>
                    <a:pt x="3685" y="10935"/>
                    <a:pt x="3675" y="10931"/>
                  </a:cubicBezTo>
                  <a:cubicBezTo>
                    <a:pt x="3665" y="10927"/>
                    <a:pt x="3657" y="10923"/>
                    <a:pt x="3649" y="10920"/>
                  </a:cubicBezTo>
                  <a:cubicBezTo>
                    <a:pt x="3642" y="10917"/>
                    <a:pt x="3637" y="10915"/>
                    <a:pt x="3634" y="10914"/>
                  </a:cubicBezTo>
                  <a:cubicBezTo>
                    <a:pt x="3638" y="10914"/>
                    <a:pt x="3644" y="10915"/>
                    <a:pt x="3651" y="10915"/>
                  </a:cubicBezTo>
                  <a:cubicBezTo>
                    <a:pt x="3658" y="10915"/>
                    <a:pt x="3667" y="10916"/>
                    <a:pt x="3677" y="10916"/>
                  </a:cubicBezTo>
                  <a:cubicBezTo>
                    <a:pt x="3687" y="10916"/>
                    <a:pt x="3699" y="10916"/>
                    <a:pt x="3711" y="10916"/>
                  </a:cubicBezTo>
                  <a:cubicBezTo>
                    <a:pt x="3723" y="10916"/>
                    <a:pt x="3736" y="10916"/>
                    <a:pt x="3749" y="10915"/>
                  </a:cubicBezTo>
                  <a:lnTo>
                    <a:pt x="4050" y="10908"/>
                  </a:lnTo>
                  <a:lnTo>
                    <a:pt x="4074" y="10859"/>
                  </a:lnTo>
                  <a:close/>
                  <a:moveTo>
                    <a:pt x="4153" y="10699"/>
                  </a:moveTo>
                  <a:lnTo>
                    <a:pt x="3762" y="10506"/>
                  </a:lnTo>
                  <a:lnTo>
                    <a:pt x="3740" y="10552"/>
                  </a:lnTo>
                  <a:lnTo>
                    <a:pt x="4131" y="10744"/>
                  </a:lnTo>
                  <a:lnTo>
                    <a:pt x="4153" y="10699"/>
                  </a:lnTo>
                  <a:close/>
                  <a:moveTo>
                    <a:pt x="3953" y="10119"/>
                  </a:moveTo>
                  <a:lnTo>
                    <a:pt x="3929" y="10167"/>
                  </a:lnTo>
                  <a:lnTo>
                    <a:pt x="4146" y="10377"/>
                  </a:lnTo>
                  <a:cubicBezTo>
                    <a:pt x="4164" y="10395"/>
                    <a:pt x="4179" y="10409"/>
                    <a:pt x="4191" y="10420"/>
                  </a:cubicBezTo>
                  <a:cubicBezTo>
                    <a:pt x="4203" y="10431"/>
                    <a:pt x="4211" y="10438"/>
                    <a:pt x="4215" y="10441"/>
                  </a:cubicBezTo>
                  <a:cubicBezTo>
                    <a:pt x="4212" y="10441"/>
                    <a:pt x="4208" y="10439"/>
                    <a:pt x="4201" y="10437"/>
                  </a:cubicBezTo>
                  <a:cubicBezTo>
                    <a:pt x="4194" y="10436"/>
                    <a:pt x="4186" y="10434"/>
                    <a:pt x="4176" y="10432"/>
                  </a:cubicBezTo>
                  <a:cubicBezTo>
                    <a:pt x="4167" y="10430"/>
                    <a:pt x="4158" y="10428"/>
                    <a:pt x="4147" y="10426"/>
                  </a:cubicBezTo>
                  <a:cubicBezTo>
                    <a:pt x="4137" y="10425"/>
                    <a:pt x="4127" y="10423"/>
                    <a:pt x="4117" y="10421"/>
                  </a:cubicBezTo>
                  <a:lnTo>
                    <a:pt x="3824" y="10380"/>
                  </a:lnTo>
                  <a:lnTo>
                    <a:pt x="3799" y="10431"/>
                  </a:lnTo>
                  <a:lnTo>
                    <a:pt x="4255" y="10491"/>
                  </a:lnTo>
                  <a:lnTo>
                    <a:pt x="4278" y="10445"/>
                  </a:lnTo>
                  <a:lnTo>
                    <a:pt x="3953" y="10119"/>
                  </a:lnTo>
                  <a:close/>
                  <a:moveTo>
                    <a:pt x="4489" y="10016"/>
                  </a:moveTo>
                  <a:lnTo>
                    <a:pt x="4448" y="9997"/>
                  </a:lnTo>
                  <a:lnTo>
                    <a:pt x="4364" y="10169"/>
                  </a:lnTo>
                  <a:lnTo>
                    <a:pt x="4221" y="10098"/>
                  </a:lnTo>
                  <a:lnTo>
                    <a:pt x="4287" y="9964"/>
                  </a:lnTo>
                  <a:lnTo>
                    <a:pt x="4246" y="9944"/>
                  </a:lnTo>
                  <a:lnTo>
                    <a:pt x="4180" y="10078"/>
                  </a:lnTo>
                  <a:lnTo>
                    <a:pt x="4052" y="10015"/>
                  </a:lnTo>
                  <a:lnTo>
                    <a:pt x="4131" y="9855"/>
                  </a:lnTo>
                  <a:lnTo>
                    <a:pt x="4095" y="9830"/>
                  </a:lnTo>
                  <a:lnTo>
                    <a:pt x="3990" y="10043"/>
                  </a:lnTo>
                  <a:lnTo>
                    <a:pt x="4381" y="10236"/>
                  </a:lnTo>
                  <a:lnTo>
                    <a:pt x="4489" y="10016"/>
                  </a:lnTo>
                  <a:close/>
                  <a:moveTo>
                    <a:pt x="4652" y="9685"/>
                  </a:moveTo>
                  <a:lnTo>
                    <a:pt x="4615" y="9690"/>
                  </a:lnTo>
                  <a:cubicBezTo>
                    <a:pt x="4599" y="9692"/>
                    <a:pt x="4581" y="9695"/>
                    <a:pt x="4562" y="9697"/>
                  </a:cubicBezTo>
                  <a:cubicBezTo>
                    <a:pt x="4544" y="9700"/>
                    <a:pt x="4526" y="9702"/>
                    <a:pt x="4510" y="9705"/>
                  </a:cubicBezTo>
                  <a:cubicBezTo>
                    <a:pt x="4493" y="9707"/>
                    <a:pt x="4481" y="9709"/>
                    <a:pt x="4475" y="9710"/>
                  </a:cubicBezTo>
                  <a:cubicBezTo>
                    <a:pt x="4465" y="9712"/>
                    <a:pt x="4454" y="9714"/>
                    <a:pt x="4442" y="9717"/>
                  </a:cubicBezTo>
                  <a:cubicBezTo>
                    <a:pt x="4430" y="9720"/>
                    <a:pt x="4420" y="9724"/>
                    <a:pt x="4411" y="9728"/>
                  </a:cubicBezTo>
                  <a:lnTo>
                    <a:pt x="4414" y="9722"/>
                  </a:lnTo>
                  <a:cubicBezTo>
                    <a:pt x="4422" y="9707"/>
                    <a:pt x="4426" y="9691"/>
                    <a:pt x="4427" y="9676"/>
                  </a:cubicBezTo>
                  <a:cubicBezTo>
                    <a:pt x="4429" y="9661"/>
                    <a:pt x="4427" y="9646"/>
                    <a:pt x="4422" y="9632"/>
                  </a:cubicBezTo>
                  <a:cubicBezTo>
                    <a:pt x="4417" y="9619"/>
                    <a:pt x="4409" y="9606"/>
                    <a:pt x="4398" y="9595"/>
                  </a:cubicBezTo>
                  <a:cubicBezTo>
                    <a:pt x="4388" y="9583"/>
                    <a:pt x="4374" y="9574"/>
                    <a:pt x="4358" y="9566"/>
                  </a:cubicBezTo>
                  <a:cubicBezTo>
                    <a:pt x="4348" y="9561"/>
                    <a:pt x="4338" y="9557"/>
                    <a:pt x="4328" y="9556"/>
                  </a:cubicBezTo>
                  <a:cubicBezTo>
                    <a:pt x="4318" y="9554"/>
                    <a:pt x="4309" y="9553"/>
                    <a:pt x="4301" y="9553"/>
                  </a:cubicBezTo>
                  <a:cubicBezTo>
                    <a:pt x="4292" y="9554"/>
                    <a:pt x="4284" y="9555"/>
                    <a:pt x="4277" y="9557"/>
                  </a:cubicBezTo>
                  <a:cubicBezTo>
                    <a:pt x="4269" y="9559"/>
                    <a:pt x="4263" y="9561"/>
                    <a:pt x="4257" y="9564"/>
                  </a:cubicBezTo>
                  <a:cubicBezTo>
                    <a:pt x="4251" y="9567"/>
                    <a:pt x="4245" y="9570"/>
                    <a:pt x="4239" y="9575"/>
                  </a:cubicBezTo>
                  <a:cubicBezTo>
                    <a:pt x="4233" y="9579"/>
                    <a:pt x="4227" y="9585"/>
                    <a:pt x="4221" y="9591"/>
                  </a:cubicBezTo>
                  <a:cubicBezTo>
                    <a:pt x="4215" y="9598"/>
                    <a:pt x="4209" y="9606"/>
                    <a:pt x="4203" y="9616"/>
                  </a:cubicBezTo>
                  <a:cubicBezTo>
                    <a:pt x="4196" y="9626"/>
                    <a:pt x="4190" y="9637"/>
                    <a:pt x="4183" y="9650"/>
                  </a:cubicBezTo>
                  <a:lnTo>
                    <a:pt x="4139" y="9741"/>
                  </a:lnTo>
                  <a:lnTo>
                    <a:pt x="4529" y="9934"/>
                  </a:lnTo>
                  <a:lnTo>
                    <a:pt x="4552" y="9888"/>
                  </a:lnTo>
                  <a:lnTo>
                    <a:pt x="4375" y="9801"/>
                  </a:lnTo>
                  <a:cubicBezTo>
                    <a:pt x="4381" y="9792"/>
                    <a:pt x="4386" y="9785"/>
                    <a:pt x="4392" y="9780"/>
                  </a:cubicBezTo>
                  <a:cubicBezTo>
                    <a:pt x="4399" y="9776"/>
                    <a:pt x="4409" y="9772"/>
                    <a:pt x="4422" y="9769"/>
                  </a:cubicBezTo>
                  <a:cubicBezTo>
                    <a:pt x="4445" y="9765"/>
                    <a:pt x="4467" y="9760"/>
                    <a:pt x="4488" y="9757"/>
                  </a:cubicBezTo>
                  <a:cubicBezTo>
                    <a:pt x="4509" y="9754"/>
                    <a:pt x="4528" y="9751"/>
                    <a:pt x="4545" y="9749"/>
                  </a:cubicBezTo>
                  <a:cubicBezTo>
                    <a:pt x="4563" y="9747"/>
                    <a:pt x="4578" y="9745"/>
                    <a:pt x="4591" y="9745"/>
                  </a:cubicBezTo>
                  <a:cubicBezTo>
                    <a:pt x="4604" y="9744"/>
                    <a:pt x="4615" y="9744"/>
                    <a:pt x="4623" y="9744"/>
                  </a:cubicBezTo>
                  <a:lnTo>
                    <a:pt x="4652" y="9685"/>
                  </a:lnTo>
                  <a:close/>
                  <a:moveTo>
                    <a:pt x="4365" y="9636"/>
                  </a:moveTo>
                  <a:cubicBezTo>
                    <a:pt x="4374" y="9645"/>
                    <a:pt x="4379" y="9654"/>
                    <a:pt x="4382" y="9663"/>
                  </a:cubicBezTo>
                  <a:cubicBezTo>
                    <a:pt x="4385" y="9674"/>
                    <a:pt x="4386" y="9686"/>
                    <a:pt x="4384" y="9699"/>
                  </a:cubicBezTo>
                  <a:cubicBezTo>
                    <a:pt x="4382" y="9711"/>
                    <a:pt x="4376" y="9726"/>
                    <a:pt x="4368" y="9744"/>
                  </a:cubicBezTo>
                  <a:lnTo>
                    <a:pt x="4346" y="9787"/>
                  </a:lnTo>
                  <a:lnTo>
                    <a:pt x="4200" y="9715"/>
                  </a:lnTo>
                  <a:lnTo>
                    <a:pt x="4223" y="9668"/>
                  </a:lnTo>
                  <a:cubicBezTo>
                    <a:pt x="4229" y="9658"/>
                    <a:pt x="4234" y="9649"/>
                    <a:pt x="4239" y="9642"/>
                  </a:cubicBezTo>
                  <a:cubicBezTo>
                    <a:pt x="4244" y="9635"/>
                    <a:pt x="4250" y="9629"/>
                    <a:pt x="4255" y="9623"/>
                  </a:cubicBezTo>
                  <a:cubicBezTo>
                    <a:pt x="4265" y="9615"/>
                    <a:pt x="4278" y="9609"/>
                    <a:pt x="4292" y="9608"/>
                  </a:cubicBezTo>
                  <a:cubicBezTo>
                    <a:pt x="4307" y="9606"/>
                    <a:pt x="4321" y="9608"/>
                    <a:pt x="4333" y="9614"/>
                  </a:cubicBezTo>
                  <a:cubicBezTo>
                    <a:pt x="4346" y="9621"/>
                    <a:pt x="4357" y="9628"/>
                    <a:pt x="4365" y="9636"/>
                  </a:cubicBezTo>
                  <a:close/>
                  <a:moveTo>
                    <a:pt x="4663" y="9291"/>
                  </a:moveTo>
                  <a:cubicBezTo>
                    <a:pt x="4648" y="9290"/>
                    <a:pt x="4634" y="9291"/>
                    <a:pt x="4621" y="9294"/>
                  </a:cubicBezTo>
                  <a:cubicBezTo>
                    <a:pt x="4608" y="9298"/>
                    <a:pt x="4596" y="9303"/>
                    <a:pt x="4585" y="9311"/>
                  </a:cubicBezTo>
                  <a:cubicBezTo>
                    <a:pt x="4574" y="9318"/>
                    <a:pt x="4562" y="9329"/>
                    <a:pt x="4548" y="9344"/>
                  </a:cubicBezTo>
                  <a:lnTo>
                    <a:pt x="4512" y="9382"/>
                  </a:lnTo>
                  <a:cubicBezTo>
                    <a:pt x="4493" y="9401"/>
                    <a:pt x="4476" y="9414"/>
                    <a:pt x="4461" y="9419"/>
                  </a:cubicBezTo>
                  <a:cubicBezTo>
                    <a:pt x="4447" y="9425"/>
                    <a:pt x="4432" y="9423"/>
                    <a:pt x="4416" y="9416"/>
                  </a:cubicBezTo>
                  <a:cubicBezTo>
                    <a:pt x="4396" y="9406"/>
                    <a:pt x="4383" y="9391"/>
                    <a:pt x="4379" y="9372"/>
                  </a:cubicBezTo>
                  <a:cubicBezTo>
                    <a:pt x="4374" y="9352"/>
                    <a:pt x="4378" y="9330"/>
                    <a:pt x="4390" y="9306"/>
                  </a:cubicBezTo>
                  <a:cubicBezTo>
                    <a:pt x="4394" y="9297"/>
                    <a:pt x="4398" y="9290"/>
                    <a:pt x="4403" y="9283"/>
                  </a:cubicBezTo>
                  <a:cubicBezTo>
                    <a:pt x="4408" y="9276"/>
                    <a:pt x="4414" y="9270"/>
                    <a:pt x="4420" y="9264"/>
                  </a:cubicBezTo>
                  <a:cubicBezTo>
                    <a:pt x="4426" y="9257"/>
                    <a:pt x="4433" y="9251"/>
                    <a:pt x="4441" y="9246"/>
                  </a:cubicBezTo>
                  <a:cubicBezTo>
                    <a:pt x="4450" y="9240"/>
                    <a:pt x="4459" y="9233"/>
                    <a:pt x="4470" y="9227"/>
                  </a:cubicBezTo>
                  <a:lnTo>
                    <a:pt x="4446" y="9190"/>
                  </a:lnTo>
                  <a:cubicBezTo>
                    <a:pt x="4403" y="9215"/>
                    <a:pt x="4371" y="9248"/>
                    <a:pt x="4351" y="9289"/>
                  </a:cubicBezTo>
                  <a:cubicBezTo>
                    <a:pt x="4341" y="9308"/>
                    <a:pt x="4335" y="9327"/>
                    <a:pt x="4333" y="9345"/>
                  </a:cubicBezTo>
                  <a:cubicBezTo>
                    <a:pt x="4331" y="9363"/>
                    <a:pt x="4332" y="9381"/>
                    <a:pt x="4337" y="9396"/>
                  </a:cubicBezTo>
                  <a:cubicBezTo>
                    <a:pt x="4341" y="9412"/>
                    <a:pt x="4349" y="9427"/>
                    <a:pt x="4359" y="9439"/>
                  </a:cubicBezTo>
                  <a:cubicBezTo>
                    <a:pt x="4370" y="9452"/>
                    <a:pt x="4384" y="9463"/>
                    <a:pt x="4401" y="9471"/>
                  </a:cubicBezTo>
                  <a:cubicBezTo>
                    <a:pt x="4426" y="9483"/>
                    <a:pt x="4451" y="9486"/>
                    <a:pt x="4476" y="9478"/>
                  </a:cubicBezTo>
                  <a:cubicBezTo>
                    <a:pt x="4488" y="9474"/>
                    <a:pt x="4499" y="9468"/>
                    <a:pt x="4509" y="9460"/>
                  </a:cubicBezTo>
                  <a:cubicBezTo>
                    <a:pt x="4519" y="9452"/>
                    <a:pt x="4531" y="9441"/>
                    <a:pt x="4545" y="9425"/>
                  </a:cubicBezTo>
                  <a:lnTo>
                    <a:pt x="4577" y="9392"/>
                  </a:lnTo>
                  <a:cubicBezTo>
                    <a:pt x="4614" y="9352"/>
                    <a:pt x="4650" y="9341"/>
                    <a:pt x="4684" y="9358"/>
                  </a:cubicBezTo>
                  <a:cubicBezTo>
                    <a:pt x="4707" y="9369"/>
                    <a:pt x="4721" y="9388"/>
                    <a:pt x="4726" y="9413"/>
                  </a:cubicBezTo>
                  <a:cubicBezTo>
                    <a:pt x="4729" y="9425"/>
                    <a:pt x="4729" y="9436"/>
                    <a:pt x="4727" y="9446"/>
                  </a:cubicBezTo>
                  <a:cubicBezTo>
                    <a:pt x="4725" y="9456"/>
                    <a:pt x="4720" y="9469"/>
                    <a:pt x="4713" y="9484"/>
                  </a:cubicBezTo>
                  <a:cubicBezTo>
                    <a:pt x="4703" y="9503"/>
                    <a:pt x="4691" y="9521"/>
                    <a:pt x="4678" y="9535"/>
                  </a:cubicBezTo>
                  <a:cubicBezTo>
                    <a:pt x="4664" y="9549"/>
                    <a:pt x="4647" y="9562"/>
                    <a:pt x="4628" y="9572"/>
                  </a:cubicBezTo>
                  <a:lnTo>
                    <a:pt x="4654" y="9610"/>
                  </a:lnTo>
                  <a:cubicBezTo>
                    <a:pt x="4676" y="9597"/>
                    <a:pt x="4694" y="9582"/>
                    <a:pt x="4710" y="9564"/>
                  </a:cubicBezTo>
                  <a:cubicBezTo>
                    <a:pt x="4726" y="9547"/>
                    <a:pt x="4739" y="9526"/>
                    <a:pt x="4751" y="9503"/>
                  </a:cubicBezTo>
                  <a:cubicBezTo>
                    <a:pt x="4760" y="9484"/>
                    <a:pt x="4766" y="9467"/>
                    <a:pt x="4769" y="9452"/>
                  </a:cubicBezTo>
                  <a:cubicBezTo>
                    <a:pt x="4772" y="9436"/>
                    <a:pt x="4772" y="9420"/>
                    <a:pt x="4770" y="9403"/>
                  </a:cubicBezTo>
                  <a:cubicBezTo>
                    <a:pt x="4768" y="9380"/>
                    <a:pt x="4760" y="9360"/>
                    <a:pt x="4748" y="9342"/>
                  </a:cubicBezTo>
                  <a:cubicBezTo>
                    <a:pt x="4736" y="9325"/>
                    <a:pt x="4721" y="9312"/>
                    <a:pt x="4703" y="9303"/>
                  </a:cubicBezTo>
                  <a:cubicBezTo>
                    <a:pt x="4691" y="9297"/>
                    <a:pt x="4677" y="9293"/>
                    <a:pt x="4663" y="9291"/>
                  </a:cubicBezTo>
                  <a:close/>
                  <a:moveTo>
                    <a:pt x="4880" y="9221"/>
                  </a:moveTo>
                  <a:lnTo>
                    <a:pt x="4489" y="9029"/>
                  </a:lnTo>
                  <a:lnTo>
                    <a:pt x="4467" y="9074"/>
                  </a:lnTo>
                  <a:lnTo>
                    <a:pt x="4858" y="9267"/>
                  </a:lnTo>
                  <a:lnTo>
                    <a:pt x="4880" y="9221"/>
                  </a:lnTo>
                  <a:close/>
                  <a:moveTo>
                    <a:pt x="4655" y="8692"/>
                  </a:moveTo>
                  <a:lnTo>
                    <a:pt x="4528" y="8950"/>
                  </a:lnTo>
                  <a:lnTo>
                    <a:pt x="4567" y="8970"/>
                  </a:lnTo>
                  <a:lnTo>
                    <a:pt x="4619" y="8865"/>
                  </a:lnTo>
                  <a:lnTo>
                    <a:pt x="4970" y="9038"/>
                  </a:lnTo>
                  <a:lnTo>
                    <a:pt x="4993" y="8993"/>
                  </a:lnTo>
                  <a:lnTo>
                    <a:pt x="4641" y="8820"/>
                  </a:lnTo>
                  <a:lnTo>
                    <a:pt x="4693" y="8714"/>
                  </a:lnTo>
                  <a:lnTo>
                    <a:pt x="4655" y="8692"/>
                  </a:lnTo>
                  <a:close/>
                  <a:moveTo>
                    <a:pt x="5198" y="8575"/>
                  </a:moveTo>
                  <a:lnTo>
                    <a:pt x="4744" y="8512"/>
                  </a:lnTo>
                  <a:lnTo>
                    <a:pt x="4714" y="8573"/>
                  </a:lnTo>
                  <a:lnTo>
                    <a:pt x="5040" y="8896"/>
                  </a:lnTo>
                  <a:lnTo>
                    <a:pt x="5064" y="8848"/>
                  </a:lnTo>
                  <a:lnTo>
                    <a:pt x="4962" y="8752"/>
                  </a:lnTo>
                  <a:lnTo>
                    <a:pt x="5034" y="8606"/>
                  </a:lnTo>
                  <a:lnTo>
                    <a:pt x="5172" y="8628"/>
                  </a:lnTo>
                  <a:lnTo>
                    <a:pt x="5198" y="8575"/>
                  </a:lnTo>
                  <a:close/>
                  <a:moveTo>
                    <a:pt x="4990" y="8599"/>
                  </a:moveTo>
                  <a:lnTo>
                    <a:pt x="4930" y="8720"/>
                  </a:lnTo>
                  <a:lnTo>
                    <a:pt x="4769" y="8565"/>
                  </a:lnTo>
                  <a:lnTo>
                    <a:pt x="4990" y="8599"/>
                  </a:lnTo>
                  <a:close/>
                  <a:moveTo>
                    <a:pt x="4636" y="8543"/>
                  </a:moveTo>
                  <a:cubicBezTo>
                    <a:pt x="4627" y="8546"/>
                    <a:pt x="4621" y="8551"/>
                    <a:pt x="4617" y="8560"/>
                  </a:cubicBezTo>
                  <a:cubicBezTo>
                    <a:pt x="4613" y="8568"/>
                    <a:pt x="4612" y="8576"/>
                    <a:pt x="4615" y="8585"/>
                  </a:cubicBezTo>
                  <a:cubicBezTo>
                    <a:pt x="4618" y="8593"/>
                    <a:pt x="4624" y="8599"/>
                    <a:pt x="4632" y="8603"/>
                  </a:cubicBezTo>
                  <a:cubicBezTo>
                    <a:pt x="4640" y="8607"/>
                    <a:pt x="4648" y="8608"/>
                    <a:pt x="4657" y="8605"/>
                  </a:cubicBezTo>
                  <a:cubicBezTo>
                    <a:pt x="4666" y="8602"/>
                    <a:pt x="4672" y="8597"/>
                    <a:pt x="4676" y="8588"/>
                  </a:cubicBezTo>
                  <a:cubicBezTo>
                    <a:pt x="4680" y="8580"/>
                    <a:pt x="4681" y="8572"/>
                    <a:pt x="4678" y="8563"/>
                  </a:cubicBezTo>
                  <a:cubicBezTo>
                    <a:pt x="4675" y="8555"/>
                    <a:pt x="4669" y="8549"/>
                    <a:pt x="4660" y="8545"/>
                  </a:cubicBezTo>
                  <a:cubicBezTo>
                    <a:pt x="4652" y="8541"/>
                    <a:pt x="4644" y="8540"/>
                    <a:pt x="4636" y="8543"/>
                  </a:cubicBezTo>
                  <a:close/>
                  <a:moveTo>
                    <a:pt x="4693" y="8426"/>
                  </a:moveTo>
                  <a:cubicBezTo>
                    <a:pt x="4685" y="8428"/>
                    <a:pt x="4679" y="8434"/>
                    <a:pt x="4674" y="8442"/>
                  </a:cubicBezTo>
                  <a:cubicBezTo>
                    <a:pt x="4671" y="8450"/>
                    <a:pt x="4670" y="8459"/>
                    <a:pt x="4673" y="8467"/>
                  </a:cubicBezTo>
                  <a:cubicBezTo>
                    <a:pt x="4676" y="8476"/>
                    <a:pt x="4681" y="8482"/>
                    <a:pt x="4689" y="8486"/>
                  </a:cubicBezTo>
                  <a:cubicBezTo>
                    <a:pt x="4698" y="8490"/>
                    <a:pt x="4706" y="8491"/>
                    <a:pt x="4715" y="8488"/>
                  </a:cubicBezTo>
                  <a:cubicBezTo>
                    <a:pt x="4724" y="8485"/>
                    <a:pt x="4730" y="8479"/>
                    <a:pt x="4734" y="8471"/>
                  </a:cubicBezTo>
                  <a:cubicBezTo>
                    <a:pt x="4738" y="8463"/>
                    <a:pt x="4739" y="8454"/>
                    <a:pt x="4735" y="8446"/>
                  </a:cubicBezTo>
                  <a:cubicBezTo>
                    <a:pt x="4732" y="8438"/>
                    <a:pt x="4726" y="8431"/>
                    <a:pt x="4718" y="8427"/>
                  </a:cubicBezTo>
                  <a:cubicBezTo>
                    <a:pt x="4710" y="8423"/>
                    <a:pt x="4702" y="8423"/>
                    <a:pt x="4693" y="8426"/>
                  </a:cubicBezTo>
                  <a:close/>
                  <a:moveTo>
                    <a:pt x="4935" y="8123"/>
                  </a:moveTo>
                  <a:lnTo>
                    <a:pt x="4808" y="8381"/>
                  </a:lnTo>
                  <a:lnTo>
                    <a:pt x="4847" y="8401"/>
                  </a:lnTo>
                  <a:lnTo>
                    <a:pt x="4899" y="8296"/>
                  </a:lnTo>
                  <a:lnTo>
                    <a:pt x="5250" y="8469"/>
                  </a:lnTo>
                  <a:lnTo>
                    <a:pt x="5273" y="8424"/>
                  </a:lnTo>
                  <a:lnTo>
                    <a:pt x="4921" y="8251"/>
                  </a:lnTo>
                  <a:lnTo>
                    <a:pt x="4973" y="8145"/>
                  </a:lnTo>
                  <a:lnTo>
                    <a:pt x="4935" y="8123"/>
                  </a:lnTo>
                  <a:close/>
                  <a:moveTo>
                    <a:pt x="5601" y="7756"/>
                  </a:moveTo>
                  <a:lnTo>
                    <a:pt x="5194" y="7597"/>
                  </a:lnTo>
                  <a:lnTo>
                    <a:pt x="5160" y="7666"/>
                  </a:lnTo>
                  <a:lnTo>
                    <a:pt x="5383" y="7868"/>
                  </a:lnTo>
                  <a:cubicBezTo>
                    <a:pt x="5397" y="7879"/>
                    <a:pt x="5409" y="7890"/>
                    <a:pt x="5421" y="7898"/>
                  </a:cubicBezTo>
                  <a:cubicBezTo>
                    <a:pt x="5432" y="7907"/>
                    <a:pt x="5438" y="7912"/>
                    <a:pt x="5440" y="7913"/>
                  </a:cubicBezTo>
                  <a:cubicBezTo>
                    <a:pt x="5438" y="7912"/>
                    <a:pt x="5430" y="7910"/>
                    <a:pt x="5416" y="7907"/>
                  </a:cubicBezTo>
                  <a:cubicBezTo>
                    <a:pt x="5402" y="7903"/>
                    <a:pt x="5385" y="7899"/>
                    <a:pt x="5364" y="7895"/>
                  </a:cubicBezTo>
                  <a:lnTo>
                    <a:pt x="5074" y="7841"/>
                  </a:lnTo>
                  <a:lnTo>
                    <a:pt x="5040" y="7909"/>
                  </a:lnTo>
                  <a:lnTo>
                    <a:pt x="5414" y="8135"/>
                  </a:lnTo>
                  <a:lnTo>
                    <a:pt x="5437" y="8090"/>
                  </a:lnTo>
                  <a:lnTo>
                    <a:pt x="5169" y="7932"/>
                  </a:lnTo>
                  <a:cubicBezTo>
                    <a:pt x="5164" y="7929"/>
                    <a:pt x="5157" y="7925"/>
                    <a:pt x="5150" y="7921"/>
                  </a:cubicBezTo>
                  <a:cubicBezTo>
                    <a:pt x="5142" y="7916"/>
                    <a:pt x="5135" y="7912"/>
                    <a:pt x="5127" y="7908"/>
                  </a:cubicBezTo>
                  <a:cubicBezTo>
                    <a:pt x="5120" y="7904"/>
                    <a:pt x="5113" y="7900"/>
                    <a:pt x="5108" y="7897"/>
                  </a:cubicBezTo>
                  <a:cubicBezTo>
                    <a:pt x="5103" y="7894"/>
                    <a:pt x="5100" y="7892"/>
                    <a:pt x="5098" y="7892"/>
                  </a:cubicBezTo>
                  <a:cubicBezTo>
                    <a:pt x="5103" y="7893"/>
                    <a:pt x="5112" y="7895"/>
                    <a:pt x="5126" y="7897"/>
                  </a:cubicBezTo>
                  <a:cubicBezTo>
                    <a:pt x="5141" y="7900"/>
                    <a:pt x="5159" y="7904"/>
                    <a:pt x="5181" y="7908"/>
                  </a:cubicBezTo>
                  <a:lnTo>
                    <a:pt x="5497" y="7967"/>
                  </a:lnTo>
                  <a:lnTo>
                    <a:pt x="5517" y="7928"/>
                  </a:lnTo>
                  <a:lnTo>
                    <a:pt x="5266" y="7700"/>
                  </a:lnTo>
                  <a:cubicBezTo>
                    <a:pt x="5261" y="7696"/>
                    <a:pt x="5255" y="7691"/>
                    <a:pt x="5249" y="7686"/>
                  </a:cubicBezTo>
                  <a:cubicBezTo>
                    <a:pt x="5244" y="7681"/>
                    <a:pt x="5238" y="7676"/>
                    <a:pt x="5233" y="7672"/>
                  </a:cubicBezTo>
                  <a:cubicBezTo>
                    <a:pt x="5227" y="7667"/>
                    <a:pt x="5223" y="7664"/>
                    <a:pt x="5219" y="7660"/>
                  </a:cubicBezTo>
                  <a:cubicBezTo>
                    <a:pt x="5216" y="7657"/>
                    <a:pt x="5213" y="7656"/>
                    <a:pt x="5213" y="7655"/>
                  </a:cubicBezTo>
                  <a:cubicBezTo>
                    <a:pt x="5214" y="7655"/>
                    <a:pt x="5216" y="7656"/>
                    <a:pt x="5221" y="7658"/>
                  </a:cubicBezTo>
                  <a:cubicBezTo>
                    <a:pt x="5226" y="7661"/>
                    <a:pt x="5231" y="7663"/>
                    <a:pt x="5238" y="7666"/>
                  </a:cubicBezTo>
                  <a:cubicBezTo>
                    <a:pt x="5245" y="7669"/>
                    <a:pt x="5252" y="7672"/>
                    <a:pt x="5260" y="7676"/>
                  </a:cubicBezTo>
                  <a:cubicBezTo>
                    <a:pt x="5267" y="7679"/>
                    <a:pt x="5274" y="7682"/>
                    <a:pt x="5280" y="7685"/>
                  </a:cubicBezTo>
                  <a:lnTo>
                    <a:pt x="5578" y="7803"/>
                  </a:lnTo>
                  <a:lnTo>
                    <a:pt x="5601" y="7756"/>
                  </a:lnTo>
                  <a:close/>
                  <a:moveTo>
                    <a:pt x="5386" y="7207"/>
                  </a:moveTo>
                  <a:lnTo>
                    <a:pt x="5363" y="7254"/>
                  </a:lnTo>
                  <a:lnTo>
                    <a:pt x="5635" y="7388"/>
                  </a:lnTo>
                  <a:cubicBezTo>
                    <a:pt x="5648" y="7394"/>
                    <a:pt x="5659" y="7401"/>
                    <a:pt x="5668" y="7407"/>
                  </a:cubicBezTo>
                  <a:cubicBezTo>
                    <a:pt x="5676" y="7413"/>
                    <a:pt x="5683" y="7422"/>
                    <a:pt x="5689" y="7432"/>
                  </a:cubicBezTo>
                  <a:cubicBezTo>
                    <a:pt x="5694" y="7442"/>
                    <a:pt x="5696" y="7454"/>
                    <a:pt x="5694" y="7468"/>
                  </a:cubicBezTo>
                  <a:cubicBezTo>
                    <a:pt x="5692" y="7482"/>
                    <a:pt x="5687" y="7497"/>
                    <a:pt x="5679" y="7513"/>
                  </a:cubicBezTo>
                  <a:cubicBezTo>
                    <a:pt x="5673" y="7526"/>
                    <a:pt x="5667" y="7535"/>
                    <a:pt x="5661" y="7543"/>
                  </a:cubicBezTo>
                  <a:cubicBezTo>
                    <a:pt x="5654" y="7551"/>
                    <a:pt x="5647" y="7557"/>
                    <a:pt x="5641" y="7561"/>
                  </a:cubicBezTo>
                  <a:cubicBezTo>
                    <a:pt x="5634" y="7565"/>
                    <a:pt x="5627" y="7568"/>
                    <a:pt x="5621" y="7569"/>
                  </a:cubicBezTo>
                  <a:cubicBezTo>
                    <a:pt x="5615" y="7571"/>
                    <a:pt x="5609" y="7571"/>
                    <a:pt x="5604" y="7571"/>
                  </a:cubicBezTo>
                  <a:cubicBezTo>
                    <a:pt x="5596" y="7571"/>
                    <a:pt x="5587" y="7568"/>
                    <a:pt x="5576" y="7564"/>
                  </a:cubicBezTo>
                  <a:cubicBezTo>
                    <a:pt x="5564" y="7560"/>
                    <a:pt x="5554" y="7555"/>
                    <a:pt x="5544" y="7550"/>
                  </a:cubicBezTo>
                  <a:lnTo>
                    <a:pt x="5281" y="7421"/>
                  </a:lnTo>
                  <a:lnTo>
                    <a:pt x="5258" y="7467"/>
                  </a:lnTo>
                  <a:lnTo>
                    <a:pt x="5538" y="7605"/>
                  </a:lnTo>
                  <a:cubicBezTo>
                    <a:pt x="5547" y="7609"/>
                    <a:pt x="5557" y="7613"/>
                    <a:pt x="5569" y="7618"/>
                  </a:cubicBezTo>
                  <a:cubicBezTo>
                    <a:pt x="5581" y="7622"/>
                    <a:pt x="5593" y="7624"/>
                    <a:pt x="5605" y="7623"/>
                  </a:cubicBezTo>
                  <a:cubicBezTo>
                    <a:pt x="5629" y="7622"/>
                    <a:pt x="5651" y="7615"/>
                    <a:pt x="5669" y="7601"/>
                  </a:cubicBezTo>
                  <a:cubicBezTo>
                    <a:pt x="5687" y="7588"/>
                    <a:pt x="5703" y="7566"/>
                    <a:pt x="5718" y="7535"/>
                  </a:cubicBezTo>
                  <a:cubicBezTo>
                    <a:pt x="5730" y="7511"/>
                    <a:pt x="5737" y="7490"/>
                    <a:pt x="5740" y="7472"/>
                  </a:cubicBezTo>
                  <a:cubicBezTo>
                    <a:pt x="5743" y="7453"/>
                    <a:pt x="5743" y="7435"/>
                    <a:pt x="5738" y="7418"/>
                  </a:cubicBezTo>
                  <a:cubicBezTo>
                    <a:pt x="5734" y="7401"/>
                    <a:pt x="5727" y="7388"/>
                    <a:pt x="5716" y="7377"/>
                  </a:cubicBezTo>
                  <a:cubicBezTo>
                    <a:pt x="5704" y="7367"/>
                    <a:pt x="5687" y="7356"/>
                    <a:pt x="5664" y="7344"/>
                  </a:cubicBezTo>
                  <a:lnTo>
                    <a:pt x="5386" y="7207"/>
                  </a:lnTo>
                  <a:close/>
                  <a:moveTo>
                    <a:pt x="5228" y="7338"/>
                  </a:moveTo>
                  <a:cubicBezTo>
                    <a:pt x="5220" y="7341"/>
                    <a:pt x="5214" y="7347"/>
                    <a:pt x="5210" y="7355"/>
                  </a:cubicBezTo>
                  <a:cubicBezTo>
                    <a:pt x="5206" y="7363"/>
                    <a:pt x="5205" y="7371"/>
                    <a:pt x="5208" y="7380"/>
                  </a:cubicBezTo>
                  <a:cubicBezTo>
                    <a:pt x="5211" y="7388"/>
                    <a:pt x="5216" y="7395"/>
                    <a:pt x="5224" y="7399"/>
                  </a:cubicBezTo>
                  <a:cubicBezTo>
                    <a:pt x="5233" y="7403"/>
                    <a:pt x="5241" y="7403"/>
                    <a:pt x="5250" y="7400"/>
                  </a:cubicBezTo>
                  <a:cubicBezTo>
                    <a:pt x="5259" y="7398"/>
                    <a:pt x="5265" y="7392"/>
                    <a:pt x="5269" y="7384"/>
                  </a:cubicBezTo>
                  <a:cubicBezTo>
                    <a:pt x="5273" y="7375"/>
                    <a:pt x="5274" y="7367"/>
                    <a:pt x="5270" y="7359"/>
                  </a:cubicBezTo>
                  <a:cubicBezTo>
                    <a:pt x="5267" y="7350"/>
                    <a:pt x="5262" y="7344"/>
                    <a:pt x="5253" y="7340"/>
                  </a:cubicBezTo>
                  <a:cubicBezTo>
                    <a:pt x="5245" y="7336"/>
                    <a:pt x="5237" y="7335"/>
                    <a:pt x="5228" y="7338"/>
                  </a:cubicBezTo>
                  <a:close/>
                  <a:moveTo>
                    <a:pt x="5286" y="7221"/>
                  </a:moveTo>
                  <a:cubicBezTo>
                    <a:pt x="5277" y="7224"/>
                    <a:pt x="5271" y="7230"/>
                    <a:pt x="5267" y="7238"/>
                  </a:cubicBezTo>
                  <a:cubicBezTo>
                    <a:pt x="5263" y="7246"/>
                    <a:pt x="5263" y="7255"/>
                    <a:pt x="5265" y="7263"/>
                  </a:cubicBezTo>
                  <a:cubicBezTo>
                    <a:pt x="5268" y="7272"/>
                    <a:pt x="5274" y="7278"/>
                    <a:pt x="5282" y="7282"/>
                  </a:cubicBezTo>
                  <a:cubicBezTo>
                    <a:pt x="5290" y="7286"/>
                    <a:pt x="5299" y="7286"/>
                    <a:pt x="5307" y="7284"/>
                  </a:cubicBezTo>
                  <a:cubicBezTo>
                    <a:pt x="5316" y="7281"/>
                    <a:pt x="5322" y="7275"/>
                    <a:pt x="5327" y="7267"/>
                  </a:cubicBezTo>
                  <a:cubicBezTo>
                    <a:pt x="5331" y="7259"/>
                    <a:pt x="5331" y="7250"/>
                    <a:pt x="5328" y="7242"/>
                  </a:cubicBezTo>
                  <a:cubicBezTo>
                    <a:pt x="5325" y="7233"/>
                    <a:pt x="5319" y="7227"/>
                    <a:pt x="5311" y="7223"/>
                  </a:cubicBezTo>
                  <a:cubicBezTo>
                    <a:pt x="5303" y="7219"/>
                    <a:pt x="5294" y="7219"/>
                    <a:pt x="5286" y="7221"/>
                  </a:cubicBezTo>
                  <a:close/>
                  <a:moveTo>
                    <a:pt x="5960" y="7027"/>
                  </a:moveTo>
                  <a:lnTo>
                    <a:pt x="5569" y="6835"/>
                  </a:lnTo>
                  <a:lnTo>
                    <a:pt x="5546" y="6881"/>
                  </a:lnTo>
                  <a:lnTo>
                    <a:pt x="5759" y="6984"/>
                  </a:lnTo>
                  <a:cubicBezTo>
                    <a:pt x="5774" y="6991"/>
                    <a:pt x="5788" y="6998"/>
                    <a:pt x="5802" y="7004"/>
                  </a:cubicBezTo>
                  <a:cubicBezTo>
                    <a:pt x="5816" y="7010"/>
                    <a:pt x="5829" y="7016"/>
                    <a:pt x="5841" y="7021"/>
                  </a:cubicBezTo>
                  <a:cubicBezTo>
                    <a:pt x="5852" y="7026"/>
                    <a:pt x="5862" y="7030"/>
                    <a:pt x="5869" y="7033"/>
                  </a:cubicBezTo>
                  <a:cubicBezTo>
                    <a:pt x="5877" y="7036"/>
                    <a:pt x="5881" y="7037"/>
                    <a:pt x="5881" y="7037"/>
                  </a:cubicBezTo>
                  <a:cubicBezTo>
                    <a:pt x="5880" y="7037"/>
                    <a:pt x="5876" y="7037"/>
                    <a:pt x="5870" y="7036"/>
                  </a:cubicBezTo>
                  <a:cubicBezTo>
                    <a:pt x="5864" y="7036"/>
                    <a:pt x="5856" y="7036"/>
                    <a:pt x="5847" y="7035"/>
                  </a:cubicBezTo>
                  <a:cubicBezTo>
                    <a:pt x="5838" y="7035"/>
                    <a:pt x="5827" y="7034"/>
                    <a:pt x="5816" y="7034"/>
                  </a:cubicBezTo>
                  <a:cubicBezTo>
                    <a:pt x="5804" y="7033"/>
                    <a:pt x="5793" y="7033"/>
                    <a:pt x="5781" y="7033"/>
                  </a:cubicBezTo>
                  <a:lnTo>
                    <a:pt x="5468" y="7041"/>
                  </a:lnTo>
                  <a:lnTo>
                    <a:pt x="5441" y="7095"/>
                  </a:lnTo>
                  <a:lnTo>
                    <a:pt x="5832" y="7287"/>
                  </a:lnTo>
                  <a:lnTo>
                    <a:pt x="5856" y="7239"/>
                  </a:lnTo>
                  <a:lnTo>
                    <a:pt x="5628" y="7129"/>
                  </a:lnTo>
                  <a:cubicBezTo>
                    <a:pt x="5616" y="7124"/>
                    <a:pt x="5605" y="7118"/>
                    <a:pt x="5593" y="7113"/>
                  </a:cubicBezTo>
                  <a:cubicBezTo>
                    <a:pt x="5582" y="7108"/>
                    <a:pt x="5571" y="7104"/>
                    <a:pt x="5561" y="7100"/>
                  </a:cubicBezTo>
                  <a:cubicBezTo>
                    <a:pt x="5551" y="7095"/>
                    <a:pt x="5542" y="7092"/>
                    <a:pt x="5535" y="7088"/>
                  </a:cubicBezTo>
                  <a:cubicBezTo>
                    <a:pt x="5528" y="7085"/>
                    <a:pt x="5523" y="7083"/>
                    <a:pt x="5519" y="7082"/>
                  </a:cubicBezTo>
                  <a:cubicBezTo>
                    <a:pt x="5523" y="7083"/>
                    <a:pt x="5529" y="7083"/>
                    <a:pt x="5536" y="7084"/>
                  </a:cubicBezTo>
                  <a:cubicBezTo>
                    <a:pt x="5544" y="7084"/>
                    <a:pt x="5552" y="7084"/>
                    <a:pt x="5563" y="7084"/>
                  </a:cubicBezTo>
                  <a:cubicBezTo>
                    <a:pt x="5573" y="7084"/>
                    <a:pt x="5584" y="7084"/>
                    <a:pt x="5596" y="7084"/>
                  </a:cubicBezTo>
                  <a:cubicBezTo>
                    <a:pt x="5608" y="7084"/>
                    <a:pt x="5621" y="7084"/>
                    <a:pt x="5635" y="7084"/>
                  </a:cubicBezTo>
                  <a:lnTo>
                    <a:pt x="5936" y="7076"/>
                  </a:lnTo>
                  <a:lnTo>
                    <a:pt x="5960" y="7027"/>
                  </a:lnTo>
                  <a:close/>
                  <a:moveTo>
                    <a:pt x="5984" y="6606"/>
                  </a:moveTo>
                  <a:cubicBezTo>
                    <a:pt x="5969" y="6605"/>
                    <a:pt x="5955" y="6606"/>
                    <a:pt x="5942" y="6609"/>
                  </a:cubicBezTo>
                  <a:cubicBezTo>
                    <a:pt x="5929" y="6613"/>
                    <a:pt x="5917" y="6618"/>
                    <a:pt x="5906" y="6626"/>
                  </a:cubicBezTo>
                  <a:cubicBezTo>
                    <a:pt x="5895" y="6633"/>
                    <a:pt x="5883" y="6644"/>
                    <a:pt x="5869" y="6659"/>
                  </a:cubicBezTo>
                  <a:lnTo>
                    <a:pt x="5833" y="6697"/>
                  </a:lnTo>
                  <a:cubicBezTo>
                    <a:pt x="5814" y="6716"/>
                    <a:pt x="5797" y="6729"/>
                    <a:pt x="5783" y="6734"/>
                  </a:cubicBezTo>
                  <a:cubicBezTo>
                    <a:pt x="5768" y="6740"/>
                    <a:pt x="5753" y="6738"/>
                    <a:pt x="5737" y="6731"/>
                  </a:cubicBezTo>
                  <a:cubicBezTo>
                    <a:pt x="5717" y="6721"/>
                    <a:pt x="5704" y="6706"/>
                    <a:pt x="5700" y="6687"/>
                  </a:cubicBezTo>
                  <a:cubicBezTo>
                    <a:pt x="5695" y="6667"/>
                    <a:pt x="5699" y="6646"/>
                    <a:pt x="5711" y="6621"/>
                  </a:cubicBezTo>
                  <a:cubicBezTo>
                    <a:pt x="5715" y="6612"/>
                    <a:pt x="5720" y="6605"/>
                    <a:pt x="5724" y="6598"/>
                  </a:cubicBezTo>
                  <a:cubicBezTo>
                    <a:pt x="5729" y="6591"/>
                    <a:pt x="5735" y="6585"/>
                    <a:pt x="5741" y="6579"/>
                  </a:cubicBezTo>
                  <a:cubicBezTo>
                    <a:pt x="5747" y="6572"/>
                    <a:pt x="5754" y="6566"/>
                    <a:pt x="5763" y="6561"/>
                  </a:cubicBezTo>
                  <a:cubicBezTo>
                    <a:pt x="5771" y="6555"/>
                    <a:pt x="5780" y="6548"/>
                    <a:pt x="5791" y="6542"/>
                  </a:cubicBezTo>
                  <a:lnTo>
                    <a:pt x="5767" y="6505"/>
                  </a:lnTo>
                  <a:cubicBezTo>
                    <a:pt x="5724" y="6530"/>
                    <a:pt x="5692" y="6563"/>
                    <a:pt x="5672" y="6604"/>
                  </a:cubicBezTo>
                  <a:cubicBezTo>
                    <a:pt x="5662" y="6623"/>
                    <a:pt x="5657" y="6642"/>
                    <a:pt x="5654" y="6660"/>
                  </a:cubicBezTo>
                  <a:cubicBezTo>
                    <a:pt x="5652" y="6679"/>
                    <a:pt x="5653" y="6696"/>
                    <a:pt x="5658" y="6711"/>
                  </a:cubicBezTo>
                  <a:cubicBezTo>
                    <a:pt x="5662" y="6727"/>
                    <a:pt x="5670" y="6742"/>
                    <a:pt x="5681" y="6754"/>
                  </a:cubicBezTo>
                  <a:cubicBezTo>
                    <a:pt x="5691" y="6767"/>
                    <a:pt x="5705" y="6778"/>
                    <a:pt x="5722" y="6786"/>
                  </a:cubicBezTo>
                  <a:cubicBezTo>
                    <a:pt x="5747" y="6798"/>
                    <a:pt x="5772" y="6801"/>
                    <a:pt x="5798" y="6793"/>
                  </a:cubicBezTo>
                  <a:cubicBezTo>
                    <a:pt x="5809" y="6789"/>
                    <a:pt x="5820" y="6783"/>
                    <a:pt x="5830" y="6775"/>
                  </a:cubicBezTo>
                  <a:cubicBezTo>
                    <a:pt x="5840" y="6767"/>
                    <a:pt x="5852" y="6756"/>
                    <a:pt x="5867" y="6741"/>
                  </a:cubicBezTo>
                  <a:lnTo>
                    <a:pt x="5898" y="6707"/>
                  </a:lnTo>
                  <a:cubicBezTo>
                    <a:pt x="5935" y="6667"/>
                    <a:pt x="5971" y="6656"/>
                    <a:pt x="6005" y="6673"/>
                  </a:cubicBezTo>
                  <a:cubicBezTo>
                    <a:pt x="6028" y="6684"/>
                    <a:pt x="6042" y="6703"/>
                    <a:pt x="6047" y="6728"/>
                  </a:cubicBezTo>
                  <a:cubicBezTo>
                    <a:pt x="6050" y="6740"/>
                    <a:pt x="6050" y="6751"/>
                    <a:pt x="6048" y="6761"/>
                  </a:cubicBezTo>
                  <a:cubicBezTo>
                    <a:pt x="6046" y="6771"/>
                    <a:pt x="6041" y="6784"/>
                    <a:pt x="6034" y="6799"/>
                  </a:cubicBezTo>
                  <a:cubicBezTo>
                    <a:pt x="6024" y="6819"/>
                    <a:pt x="6013" y="6836"/>
                    <a:pt x="5999" y="6850"/>
                  </a:cubicBezTo>
                  <a:cubicBezTo>
                    <a:pt x="5985" y="6864"/>
                    <a:pt x="5969" y="6877"/>
                    <a:pt x="5949" y="6887"/>
                  </a:cubicBezTo>
                  <a:lnTo>
                    <a:pt x="5975" y="6926"/>
                  </a:lnTo>
                  <a:cubicBezTo>
                    <a:pt x="5997" y="6912"/>
                    <a:pt x="6015" y="6897"/>
                    <a:pt x="6031" y="6879"/>
                  </a:cubicBezTo>
                  <a:cubicBezTo>
                    <a:pt x="6047" y="6862"/>
                    <a:pt x="6060" y="6841"/>
                    <a:pt x="6072" y="6818"/>
                  </a:cubicBezTo>
                  <a:cubicBezTo>
                    <a:pt x="6081" y="6799"/>
                    <a:pt x="6087" y="6782"/>
                    <a:pt x="6090" y="6767"/>
                  </a:cubicBezTo>
                  <a:cubicBezTo>
                    <a:pt x="6093" y="6751"/>
                    <a:pt x="6093" y="6735"/>
                    <a:pt x="6091" y="6718"/>
                  </a:cubicBezTo>
                  <a:cubicBezTo>
                    <a:pt x="6089" y="6695"/>
                    <a:pt x="6082" y="6675"/>
                    <a:pt x="6069" y="6657"/>
                  </a:cubicBezTo>
                  <a:cubicBezTo>
                    <a:pt x="6057" y="6640"/>
                    <a:pt x="6042" y="6627"/>
                    <a:pt x="6024" y="6618"/>
                  </a:cubicBezTo>
                  <a:cubicBezTo>
                    <a:pt x="6012" y="6612"/>
                    <a:pt x="5998" y="6608"/>
                    <a:pt x="5984" y="6606"/>
                  </a:cubicBezTo>
                  <a:close/>
                  <a:moveTo>
                    <a:pt x="5901" y="6160"/>
                  </a:moveTo>
                  <a:lnTo>
                    <a:pt x="5774" y="6418"/>
                  </a:lnTo>
                  <a:lnTo>
                    <a:pt x="5813" y="6438"/>
                  </a:lnTo>
                  <a:lnTo>
                    <a:pt x="5865" y="6333"/>
                  </a:lnTo>
                  <a:lnTo>
                    <a:pt x="6216" y="6506"/>
                  </a:lnTo>
                  <a:lnTo>
                    <a:pt x="6238" y="6461"/>
                  </a:lnTo>
                  <a:lnTo>
                    <a:pt x="5887" y="6288"/>
                  </a:lnTo>
                  <a:lnTo>
                    <a:pt x="5939" y="6182"/>
                  </a:lnTo>
                  <a:lnTo>
                    <a:pt x="5901" y="6160"/>
                  </a:lnTo>
                  <a:close/>
                  <a:moveTo>
                    <a:pt x="6433" y="6065"/>
                  </a:moveTo>
                  <a:lnTo>
                    <a:pt x="6393" y="6046"/>
                  </a:lnTo>
                  <a:lnTo>
                    <a:pt x="6308" y="6218"/>
                  </a:lnTo>
                  <a:lnTo>
                    <a:pt x="6165" y="6147"/>
                  </a:lnTo>
                  <a:lnTo>
                    <a:pt x="6231" y="6013"/>
                  </a:lnTo>
                  <a:lnTo>
                    <a:pt x="6190" y="5993"/>
                  </a:lnTo>
                  <a:lnTo>
                    <a:pt x="6124" y="6127"/>
                  </a:lnTo>
                  <a:lnTo>
                    <a:pt x="5996" y="6064"/>
                  </a:lnTo>
                  <a:lnTo>
                    <a:pt x="6075" y="5904"/>
                  </a:lnTo>
                  <a:lnTo>
                    <a:pt x="6039" y="5879"/>
                  </a:lnTo>
                  <a:lnTo>
                    <a:pt x="5934" y="6092"/>
                  </a:lnTo>
                  <a:lnTo>
                    <a:pt x="6325" y="6285"/>
                  </a:lnTo>
                  <a:lnTo>
                    <a:pt x="6433" y="6065"/>
                  </a:lnTo>
                  <a:close/>
                  <a:moveTo>
                    <a:pt x="6596" y="5734"/>
                  </a:moveTo>
                  <a:lnTo>
                    <a:pt x="6560" y="5739"/>
                  </a:lnTo>
                  <a:cubicBezTo>
                    <a:pt x="6543" y="5741"/>
                    <a:pt x="6525" y="5744"/>
                    <a:pt x="6507" y="5746"/>
                  </a:cubicBezTo>
                  <a:cubicBezTo>
                    <a:pt x="6488" y="5749"/>
                    <a:pt x="6470" y="5751"/>
                    <a:pt x="6454" y="5754"/>
                  </a:cubicBezTo>
                  <a:cubicBezTo>
                    <a:pt x="6437" y="5756"/>
                    <a:pt x="6426" y="5758"/>
                    <a:pt x="6419" y="5759"/>
                  </a:cubicBezTo>
                  <a:cubicBezTo>
                    <a:pt x="6409" y="5761"/>
                    <a:pt x="6398" y="5763"/>
                    <a:pt x="6386" y="5766"/>
                  </a:cubicBezTo>
                  <a:cubicBezTo>
                    <a:pt x="6374" y="5769"/>
                    <a:pt x="6364" y="5773"/>
                    <a:pt x="6356" y="5777"/>
                  </a:cubicBezTo>
                  <a:lnTo>
                    <a:pt x="6358" y="5771"/>
                  </a:lnTo>
                  <a:cubicBezTo>
                    <a:pt x="6366" y="5756"/>
                    <a:pt x="6370" y="5740"/>
                    <a:pt x="6372" y="5725"/>
                  </a:cubicBezTo>
                  <a:cubicBezTo>
                    <a:pt x="6373" y="5710"/>
                    <a:pt x="6371" y="5695"/>
                    <a:pt x="6366" y="5681"/>
                  </a:cubicBezTo>
                  <a:cubicBezTo>
                    <a:pt x="6361" y="5668"/>
                    <a:pt x="6353" y="5655"/>
                    <a:pt x="6343" y="5644"/>
                  </a:cubicBezTo>
                  <a:cubicBezTo>
                    <a:pt x="6332" y="5632"/>
                    <a:pt x="6318" y="5623"/>
                    <a:pt x="6302" y="5615"/>
                  </a:cubicBezTo>
                  <a:cubicBezTo>
                    <a:pt x="6292" y="5610"/>
                    <a:pt x="6282" y="5606"/>
                    <a:pt x="6272" y="5605"/>
                  </a:cubicBezTo>
                  <a:cubicBezTo>
                    <a:pt x="6263" y="5603"/>
                    <a:pt x="6253" y="5602"/>
                    <a:pt x="6245" y="5602"/>
                  </a:cubicBezTo>
                  <a:cubicBezTo>
                    <a:pt x="6236" y="5603"/>
                    <a:pt x="6228" y="5604"/>
                    <a:pt x="6221" y="5606"/>
                  </a:cubicBezTo>
                  <a:cubicBezTo>
                    <a:pt x="6213" y="5608"/>
                    <a:pt x="6207" y="5610"/>
                    <a:pt x="6201" y="5613"/>
                  </a:cubicBezTo>
                  <a:cubicBezTo>
                    <a:pt x="6195" y="5616"/>
                    <a:pt x="6189" y="5619"/>
                    <a:pt x="6183" y="5624"/>
                  </a:cubicBezTo>
                  <a:cubicBezTo>
                    <a:pt x="6177" y="5628"/>
                    <a:pt x="6171" y="5634"/>
                    <a:pt x="6165" y="5640"/>
                  </a:cubicBezTo>
                  <a:cubicBezTo>
                    <a:pt x="6159" y="5647"/>
                    <a:pt x="6153" y="5655"/>
                    <a:pt x="6147" y="5665"/>
                  </a:cubicBezTo>
                  <a:cubicBezTo>
                    <a:pt x="6141" y="5675"/>
                    <a:pt x="6134" y="5686"/>
                    <a:pt x="6128" y="5699"/>
                  </a:cubicBezTo>
                  <a:lnTo>
                    <a:pt x="6083" y="5790"/>
                  </a:lnTo>
                  <a:lnTo>
                    <a:pt x="6474" y="5983"/>
                  </a:lnTo>
                  <a:lnTo>
                    <a:pt x="6496" y="5937"/>
                  </a:lnTo>
                  <a:lnTo>
                    <a:pt x="6319" y="5850"/>
                  </a:lnTo>
                  <a:cubicBezTo>
                    <a:pt x="6325" y="5841"/>
                    <a:pt x="6330" y="5834"/>
                    <a:pt x="6337" y="5829"/>
                  </a:cubicBezTo>
                  <a:cubicBezTo>
                    <a:pt x="6343" y="5825"/>
                    <a:pt x="6353" y="5821"/>
                    <a:pt x="6366" y="5818"/>
                  </a:cubicBezTo>
                  <a:cubicBezTo>
                    <a:pt x="6389" y="5814"/>
                    <a:pt x="6411" y="5809"/>
                    <a:pt x="6432" y="5806"/>
                  </a:cubicBezTo>
                  <a:cubicBezTo>
                    <a:pt x="6453" y="5803"/>
                    <a:pt x="6472" y="5800"/>
                    <a:pt x="6489" y="5798"/>
                  </a:cubicBezTo>
                  <a:cubicBezTo>
                    <a:pt x="6507" y="5796"/>
                    <a:pt x="6522" y="5794"/>
                    <a:pt x="6535" y="5794"/>
                  </a:cubicBezTo>
                  <a:cubicBezTo>
                    <a:pt x="6548" y="5793"/>
                    <a:pt x="6559" y="5793"/>
                    <a:pt x="6567" y="5793"/>
                  </a:cubicBezTo>
                  <a:lnTo>
                    <a:pt x="6596" y="5734"/>
                  </a:lnTo>
                  <a:close/>
                  <a:moveTo>
                    <a:pt x="6310" y="5685"/>
                  </a:moveTo>
                  <a:cubicBezTo>
                    <a:pt x="6318" y="5694"/>
                    <a:pt x="6324" y="5703"/>
                    <a:pt x="6327" y="5712"/>
                  </a:cubicBezTo>
                  <a:cubicBezTo>
                    <a:pt x="6330" y="5723"/>
                    <a:pt x="6330" y="5735"/>
                    <a:pt x="6328" y="5748"/>
                  </a:cubicBezTo>
                  <a:cubicBezTo>
                    <a:pt x="6326" y="5760"/>
                    <a:pt x="6320" y="5775"/>
                    <a:pt x="6312" y="5793"/>
                  </a:cubicBezTo>
                  <a:lnTo>
                    <a:pt x="6290" y="5836"/>
                  </a:lnTo>
                  <a:lnTo>
                    <a:pt x="6145" y="5764"/>
                  </a:lnTo>
                  <a:lnTo>
                    <a:pt x="6168" y="5718"/>
                  </a:lnTo>
                  <a:cubicBezTo>
                    <a:pt x="6173" y="5707"/>
                    <a:pt x="6178" y="5698"/>
                    <a:pt x="6183" y="5691"/>
                  </a:cubicBezTo>
                  <a:cubicBezTo>
                    <a:pt x="6188" y="5684"/>
                    <a:pt x="6194" y="5678"/>
                    <a:pt x="6200" y="5672"/>
                  </a:cubicBezTo>
                  <a:cubicBezTo>
                    <a:pt x="6210" y="5664"/>
                    <a:pt x="6222" y="5658"/>
                    <a:pt x="6236" y="5657"/>
                  </a:cubicBezTo>
                  <a:cubicBezTo>
                    <a:pt x="6251" y="5655"/>
                    <a:pt x="6265" y="5657"/>
                    <a:pt x="6278" y="5663"/>
                  </a:cubicBezTo>
                  <a:cubicBezTo>
                    <a:pt x="6291" y="5670"/>
                    <a:pt x="6301" y="5677"/>
                    <a:pt x="6310" y="5685"/>
                  </a:cubicBezTo>
                  <a:close/>
                  <a:moveTo>
                    <a:pt x="6808" y="5523"/>
                  </a:moveTo>
                  <a:lnTo>
                    <a:pt x="6259" y="5253"/>
                  </a:lnTo>
                  <a:lnTo>
                    <a:pt x="6240" y="5290"/>
                  </a:lnTo>
                  <a:lnTo>
                    <a:pt x="6789" y="5561"/>
                  </a:lnTo>
                  <a:lnTo>
                    <a:pt x="6808" y="5523"/>
                  </a:lnTo>
                  <a:close/>
                  <a:moveTo>
                    <a:pt x="6582" y="4775"/>
                  </a:moveTo>
                  <a:lnTo>
                    <a:pt x="6560" y="4821"/>
                  </a:lnTo>
                  <a:lnTo>
                    <a:pt x="6832" y="4955"/>
                  </a:lnTo>
                  <a:cubicBezTo>
                    <a:pt x="6845" y="4962"/>
                    <a:pt x="6856" y="4968"/>
                    <a:pt x="6865" y="4975"/>
                  </a:cubicBezTo>
                  <a:cubicBezTo>
                    <a:pt x="6873" y="4981"/>
                    <a:pt x="6880" y="4989"/>
                    <a:pt x="6886" y="5000"/>
                  </a:cubicBezTo>
                  <a:cubicBezTo>
                    <a:pt x="6891" y="5010"/>
                    <a:pt x="6892" y="5022"/>
                    <a:pt x="6891" y="5036"/>
                  </a:cubicBezTo>
                  <a:cubicBezTo>
                    <a:pt x="6889" y="5050"/>
                    <a:pt x="6884" y="5065"/>
                    <a:pt x="6876" y="5081"/>
                  </a:cubicBezTo>
                  <a:cubicBezTo>
                    <a:pt x="6870" y="5093"/>
                    <a:pt x="6864" y="5103"/>
                    <a:pt x="6857" y="5111"/>
                  </a:cubicBezTo>
                  <a:cubicBezTo>
                    <a:pt x="6851" y="5118"/>
                    <a:pt x="6844" y="5124"/>
                    <a:pt x="6837" y="5129"/>
                  </a:cubicBezTo>
                  <a:cubicBezTo>
                    <a:pt x="6831" y="5133"/>
                    <a:pt x="6824" y="5136"/>
                    <a:pt x="6818" y="5137"/>
                  </a:cubicBezTo>
                  <a:cubicBezTo>
                    <a:pt x="6811" y="5138"/>
                    <a:pt x="6806" y="5139"/>
                    <a:pt x="6801" y="5139"/>
                  </a:cubicBezTo>
                  <a:cubicBezTo>
                    <a:pt x="6793" y="5138"/>
                    <a:pt x="6784" y="5136"/>
                    <a:pt x="6772" y="5132"/>
                  </a:cubicBezTo>
                  <a:cubicBezTo>
                    <a:pt x="6761" y="5127"/>
                    <a:pt x="6751" y="5123"/>
                    <a:pt x="6741" y="5118"/>
                  </a:cubicBezTo>
                  <a:lnTo>
                    <a:pt x="6478" y="4988"/>
                  </a:lnTo>
                  <a:lnTo>
                    <a:pt x="6455" y="5034"/>
                  </a:lnTo>
                  <a:lnTo>
                    <a:pt x="6735" y="5172"/>
                  </a:lnTo>
                  <a:cubicBezTo>
                    <a:pt x="6744" y="5177"/>
                    <a:pt x="6754" y="5181"/>
                    <a:pt x="6766" y="5185"/>
                  </a:cubicBezTo>
                  <a:cubicBezTo>
                    <a:pt x="6778" y="5190"/>
                    <a:pt x="6790" y="5192"/>
                    <a:pt x="6802" y="5191"/>
                  </a:cubicBezTo>
                  <a:cubicBezTo>
                    <a:pt x="6826" y="5190"/>
                    <a:pt x="6848" y="5182"/>
                    <a:pt x="6866" y="5169"/>
                  </a:cubicBezTo>
                  <a:cubicBezTo>
                    <a:pt x="6884" y="5155"/>
                    <a:pt x="6900" y="5133"/>
                    <a:pt x="6915" y="5103"/>
                  </a:cubicBezTo>
                  <a:cubicBezTo>
                    <a:pt x="6927" y="5079"/>
                    <a:pt x="6934" y="5058"/>
                    <a:pt x="6937" y="5039"/>
                  </a:cubicBezTo>
                  <a:cubicBezTo>
                    <a:pt x="6940" y="5021"/>
                    <a:pt x="6940" y="5003"/>
                    <a:pt x="6935" y="4986"/>
                  </a:cubicBezTo>
                  <a:cubicBezTo>
                    <a:pt x="6931" y="4969"/>
                    <a:pt x="6924" y="4955"/>
                    <a:pt x="6912" y="4945"/>
                  </a:cubicBezTo>
                  <a:cubicBezTo>
                    <a:pt x="6901" y="4935"/>
                    <a:pt x="6884" y="4924"/>
                    <a:pt x="6860" y="4912"/>
                  </a:cubicBezTo>
                  <a:lnTo>
                    <a:pt x="6582" y="4775"/>
                  </a:lnTo>
                  <a:close/>
                  <a:moveTo>
                    <a:pt x="7157" y="4595"/>
                  </a:moveTo>
                  <a:lnTo>
                    <a:pt x="6766" y="4403"/>
                  </a:lnTo>
                  <a:lnTo>
                    <a:pt x="6743" y="4449"/>
                  </a:lnTo>
                  <a:lnTo>
                    <a:pt x="6956" y="4552"/>
                  </a:lnTo>
                  <a:cubicBezTo>
                    <a:pt x="6970" y="4559"/>
                    <a:pt x="6985" y="4565"/>
                    <a:pt x="6999" y="4571"/>
                  </a:cubicBezTo>
                  <a:cubicBezTo>
                    <a:pt x="7013" y="4578"/>
                    <a:pt x="7026" y="4583"/>
                    <a:pt x="7038" y="4588"/>
                  </a:cubicBezTo>
                  <a:cubicBezTo>
                    <a:pt x="7049" y="4593"/>
                    <a:pt x="7059" y="4597"/>
                    <a:pt x="7066" y="4600"/>
                  </a:cubicBezTo>
                  <a:cubicBezTo>
                    <a:pt x="7074" y="4603"/>
                    <a:pt x="7078" y="4605"/>
                    <a:pt x="7078" y="4605"/>
                  </a:cubicBezTo>
                  <a:cubicBezTo>
                    <a:pt x="7077" y="4605"/>
                    <a:pt x="7073" y="4605"/>
                    <a:pt x="7067" y="4604"/>
                  </a:cubicBezTo>
                  <a:cubicBezTo>
                    <a:pt x="7061" y="4604"/>
                    <a:pt x="7053" y="4603"/>
                    <a:pt x="7044" y="4603"/>
                  </a:cubicBezTo>
                  <a:cubicBezTo>
                    <a:pt x="7035" y="4602"/>
                    <a:pt x="7024" y="4602"/>
                    <a:pt x="7013" y="4601"/>
                  </a:cubicBezTo>
                  <a:cubicBezTo>
                    <a:pt x="7001" y="4601"/>
                    <a:pt x="6989" y="4601"/>
                    <a:pt x="6978" y="4601"/>
                  </a:cubicBezTo>
                  <a:lnTo>
                    <a:pt x="6664" y="4608"/>
                  </a:lnTo>
                  <a:lnTo>
                    <a:pt x="6638" y="4662"/>
                  </a:lnTo>
                  <a:lnTo>
                    <a:pt x="7029" y="4855"/>
                  </a:lnTo>
                  <a:lnTo>
                    <a:pt x="7053" y="4806"/>
                  </a:lnTo>
                  <a:lnTo>
                    <a:pt x="6825" y="4697"/>
                  </a:lnTo>
                  <a:cubicBezTo>
                    <a:pt x="6813" y="4691"/>
                    <a:pt x="6802" y="4686"/>
                    <a:pt x="6790" y="4681"/>
                  </a:cubicBezTo>
                  <a:cubicBezTo>
                    <a:pt x="6778" y="4676"/>
                    <a:pt x="6768" y="4671"/>
                    <a:pt x="6758" y="4667"/>
                  </a:cubicBezTo>
                  <a:cubicBezTo>
                    <a:pt x="6748" y="4663"/>
                    <a:pt x="6739" y="4659"/>
                    <a:pt x="6732" y="4656"/>
                  </a:cubicBezTo>
                  <a:cubicBezTo>
                    <a:pt x="6725" y="4653"/>
                    <a:pt x="6719" y="4651"/>
                    <a:pt x="6716" y="4650"/>
                  </a:cubicBezTo>
                  <a:cubicBezTo>
                    <a:pt x="6720" y="4651"/>
                    <a:pt x="6726" y="4651"/>
                    <a:pt x="6733" y="4651"/>
                  </a:cubicBezTo>
                  <a:cubicBezTo>
                    <a:pt x="6741" y="4652"/>
                    <a:pt x="6749" y="4652"/>
                    <a:pt x="6759" y="4652"/>
                  </a:cubicBezTo>
                  <a:cubicBezTo>
                    <a:pt x="6770" y="4652"/>
                    <a:pt x="6781" y="4652"/>
                    <a:pt x="6793" y="4652"/>
                  </a:cubicBezTo>
                  <a:cubicBezTo>
                    <a:pt x="6805" y="4652"/>
                    <a:pt x="6818" y="4652"/>
                    <a:pt x="6831" y="4652"/>
                  </a:cubicBezTo>
                  <a:lnTo>
                    <a:pt x="7132" y="4644"/>
                  </a:lnTo>
                  <a:lnTo>
                    <a:pt x="7157" y="4595"/>
                  </a:lnTo>
                  <a:close/>
                  <a:moveTo>
                    <a:pt x="7235" y="4435"/>
                  </a:moveTo>
                  <a:lnTo>
                    <a:pt x="6844" y="4243"/>
                  </a:lnTo>
                  <a:lnTo>
                    <a:pt x="6822" y="4288"/>
                  </a:lnTo>
                  <a:lnTo>
                    <a:pt x="7213" y="4481"/>
                  </a:lnTo>
                  <a:lnTo>
                    <a:pt x="7235" y="4435"/>
                  </a:lnTo>
                  <a:close/>
                  <a:moveTo>
                    <a:pt x="7035" y="3855"/>
                  </a:moveTo>
                  <a:lnTo>
                    <a:pt x="7011" y="3903"/>
                  </a:lnTo>
                  <a:lnTo>
                    <a:pt x="7228" y="4114"/>
                  </a:lnTo>
                  <a:cubicBezTo>
                    <a:pt x="7246" y="4131"/>
                    <a:pt x="7261" y="4145"/>
                    <a:pt x="7273" y="4156"/>
                  </a:cubicBezTo>
                  <a:cubicBezTo>
                    <a:pt x="7285" y="4167"/>
                    <a:pt x="7293" y="4174"/>
                    <a:pt x="7297" y="4178"/>
                  </a:cubicBezTo>
                  <a:cubicBezTo>
                    <a:pt x="7295" y="4177"/>
                    <a:pt x="7290" y="4175"/>
                    <a:pt x="7283" y="4174"/>
                  </a:cubicBezTo>
                  <a:cubicBezTo>
                    <a:pt x="7276" y="4172"/>
                    <a:pt x="7268" y="4170"/>
                    <a:pt x="7259" y="4168"/>
                  </a:cubicBezTo>
                  <a:cubicBezTo>
                    <a:pt x="7249" y="4166"/>
                    <a:pt x="7240" y="4164"/>
                    <a:pt x="7229" y="4163"/>
                  </a:cubicBezTo>
                  <a:cubicBezTo>
                    <a:pt x="7219" y="4161"/>
                    <a:pt x="7209" y="4159"/>
                    <a:pt x="7199" y="4158"/>
                  </a:cubicBezTo>
                  <a:lnTo>
                    <a:pt x="6907" y="4116"/>
                  </a:lnTo>
                  <a:lnTo>
                    <a:pt x="6882" y="4167"/>
                  </a:lnTo>
                  <a:lnTo>
                    <a:pt x="7337" y="4228"/>
                  </a:lnTo>
                  <a:lnTo>
                    <a:pt x="7360" y="4182"/>
                  </a:lnTo>
                  <a:lnTo>
                    <a:pt x="7035" y="3855"/>
                  </a:lnTo>
                  <a:close/>
                  <a:moveTo>
                    <a:pt x="7571" y="3753"/>
                  </a:moveTo>
                  <a:lnTo>
                    <a:pt x="7531" y="3733"/>
                  </a:lnTo>
                  <a:lnTo>
                    <a:pt x="7446" y="3905"/>
                  </a:lnTo>
                  <a:lnTo>
                    <a:pt x="7303" y="3834"/>
                  </a:lnTo>
                  <a:lnTo>
                    <a:pt x="7369" y="3701"/>
                  </a:lnTo>
                  <a:lnTo>
                    <a:pt x="7328" y="3681"/>
                  </a:lnTo>
                  <a:lnTo>
                    <a:pt x="7262" y="3815"/>
                  </a:lnTo>
                  <a:lnTo>
                    <a:pt x="7134" y="3752"/>
                  </a:lnTo>
                  <a:lnTo>
                    <a:pt x="7213" y="3591"/>
                  </a:lnTo>
                  <a:lnTo>
                    <a:pt x="7177" y="3566"/>
                  </a:lnTo>
                  <a:lnTo>
                    <a:pt x="7072" y="3780"/>
                  </a:lnTo>
                  <a:lnTo>
                    <a:pt x="7463" y="3972"/>
                  </a:lnTo>
                  <a:lnTo>
                    <a:pt x="7571" y="3753"/>
                  </a:lnTo>
                  <a:close/>
                  <a:moveTo>
                    <a:pt x="7734" y="3422"/>
                  </a:moveTo>
                  <a:lnTo>
                    <a:pt x="7698" y="3426"/>
                  </a:lnTo>
                  <a:cubicBezTo>
                    <a:pt x="7681" y="3429"/>
                    <a:pt x="7663" y="3431"/>
                    <a:pt x="7644" y="3434"/>
                  </a:cubicBezTo>
                  <a:cubicBezTo>
                    <a:pt x="7626" y="3436"/>
                    <a:pt x="7608" y="3439"/>
                    <a:pt x="7592" y="3441"/>
                  </a:cubicBezTo>
                  <a:cubicBezTo>
                    <a:pt x="7575" y="3443"/>
                    <a:pt x="7564" y="3445"/>
                    <a:pt x="7557" y="3446"/>
                  </a:cubicBezTo>
                  <a:cubicBezTo>
                    <a:pt x="7547" y="3448"/>
                    <a:pt x="7536" y="3451"/>
                    <a:pt x="7524" y="3454"/>
                  </a:cubicBezTo>
                  <a:cubicBezTo>
                    <a:pt x="7512" y="3457"/>
                    <a:pt x="7502" y="3460"/>
                    <a:pt x="7494" y="3464"/>
                  </a:cubicBezTo>
                  <a:lnTo>
                    <a:pt x="7496" y="3458"/>
                  </a:lnTo>
                  <a:cubicBezTo>
                    <a:pt x="7504" y="3443"/>
                    <a:pt x="7508" y="3427"/>
                    <a:pt x="7510" y="3412"/>
                  </a:cubicBezTo>
                  <a:cubicBezTo>
                    <a:pt x="7511" y="3397"/>
                    <a:pt x="7509" y="3382"/>
                    <a:pt x="7504" y="3369"/>
                  </a:cubicBezTo>
                  <a:cubicBezTo>
                    <a:pt x="7499" y="3355"/>
                    <a:pt x="7491" y="3342"/>
                    <a:pt x="7481" y="3331"/>
                  </a:cubicBezTo>
                  <a:cubicBezTo>
                    <a:pt x="7470" y="3319"/>
                    <a:pt x="7456" y="3310"/>
                    <a:pt x="7440" y="3302"/>
                  </a:cubicBezTo>
                  <a:cubicBezTo>
                    <a:pt x="7430" y="3297"/>
                    <a:pt x="7420" y="3294"/>
                    <a:pt x="7410" y="3292"/>
                  </a:cubicBezTo>
                  <a:cubicBezTo>
                    <a:pt x="7401" y="3290"/>
                    <a:pt x="7391" y="3289"/>
                    <a:pt x="7383" y="3290"/>
                  </a:cubicBezTo>
                  <a:cubicBezTo>
                    <a:pt x="7374" y="3290"/>
                    <a:pt x="7366" y="3291"/>
                    <a:pt x="7359" y="3293"/>
                  </a:cubicBezTo>
                  <a:cubicBezTo>
                    <a:pt x="7351" y="3295"/>
                    <a:pt x="7345" y="3297"/>
                    <a:pt x="7339" y="3300"/>
                  </a:cubicBezTo>
                  <a:cubicBezTo>
                    <a:pt x="7333" y="3303"/>
                    <a:pt x="7327" y="3307"/>
                    <a:pt x="7321" y="3311"/>
                  </a:cubicBezTo>
                  <a:cubicBezTo>
                    <a:pt x="7315" y="3315"/>
                    <a:pt x="7309" y="3321"/>
                    <a:pt x="7303" y="3328"/>
                  </a:cubicBezTo>
                  <a:cubicBezTo>
                    <a:pt x="7297" y="3334"/>
                    <a:pt x="7291" y="3342"/>
                    <a:pt x="7285" y="3352"/>
                  </a:cubicBezTo>
                  <a:cubicBezTo>
                    <a:pt x="7279" y="3362"/>
                    <a:pt x="7272" y="3373"/>
                    <a:pt x="7266" y="3387"/>
                  </a:cubicBezTo>
                  <a:lnTo>
                    <a:pt x="7221" y="3478"/>
                  </a:lnTo>
                  <a:lnTo>
                    <a:pt x="7612" y="3670"/>
                  </a:lnTo>
                  <a:lnTo>
                    <a:pt x="7634" y="3624"/>
                  </a:lnTo>
                  <a:lnTo>
                    <a:pt x="7457" y="3538"/>
                  </a:lnTo>
                  <a:cubicBezTo>
                    <a:pt x="7463" y="3528"/>
                    <a:pt x="7468" y="3521"/>
                    <a:pt x="7475" y="3516"/>
                  </a:cubicBezTo>
                  <a:cubicBezTo>
                    <a:pt x="7481" y="3512"/>
                    <a:pt x="7491" y="3508"/>
                    <a:pt x="7504" y="3505"/>
                  </a:cubicBezTo>
                  <a:cubicBezTo>
                    <a:pt x="7527" y="3501"/>
                    <a:pt x="7549" y="3497"/>
                    <a:pt x="7570" y="3493"/>
                  </a:cubicBezTo>
                  <a:cubicBezTo>
                    <a:pt x="7591" y="3490"/>
                    <a:pt x="7610" y="3487"/>
                    <a:pt x="7627" y="3485"/>
                  </a:cubicBezTo>
                  <a:cubicBezTo>
                    <a:pt x="7645" y="3483"/>
                    <a:pt x="7660" y="3482"/>
                    <a:pt x="7673" y="3481"/>
                  </a:cubicBezTo>
                  <a:cubicBezTo>
                    <a:pt x="7686" y="3480"/>
                    <a:pt x="7697" y="3480"/>
                    <a:pt x="7705" y="3480"/>
                  </a:cubicBezTo>
                  <a:lnTo>
                    <a:pt x="7734" y="3422"/>
                  </a:lnTo>
                  <a:close/>
                  <a:moveTo>
                    <a:pt x="7448" y="3373"/>
                  </a:moveTo>
                  <a:cubicBezTo>
                    <a:pt x="7456" y="3381"/>
                    <a:pt x="7462" y="3390"/>
                    <a:pt x="7465" y="3399"/>
                  </a:cubicBezTo>
                  <a:cubicBezTo>
                    <a:pt x="7468" y="3410"/>
                    <a:pt x="7468" y="3422"/>
                    <a:pt x="7466" y="3435"/>
                  </a:cubicBezTo>
                  <a:cubicBezTo>
                    <a:pt x="7464" y="3447"/>
                    <a:pt x="7458" y="3462"/>
                    <a:pt x="7450" y="3480"/>
                  </a:cubicBezTo>
                  <a:lnTo>
                    <a:pt x="7428" y="3523"/>
                  </a:lnTo>
                  <a:lnTo>
                    <a:pt x="7283" y="3451"/>
                  </a:lnTo>
                  <a:lnTo>
                    <a:pt x="7306" y="3405"/>
                  </a:lnTo>
                  <a:cubicBezTo>
                    <a:pt x="7311" y="3394"/>
                    <a:pt x="7316" y="3385"/>
                    <a:pt x="7321" y="3378"/>
                  </a:cubicBezTo>
                  <a:cubicBezTo>
                    <a:pt x="7326" y="3371"/>
                    <a:pt x="7332" y="3365"/>
                    <a:pt x="7338" y="3360"/>
                  </a:cubicBezTo>
                  <a:cubicBezTo>
                    <a:pt x="7348" y="3351"/>
                    <a:pt x="7360" y="3346"/>
                    <a:pt x="7374" y="3344"/>
                  </a:cubicBezTo>
                  <a:cubicBezTo>
                    <a:pt x="7389" y="3342"/>
                    <a:pt x="7403" y="3344"/>
                    <a:pt x="7416" y="3351"/>
                  </a:cubicBezTo>
                  <a:cubicBezTo>
                    <a:pt x="7429" y="3357"/>
                    <a:pt x="7439" y="3364"/>
                    <a:pt x="7448" y="3373"/>
                  </a:cubicBezTo>
                  <a:close/>
                  <a:moveTo>
                    <a:pt x="7745" y="3028"/>
                  </a:moveTo>
                  <a:cubicBezTo>
                    <a:pt x="7730" y="3026"/>
                    <a:pt x="7716" y="3027"/>
                    <a:pt x="7703" y="3031"/>
                  </a:cubicBezTo>
                  <a:cubicBezTo>
                    <a:pt x="7690" y="3034"/>
                    <a:pt x="7678" y="3040"/>
                    <a:pt x="7667" y="3047"/>
                  </a:cubicBezTo>
                  <a:cubicBezTo>
                    <a:pt x="7656" y="3054"/>
                    <a:pt x="7644" y="3065"/>
                    <a:pt x="7630" y="3080"/>
                  </a:cubicBezTo>
                  <a:lnTo>
                    <a:pt x="7594" y="3118"/>
                  </a:lnTo>
                  <a:cubicBezTo>
                    <a:pt x="7575" y="3138"/>
                    <a:pt x="7558" y="3150"/>
                    <a:pt x="7544" y="3155"/>
                  </a:cubicBezTo>
                  <a:cubicBezTo>
                    <a:pt x="7529" y="3161"/>
                    <a:pt x="7514" y="3160"/>
                    <a:pt x="7498" y="3152"/>
                  </a:cubicBezTo>
                  <a:cubicBezTo>
                    <a:pt x="7478" y="3142"/>
                    <a:pt x="7465" y="3127"/>
                    <a:pt x="7461" y="3108"/>
                  </a:cubicBezTo>
                  <a:cubicBezTo>
                    <a:pt x="7456" y="3089"/>
                    <a:pt x="7460" y="3067"/>
                    <a:pt x="7472" y="3042"/>
                  </a:cubicBezTo>
                  <a:cubicBezTo>
                    <a:pt x="7476" y="3034"/>
                    <a:pt x="7481" y="3026"/>
                    <a:pt x="7485" y="3019"/>
                  </a:cubicBezTo>
                  <a:cubicBezTo>
                    <a:pt x="7490" y="3012"/>
                    <a:pt x="7496" y="3006"/>
                    <a:pt x="7502" y="3000"/>
                  </a:cubicBezTo>
                  <a:cubicBezTo>
                    <a:pt x="7508" y="2994"/>
                    <a:pt x="7515" y="2988"/>
                    <a:pt x="7524" y="2982"/>
                  </a:cubicBezTo>
                  <a:cubicBezTo>
                    <a:pt x="7532" y="2976"/>
                    <a:pt x="7541" y="2970"/>
                    <a:pt x="7552" y="2963"/>
                  </a:cubicBezTo>
                  <a:lnTo>
                    <a:pt x="7528" y="2926"/>
                  </a:lnTo>
                  <a:cubicBezTo>
                    <a:pt x="7485" y="2951"/>
                    <a:pt x="7453" y="2984"/>
                    <a:pt x="7433" y="3026"/>
                  </a:cubicBezTo>
                  <a:cubicBezTo>
                    <a:pt x="7423" y="3045"/>
                    <a:pt x="7418" y="3063"/>
                    <a:pt x="7415" y="3081"/>
                  </a:cubicBezTo>
                  <a:cubicBezTo>
                    <a:pt x="7413" y="3100"/>
                    <a:pt x="7414" y="3117"/>
                    <a:pt x="7419" y="3133"/>
                  </a:cubicBezTo>
                  <a:cubicBezTo>
                    <a:pt x="7423" y="3149"/>
                    <a:pt x="7431" y="3163"/>
                    <a:pt x="7442" y="3176"/>
                  </a:cubicBezTo>
                  <a:cubicBezTo>
                    <a:pt x="7452" y="3188"/>
                    <a:pt x="7466" y="3199"/>
                    <a:pt x="7483" y="3207"/>
                  </a:cubicBezTo>
                  <a:cubicBezTo>
                    <a:pt x="7508" y="3220"/>
                    <a:pt x="7533" y="3222"/>
                    <a:pt x="7559" y="3214"/>
                  </a:cubicBezTo>
                  <a:cubicBezTo>
                    <a:pt x="7570" y="3210"/>
                    <a:pt x="7581" y="3205"/>
                    <a:pt x="7591" y="3197"/>
                  </a:cubicBezTo>
                  <a:cubicBezTo>
                    <a:pt x="7601" y="3189"/>
                    <a:pt x="7613" y="3177"/>
                    <a:pt x="7628" y="3162"/>
                  </a:cubicBezTo>
                  <a:lnTo>
                    <a:pt x="7659" y="3128"/>
                  </a:lnTo>
                  <a:cubicBezTo>
                    <a:pt x="7696" y="3088"/>
                    <a:pt x="7732" y="3077"/>
                    <a:pt x="7766" y="3094"/>
                  </a:cubicBezTo>
                  <a:cubicBezTo>
                    <a:pt x="7789" y="3106"/>
                    <a:pt x="7803" y="3124"/>
                    <a:pt x="7808" y="3150"/>
                  </a:cubicBezTo>
                  <a:cubicBezTo>
                    <a:pt x="7811" y="3161"/>
                    <a:pt x="7811" y="3172"/>
                    <a:pt x="7809" y="3182"/>
                  </a:cubicBezTo>
                  <a:cubicBezTo>
                    <a:pt x="7807" y="3193"/>
                    <a:pt x="7802" y="3205"/>
                    <a:pt x="7795" y="3220"/>
                  </a:cubicBezTo>
                  <a:cubicBezTo>
                    <a:pt x="7785" y="3240"/>
                    <a:pt x="7773" y="3257"/>
                    <a:pt x="7760" y="3271"/>
                  </a:cubicBezTo>
                  <a:cubicBezTo>
                    <a:pt x="7746" y="3285"/>
                    <a:pt x="7729" y="3298"/>
                    <a:pt x="7710" y="3308"/>
                  </a:cubicBezTo>
                  <a:lnTo>
                    <a:pt x="7736" y="3347"/>
                  </a:lnTo>
                  <a:cubicBezTo>
                    <a:pt x="7758" y="3333"/>
                    <a:pt x="7776" y="3318"/>
                    <a:pt x="7792" y="3300"/>
                  </a:cubicBezTo>
                  <a:cubicBezTo>
                    <a:pt x="7808" y="3283"/>
                    <a:pt x="7821" y="3262"/>
                    <a:pt x="7833" y="3239"/>
                  </a:cubicBezTo>
                  <a:cubicBezTo>
                    <a:pt x="7842" y="3221"/>
                    <a:pt x="7848" y="3204"/>
                    <a:pt x="7851" y="3188"/>
                  </a:cubicBezTo>
                  <a:cubicBezTo>
                    <a:pt x="7854" y="3173"/>
                    <a:pt x="7854" y="3156"/>
                    <a:pt x="7852" y="3139"/>
                  </a:cubicBezTo>
                  <a:cubicBezTo>
                    <a:pt x="7850" y="3116"/>
                    <a:pt x="7843" y="3096"/>
                    <a:pt x="7830" y="3079"/>
                  </a:cubicBezTo>
                  <a:cubicBezTo>
                    <a:pt x="7818" y="3061"/>
                    <a:pt x="7803" y="3048"/>
                    <a:pt x="7785" y="3039"/>
                  </a:cubicBezTo>
                  <a:cubicBezTo>
                    <a:pt x="7773" y="3033"/>
                    <a:pt x="7759" y="3029"/>
                    <a:pt x="7745" y="3028"/>
                  </a:cubicBezTo>
                  <a:close/>
                  <a:moveTo>
                    <a:pt x="7962" y="2957"/>
                  </a:moveTo>
                  <a:lnTo>
                    <a:pt x="7572" y="2765"/>
                  </a:lnTo>
                  <a:lnTo>
                    <a:pt x="7549" y="2810"/>
                  </a:lnTo>
                  <a:lnTo>
                    <a:pt x="7940" y="3003"/>
                  </a:lnTo>
                  <a:lnTo>
                    <a:pt x="7962" y="2957"/>
                  </a:lnTo>
                  <a:close/>
                  <a:moveTo>
                    <a:pt x="7737" y="2428"/>
                  </a:moveTo>
                  <a:lnTo>
                    <a:pt x="7610" y="2686"/>
                  </a:lnTo>
                  <a:lnTo>
                    <a:pt x="7649" y="2706"/>
                  </a:lnTo>
                  <a:lnTo>
                    <a:pt x="7701" y="2601"/>
                  </a:lnTo>
                  <a:lnTo>
                    <a:pt x="8053" y="2774"/>
                  </a:lnTo>
                  <a:lnTo>
                    <a:pt x="8075" y="2729"/>
                  </a:lnTo>
                  <a:lnTo>
                    <a:pt x="7723" y="2556"/>
                  </a:lnTo>
                  <a:lnTo>
                    <a:pt x="7775" y="2450"/>
                  </a:lnTo>
                  <a:lnTo>
                    <a:pt x="7737" y="2428"/>
                  </a:lnTo>
                  <a:close/>
                  <a:moveTo>
                    <a:pt x="7905" y="2087"/>
                  </a:moveTo>
                  <a:lnTo>
                    <a:pt x="7879" y="2141"/>
                  </a:lnTo>
                  <a:lnTo>
                    <a:pt x="7991" y="2290"/>
                  </a:lnTo>
                  <a:cubicBezTo>
                    <a:pt x="7998" y="2300"/>
                    <a:pt x="8005" y="2309"/>
                    <a:pt x="8012" y="2317"/>
                  </a:cubicBezTo>
                  <a:cubicBezTo>
                    <a:pt x="8018" y="2325"/>
                    <a:pt x="8022" y="2330"/>
                    <a:pt x="8024" y="2332"/>
                  </a:cubicBezTo>
                  <a:cubicBezTo>
                    <a:pt x="8015" y="2332"/>
                    <a:pt x="8006" y="2332"/>
                    <a:pt x="7998" y="2331"/>
                  </a:cubicBezTo>
                  <a:cubicBezTo>
                    <a:pt x="7989" y="2331"/>
                    <a:pt x="7980" y="2331"/>
                    <a:pt x="7971" y="2331"/>
                  </a:cubicBezTo>
                  <a:lnTo>
                    <a:pt x="7785" y="2331"/>
                  </a:lnTo>
                  <a:lnTo>
                    <a:pt x="7757" y="2389"/>
                  </a:lnTo>
                  <a:lnTo>
                    <a:pt x="8054" y="2379"/>
                  </a:lnTo>
                  <a:lnTo>
                    <a:pt x="8209" y="2455"/>
                  </a:lnTo>
                  <a:lnTo>
                    <a:pt x="8233" y="2407"/>
                  </a:lnTo>
                  <a:lnTo>
                    <a:pt x="8081" y="2332"/>
                  </a:lnTo>
                  <a:lnTo>
                    <a:pt x="7905" y="2087"/>
                  </a:lnTo>
                  <a:close/>
                  <a:moveTo>
                    <a:pt x="8264" y="1658"/>
                  </a:moveTo>
                  <a:cubicBezTo>
                    <a:pt x="8238" y="1653"/>
                    <a:pt x="8213" y="1651"/>
                    <a:pt x="8189" y="1655"/>
                  </a:cubicBezTo>
                  <a:cubicBezTo>
                    <a:pt x="8180" y="1656"/>
                    <a:pt x="8169" y="1658"/>
                    <a:pt x="8158" y="1662"/>
                  </a:cubicBezTo>
                  <a:cubicBezTo>
                    <a:pt x="8147" y="1665"/>
                    <a:pt x="8136" y="1670"/>
                    <a:pt x="8125" y="1677"/>
                  </a:cubicBezTo>
                  <a:cubicBezTo>
                    <a:pt x="8114" y="1684"/>
                    <a:pt x="8103" y="1693"/>
                    <a:pt x="8093" y="1704"/>
                  </a:cubicBezTo>
                  <a:cubicBezTo>
                    <a:pt x="8082" y="1715"/>
                    <a:pt x="8073" y="1729"/>
                    <a:pt x="8064" y="1746"/>
                  </a:cubicBezTo>
                  <a:cubicBezTo>
                    <a:pt x="8053" y="1770"/>
                    <a:pt x="8047" y="1794"/>
                    <a:pt x="8046" y="1818"/>
                  </a:cubicBezTo>
                  <a:cubicBezTo>
                    <a:pt x="8046" y="1842"/>
                    <a:pt x="8051" y="1865"/>
                    <a:pt x="8062" y="1887"/>
                  </a:cubicBezTo>
                  <a:cubicBezTo>
                    <a:pt x="8073" y="1908"/>
                    <a:pt x="8089" y="1929"/>
                    <a:pt x="8110" y="1948"/>
                  </a:cubicBezTo>
                  <a:cubicBezTo>
                    <a:pt x="8131" y="1968"/>
                    <a:pt x="8157" y="1985"/>
                    <a:pt x="8188" y="2000"/>
                  </a:cubicBezTo>
                  <a:cubicBezTo>
                    <a:pt x="8256" y="2034"/>
                    <a:pt x="8315" y="2044"/>
                    <a:pt x="8366" y="2030"/>
                  </a:cubicBezTo>
                  <a:cubicBezTo>
                    <a:pt x="8388" y="2024"/>
                    <a:pt x="8408" y="2014"/>
                    <a:pt x="8426" y="2000"/>
                  </a:cubicBezTo>
                  <a:cubicBezTo>
                    <a:pt x="8444" y="1986"/>
                    <a:pt x="8459" y="1967"/>
                    <a:pt x="8471" y="1943"/>
                  </a:cubicBezTo>
                  <a:cubicBezTo>
                    <a:pt x="8481" y="1923"/>
                    <a:pt x="8487" y="1903"/>
                    <a:pt x="8488" y="1885"/>
                  </a:cubicBezTo>
                  <a:cubicBezTo>
                    <a:pt x="8490" y="1866"/>
                    <a:pt x="8488" y="1847"/>
                    <a:pt x="8482" y="1826"/>
                  </a:cubicBezTo>
                  <a:cubicBezTo>
                    <a:pt x="8473" y="1797"/>
                    <a:pt x="8459" y="1772"/>
                    <a:pt x="8438" y="1750"/>
                  </a:cubicBezTo>
                  <a:cubicBezTo>
                    <a:pt x="8417" y="1729"/>
                    <a:pt x="8388" y="1709"/>
                    <a:pt x="8351" y="1690"/>
                  </a:cubicBezTo>
                  <a:cubicBezTo>
                    <a:pt x="8319" y="1675"/>
                    <a:pt x="8290" y="1664"/>
                    <a:pt x="8264" y="1658"/>
                  </a:cubicBezTo>
                  <a:close/>
                  <a:moveTo>
                    <a:pt x="8373" y="1769"/>
                  </a:moveTo>
                  <a:cubicBezTo>
                    <a:pt x="8385" y="1776"/>
                    <a:pt x="8395" y="1783"/>
                    <a:pt x="8404" y="1790"/>
                  </a:cubicBezTo>
                  <a:cubicBezTo>
                    <a:pt x="8412" y="1797"/>
                    <a:pt x="8419" y="1804"/>
                    <a:pt x="8424" y="1811"/>
                  </a:cubicBezTo>
                  <a:cubicBezTo>
                    <a:pt x="8430" y="1818"/>
                    <a:pt x="8434" y="1826"/>
                    <a:pt x="8438" y="1834"/>
                  </a:cubicBezTo>
                  <a:cubicBezTo>
                    <a:pt x="8445" y="1848"/>
                    <a:pt x="8448" y="1862"/>
                    <a:pt x="8448" y="1877"/>
                  </a:cubicBezTo>
                  <a:cubicBezTo>
                    <a:pt x="8448" y="1892"/>
                    <a:pt x="8444" y="1907"/>
                    <a:pt x="8436" y="1923"/>
                  </a:cubicBezTo>
                  <a:cubicBezTo>
                    <a:pt x="8432" y="1931"/>
                    <a:pt x="8427" y="1939"/>
                    <a:pt x="8421" y="1946"/>
                  </a:cubicBezTo>
                  <a:cubicBezTo>
                    <a:pt x="8414" y="1954"/>
                    <a:pt x="8408" y="1960"/>
                    <a:pt x="8400" y="1966"/>
                  </a:cubicBezTo>
                  <a:cubicBezTo>
                    <a:pt x="8393" y="1971"/>
                    <a:pt x="8385" y="1976"/>
                    <a:pt x="8377" y="1979"/>
                  </a:cubicBezTo>
                  <a:cubicBezTo>
                    <a:pt x="8369" y="1983"/>
                    <a:pt x="8361" y="1985"/>
                    <a:pt x="8353" y="1986"/>
                  </a:cubicBezTo>
                  <a:cubicBezTo>
                    <a:pt x="8336" y="1987"/>
                    <a:pt x="8314" y="1984"/>
                    <a:pt x="8288" y="1976"/>
                  </a:cubicBezTo>
                  <a:cubicBezTo>
                    <a:pt x="8262" y="1969"/>
                    <a:pt x="8234" y="1958"/>
                    <a:pt x="8204" y="1944"/>
                  </a:cubicBezTo>
                  <a:cubicBezTo>
                    <a:pt x="8180" y="1932"/>
                    <a:pt x="8160" y="1920"/>
                    <a:pt x="8144" y="1908"/>
                  </a:cubicBezTo>
                  <a:cubicBezTo>
                    <a:pt x="8128" y="1897"/>
                    <a:pt x="8116" y="1884"/>
                    <a:pt x="8106" y="1871"/>
                  </a:cubicBezTo>
                  <a:cubicBezTo>
                    <a:pt x="8096" y="1856"/>
                    <a:pt x="8090" y="1840"/>
                    <a:pt x="8090" y="1821"/>
                  </a:cubicBezTo>
                  <a:cubicBezTo>
                    <a:pt x="8089" y="1802"/>
                    <a:pt x="8093" y="1783"/>
                    <a:pt x="8102" y="1765"/>
                  </a:cubicBezTo>
                  <a:cubicBezTo>
                    <a:pt x="8113" y="1742"/>
                    <a:pt x="8128" y="1726"/>
                    <a:pt x="8145" y="1717"/>
                  </a:cubicBezTo>
                  <a:cubicBezTo>
                    <a:pt x="8163" y="1708"/>
                    <a:pt x="8181" y="1704"/>
                    <a:pt x="8198" y="1704"/>
                  </a:cubicBezTo>
                  <a:cubicBezTo>
                    <a:pt x="8215" y="1704"/>
                    <a:pt x="8234" y="1708"/>
                    <a:pt x="8256" y="1715"/>
                  </a:cubicBezTo>
                  <a:cubicBezTo>
                    <a:pt x="8278" y="1721"/>
                    <a:pt x="8303" y="1732"/>
                    <a:pt x="8332" y="1746"/>
                  </a:cubicBezTo>
                  <a:cubicBezTo>
                    <a:pt x="8348" y="1754"/>
                    <a:pt x="8362" y="1762"/>
                    <a:pt x="8373" y="1769"/>
                  </a:cubicBezTo>
                  <a:close/>
                  <a:moveTo>
                    <a:pt x="8299" y="1287"/>
                  </a:moveTo>
                  <a:lnTo>
                    <a:pt x="8197" y="1493"/>
                  </a:lnTo>
                  <a:lnTo>
                    <a:pt x="8588" y="1685"/>
                  </a:lnTo>
                  <a:lnTo>
                    <a:pt x="8611" y="1638"/>
                  </a:lnTo>
                  <a:lnTo>
                    <a:pt x="8426" y="1547"/>
                  </a:lnTo>
                  <a:lnTo>
                    <a:pt x="8487" y="1421"/>
                  </a:lnTo>
                  <a:lnTo>
                    <a:pt x="8449" y="1403"/>
                  </a:lnTo>
                  <a:lnTo>
                    <a:pt x="8388" y="1528"/>
                  </a:lnTo>
                  <a:lnTo>
                    <a:pt x="8259" y="1465"/>
                  </a:lnTo>
                  <a:lnTo>
                    <a:pt x="8334" y="1314"/>
                  </a:lnTo>
                  <a:lnTo>
                    <a:pt x="8299" y="1287"/>
                  </a:lnTo>
                  <a:close/>
                  <a:moveTo>
                    <a:pt x="8964" y="921"/>
                  </a:moveTo>
                  <a:lnTo>
                    <a:pt x="8557" y="762"/>
                  </a:lnTo>
                  <a:lnTo>
                    <a:pt x="8523" y="831"/>
                  </a:lnTo>
                  <a:lnTo>
                    <a:pt x="8747" y="1032"/>
                  </a:lnTo>
                  <a:cubicBezTo>
                    <a:pt x="8760" y="1044"/>
                    <a:pt x="8773" y="1055"/>
                    <a:pt x="8784" y="1063"/>
                  </a:cubicBezTo>
                  <a:cubicBezTo>
                    <a:pt x="8795" y="1072"/>
                    <a:pt x="8802" y="1077"/>
                    <a:pt x="8803" y="1078"/>
                  </a:cubicBezTo>
                  <a:cubicBezTo>
                    <a:pt x="8801" y="1077"/>
                    <a:pt x="8793" y="1075"/>
                    <a:pt x="8779" y="1071"/>
                  </a:cubicBezTo>
                  <a:cubicBezTo>
                    <a:pt x="8765" y="1068"/>
                    <a:pt x="8748" y="1064"/>
                    <a:pt x="8728" y="1060"/>
                  </a:cubicBezTo>
                  <a:lnTo>
                    <a:pt x="8437" y="1005"/>
                  </a:lnTo>
                  <a:lnTo>
                    <a:pt x="8404" y="1074"/>
                  </a:lnTo>
                  <a:lnTo>
                    <a:pt x="8778" y="1300"/>
                  </a:lnTo>
                  <a:lnTo>
                    <a:pt x="8800" y="1255"/>
                  </a:lnTo>
                  <a:lnTo>
                    <a:pt x="8532" y="1097"/>
                  </a:lnTo>
                  <a:cubicBezTo>
                    <a:pt x="8527" y="1094"/>
                    <a:pt x="8520" y="1090"/>
                    <a:pt x="8513" y="1085"/>
                  </a:cubicBezTo>
                  <a:cubicBezTo>
                    <a:pt x="8505" y="1081"/>
                    <a:pt x="8498" y="1077"/>
                    <a:pt x="8491" y="1073"/>
                  </a:cubicBezTo>
                  <a:cubicBezTo>
                    <a:pt x="8483" y="1069"/>
                    <a:pt x="8477" y="1065"/>
                    <a:pt x="8471" y="1062"/>
                  </a:cubicBezTo>
                  <a:cubicBezTo>
                    <a:pt x="8466" y="1059"/>
                    <a:pt x="8463" y="1057"/>
                    <a:pt x="8462" y="1056"/>
                  </a:cubicBezTo>
                  <a:cubicBezTo>
                    <a:pt x="8466" y="1058"/>
                    <a:pt x="8475" y="1060"/>
                    <a:pt x="8489" y="1062"/>
                  </a:cubicBezTo>
                  <a:cubicBezTo>
                    <a:pt x="8504" y="1065"/>
                    <a:pt x="8523" y="1069"/>
                    <a:pt x="8545" y="1073"/>
                  </a:cubicBezTo>
                  <a:lnTo>
                    <a:pt x="8860" y="1132"/>
                  </a:lnTo>
                  <a:lnTo>
                    <a:pt x="8880" y="1092"/>
                  </a:lnTo>
                  <a:lnTo>
                    <a:pt x="8630" y="865"/>
                  </a:lnTo>
                  <a:cubicBezTo>
                    <a:pt x="8624" y="861"/>
                    <a:pt x="8619" y="856"/>
                    <a:pt x="8613" y="851"/>
                  </a:cubicBezTo>
                  <a:cubicBezTo>
                    <a:pt x="8607" y="846"/>
                    <a:pt x="8601" y="841"/>
                    <a:pt x="8596" y="837"/>
                  </a:cubicBezTo>
                  <a:cubicBezTo>
                    <a:pt x="8591" y="832"/>
                    <a:pt x="8586" y="828"/>
                    <a:pt x="8583" y="825"/>
                  </a:cubicBezTo>
                  <a:cubicBezTo>
                    <a:pt x="8579" y="822"/>
                    <a:pt x="8577" y="820"/>
                    <a:pt x="8576" y="820"/>
                  </a:cubicBezTo>
                  <a:cubicBezTo>
                    <a:pt x="8577" y="820"/>
                    <a:pt x="8580" y="821"/>
                    <a:pt x="8584" y="823"/>
                  </a:cubicBezTo>
                  <a:cubicBezTo>
                    <a:pt x="8589" y="825"/>
                    <a:pt x="8595" y="828"/>
                    <a:pt x="8601" y="831"/>
                  </a:cubicBezTo>
                  <a:cubicBezTo>
                    <a:pt x="8608" y="834"/>
                    <a:pt x="8615" y="837"/>
                    <a:pt x="8623" y="841"/>
                  </a:cubicBezTo>
                  <a:cubicBezTo>
                    <a:pt x="8630" y="844"/>
                    <a:pt x="8637" y="847"/>
                    <a:pt x="8644" y="849"/>
                  </a:cubicBezTo>
                  <a:lnTo>
                    <a:pt x="8941" y="968"/>
                  </a:lnTo>
                  <a:lnTo>
                    <a:pt x="8964" y="921"/>
                  </a:lnTo>
                  <a:close/>
                  <a:moveTo>
                    <a:pt x="8592" y="503"/>
                  </a:moveTo>
                  <a:cubicBezTo>
                    <a:pt x="8583" y="506"/>
                    <a:pt x="8577" y="512"/>
                    <a:pt x="8573" y="520"/>
                  </a:cubicBezTo>
                  <a:cubicBezTo>
                    <a:pt x="8569" y="528"/>
                    <a:pt x="8568" y="536"/>
                    <a:pt x="8571" y="545"/>
                  </a:cubicBezTo>
                  <a:cubicBezTo>
                    <a:pt x="8574" y="553"/>
                    <a:pt x="8580" y="559"/>
                    <a:pt x="8588" y="563"/>
                  </a:cubicBezTo>
                  <a:cubicBezTo>
                    <a:pt x="8596" y="567"/>
                    <a:pt x="8605" y="568"/>
                    <a:pt x="8613" y="565"/>
                  </a:cubicBezTo>
                  <a:cubicBezTo>
                    <a:pt x="8622" y="563"/>
                    <a:pt x="8628" y="557"/>
                    <a:pt x="8632" y="549"/>
                  </a:cubicBezTo>
                  <a:cubicBezTo>
                    <a:pt x="8637" y="540"/>
                    <a:pt x="8637" y="532"/>
                    <a:pt x="8634" y="523"/>
                  </a:cubicBezTo>
                  <a:cubicBezTo>
                    <a:pt x="8631" y="515"/>
                    <a:pt x="8625" y="509"/>
                    <a:pt x="8617" y="505"/>
                  </a:cubicBezTo>
                  <a:cubicBezTo>
                    <a:pt x="8608" y="501"/>
                    <a:pt x="8600" y="500"/>
                    <a:pt x="8592" y="503"/>
                  </a:cubicBezTo>
                  <a:close/>
                  <a:moveTo>
                    <a:pt x="8649" y="386"/>
                  </a:moveTo>
                  <a:cubicBezTo>
                    <a:pt x="8641" y="389"/>
                    <a:pt x="8634" y="395"/>
                    <a:pt x="8630" y="403"/>
                  </a:cubicBezTo>
                  <a:cubicBezTo>
                    <a:pt x="8626" y="411"/>
                    <a:pt x="8626" y="419"/>
                    <a:pt x="8629" y="428"/>
                  </a:cubicBezTo>
                  <a:cubicBezTo>
                    <a:pt x="8632" y="436"/>
                    <a:pt x="8637" y="443"/>
                    <a:pt x="8645" y="447"/>
                  </a:cubicBezTo>
                  <a:cubicBezTo>
                    <a:pt x="8653" y="451"/>
                    <a:pt x="8662" y="451"/>
                    <a:pt x="8671" y="449"/>
                  </a:cubicBezTo>
                  <a:cubicBezTo>
                    <a:pt x="8679" y="446"/>
                    <a:pt x="8686" y="440"/>
                    <a:pt x="8690" y="432"/>
                  </a:cubicBezTo>
                  <a:cubicBezTo>
                    <a:pt x="8694" y="423"/>
                    <a:pt x="8694" y="415"/>
                    <a:pt x="8691" y="407"/>
                  </a:cubicBezTo>
                  <a:cubicBezTo>
                    <a:pt x="8688" y="398"/>
                    <a:pt x="8682" y="392"/>
                    <a:pt x="8674" y="388"/>
                  </a:cubicBezTo>
                  <a:cubicBezTo>
                    <a:pt x="8666" y="384"/>
                    <a:pt x="8658" y="383"/>
                    <a:pt x="8649" y="386"/>
                  </a:cubicBezTo>
                  <a:close/>
                  <a:moveTo>
                    <a:pt x="1203" y="18049"/>
                  </a:moveTo>
                  <a:cubicBezTo>
                    <a:pt x="1188" y="18047"/>
                    <a:pt x="1174" y="18048"/>
                    <a:pt x="1161" y="18052"/>
                  </a:cubicBezTo>
                  <a:cubicBezTo>
                    <a:pt x="1148" y="18055"/>
                    <a:pt x="1136" y="18061"/>
                    <a:pt x="1125" y="18068"/>
                  </a:cubicBezTo>
                  <a:cubicBezTo>
                    <a:pt x="1114" y="18075"/>
                    <a:pt x="1102" y="18087"/>
                    <a:pt x="1088" y="18101"/>
                  </a:cubicBezTo>
                  <a:lnTo>
                    <a:pt x="1052" y="18139"/>
                  </a:lnTo>
                  <a:cubicBezTo>
                    <a:pt x="1033" y="18159"/>
                    <a:pt x="1016" y="18171"/>
                    <a:pt x="1001" y="18177"/>
                  </a:cubicBezTo>
                  <a:cubicBezTo>
                    <a:pt x="987" y="18182"/>
                    <a:pt x="972" y="18181"/>
                    <a:pt x="956" y="18173"/>
                  </a:cubicBezTo>
                  <a:cubicBezTo>
                    <a:pt x="936" y="18163"/>
                    <a:pt x="923" y="18148"/>
                    <a:pt x="919" y="18129"/>
                  </a:cubicBezTo>
                  <a:cubicBezTo>
                    <a:pt x="914" y="18110"/>
                    <a:pt x="918" y="18088"/>
                    <a:pt x="930" y="18063"/>
                  </a:cubicBezTo>
                  <a:cubicBezTo>
                    <a:pt x="934" y="18055"/>
                    <a:pt x="938" y="18047"/>
                    <a:pt x="943" y="18040"/>
                  </a:cubicBezTo>
                  <a:cubicBezTo>
                    <a:pt x="948" y="18034"/>
                    <a:pt x="954" y="18027"/>
                    <a:pt x="960" y="18021"/>
                  </a:cubicBezTo>
                  <a:cubicBezTo>
                    <a:pt x="966" y="18015"/>
                    <a:pt x="973" y="18009"/>
                    <a:pt x="981" y="18003"/>
                  </a:cubicBezTo>
                  <a:cubicBezTo>
                    <a:pt x="990" y="17997"/>
                    <a:pt x="999" y="17991"/>
                    <a:pt x="1010" y="17984"/>
                  </a:cubicBezTo>
                  <a:lnTo>
                    <a:pt x="986" y="17947"/>
                  </a:lnTo>
                  <a:cubicBezTo>
                    <a:pt x="943" y="17972"/>
                    <a:pt x="911" y="18005"/>
                    <a:pt x="891" y="18047"/>
                  </a:cubicBezTo>
                  <a:cubicBezTo>
                    <a:pt x="881" y="18066"/>
                    <a:pt x="875" y="18084"/>
                    <a:pt x="873" y="18103"/>
                  </a:cubicBezTo>
                  <a:cubicBezTo>
                    <a:pt x="871" y="18121"/>
                    <a:pt x="872" y="18138"/>
                    <a:pt x="877" y="18154"/>
                  </a:cubicBezTo>
                  <a:cubicBezTo>
                    <a:pt x="881" y="18170"/>
                    <a:pt x="889" y="18184"/>
                    <a:pt x="899" y="18197"/>
                  </a:cubicBezTo>
                  <a:cubicBezTo>
                    <a:pt x="910" y="18210"/>
                    <a:pt x="924" y="18220"/>
                    <a:pt x="941" y="18228"/>
                  </a:cubicBezTo>
                  <a:cubicBezTo>
                    <a:pt x="966" y="18241"/>
                    <a:pt x="991" y="18243"/>
                    <a:pt x="1016" y="18235"/>
                  </a:cubicBezTo>
                  <a:cubicBezTo>
                    <a:pt x="1028" y="18232"/>
                    <a:pt x="1039" y="18226"/>
                    <a:pt x="1049" y="18218"/>
                  </a:cubicBezTo>
                  <a:cubicBezTo>
                    <a:pt x="1059" y="18210"/>
                    <a:pt x="1071" y="18198"/>
                    <a:pt x="1085" y="18183"/>
                  </a:cubicBezTo>
                  <a:lnTo>
                    <a:pt x="1117" y="18150"/>
                  </a:lnTo>
                  <a:cubicBezTo>
                    <a:pt x="1154" y="18110"/>
                    <a:pt x="1190" y="18098"/>
                    <a:pt x="1224" y="18115"/>
                  </a:cubicBezTo>
                  <a:cubicBezTo>
                    <a:pt x="1247" y="18127"/>
                    <a:pt x="1261" y="18145"/>
                    <a:pt x="1266" y="18171"/>
                  </a:cubicBezTo>
                  <a:cubicBezTo>
                    <a:pt x="1269" y="18182"/>
                    <a:pt x="1269" y="18193"/>
                    <a:pt x="1267" y="18204"/>
                  </a:cubicBezTo>
                  <a:cubicBezTo>
                    <a:pt x="1265" y="18214"/>
                    <a:pt x="1260" y="18226"/>
                    <a:pt x="1253" y="18241"/>
                  </a:cubicBezTo>
                  <a:cubicBezTo>
                    <a:pt x="1251" y="18246"/>
                    <a:pt x="1248" y="18250"/>
                    <a:pt x="1246" y="18254"/>
                  </a:cubicBezTo>
                  <a:lnTo>
                    <a:pt x="1294" y="18254"/>
                  </a:lnTo>
                  <a:cubicBezTo>
                    <a:pt x="1301" y="18238"/>
                    <a:pt x="1306" y="18223"/>
                    <a:pt x="1309" y="18209"/>
                  </a:cubicBezTo>
                  <a:cubicBezTo>
                    <a:pt x="1312" y="18194"/>
                    <a:pt x="1312" y="18178"/>
                    <a:pt x="1310" y="18160"/>
                  </a:cubicBezTo>
                  <a:cubicBezTo>
                    <a:pt x="1308" y="18138"/>
                    <a:pt x="1300" y="18117"/>
                    <a:pt x="1288" y="18100"/>
                  </a:cubicBezTo>
                  <a:cubicBezTo>
                    <a:pt x="1276" y="18082"/>
                    <a:pt x="1261" y="18069"/>
                    <a:pt x="1243" y="18060"/>
                  </a:cubicBezTo>
                  <a:cubicBezTo>
                    <a:pt x="1231" y="18054"/>
                    <a:pt x="1217" y="18050"/>
                    <a:pt x="1203" y="18049"/>
                  </a:cubicBezTo>
                  <a:close/>
                  <a:moveTo>
                    <a:pt x="9002" y="2570"/>
                  </a:moveTo>
                  <a:lnTo>
                    <a:pt x="9002" y="2530"/>
                  </a:lnTo>
                  <a:lnTo>
                    <a:pt x="8690" y="2217"/>
                  </a:lnTo>
                  <a:lnTo>
                    <a:pt x="8667" y="2265"/>
                  </a:lnTo>
                  <a:lnTo>
                    <a:pt x="8883" y="2475"/>
                  </a:lnTo>
                  <a:cubicBezTo>
                    <a:pt x="8901" y="2493"/>
                    <a:pt x="8916" y="2507"/>
                    <a:pt x="8928" y="2518"/>
                  </a:cubicBezTo>
                  <a:cubicBezTo>
                    <a:pt x="8940" y="2529"/>
                    <a:pt x="8948" y="2536"/>
                    <a:pt x="8953" y="2539"/>
                  </a:cubicBezTo>
                  <a:cubicBezTo>
                    <a:pt x="8950" y="2539"/>
                    <a:pt x="8945" y="2537"/>
                    <a:pt x="8938" y="2535"/>
                  </a:cubicBezTo>
                  <a:cubicBezTo>
                    <a:pt x="8931" y="2534"/>
                    <a:pt x="8923" y="2532"/>
                    <a:pt x="8914" y="2530"/>
                  </a:cubicBezTo>
                  <a:cubicBezTo>
                    <a:pt x="8905" y="2528"/>
                    <a:pt x="8895" y="2526"/>
                    <a:pt x="8885" y="2524"/>
                  </a:cubicBezTo>
                  <a:cubicBezTo>
                    <a:pt x="8875" y="2523"/>
                    <a:pt x="8864" y="2521"/>
                    <a:pt x="8854" y="2519"/>
                  </a:cubicBezTo>
                  <a:lnTo>
                    <a:pt x="8562" y="2478"/>
                  </a:lnTo>
                  <a:lnTo>
                    <a:pt x="8537" y="2529"/>
                  </a:lnTo>
                  <a:lnTo>
                    <a:pt x="8993" y="2590"/>
                  </a:lnTo>
                  <a:lnTo>
                    <a:pt x="9002" y="2570"/>
                  </a:lnTo>
                  <a:close/>
                  <a:moveTo>
                    <a:pt x="9002" y="2277"/>
                  </a:moveTo>
                  <a:lnTo>
                    <a:pt x="9002" y="2218"/>
                  </a:lnTo>
                  <a:lnTo>
                    <a:pt x="8958" y="2196"/>
                  </a:lnTo>
                  <a:lnTo>
                    <a:pt x="9002" y="2107"/>
                  </a:lnTo>
                  <a:lnTo>
                    <a:pt x="9002" y="2052"/>
                  </a:lnTo>
                  <a:lnTo>
                    <a:pt x="8984" y="2042"/>
                  </a:lnTo>
                  <a:lnTo>
                    <a:pt x="8918" y="2176"/>
                  </a:lnTo>
                  <a:lnTo>
                    <a:pt x="8790" y="2113"/>
                  </a:lnTo>
                  <a:lnTo>
                    <a:pt x="8868" y="1953"/>
                  </a:lnTo>
                  <a:lnTo>
                    <a:pt x="8833" y="1928"/>
                  </a:lnTo>
                  <a:lnTo>
                    <a:pt x="8728" y="2142"/>
                  </a:lnTo>
                  <a:lnTo>
                    <a:pt x="9002" y="2277"/>
                  </a:lnTo>
                  <a:close/>
                  <a:moveTo>
                    <a:pt x="9002" y="1901"/>
                  </a:moveTo>
                  <a:lnTo>
                    <a:pt x="9002" y="1845"/>
                  </a:lnTo>
                  <a:lnTo>
                    <a:pt x="8938" y="1813"/>
                  </a:lnTo>
                  <a:lnTo>
                    <a:pt x="8961" y="1767"/>
                  </a:lnTo>
                  <a:cubicBezTo>
                    <a:pt x="8966" y="1756"/>
                    <a:pt x="8971" y="1747"/>
                    <a:pt x="8976" y="1740"/>
                  </a:cubicBezTo>
                  <a:cubicBezTo>
                    <a:pt x="8982" y="1733"/>
                    <a:pt x="8987" y="1727"/>
                    <a:pt x="8993" y="1721"/>
                  </a:cubicBezTo>
                  <a:cubicBezTo>
                    <a:pt x="8996" y="1719"/>
                    <a:pt x="8999" y="1717"/>
                    <a:pt x="9002" y="1715"/>
                  </a:cubicBezTo>
                  <a:lnTo>
                    <a:pt x="9002" y="1659"/>
                  </a:lnTo>
                  <a:cubicBezTo>
                    <a:pt x="8999" y="1660"/>
                    <a:pt x="8997" y="1661"/>
                    <a:pt x="8995" y="1662"/>
                  </a:cubicBezTo>
                  <a:cubicBezTo>
                    <a:pt x="8989" y="1665"/>
                    <a:pt x="8983" y="1668"/>
                    <a:pt x="8977" y="1673"/>
                  </a:cubicBezTo>
                  <a:cubicBezTo>
                    <a:pt x="8971" y="1677"/>
                    <a:pt x="8965" y="1683"/>
                    <a:pt x="8959" y="1689"/>
                  </a:cubicBezTo>
                  <a:cubicBezTo>
                    <a:pt x="8952" y="1696"/>
                    <a:pt x="8946" y="1704"/>
                    <a:pt x="8940" y="1714"/>
                  </a:cubicBezTo>
                  <a:cubicBezTo>
                    <a:pt x="8934" y="1724"/>
                    <a:pt x="8928" y="1735"/>
                    <a:pt x="8921" y="1748"/>
                  </a:cubicBezTo>
                  <a:lnTo>
                    <a:pt x="8876" y="1840"/>
                  </a:lnTo>
                  <a:lnTo>
                    <a:pt x="9002" y="1901"/>
                  </a:lnTo>
                  <a:close/>
                  <a:moveTo>
                    <a:pt x="1120" y="17602"/>
                  </a:moveTo>
                  <a:lnTo>
                    <a:pt x="993" y="17861"/>
                  </a:lnTo>
                  <a:lnTo>
                    <a:pt x="1032" y="17880"/>
                  </a:lnTo>
                  <a:lnTo>
                    <a:pt x="1084" y="17775"/>
                  </a:lnTo>
                  <a:lnTo>
                    <a:pt x="1435" y="17948"/>
                  </a:lnTo>
                  <a:lnTo>
                    <a:pt x="1457" y="17903"/>
                  </a:lnTo>
                  <a:lnTo>
                    <a:pt x="1106" y="17730"/>
                  </a:lnTo>
                  <a:lnTo>
                    <a:pt x="1158" y="17624"/>
                  </a:lnTo>
                  <a:lnTo>
                    <a:pt x="1120" y="17602"/>
                  </a:lnTo>
                  <a:close/>
                  <a:moveTo>
                    <a:pt x="1652" y="17508"/>
                  </a:moveTo>
                  <a:lnTo>
                    <a:pt x="1611" y="17488"/>
                  </a:lnTo>
                  <a:lnTo>
                    <a:pt x="1527" y="17660"/>
                  </a:lnTo>
                  <a:lnTo>
                    <a:pt x="1384" y="17590"/>
                  </a:lnTo>
                  <a:lnTo>
                    <a:pt x="1450" y="17456"/>
                  </a:lnTo>
                  <a:lnTo>
                    <a:pt x="1409" y="17436"/>
                  </a:lnTo>
                  <a:lnTo>
                    <a:pt x="1343" y="17570"/>
                  </a:lnTo>
                  <a:lnTo>
                    <a:pt x="1215" y="17507"/>
                  </a:lnTo>
                  <a:lnTo>
                    <a:pt x="1294" y="17347"/>
                  </a:lnTo>
                  <a:lnTo>
                    <a:pt x="1258" y="17321"/>
                  </a:lnTo>
                  <a:lnTo>
                    <a:pt x="1153" y="17535"/>
                  </a:lnTo>
                  <a:lnTo>
                    <a:pt x="1544" y="17727"/>
                  </a:lnTo>
                  <a:lnTo>
                    <a:pt x="1652" y="17508"/>
                  </a:lnTo>
                  <a:close/>
                  <a:moveTo>
                    <a:pt x="1815" y="17177"/>
                  </a:moveTo>
                  <a:lnTo>
                    <a:pt x="1778" y="17182"/>
                  </a:lnTo>
                  <a:cubicBezTo>
                    <a:pt x="1762" y="17184"/>
                    <a:pt x="1744" y="17186"/>
                    <a:pt x="1725" y="17189"/>
                  </a:cubicBezTo>
                  <a:cubicBezTo>
                    <a:pt x="1707" y="17191"/>
                    <a:pt x="1689" y="17194"/>
                    <a:pt x="1673" y="17196"/>
                  </a:cubicBezTo>
                  <a:cubicBezTo>
                    <a:pt x="1656" y="17198"/>
                    <a:pt x="1645" y="17200"/>
                    <a:pt x="1638" y="17201"/>
                  </a:cubicBezTo>
                  <a:cubicBezTo>
                    <a:pt x="1628" y="17203"/>
                    <a:pt x="1617" y="17206"/>
                    <a:pt x="1605" y="17209"/>
                  </a:cubicBezTo>
                  <a:cubicBezTo>
                    <a:pt x="1593" y="17212"/>
                    <a:pt x="1583" y="17215"/>
                    <a:pt x="1574" y="17219"/>
                  </a:cubicBezTo>
                  <a:lnTo>
                    <a:pt x="1577" y="17214"/>
                  </a:lnTo>
                  <a:cubicBezTo>
                    <a:pt x="1585" y="17198"/>
                    <a:pt x="1589" y="17183"/>
                    <a:pt x="1590" y="17167"/>
                  </a:cubicBezTo>
                  <a:cubicBezTo>
                    <a:pt x="1592" y="17152"/>
                    <a:pt x="1590" y="17138"/>
                    <a:pt x="1585" y="17124"/>
                  </a:cubicBezTo>
                  <a:cubicBezTo>
                    <a:pt x="1580" y="17110"/>
                    <a:pt x="1572" y="17098"/>
                    <a:pt x="1561" y="17086"/>
                  </a:cubicBezTo>
                  <a:cubicBezTo>
                    <a:pt x="1551" y="17075"/>
                    <a:pt x="1537" y="17065"/>
                    <a:pt x="1521" y="17057"/>
                  </a:cubicBezTo>
                  <a:cubicBezTo>
                    <a:pt x="1511" y="17052"/>
                    <a:pt x="1501" y="17049"/>
                    <a:pt x="1491" y="17047"/>
                  </a:cubicBezTo>
                  <a:cubicBezTo>
                    <a:pt x="1481" y="17045"/>
                    <a:pt x="1472" y="17044"/>
                    <a:pt x="1464" y="17045"/>
                  </a:cubicBezTo>
                  <a:cubicBezTo>
                    <a:pt x="1455" y="17045"/>
                    <a:pt x="1447" y="17046"/>
                    <a:pt x="1440" y="17048"/>
                  </a:cubicBezTo>
                  <a:cubicBezTo>
                    <a:pt x="1432" y="17050"/>
                    <a:pt x="1426" y="17053"/>
                    <a:pt x="1420" y="17056"/>
                  </a:cubicBezTo>
                  <a:cubicBezTo>
                    <a:pt x="1414" y="17058"/>
                    <a:pt x="1408" y="17062"/>
                    <a:pt x="1402" y="17066"/>
                  </a:cubicBezTo>
                  <a:cubicBezTo>
                    <a:pt x="1396" y="17071"/>
                    <a:pt x="1390" y="17076"/>
                    <a:pt x="1384" y="17083"/>
                  </a:cubicBezTo>
                  <a:cubicBezTo>
                    <a:pt x="1378" y="17089"/>
                    <a:pt x="1372" y="17098"/>
                    <a:pt x="1366" y="17107"/>
                  </a:cubicBezTo>
                  <a:cubicBezTo>
                    <a:pt x="1359" y="17117"/>
                    <a:pt x="1353" y="17128"/>
                    <a:pt x="1347" y="17142"/>
                  </a:cubicBezTo>
                  <a:lnTo>
                    <a:pt x="1302" y="17233"/>
                  </a:lnTo>
                  <a:lnTo>
                    <a:pt x="1692" y="17425"/>
                  </a:lnTo>
                  <a:lnTo>
                    <a:pt x="1715" y="17380"/>
                  </a:lnTo>
                  <a:lnTo>
                    <a:pt x="1538" y="17293"/>
                  </a:lnTo>
                  <a:cubicBezTo>
                    <a:pt x="1544" y="17283"/>
                    <a:pt x="1549" y="17276"/>
                    <a:pt x="1556" y="17271"/>
                  </a:cubicBezTo>
                  <a:cubicBezTo>
                    <a:pt x="1562" y="17267"/>
                    <a:pt x="1572" y="17263"/>
                    <a:pt x="1585" y="17261"/>
                  </a:cubicBezTo>
                  <a:cubicBezTo>
                    <a:pt x="1608" y="17256"/>
                    <a:pt x="1630" y="17252"/>
                    <a:pt x="1651" y="17248"/>
                  </a:cubicBezTo>
                  <a:cubicBezTo>
                    <a:pt x="1672" y="17245"/>
                    <a:pt x="1691" y="17242"/>
                    <a:pt x="1708" y="17240"/>
                  </a:cubicBezTo>
                  <a:cubicBezTo>
                    <a:pt x="1726" y="17238"/>
                    <a:pt x="1741" y="17237"/>
                    <a:pt x="1754" y="17236"/>
                  </a:cubicBezTo>
                  <a:cubicBezTo>
                    <a:pt x="1767" y="17236"/>
                    <a:pt x="1778" y="17235"/>
                    <a:pt x="1786" y="17236"/>
                  </a:cubicBezTo>
                  <a:lnTo>
                    <a:pt x="1815" y="17177"/>
                  </a:lnTo>
                  <a:close/>
                  <a:moveTo>
                    <a:pt x="1528" y="17128"/>
                  </a:moveTo>
                  <a:cubicBezTo>
                    <a:pt x="1537" y="17136"/>
                    <a:pt x="1542" y="17145"/>
                    <a:pt x="1545" y="17155"/>
                  </a:cubicBezTo>
                  <a:cubicBezTo>
                    <a:pt x="1548" y="17166"/>
                    <a:pt x="1549" y="17177"/>
                    <a:pt x="1547" y="17190"/>
                  </a:cubicBezTo>
                  <a:cubicBezTo>
                    <a:pt x="1545" y="17203"/>
                    <a:pt x="1539" y="17218"/>
                    <a:pt x="1531" y="17235"/>
                  </a:cubicBezTo>
                  <a:lnTo>
                    <a:pt x="1509" y="17278"/>
                  </a:lnTo>
                  <a:lnTo>
                    <a:pt x="1363" y="17207"/>
                  </a:lnTo>
                  <a:lnTo>
                    <a:pt x="1386" y="17160"/>
                  </a:lnTo>
                  <a:cubicBezTo>
                    <a:pt x="1392" y="17149"/>
                    <a:pt x="1397" y="17140"/>
                    <a:pt x="1402" y="17133"/>
                  </a:cubicBezTo>
                  <a:cubicBezTo>
                    <a:pt x="1407" y="17126"/>
                    <a:pt x="1413" y="17120"/>
                    <a:pt x="1418" y="17115"/>
                  </a:cubicBezTo>
                  <a:cubicBezTo>
                    <a:pt x="1428" y="17106"/>
                    <a:pt x="1441" y="17101"/>
                    <a:pt x="1455" y="17099"/>
                  </a:cubicBezTo>
                  <a:cubicBezTo>
                    <a:pt x="1470" y="17097"/>
                    <a:pt x="1484" y="17100"/>
                    <a:pt x="1497" y="17106"/>
                  </a:cubicBezTo>
                  <a:cubicBezTo>
                    <a:pt x="1509" y="17112"/>
                    <a:pt x="1520" y="17120"/>
                    <a:pt x="1528" y="17128"/>
                  </a:cubicBezTo>
                  <a:close/>
                  <a:moveTo>
                    <a:pt x="2027" y="16965"/>
                  </a:moveTo>
                  <a:lnTo>
                    <a:pt x="1477" y="16695"/>
                  </a:lnTo>
                  <a:lnTo>
                    <a:pt x="1459" y="16733"/>
                  </a:lnTo>
                  <a:lnTo>
                    <a:pt x="2008" y="17003"/>
                  </a:lnTo>
                  <a:lnTo>
                    <a:pt x="2027" y="16965"/>
                  </a:lnTo>
                  <a:close/>
                  <a:moveTo>
                    <a:pt x="1872" y="16074"/>
                  </a:moveTo>
                  <a:lnTo>
                    <a:pt x="1849" y="16121"/>
                  </a:lnTo>
                  <a:lnTo>
                    <a:pt x="2052" y="16281"/>
                  </a:lnTo>
                  <a:cubicBezTo>
                    <a:pt x="2065" y="16291"/>
                    <a:pt x="2078" y="16301"/>
                    <a:pt x="2090" y="16311"/>
                  </a:cubicBezTo>
                  <a:cubicBezTo>
                    <a:pt x="2103" y="16320"/>
                    <a:pt x="2114" y="16329"/>
                    <a:pt x="2125" y="16336"/>
                  </a:cubicBezTo>
                  <a:cubicBezTo>
                    <a:pt x="2135" y="16344"/>
                    <a:pt x="2143" y="16350"/>
                    <a:pt x="2150" y="16355"/>
                  </a:cubicBezTo>
                  <a:cubicBezTo>
                    <a:pt x="2155" y="16359"/>
                    <a:pt x="2158" y="16361"/>
                    <a:pt x="2160" y="16362"/>
                  </a:cubicBezTo>
                  <a:cubicBezTo>
                    <a:pt x="2158" y="16362"/>
                    <a:pt x="2155" y="16361"/>
                    <a:pt x="2150" y="16360"/>
                  </a:cubicBezTo>
                  <a:cubicBezTo>
                    <a:pt x="2144" y="16358"/>
                    <a:pt x="2136" y="16355"/>
                    <a:pt x="2126" y="16352"/>
                  </a:cubicBezTo>
                  <a:cubicBezTo>
                    <a:pt x="2116" y="16349"/>
                    <a:pt x="2104" y="16346"/>
                    <a:pt x="2091" y="16343"/>
                  </a:cubicBezTo>
                  <a:cubicBezTo>
                    <a:pt x="2077" y="16339"/>
                    <a:pt x="2063" y="16335"/>
                    <a:pt x="2047" y="16331"/>
                  </a:cubicBezTo>
                  <a:lnTo>
                    <a:pt x="1777" y="16266"/>
                  </a:lnTo>
                  <a:lnTo>
                    <a:pt x="1751" y="16319"/>
                  </a:lnTo>
                  <a:lnTo>
                    <a:pt x="1960" y="16486"/>
                  </a:lnTo>
                  <a:cubicBezTo>
                    <a:pt x="1970" y="16494"/>
                    <a:pt x="1981" y="16502"/>
                    <a:pt x="1992" y="16511"/>
                  </a:cubicBezTo>
                  <a:cubicBezTo>
                    <a:pt x="2004" y="16520"/>
                    <a:pt x="2015" y="16528"/>
                    <a:pt x="2025" y="16536"/>
                  </a:cubicBezTo>
                  <a:cubicBezTo>
                    <a:pt x="2035" y="16543"/>
                    <a:pt x="2043" y="16550"/>
                    <a:pt x="2050" y="16555"/>
                  </a:cubicBezTo>
                  <a:cubicBezTo>
                    <a:pt x="2057" y="16561"/>
                    <a:pt x="2061" y="16563"/>
                    <a:pt x="2062" y="16564"/>
                  </a:cubicBezTo>
                  <a:cubicBezTo>
                    <a:pt x="2060" y="16563"/>
                    <a:pt x="2055" y="16562"/>
                    <a:pt x="2047" y="16559"/>
                  </a:cubicBezTo>
                  <a:cubicBezTo>
                    <a:pt x="2038" y="16556"/>
                    <a:pt x="2028" y="16553"/>
                    <a:pt x="2015" y="16549"/>
                  </a:cubicBezTo>
                  <a:cubicBezTo>
                    <a:pt x="2003" y="16546"/>
                    <a:pt x="1989" y="16542"/>
                    <a:pt x="1975" y="16538"/>
                  </a:cubicBezTo>
                  <a:cubicBezTo>
                    <a:pt x="1960" y="16534"/>
                    <a:pt x="1946" y="16530"/>
                    <a:pt x="1933" y="16527"/>
                  </a:cubicBezTo>
                  <a:lnTo>
                    <a:pt x="1680" y="16464"/>
                  </a:lnTo>
                  <a:lnTo>
                    <a:pt x="1655" y="16514"/>
                  </a:lnTo>
                  <a:lnTo>
                    <a:pt x="2092" y="16614"/>
                  </a:lnTo>
                  <a:lnTo>
                    <a:pt x="2121" y="16554"/>
                  </a:lnTo>
                  <a:lnTo>
                    <a:pt x="1925" y="16397"/>
                  </a:lnTo>
                  <a:cubicBezTo>
                    <a:pt x="1913" y="16388"/>
                    <a:pt x="1902" y="16379"/>
                    <a:pt x="1890" y="16371"/>
                  </a:cubicBezTo>
                  <a:cubicBezTo>
                    <a:pt x="1879" y="16362"/>
                    <a:pt x="1869" y="16355"/>
                    <a:pt x="1860" y="16348"/>
                  </a:cubicBezTo>
                  <a:cubicBezTo>
                    <a:pt x="1851" y="16342"/>
                    <a:pt x="1844" y="16336"/>
                    <a:pt x="1838" y="16332"/>
                  </a:cubicBezTo>
                  <a:cubicBezTo>
                    <a:pt x="1832" y="16328"/>
                    <a:pt x="1829" y="16326"/>
                    <a:pt x="1828" y="16325"/>
                  </a:cubicBezTo>
                  <a:cubicBezTo>
                    <a:pt x="1829" y="16326"/>
                    <a:pt x="1833" y="16327"/>
                    <a:pt x="1840" y="16329"/>
                  </a:cubicBezTo>
                  <a:cubicBezTo>
                    <a:pt x="1847" y="16331"/>
                    <a:pt x="1856" y="16333"/>
                    <a:pt x="1866" y="16336"/>
                  </a:cubicBezTo>
                  <a:cubicBezTo>
                    <a:pt x="1877" y="16339"/>
                    <a:pt x="1889" y="16343"/>
                    <a:pt x="1903" y="16347"/>
                  </a:cubicBezTo>
                  <a:cubicBezTo>
                    <a:pt x="1917" y="16350"/>
                    <a:pt x="1932" y="16354"/>
                    <a:pt x="1948" y="16358"/>
                  </a:cubicBezTo>
                  <a:lnTo>
                    <a:pt x="2189" y="16417"/>
                  </a:lnTo>
                  <a:lnTo>
                    <a:pt x="2219" y="16356"/>
                  </a:lnTo>
                  <a:lnTo>
                    <a:pt x="1872" y="16074"/>
                  </a:lnTo>
                  <a:close/>
                  <a:moveTo>
                    <a:pt x="2409" y="15969"/>
                  </a:moveTo>
                  <a:lnTo>
                    <a:pt x="2369" y="15949"/>
                  </a:lnTo>
                  <a:lnTo>
                    <a:pt x="2284" y="16121"/>
                  </a:lnTo>
                  <a:lnTo>
                    <a:pt x="2141" y="16050"/>
                  </a:lnTo>
                  <a:lnTo>
                    <a:pt x="2207" y="15916"/>
                  </a:lnTo>
                  <a:lnTo>
                    <a:pt x="2167" y="15897"/>
                  </a:lnTo>
                  <a:lnTo>
                    <a:pt x="2101" y="16030"/>
                  </a:lnTo>
                  <a:lnTo>
                    <a:pt x="1973" y="15967"/>
                  </a:lnTo>
                  <a:lnTo>
                    <a:pt x="2051" y="15807"/>
                  </a:lnTo>
                  <a:lnTo>
                    <a:pt x="2016" y="15782"/>
                  </a:lnTo>
                  <a:lnTo>
                    <a:pt x="1911" y="15996"/>
                  </a:lnTo>
                  <a:lnTo>
                    <a:pt x="2301" y="16188"/>
                  </a:lnTo>
                  <a:lnTo>
                    <a:pt x="2409" y="15969"/>
                  </a:lnTo>
                  <a:close/>
                  <a:moveTo>
                    <a:pt x="2425" y="15564"/>
                  </a:moveTo>
                  <a:cubicBezTo>
                    <a:pt x="2411" y="15563"/>
                    <a:pt x="2397" y="15564"/>
                    <a:pt x="2384" y="15567"/>
                  </a:cubicBezTo>
                  <a:cubicBezTo>
                    <a:pt x="2371" y="15571"/>
                    <a:pt x="2359" y="15576"/>
                    <a:pt x="2348" y="15584"/>
                  </a:cubicBezTo>
                  <a:cubicBezTo>
                    <a:pt x="2337" y="15591"/>
                    <a:pt x="2324" y="15602"/>
                    <a:pt x="2311" y="15617"/>
                  </a:cubicBezTo>
                  <a:lnTo>
                    <a:pt x="2274" y="15655"/>
                  </a:lnTo>
                  <a:cubicBezTo>
                    <a:pt x="2255" y="15674"/>
                    <a:pt x="2238" y="15687"/>
                    <a:pt x="2224" y="15692"/>
                  </a:cubicBezTo>
                  <a:cubicBezTo>
                    <a:pt x="2210" y="15697"/>
                    <a:pt x="2194" y="15696"/>
                    <a:pt x="2178" y="15688"/>
                  </a:cubicBezTo>
                  <a:cubicBezTo>
                    <a:pt x="2158" y="15679"/>
                    <a:pt x="2146" y="15664"/>
                    <a:pt x="2141" y="15645"/>
                  </a:cubicBezTo>
                  <a:cubicBezTo>
                    <a:pt x="2137" y="15625"/>
                    <a:pt x="2140" y="15603"/>
                    <a:pt x="2152" y="15579"/>
                  </a:cubicBezTo>
                  <a:cubicBezTo>
                    <a:pt x="2157" y="15570"/>
                    <a:pt x="2161" y="15563"/>
                    <a:pt x="2166" y="15556"/>
                  </a:cubicBezTo>
                  <a:cubicBezTo>
                    <a:pt x="2171" y="15549"/>
                    <a:pt x="2176" y="15543"/>
                    <a:pt x="2182" y="15536"/>
                  </a:cubicBezTo>
                  <a:cubicBezTo>
                    <a:pt x="2189" y="15530"/>
                    <a:pt x="2196" y="15524"/>
                    <a:pt x="2204" y="15518"/>
                  </a:cubicBezTo>
                  <a:cubicBezTo>
                    <a:pt x="2212" y="15513"/>
                    <a:pt x="2222" y="15506"/>
                    <a:pt x="2232" y="15500"/>
                  </a:cubicBezTo>
                  <a:lnTo>
                    <a:pt x="2209" y="15463"/>
                  </a:lnTo>
                  <a:cubicBezTo>
                    <a:pt x="2165" y="15488"/>
                    <a:pt x="2134" y="15521"/>
                    <a:pt x="2113" y="15562"/>
                  </a:cubicBezTo>
                  <a:cubicBezTo>
                    <a:pt x="2104" y="15581"/>
                    <a:pt x="2098" y="15600"/>
                    <a:pt x="2096" y="15618"/>
                  </a:cubicBezTo>
                  <a:cubicBezTo>
                    <a:pt x="2094" y="15636"/>
                    <a:pt x="2095" y="15653"/>
                    <a:pt x="2099" y="15669"/>
                  </a:cubicBezTo>
                  <a:cubicBezTo>
                    <a:pt x="2104" y="15685"/>
                    <a:pt x="2111" y="15700"/>
                    <a:pt x="2122" y="15712"/>
                  </a:cubicBezTo>
                  <a:cubicBezTo>
                    <a:pt x="2133" y="15725"/>
                    <a:pt x="2146" y="15736"/>
                    <a:pt x="2163" y="15744"/>
                  </a:cubicBezTo>
                  <a:cubicBezTo>
                    <a:pt x="2188" y="15756"/>
                    <a:pt x="2214" y="15759"/>
                    <a:pt x="2239" y="15751"/>
                  </a:cubicBezTo>
                  <a:cubicBezTo>
                    <a:pt x="2251" y="15747"/>
                    <a:pt x="2262" y="15741"/>
                    <a:pt x="2272" y="15733"/>
                  </a:cubicBezTo>
                  <a:cubicBezTo>
                    <a:pt x="2282" y="15725"/>
                    <a:pt x="2294" y="15714"/>
                    <a:pt x="2308" y="15698"/>
                  </a:cubicBezTo>
                  <a:lnTo>
                    <a:pt x="2339" y="15665"/>
                  </a:lnTo>
                  <a:cubicBezTo>
                    <a:pt x="2376" y="15625"/>
                    <a:pt x="2412" y="15614"/>
                    <a:pt x="2447" y="15631"/>
                  </a:cubicBezTo>
                  <a:cubicBezTo>
                    <a:pt x="2470" y="15642"/>
                    <a:pt x="2484" y="15661"/>
                    <a:pt x="2489" y="15686"/>
                  </a:cubicBezTo>
                  <a:cubicBezTo>
                    <a:pt x="2491" y="15698"/>
                    <a:pt x="2491" y="15709"/>
                    <a:pt x="2489" y="15719"/>
                  </a:cubicBezTo>
                  <a:cubicBezTo>
                    <a:pt x="2487" y="15729"/>
                    <a:pt x="2483" y="15742"/>
                    <a:pt x="2475" y="15757"/>
                  </a:cubicBezTo>
                  <a:cubicBezTo>
                    <a:pt x="2466" y="15776"/>
                    <a:pt x="2454" y="15793"/>
                    <a:pt x="2440" y="15808"/>
                  </a:cubicBezTo>
                  <a:cubicBezTo>
                    <a:pt x="2427" y="15822"/>
                    <a:pt x="2410" y="15834"/>
                    <a:pt x="2390" y="15845"/>
                  </a:cubicBezTo>
                  <a:lnTo>
                    <a:pt x="2417" y="15883"/>
                  </a:lnTo>
                  <a:cubicBezTo>
                    <a:pt x="2438" y="15870"/>
                    <a:pt x="2457" y="15855"/>
                    <a:pt x="2473" y="15837"/>
                  </a:cubicBezTo>
                  <a:cubicBezTo>
                    <a:pt x="2488" y="15820"/>
                    <a:pt x="2502" y="15799"/>
                    <a:pt x="2514" y="15775"/>
                  </a:cubicBezTo>
                  <a:cubicBezTo>
                    <a:pt x="2522" y="15757"/>
                    <a:pt x="2528" y="15740"/>
                    <a:pt x="2531" y="15725"/>
                  </a:cubicBezTo>
                  <a:cubicBezTo>
                    <a:pt x="2534" y="15709"/>
                    <a:pt x="2535" y="15693"/>
                    <a:pt x="2533" y="15676"/>
                  </a:cubicBezTo>
                  <a:cubicBezTo>
                    <a:pt x="2530" y="15653"/>
                    <a:pt x="2523" y="15633"/>
                    <a:pt x="2511" y="15615"/>
                  </a:cubicBezTo>
                  <a:cubicBezTo>
                    <a:pt x="2499" y="15598"/>
                    <a:pt x="2484" y="15585"/>
                    <a:pt x="2465" y="15576"/>
                  </a:cubicBezTo>
                  <a:cubicBezTo>
                    <a:pt x="2453" y="15570"/>
                    <a:pt x="2440" y="15566"/>
                    <a:pt x="2425" y="15564"/>
                  </a:cubicBezTo>
                  <a:close/>
                  <a:moveTo>
                    <a:pt x="2343" y="15118"/>
                  </a:moveTo>
                  <a:lnTo>
                    <a:pt x="2215" y="15376"/>
                  </a:lnTo>
                  <a:lnTo>
                    <a:pt x="2255" y="15396"/>
                  </a:lnTo>
                  <a:lnTo>
                    <a:pt x="2306" y="15291"/>
                  </a:lnTo>
                  <a:lnTo>
                    <a:pt x="2658" y="15464"/>
                  </a:lnTo>
                  <a:lnTo>
                    <a:pt x="2680" y="15419"/>
                  </a:lnTo>
                  <a:lnTo>
                    <a:pt x="2328" y="15246"/>
                  </a:lnTo>
                  <a:lnTo>
                    <a:pt x="2380" y="15140"/>
                  </a:lnTo>
                  <a:lnTo>
                    <a:pt x="2343" y="15118"/>
                  </a:lnTo>
                  <a:close/>
                  <a:moveTo>
                    <a:pt x="2477" y="14845"/>
                  </a:moveTo>
                  <a:lnTo>
                    <a:pt x="2376" y="15050"/>
                  </a:lnTo>
                  <a:lnTo>
                    <a:pt x="2766" y="15243"/>
                  </a:lnTo>
                  <a:lnTo>
                    <a:pt x="2790" y="15195"/>
                  </a:lnTo>
                  <a:lnTo>
                    <a:pt x="2604" y="15104"/>
                  </a:lnTo>
                  <a:lnTo>
                    <a:pt x="2666" y="14979"/>
                  </a:lnTo>
                  <a:lnTo>
                    <a:pt x="2627" y="14960"/>
                  </a:lnTo>
                  <a:lnTo>
                    <a:pt x="2566" y="15085"/>
                  </a:lnTo>
                  <a:lnTo>
                    <a:pt x="2438" y="15022"/>
                  </a:lnTo>
                  <a:lnTo>
                    <a:pt x="2512" y="14871"/>
                  </a:lnTo>
                  <a:lnTo>
                    <a:pt x="2477" y="14845"/>
                  </a:lnTo>
                  <a:close/>
                  <a:moveTo>
                    <a:pt x="3024" y="14719"/>
                  </a:moveTo>
                  <a:lnTo>
                    <a:pt x="2569" y="14656"/>
                  </a:lnTo>
                  <a:lnTo>
                    <a:pt x="2539" y="14717"/>
                  </a:lnTo>
                  <a:lnTo>
                    <a:pt x="2866" y="15040"/>
                  </a:lnTo>
                  <a:lnTo>
                    <a:pt x="2889" y="14993"/>
                  </a:lnTo>
                  <a:lnTo>
                    <a:pt x="2788" y="14896"/>
                  </a:lnTo>
                  <a:lnTo>
                    <a:pt x="2859" y="14750"/>
                  </a:lnTo>
                  <a:lnTo>
                    <a:pt x="2998" y="14772"/>
                  </a:lnTo>
                  <a:lnTo>
                    <a:pt x="3024" y="14719"/>
                  </a:lnTo>
                  <a:close/>
                  <a:moveTo>
                    <a:pt x="2815" y="14743"/>
                  </a:moveTo>
                  <a:lnTo>
                    <a:pt x="2756" y="14865"/>
                  </a:lnTo>
                  <a:lnTo>
                    <a:pt x="2595" y="14709"/>
                  </a:lnTo>
                  <a:lnTo>
                    <a:pt x="2815" y="14743"/>
                  </a:lnTo>
                  <a:close/>
                  <a:moveTo>
                    <a:pt x="2461" y="14687"/>
                  </a:moveTo>
                  <a:cubicBezTo>
                    <a:pt x="2453" y="14690"/>
                    <a:pt x="2447" y="14696"/>
                    <a:pt x="2443" y="14704"/>
                  </a:cubicBezTo>
                  <a:cubicBezTo>
                    <a:pt x="2439" y="14712"/>
                    <a:pt x="2438" y="14721"/>
                    <a:pt x="2441" y="14729"/>
                  </a:cubicBezTo>
                  <a:cubicBezTo>
                    <a:pt x="2444" y="14738"/>
                    <a:pt x="2449" y="14744"/>
                    <a:pt x="2457" y="14748"/>
                  </a:cubicBezTo>
                  <a:cubicBezTo>
                    <a:pt x="2466" y="14752"/>
                    <a:pt x="2474" y="14752"/>
                    <a:pt x="2483" y="14750"/>
                  </a:cubicBezTo>
                  <a:cubicBezTo>
                    <a:pt x="2492" y="14747"/>
                    <a:pt x="2498" y="14741"/>
                    <a:pt x="2502" y="14733"/>
                  </a:cubicBezTo>
                  <a:cubicBezTo>
                    <a:pt x="2506" y="14725"/>
                    <a:pt x="2507" y="14716"/>
                    <a:pt x="2503" y="14708"/>
                  </a:cubicBezTo>
                  <a:cubicBezTo>
                    <a:pt x="2500" y="14699"/>
                    <a:pt x="2495" y="14693"/>
                    <a:pt x="2486" y="14689"/>
                  </a:cubicBezTo>
                  <a:cubicBezTo>
                    <a:pt x="2478" y="14685"/>
                    <a:pt x="2470" y="14685"/>
                    <a:pt x="2461" y="14687"/>
                  </a:cubicBezTo>
                  <a:close/>
                  <a:moveTo>
                    <a:pt x="2519" y="14570"/>
                  </a:moveTo>
                  <a:cubicBezTo>
                    <a:pt x="2511" y="14573"/>
                    <a:pt x="2504" y="14579"/>
                    <a:pt x="2500" y="14587"/>
                  </a:cubicBezTo>
                  <a:cubicBezTo>
                    <a:pt x="2496" y="14595"/>
                    <a:pt x="2496" y="14603"/>
                    <a:pt x="2499" y="14612"/>
                  </a:cubicBezTo>
                  <a:cubicBezTo>
                    <a:pt x="2502" y="14620"/>
                    <a:pt x="2507" y="14626"/>
                    <a:pt x="2515" y="14630"/>
                  </a:cubicBezTo>
                  <a:cubicBezTo>
                    <a:pt x="2523" y="14634"/>
                    <a:pt x="2532" y="14635"/>
                    <a:pt x="2541" y="14632"/>
                  </a:cubicBezTo>
                  <a:cubicBezTo>
                    <a:pt x="2549" y="14629"/>
                    <a:pt x="2556" y="14624"/>
                    <a:pt x="2560" y="14616"/>
                  </a:cubicBezTo>
                  <a:cubicBezTo>
                    <a:pt x="2564" y="14607"/>
                    <a:pt x="2564" y="14599"/>
                    <a:pt x="2561" y="14590"/>
                  </a:cubicBezTo>
                  <a:cubicBezTo>
                    <a:pt x="2558" y="14582"/>
                    <a:pt x="2552" y="14576"/>
                    <a:pt x="2544" y="14572"/>
                  </a:cubicBezTo>
                  <a:cubicBezTo>
                    <a:pt x="2536" y="14568"/>
                    <a:pt x="2528" y="14567"/>
                    <a:pt x="2519" y="14570"/>
                  </a:cubicBezTo>
                  <a:close/>
                  <a:moveTo>
                    <a:pt x="3120" y="14425"/>
                  </a:moveTo>
                  <a:lnTo>
                    <a:pt x="3044" y="14579"/>
                  </a:lnTo>
                  <a:lnTo>
                    <a:pt x="2692" y="14406"/>
                  </a:lnTo>
                  <a:lnTo>
                    <a:pt x="2669" y="14453"/>
                  </a:lnTo>
                  <a:lnTo>
                    <a:pt x="3060" y="14645"/>
                  </a:lnTo>
                  <a:lnTo>
                    <a:pt x="3156" y="14451"/>
                  </a:lnTo>
                  <a:lnTo>
                    <a:pt x="3120" y="14425"/>
                  </a:lnTo>
                  <a:close/>
                  <a:moveTo>
                    <a:pt x="3219" y="14323"/>
                  </a:moveTo>
                  <a:lnTo>
                    <a:pt x="2828" y="14131"/>
                  </a:lnTo>
                  <a:lnTo>
                    <a:pt x="2806" y="14177"/>
                  </a:lnTo>
                  <a:lnTo>
                    <a:pt x="3196" y="14369"/>
                  </a:lnTo>
                  <a:lnTo>
                    <a:pt x="3219" y="14323"/>
                  </a:lnTo>
                  <a:close/>
                  <a:moveTo>
                    <a:pt x="3243" y="13903"/>
                  </a:moveTo>
                  <a:cubicBezTo>
                    <a:pt x="3228" y="13901"/>
                    <a:pt x="3215" y="13902"/>
                    <a:pt x="3201" y="13906"/>
                  </a:cubicBezTo>
                  <a:cubicBezTo>
                    <a:pt x="3188" y="13909"/>
                    <a:pt x="3176" y="13914"/>
                    <a:pt x="3165" y="13922"/>
                  </a:cubicBezTo>
                  <a:cubicBezTo>
                    <a:pt x="3155" y="13929"/>
                    <a:pt x="3142" y="13940"/>
                    <a:pt x="3128" y="13955"/>
                  </a:cubicBezTo>
                  <a:lnTo>
                    <a:pt x="3092" y="13993"/>
                  </a:lnTo>
                  <a:cubicBezTo>
                    <a:pt x="3073" y="14013"/>
                    <a:pt x="3056" y="14025"/>
                    <a:pt x="3042" y="14030"/>
                  </a:cubicBezTo>
                  <a:cubicBezTo>
                    <a:pt x="3027" y="14036"/>
                    <a:pt x="3012" y="14035"/>
                    <a:pt x="2996" y="14027"/>
                  </a:cubicBezTo>
                  <a:cubicBezTo>
                    <a:pt x="2976" y="14017"/>
                    <a:pt x="2964" y="14002"/>
                    <a:pt x="2959" y="13983"/>
                  </a:cubicBezTo>
                  <a:cubicBezTo>
                    <a:pt x="2954" y="13964"/>
                    <a:pt x="2958" y="13942"/>
                    <a:pt x="2970" y="13917"/>
                  </a:cubicBezTo>
                  <a:cubicBezTo>
                    <a:pt x="2974" y="13909"/>
                    <a:pt x="2979" y="13901"/>
                    <a:pt x="2983" y="13894"/>
                  </a:cubicBezTo>
                  <a:cubicBezTo>
                    <a:pt x="2988" y="13887"/>
                    <a:pt x="2994" y="13881"/>
                    <a:pt x="3000" y="13875"/>
                  </a:cubicBezTo>
                  <a:cubicBezTo>
                    <a:pt x="3006" y="13869"/>
                    <a:pt x="3014" y="13863"/>
                    <a:pt x="3022" y="13857"/>
                  </a:cubicBezTo>
                  <a:cubicBezTo>
                    <a:pt x="3030" y="13851"/>
                    <a:pt x="3039" y="13845"/>
                    <a:pt x="3050" y="13838"/>
                  </a:cubicBezTo>
                  <a:lnTo>
                    <a:pt x="3026" y="13801"/>
                  </a:lnTo>
                  <a:cubicBezTo>
                    <a:pt x="2983" y="13826"/>
                    <a:pt x="2951" y="13859"/>
                    <a:pt x="2931" y="13900"/>
                  </a:cubicBezTo>
                  <a:cubicBezTo>
                    <a:pt x="2921" y="13919"/>
                    <a:pt x="2916" y="13938"/>
                    <a:pt x="2914" y="13956"/>
                  </a:cubicBezTo>
                  <a:cubicBezTo>
                    <a:pt x="2911" y="13975"/>
                    <a:pt x="2913" y="13992"/>
                    <a:pt x="2917" y="14008"/>
                  </a:cubicBezTo>
                  <a:cubicBezTo>
                    <a:pt x="2921" y="14024"/>
                    <a:pt x="2929" y="14038"/>
                    <a:pt x="2940" y="14051"/>
                  </a:cubicBezTo>
                  <a:cubicBezTo>
                    <a:pt x="2950" y="14063"/>
                    <a:pt x="2964" y="14074"/>
                    <a:pt x="2981" y="14082"/>
                  </a:cubicBezTo>
                  <a:cubicBezTo>
                    <a:pt x="3006" y="14095"/>
                    <a:pt x="3031" y="14097"/>
                    <a:pt x="3057" y="14089"/>
                  </a:cubicBezTo>
                  <a:cubicBezTo>
                    <a:pt x="3068" y="14085"/>
                    <a:pt x="3079" y="14080"/>
                    <a:pt x="3089" y="14072"/>
                  </a:cubicBezTo>
                  <a:cubicBezTo>
                    <a:pt x="3099" y="14064"/>
                    <a:pt x="3112" y="14052"/>
                    <a:pt x="3126" y="14037"/>
                  </a:cubicBezTo>
                  <a:lnTo>
                    <a:pt x="3157" y="14003"/>
                  </a:lnTo>
                  <a:cubicBezTo>
                    <a:pt x="3194" y="13963"/>
                    <a:pt x="3230" y="13952"/>
                    <a:pt x="3264" y="13969"/>
                  </a:cubicBezTo>
                  <a:cubicBezTo>
                    <a:pt x="3288" y="13980"/>
                    <a:pt x="3302" y="13999"/>
                    <a:pt x="3306" y="14024"/>
                  </a:cubicBezTo>
                  <a:cubicBezTo>
                    <a:pt x="3309" y="14036"/>
                    <a:pt x="3309" y="14047"/>
                    <a:pt x="3307" y="14057"/>
                  </a:cubicBezTo>
                  <a:cubicBezTo>
                    <a:pt x="3305" y="14068"/>
                    <a:pt x="3300" y="14080"/>
                    <a:pt x="3293" y="14095"/>
                  </a:cubicBezTo>
                  <a:cubicBezTo>
                    <a:pt x="3283" y="14115"/>
                    <a:pt x="3272" y="14132"/>
                    <a:pt x="3258" y="14146"/>
                  </a:cubicBezTo>
                  <a:cubicBezTo>
                    <a:pt x="3244" y="14160"/>
                    <a:pt x="3228" y="14173"/>
                    <a:pt x="3208" y="14183"/>
                  </a:cubicBezTo>
                  <a:lnTo>
                    <a:pt x="3234" y="14222"/>
                  </a:lnTo>
                  <a:cubicBezTo>
                    <a:pt x="3256" y="14208"/>
                    <a:pt x="3275" y="14193"/>
                    <a:pt x="3290" y="14175"/>
                  </a:cubicBezTo>
                  <a:cubicBezTo>
                    <a:pt x="3306" y="14158"/>
                    <a:pt x="3320" y="14137"/>
                    <a:pt x="3331" y="14114"/>
                  </a:cubicBezTo>
                  <a:cubicBezTo>
                    <a:pt x="3340" y="14096"/>
                    <a:pt x="3346" y="14079"/>
                    <a:pt x="3349" y="14063"/>
                  </a:cubicBezTo>
                  <a:cubicBezTo>
                    <a:pt x="3352" y="14048"/>
                    <a:pt x="3352" y="14031"/>
                    <a:pt x="3350" y="14014"/>
                  </a:cubicBezTo>
                  <a:cubicBezTo>
                    <a:pt x="3348" y="13991"/>
                    <a:pt x="3341" y="13971"/>
                    <a:pt x="3329" y="13954"/>
                  </a:cubicBezTo>
                  <a:cubicBezTo>
                    <a:pt x="3316" y="13936"/>
                    <a:pt x="3301" y="13923"/>
                    <a:pt x="3283" y="13914"/>
                  </a:cubicBezTo>
                  <a:cubicBezTo>
                    <a:pt x="3271" y="13908"/>
                    <a:pt x="3257" y="13904"/>
                    <a:pt x="3243" y="13903"/>
                  </a:cubicBezTo>
                  <a:close/>
                  <a:moveTo>
                    <a:pt x="3494" y="13620"/>
                  </a:moveTo>
                  <a:cubicBezTo>
                    <a:pt x="3497" y="13637"/>
                    <a:pt x="3497" y="13652"/>
                    <a:pt x="3495" y="13666"/>
                  </a:cubicBezTo>
                  <a:cubicBezTo>
                    <a:pt x="3493" y="13680"/>
                    <a:pt x="3489" y="13694"/>
                    <a:pt x="3482" y="13709"/>
                  </a:cubicBezTo>
                  <a:cubicBezTo>
                    <a:pt x="3470" y="13731"/>
                    <a:pt x="3454" y="13749"/>
                    <a:pt x="3433" y="13762"/>
                  </a:cubicBezTo>
                  <a:cubicBezTo>
                    <a:pt x="3412" y="13775"/>
                    <a:pt x="3387" y="13780"/>
                    <a:pt x="3357" y="13778"/>
                  </a:cubicBezTo>
                  <a:cubicBezTo>
                    <a:pt x="3343" y="13777"/>
                    <a:pt x="3330" y="13774"/>
                    <a:pt x="3317" y="13770"/>
                  </a:cubicBezTo>
                  <a:cubicBezTo>
                    <a:pt x="3303" y="13766"/>
                    <a:pt x="3287" y="13759"/>
                    <a:pt x="3268" y="13750"/>
                  </a:cubicBezTo>
                  <a:cubicBezTo>
                    <a:pt x="3245" y="13738"/>
                    <a:pt x="3226" y="13727"/>
                    <a:pt x="3211" y="13717"/>
                  </a:cubicBezTo>
                  <a:cubicBezTo>
                    <a:pt x="3196" y="13706"/>
                    <a:pt x="3183" y="13694"/>
                    <a:pt x="3173" y="13682"/>
                  </a:cubicBezTo>
                  <a:cubicBezTo>
                    <a:pt x="3155" y="13662"/>
                    <a:pt x="3145" y="13641"/>
                    <a:pt x="3141" y="13619"/>
                  </a:cubicBezTo>
                  <a:cubicBezTo>
                    <a:pt x="3138" y="13598"/>
                    <a:pt x="3142" y="13576"/>
                    <a:pt x="3153" y="13553"/>
                  </a:cubicBezTo>
                  <a:cubicBezTo>
                    <a:pt x="3160" y="13538"/>
                    <a:pt x="3168" y="13526"/>
                    <a:pt x="3178" y="13517"/>
                  </a:cubicBezTo>
                  <a:cubicBezTo>
                    <a:pt x="3187" y="13507"/>
                    <a:pt x="3199" y="13498"/>
                    <a:pt x="3214" y="13491"/>
                  </a:cubicBezTo>
                  <a:lnTo>
                    <a:pt x="3196" y="13451"/>
                  </a:lnTo>
                  <a:cubicBezTo>
                    <a:pt x="3179" y="13459"/>
                    <a:pt x="3164" y="13470"/>
                    <a:pt x="3150" y="13484"/>
                  </a:cubicBezTo>
                  <a:cubicBezTo>
                    <a:pt x="3136" y="13498"/>
                    <a:pt x="3125" y="13515"/>
                    <a:pt x="3115" y="13534"/>
                  </a:cubicBezTo>
                  <a:cubicBezTo>
                    <a:pt x="3104" y="13557"/>
                    <a:pt x="3098" y="13582"/>
                    <a:pt x="3098" y="13607"/>
                  </a:cubicBezTo>
                  <a:cubicBezTo>
                    <a:pt x="3098" y="13632"/>
                    <a:pt x="3104" y="13656"/>
                    <a:pt x="3115" y="13680"/>
                  </a:cubicBezTo>
                  <a:cubicBezTo>
                    <a:pt x="3126" y="13703"/>
                    <a:pt x="3141" y="13725"/>
                    <a:pt x="3162" y="13745"/>
                  </a:cubicBezTo>
                  <a:cubicBezTo>
                    <a:pt x="3183" y="13766"/>
                    <a:pt x="3208" y="13783"/>
                    <a:pt x="3236" y="13797"/>
                  </a:cubicBezTo>
                  <a:cubicBezTo>
                    <a:pt x="3266" y="13812"/>
                    <a:pt x="3295" y="13821"/>
                    <a:pt x="3324" y="13827"/>
                  </a:cubicBezTo>
                  <a:cubicBezTo>
                    <a:pt x="3353" y="13832"/>
                    <a:pt x="3381" y="13831"/>
                    <a:pt x="3408" y="13824"/>
                  </a:cubicBezTo>
                  <a:cubicBezTo>
                    <a:pt x="3433" y="13817"/>
                    <a:pt x="3454" y="13806"/>
                    <a:pt x="3473" y="13790"/>
                  </a:cubicBezTo>
                  <a:cubicBezTo>
                    <a:pt x="3491" y="13775"/>
                    <a:pt x="3506" y="13756"/>
                    <a:pt x="3516" y="13735"/>
                  </a:cubicBezTo>
                  <a:cubicBezTo>
                    <a:pt x="3526" y="13716"/>
                    <a:pt x="3532" y="13695"/>
                    <a:pt x="3536" y="13674"/>
                  </a:cubicBezTo>
                  <a:cubicBezTo>
                    <a:pt x="3539" y="13653"/>
                    <a:pt x="3540" y="13632"/>
                    <a:pt x="3538" y="13611"/>
                  </a:cubicBezTo>
                  <a:lnTo>
                    <a:pt x="3494" y="13620"/>
                  </a:lnTo>
                  <a:close/>
                  <a:moveTo>
                    <a:pt x="3730" y="13285"/>
                  </a:moveTo>
                  <a:lnTo>
                    <a:pt x="3339" y="13093"/>
                  </a:lnTo>
                  <a:lnTo>
                    <a:pt x="3316" y="13139"/>
                  </a:lnTo>
                  <a:lnTo>
                    <a:pt x="3479" y="13220"/>
                  </a:lnTo>
                  <a:lnTo>
                    <a:pt x="3398" y="13385"/>
                  </a:lnTo>
                  <a:lnTo>
                    <a:pt x="3235" y="13304"/>
                  </a:lnTo>
                  <a:lnTo>
                    <a:pt x="3212" y="13350"/>
                  </a:lnTo>
                  <a:lnTo>
                    <a:pt x="3603" y="13542"/>
                  </a:lnTo>
                  <a:lnTo>
                    <a:pt x="3626" y="13496"/>
                  </a:lnTo>
                  <a:lnTo>
                    <a:pt x="3437" y="13403"/>
                  </a:lnTo>
                  <a:lnTo>
                    <a:pt x="3518" y="13239"/>
                  </a:lnTo>
                  <a:lnTo>
                    <a:pt x="3707" y="13332"/>
                  </a:lnTo>
                  <a:lnTo>
                    <a:pt x="3730" y="13285"/>
                  </a:lnTo>
                  <a:close/>
                  <a:moveTo>
                    <a:pt x="3894" y="12951"/>
                  </a:moveTo>
                  <a:lnTo>
                    <a:pt x="3854" y="12931"/>
                  </a:lnTo>
                  <a:lnTo>
                    <a:pt x="3769" y="13103"/>
                  </a:lnTo>
                  <a:lnTo>
                    <a:pt x="3626" y="13033"/>
                  </a:lnTo>
                  <a:lnTo>
                    <a:pt x="3692" y="12899"/>
                  </a:lnTo>
                  <a:lnTo>
                    <a:pt x="3651" y="12879"/>
                  </a:lnTo>
                  <a:lnTo>
                    <a:pt x="3585" y="13013"/>
                  </a:lnTo>
                  <a:lnTo>
                    <a:pt x="3457" y="12950"/>
                  </a:lnTo>
                  <a:lnTo>
                    <a:pt x="3536" y="12790"/>
                  </a:lnTo>
                  <a:lnTo>
                    <a:pt x="3500" y="12765"/>
                  </a:lnTo>
                  <a:lnTo>
                    <a:pt x="3395" y="12978"/>
                  </a:lnTo>
                  <a:lnTo>
                    <a:pt x="3786" y="13171"/>
                  </a:lnTo>
                  <a:lnTo>
                    <a:pt x="3894" y="12951"/>
                  </a:lnTo>
                  <a:close/>
                  <a:moveTo>
                    <a:pt x="3811" y="12134"/>
                  </a:moveTo>
                  <a:lnTo>
                    <a:pt x="3788" y="12181"/>
                  </a:lnTo>
                  <a:lnTo>
                    <a:pt x="3991" y="12341"/>
                  </a:lnTo>
                  <a:cubicBezTo>
                    <a:pt x="4004" y="12351"/>
                    <a:pt x="4016" y="12361"/>
                    <a:pt x="4029" y="12370"/>
                  </a:cubicBezTo>
                  <a:cubicBezTo>
                    <a:pt x="4042" y="12380"/>
                    <a:pt x="4053" y="12389"/>
                    <a:pt x="4063" y="12396"/>
                  </a:cubicBezTo>
                  <a:cubicBezTo>
                    <a:pt x="4074" y="12404"/>
                    <a:pt x="4082" y="12410"/>
                    <a:pt x="4089" y="12415"/>
                  </a:cubicBezTo>
                  <a:cubicBezTo>
                    <a:pt x="4094" y="12418"/>
                    <a:pt x="4097" y="12421"/>
                    <a:pt x="4099" y="12422"/>
                  </a:cubicBezTo>
                  <a:cubicBezTo>
                    <a:pt x="4097" y="12422"/>
                    <a:pt x="4094" y="12421"/>
                    <a:pt x="4089" y="12419"/>
                  </a:cubicBezTo>
                  <a:cubicBezTo>
                    <a:pt x="4083" y="12417"/>
                    <a:pt x="4075" y="12415"/>
                    <a:pt x="4065" y="12412"/>
                  </a:cubicBezTo>
                  <a:cubicBezTo>
                    <a:pt x="4055" y="12409"/>
                    <a:pt x="4043" y="12406"/>
                    <a:pt x="4030" y="12403"/>
                  </a:cubicBezTo>
                  <a:cubicBezTo>
                    <a:pt x="4016" y="12399"/>
                    <a:pt x="4001" y="12395"/>
                    <a:pt x="3986" y="12391"/>
                  </a:cubicBezTo>
                  <a:lnTo>
                    <a:pt x="3716" y="12326"/>
                  </a:lnTo>
                  <a:lnTo>
                    <a:pt x="3690" y="12379"/>
                  </a:lnTo>
                  <a:lnTo>
                    <a:pt x="3899" y="12546"/>
                  </a:lnTo>
                  <a:cubicBezTo>
                    <a:pt x="3909" y="12554"/>
                    <a:pt x="3919" y="12562"/>
                    <a:pt x="3931" y="12571"/>
                  </a:cubicBezTo>
                  <a:cubicBezTo>
                    <a:pt x="3943" y="12580"/>
                    <a:pt x="3953" y="12588"/>
                    <a:pt x="3963" y="12596"/>
                  </a:cubicBezTo>
                  <a:cubicBezTo>
                    <a:pt x="3973" y="12603"/>
                    <a:pt x="3982" y="12610"/>
                    <a:pt x="3989" y="12615"/>
                  </a:cubicBezTo>
                  <a:cubicBezTo>
                    <a:pt x="3996" y="12620"/>
                    <a:pt x="4000" y="12623"/>
                    <a:pt x="4001" y="12624"/>
                  </a:cubicBezTo>
                  <a:cubicBezTo>
                    <a:pt x="3999" y="12623"/>
                    <a:pt x="3994" y="12622"/>
                    <a:pt x="3985" y="12619"/>
                  </a:cubicBezTo>
                  <a:cubicBezTo>
                    <a:pt x="3977" y="12616"/>
                    <a:pt x="3966" y="12613"/>
                    <a:pt x="3954" y="12609"/>
                  </a:cubicBezTo>
                  <a:cubicBezTo>
                    <a:pt x="3942" y="12605"/>
                    <a:pt x="3928" y="12602"/>
                    <a:pt x="3914" y="12597"/>
                  </a:cubicBezTo>
                  <a:cubicBezTo>
                    <a:pt x="3899" y="12593"/>
                    <a:pt x="3885" y="12590"/>
                    <a:pt x="3872" y="12586"/>
                  </a:cubicBezTo>
                  <a:lnTo>
                    <a:pt x="3619" y="12524"/>
                  </a:lnTo>
                  <a:lnTo>
                    <a:pt x="3594" y="12574"/>
                  </a:lnTo>
                  <a:lnTo>
                    <a:pt x="4031" y="12674"/>
                  </a:lnTo>
                  <a:lnTo>
                    <a:pt x="4060" y="12613"/>
                  </a:lnTo>
                  <a:lnTo>
                    <a:pt x="3863" y="12457"/>
                  </a:lnTo>
                  <a:cubicBezTo>
                    <a:pt x="3852" y="12448"/>
                    <a:pt x="3840" y="12439"/>
                    <a:pt x="3829" y="12431"/>
                  </a:cubicBezTo>
                  <a:cubicBezTo>
                    <a:pt x="3818" y="12422"/>
                    <a:pt x="3808" y="12415"/>
                    <a:pt x="3799" y="12408"/>
                  </a:cubicBezTo>
                  <a:cubicBezTo>
                    <a:pt x="3790" y="12401"/>
                    <a:pt x="3782" y="12396"/>
                    <a:pt x="3777" y="12392"/>
                  </a:cubicBezTo>
                  <a:cubicBezTo>
                    <a:pt x="3771" y="12388"/>
                    <a:pt x="3768" y="12386"/>
                    <a:pt x="3767" y="12385"/>
                  </a:cubicBezTo>
                  <a:cubicBezTo>
                    <a:pt x="3768" y="12385"/>
                    <a:pt x="3772" y="12387"/>
                    <a:pt x="3779" y="12389"/>
                  </a:cubicBezTo>
                  <a:cubicBezTo>
                    <a:pt x="3786" y="12391"/>
                    <a:pt x="3795" y="12393"/>
                    <a:pt x="3805" y="12396"/>
                  </a:cubicBezTo>
                  <a:cubicBezTo>
                    <a:pt x="3816" y="12399"/>
                    <a:pt x="3828" y="12403"/>
                    <a:pt x="3842" y="12406"/>
                  </a:cubicBezTo>
                  <a:cubicBezTo>
                    <a:pt x="3856" y="12410"/>
                    <a:pt x="3871" y="12414"/>
                    <a:pt x="3887" y="12418"/>
                  </a:cubicBezTo>
                  <a:lnTo>
                    <a:pt x="4128" y="12477"/>
                  </a:lnTo>
                  <a:lnTo>
                    <a:pt x="4158" y="12416"/>
                  </a:lnTo>
                  <a:lnTo>
                    <a:pt x="3811" y="12134"/>
                  </a:lnTo>
                  <a:close/>
                  <a:moveTo>
                    <a:pt x="4263" y="12202"/>
                  </a:moveTo>
                  <a:lnTo>
                    <a:pt x="3872" y="12010"/>
                  </a:lnTo>
                  <a:lnTo>
                    <a:pt x="3849" y="12055"/>
                  </a:lnTo>
                  <a:lnTo>
                    <a:pt x="4240" y="12248"/>
                  </a:lnTo>
                  <a:lnTo>
                    <a:pt x="4263" y="12202"/>
                  </a:lnTo>
                  <a:close/>
                  <a:moveTo>
                    <a:pt x="4379" y="11867"/>
                  </a:moveTo>
                  <a:lnTo>
                    <a:pt x="4303" y="12021"/>
                  </a:lnTo>
                  <a:lnTo>
                    <a:pt x="3951" y="11848"/>
                  </a:lnTo>
                  <a:lnTo>
                    <a:pt x="3928" y="11895"/>
                  </a:lnTo>
                  <a:lnTo>
                    <a:pt x="4319" y="12087"/>
                  </a:lnTo>
                  <a:lnTo>
                    <a:pt x="4415" y="11893"/>
                  </a:lnTo>
                  <a:lnTo>
                    <a:pt x="4379" y="11867"/>
                  </a:lnTo>
                  <a:close/>
                  <a:moveTo>
                    <a:pt x="4581" y="11554"/>
                  </a:moveTo>
                  <a:lnTo>
                    <a:pt x="4191" y="11362"/>
                  </a:lnTo>
                  <a:lnTo>
                    <a:pt x="4168" y="11408"/>
                  </a:lnTo>
                  <a:lnTo>
                    <a:pt x="4331" y="11489"/>
                  </a:lnTo>
                  <a:lnTo>
                    <a:pt x="4250" y="11654"/>
                  </a:lnTo>
                  <a:lnTo>
                    <a:pt x="4087" y="11573"/>
                  </a:lnTo>
                  <a:lnTo>
                    <a:pt x="4064" y="11619"/>
                  </a:lnTo>
                  <a:lnTo>
                    <a:pt x="4455" y="11811"/>
                  </a:lnTo>
                  <a:lnTo>
                    <a:pt x="4477" y="11765"/>
                  </a:lnTo>
                  <a:lnTo>
                    <a:pt x="4288" y="11672"/>
                  </a:lnTo>
                  <a:lnTo>
                    <a:pt x="4369" y="11508"/>
                  </a:lnTo>
                  <a:lnTo>
                    <a:pt x="4558" y="11601"/>
                  </a:lnTo>
                  <a:lnTo>
                    <a:pt x="4581" y="11554"/>
                  </a:lnTo>
                  <a:close/>
                  <a:moveTo>
                    <a:pt x="4746" y="11220"/>
                  </a:moveTo>
                  <a:lnTo>
                    <a:pt x="4705" y="11200"/>
                  </a:lnTo>
                  <a:lnTo>
                    <a:pt x="4621" y="11372"/>
                  </a:lnTo>
                  <a:lnTo>
                    <a:pt x="4478" y="11302"/>
                  </a:lnTo>
                  <a:lnTo>
                    <a:pt x="4544" y="11168"/>
                  </a:lnTo>
                  <a:lnTo>
                    <a:pt x="4503" y="11148"/>
                  </a:lnTo>
                  <a:lnTo>
                    <a:pt x="4437" y="11282"/>
                  </a:lnTo>
                  <a:lnTo>
                    <a:pt x="4309" y="11219"/>
                  </a:lnTo>
                  <a:lnTo>
                    <a:pt x="4388" y="11059"/>
                  </a:lnTo>
                  <a:lnTo>
                    <a:pt x="4352" y="11034"/>
                  </a:lnTo>
                  <a:lnTo>
                    <a:pt x="4247" y="11247"/>
                  </a:lnTo>
                  <a:lnTo>
                    <a:pt x="4638" y="11440"/>
                  </a:lnTo>
                  <a:lnTo>
                    <a:pt x="4746" y="11220"/>
                  </a:lnTo>
                  <a:close/>
                  <a:moveTo>
                    <a:pt x="4846" y="10917"/>
                  </a:moveTo>
                  <a:lnTo>
                    <a:pt x="4770" y="11071"/>
                  </a:lnTo>
                  <a:lnTo>
                    <a:pt x="4419" y="10899"/>
                  </a:lnTo>
                  <a:lnTo>
                    <a:pt x="4396" y="10945"/>
                  </a:lnTo>
                  <a:lnTo>
                    <a:pt x="4786" y="11138"/>
                  </a:lnTo>
                  <a:lnTo>
                    <a:pt x="4882" y="10943"/>
                  </a:lnTo>
                  <a:lnTo>
                    <a:pt x="4846" y="10917"/>
                  </a:lnTo>
                  <a:close/>
                  <a:moveTo>
                    <a:pt x="5105" y="10490"/>
                  </a:moveTo>
                  <a:lnTo>
                    <a:pt x="4698" y="10331"/>
                  </a:lnTo>
                  <a:lnTo>
                    <a:pt x="4664" y="10400"/>
                  </a:lnTo>
                  <a:lnTo>
                    <a:pt x="4887" y="10601"/>
                  </a:lnTo>
                  <a:cubicBezTo>
                    <a:pt x="4901" y="10613"/>
                    <a:pt x="4913" y="10624"/>
                    <a:pt x="4925" y="10632"/>
                  </a:cubicBezTo>
                  <a:cubicBezTo>
                    <a:pt x="4936" y="10641"/>
                    <a:pt x="4942" y="10646"/>
                    <a:pt x="4944" y="10647"/>
                  </a:cubicBezTo>
                  <a:cubicBezTo>
                    <a:pt x="4942" y="10646"/>
                    <a:pt x="4934" y="10644"/>
                    <a:pt x="4920" y="10640"/>
                  </a:cubicBezTo>
                  <a:cubicBezTo>
                    <a:pt x="4906" y="10637"/>
                    <a:pt x="4889" y="10633"/>
                    <a:pt x="4868" y="10629"/>
                  </a:cubicBezTo>
                  <a:lnTo>
                    <a:pt x="4578" y="10574"/>
                  </a:lnTo>
                  <a:lnTo>
                    <a:pt x="4544" y="10643"/>
                  </a:lnTo>
                  <a:lnTo>
                    <a:pt x="4918" y="10869"/>
                  </a:lnTo>
                  <a:lnTo>
                    <a:pt x="4941" y="10824"/>
                  </a:lnTo>
                  <a:lnTo>
                    <a:pt x="4673" y="10666"/>
                  </a:lnTo>
                  <a:cubicBezTo>
                    <a:pt x="4668" y="10663"/>
                    <a:pt x="4661" y="10659"/>
                    <a:pt x="4654" y="10654"/>
                  </a:cubicBezTo>
                  <a:cubicBezTo>
                    <a:pt x="4646" y="10650"/>
                    <a:pt x="4639" y="10646"/>
                    <a:pt x="4631" y="10642"/>
                  </a:cubicBezTo>
                  <a:cubicBezTo>
                    <a:pt x="4624" y="10638"/>
                    <a:pt x="4617" y="10634"/>
                    <a:pt x="4612" y="10631"/>
                  </a:cubicBezTo>
                  <a:cubicBezTo>
                    <a:pt x="4607" y="10628"/>
                    <a:pt x="4604" y="10626"/>
                    <a:pt x="4602" y="10625"/>
                  </a:cubicBezTo>
                  <a:cubicBezTo>
                    <a:pt x="4607" y="10627"/>
                    <a:pt x="4616" y="10629"/>
                    <a:pt x="4630" y="10631"/>
                  </a:cubicBezTo>
                  <a:cubicBezTo>
                    <a:pt x="4645" y="10634"/>
                    <a:pt x="4664" y="10638"/>
                    <a:pt x="4686" y="10642"/>
                  </a:cubicBezTo>
                  <a:lnTo>
                    <a:pt x="5001" y="10701"/>
                  </a:lnTo>
                  <a:lnTo>
                    <a:pt x="5021" y="10661"/>
                  </a:lnTo>
                  <a:lnTo>
                    <a:pt x="4770" y="10434"/>
                  </a:lnTo>
                  <a:cubicBezTo>
                    <a:pt x="4765" y="10430"/>
                    <a:pt x="4759" y="10425"/>
                    <a:pt x="4754" y="10420"/>
                  </a:cubicBezTo>
                  <a:cubicBezTo>
                    <a:pt x="4748" y="10415"/>
                    <a:pt x="4742" y="10410"/>
                    <a:pt x="4737" y="10406"/>
                  </a:cubicBezTo>
                  <a:cubicBezTo>
                    <a:pt x="4731" y="10401"/>
                    <a:pt x="4727" y="10397"/>
                    <a:pt x="4723" y="10394"/>
                  </a:cubicBezTo>
                  <a:cubicBezTo>
                    <a:pt x="4720" y="10391"/>
                    <a:pt x="4717" y="10389"/>
                    <a:pt x="4717" y="10389"/>
                  </a:cubicBezTo>
                  <a:cubicBezTo>
                    <a:pt x="4718" y="10389"/>
                    <a:pt x="4720" y="10390"/>
                    <a:pt x="4725" y="10392"/>
                  </a:cubicBezTo>
                  <a:cubicBezTo>
                    <a:pt x="4730" y="10394"/>
                    <a:pt x="4735" y="10397"/>
                    <a:pt x="4742" y="10400"/>
                  </a:cubicBezTo>
                  <a:cubicBezTo>
                    <a:pt x="4749" y="10403"/>
                    <a:pt x="4756" y="10406"/>
                    <a:pt x="4764" y="10410"/>
                  </a:cubicBezTo>
                  <a:cubicBezTo>
                    <a:pt x="4771" y="10413"/>
                    <a:pt x="4778" y="10416"/>
                    <a:pt x="4784" y="10418"/>
                  </a:cubicBezTo>
                  <a:lnTo>
                    <a:pt x="5082" y="10537"/>
                  </a:lnTo>
                  <a:lnTo>
                    <a:pt x="5105" y="10490"/>
                  </a:lnTo>
                  <a:close/>
                  <a:moveTo>
                    <a:pt x="5125" y="10078"/>
                  </a:moveTo>
                  <a:cubicBezTo>
                    <a:pt x="5110" y="10077"/>
                    <a:pt x="5096" y="10077"/>
                    <a:pt x="5083" y="10081"/>
                  </a:cubicBezTo>
                  <a:cubicBezTo>
                    <a:pt x="5070" y="10084"/>
                    <a:pt x="5058" y="10090"/>
                    <a:pt x="5047" y="10097"/>
                  </a:cubicBezTo>
                  <a:cubicBezTo>
                    <a:pt x="5037" y="10105"/>
                    <a:pt x="5024" y="10116"/>
                    <a:pt x="5010" y="10131"/>
                  </a:cubicBezTo>
                  <a:lnTo>
                    <a:pt x="4974" y="10169"/>
                  </a:lnTo>
                  <a:cubicBezTo>
                    <a:pt x="4955" y="10188"/>
                    <a:pt x="4938" y="10200"/>
                    <a:pt x="4924" y="10206"/>
                  </a:cubicBezTo>
                  <a:cubicBezTo>
                    <a:pt x="4909" y="10211"/>
                    <a:pt x="4894" y="10210"/>
                    <a:pt x="4878" y="10202"/>
                  </a:cubicBezTo>
                  <a:cubicBezTo>
                    <a:pt x="4858" y="10192"/>
                    <a:pt x="4845" y="10178"/>
                    <a:pt x="4841" y="10158"/>
                  </a:cubicBezTo>
                  <a:cubicBezTo>
                    <a:pt x="4836" y="10139"/>
                    <a:pt x="4840" y="10117"/>
                    <a:pt x="4852" y="10092"/>
                  </a:cubicBezTo>
                  <a:cubicBezTo>
                    <a:pt x="4856" y="10084"/>
                    <a:pt x="4861" y="10076"/>
                    <a:pt x="4865" y="10070"/>
                  </a:cubicBezTo>
                  <a:cubicBezTo>
                    <a:pt x="4870" y="10063"/>
                    <a:pt x="4876" y="10056"/>
                    <a:pt x="4882" y="10050"/>
                  </a:cubicBezTo>
                  <a:cubicBezTo>
                    <a:pt x="4888" y="10044"/>
                    <a:pt x="4896" y="10038"/>
                    <a:pt x="4904" y="10032"/>
                  </a:cubicBezTo>
                  <a:cubicBezTo>
                    <a:pt x="4912" y="10026"/>
                    <a:pt x="4921" y="10020"/>
                    <a:pt x="4932" y="10014"/>
                  </a:cubicBezTo>
                  <a:lnTo>
                    <a:pt x="4908" y="9976"/>
                  </a:lnTo>
                  <a:cubicBezTo>
                    <a:pt x="4865" y="10001"/>
                    <a:pt x="4833" y="10035"/>
                    <a:pt x="4813" y="10076"/>
                  </a:cubicBezTo>
                  <a:cubicBezTo>
                    <a:pt x="4803" y="10095"/>
                    <a:pt x="4798" y="10114"/>
                    <a:pt x="4795" y="10132"/>
                  </a:cubicBezTo>
                  <a:cubicBezTo>
                    <a:pt x="4793" y="10150"/>
                    <a:pt x="4794" y="10167"/>
                    <a:pt x="4799" y="10183"/>
                  </a:cubicBezTo>
                  <a:cubicBezTo>
                    <a:pt x="4803" y="10199"/>
                    <a:pt x="4811" y="10213"/>
                    <a:pt x="4822" y="10226"/>
                  </a:cubicBezTo>
                  <a:cubicBezTo>
                    <a:pt x="4832" y="10239"/>
                    <a:pt x="4846" y="10249"/>
                    <a:pt x="4863" y="10258"/>
                  </a:cubicBezTo>
                  <a:cubicBezTo>
                    <a:pt x="4888" y="10270"/>
                    <a:pt x="4913" y="10272"/>
                    <a:pt x="4939" y="10265"/>
                  </a:cubicBezTo>
                  <a:cubicBezTo>
                    <a:pt x="4950" y="10261"/>
                    <a:pt x="4961" y="10255"/>
                    <a:pt x="4971" y="10247"/>
                  </a:cubicBezTo>
                  <a:cubicBezTo>
                    <a:pt x="4981" y="10239"/>
                    <a:pt x="4993" y="10227"/>
                    <a:pt x="5008" y="10212"/>
                  </a:cubicBezTo>
                  <a:lnTo>
                    <a:pt x="5039" y="10179"/>
                  </a:lnTo>
                  <a:cubicBezTo>
                    <a:pt x="5076" y="10139"/>
                    <a:pt x="5112" y="10127"/>
                    <a:pt x="5146" y="10144"/>
                  </a:cubicBezTo>
                  <a:cubicBezTo>
                    <a:pt x="5169" y="10156"/>
                    <a:pt x="5183" y="10174"/>
                    <a:pt x="5188" y="10200"/>
                  </a:cubicBezTo>
                  <a:cubicBezTo>
                    <a:pt x="5191" y="10211"/>
                    <a:pt x="5191" y="10222"/>
                    <a:pt x="5189" y="10233"/>
                  </a:cubicBezTo>
                  <a:cubicBezTo>
                    <a:pt x="5187" y="10243"/>
                    <a:pt x="5182" y="10256"/>
                    <a:pt x="5175" y="10270"/>
                  </a:cubicBezTo>
                  <a:cubicBezTo>
                    <a:pt x="5165" y="10290"/>
                    <a:pt x="5153" y="10307"/>
                    <a:pt x="5140" y="10321"/>
                  </a:cubicBezTo>
                  <a:cubicBezTo>
                    <a:pt x="5126" y="10336"/>
                    <a:pt x="5110" y="10348"/>
                    <a:pt x="5090" y="10359"/>
                  </a:cubicBezTo>
                  <a:lnTo>
                    <a:pt x="5116" y="10397"/>
                  </a:lnTo>
                  <a:cubicBezTo>
                    <a:pt x="5138" y="10384"/>
                    <a:pt x="5156" y="10368"/>
                    <a:pt x="5172" y="10351"/>
                  </a:cubicBezTo>
                  <a:cubicBezTo>
                    <a:pt x="5188" y="10333"/>
                    <a:pt x="5201" y="10313"/>
                    <a:pt x="5213" y="10289"/>
                  </a:cubicBezTo>
                  <a:cubicBezTo>
                    <a:pt x="5222" y="10271"/>
                    <a:pt x="5228" y="10254"/>
                    <a:pt x="5231" y="10239"/>
                  </a:cubicBezTo>
                  <a:cubicBezTo>
                    <a:pt x="5234" y="10223"/>
                    <a:pt x="5234" y="10207"/>
                    <a:pt x="5232" y="10190"/>
                  </a:cubicBezTo>
                  <a:cubicBezTo>
                    <a:pt x="5230" y="10167"/>
                    <a:pt x="5223" y="10147"/>
                    <a:pt x="5211" y="10129"/>
                  </a:cubicBezTo>
                  <a:cubicBezTo>
                    <a:pt x="5198" y="10112"/>
                    <a:pt x="5183" y="10098"/>
                    <a:pt x="5165" y="10089"/>
                  </a:cubicBezTo>
                  <a:cubicBezTo>
                    <a:pt x="5153" y="10083"/>
                    <a:pt x="5139" y="10080"/>
                    <a:pt x="5125" y="10078"/>
                  </a:cubicBezTo>
                  <a:close/>
                  <a:moveTo>
                    <a:pt x="5239" y="9888"/>
                  </a:moveTo>
                  <a:lnTo>
                    <a:pt x="5196" y="9867"/>
                  </a:lnTo>
                  <a:lnTo>
                    <a:pt x="5142" y="9976"/>
                  </a:lnTo>
                  <a:lnTo>
                    <a:pt x="5186" y="9997"/>
                  </a:lnTo>
                  <a:lnTo>
                    <a:pt x="5239" y="9888"/>
                  </a:lnTo>
                  <a:close/>
                  <a:moveTo>
                    <a:pt x="5156" y="9401"/>
                  </a:moveTo>
                  <a:lnTo>
                    <a:pt x="5133" y="9447"/>
                  </a:lnTo>
                  <a:lnTo>
                    <a:pt x="5405" y="9581"/>
                  </a:lnTo>
                  <a:cubicBezTo>
                    <a:pt x="5419" y="9587"/>
                    <a:pt x="5429" y="9594"/>
                    <a:pt x="5438" y="9600"/>
                  </a:cubicBezTo>
                  <a:cubicBezTo>
                    <a:pt x="5446" y="9606"/>
                    <a:pt x="5453" y="9615"/>
                    <a:pt x="5459" y="9626"/>
                  </a:cubicBezTo>
                  <a:cubicBezTo>
                    <a:pt x="5464" y="9636"/>
                    <a:pt x="5466" y="9648"/>
                    <a:pt x="5464" y="9661"/>
                  </a:cubicBezTo>
                  <a:cubicBezTo>
                    <a:pt x="5462" y="9675"/>
                    <a:pt x="5458" y="9690"/>
                    <a:pt x="5449" y="9707"/>
                  </a:cubicBezTo>
                  <a:cubicBezTo>
                    <a:pt x="5443" y="9719"/>
                    <a:pt x="5437" y="9729"/>
                    <a:pt x="5431" y="9736"/>
                  </a:cubicBezTo>
                  <a:cubicBezTo>
                    <a:pt x="5424" y="9744"/>
                    <a:pt x="5417" y="9750"/>
                    <a:pt x="5411" y="9754"/>
                  </a:cubicBezTo>
                  <a:cubicBezTo>
                    <a:pt x="5404" y="9758"/>
                    <a:pt x="5397" y="9761"/>
                    <a:pt x="5391" y="9762"/>
                  </a:cubicBezTo>
                  <a:cubicBezTo>
                    <a:pt x="5385" y="9764"/>
                    <a:pt x="5379" y="9764"/>
                    <a:pt x="5374" y="9764"/>
                  </a:cubicBezTo>
                  <a:cubicBezTo>
                    <a:pt x="5366" y="9764"/>
                    <a:pt x="5357" y="9762"/>
                    <a:pt x="5346" y="9757"/>
                  </a:cubicBezTo>
                  <a:cubicBezTo>
                    <a:pt x="5334" y="9753"/>
                    <a:pt x="5324" y="9748"/>
                    <a:pt x="5314" y="9743"/>
                  </a:cubicBezTo>
                  <a:lnTo>
                    <a:pt x="5051" y="9614"/>
                  </a:lnTo>
                  <a:lnTo>
                    <a:pt x="5028" y="9660"/>
                  </a:lnTo>
                  <a:lnTo>
                    <a:pt x="5308" y="9798"/>
                  </a:lnTo>
                  <a:cubicBezTo>
                    <a:pt x="5317" y="9802"/>
                    <a:pt x="5327" y="9806"/>
                    <a:pt x="5339" y="9811"/>
                  </a:cubicBezTo>
                  <a:cubicBezTo>
                    <a:pt x="5351" y="9815"/>
                    <a:pt x="5363" y="9817"/>
                    <a:pt x="5375" y="9816"/>
                  </a:cubicBezTo>
                  <a:cubicBezTo>
                    <a:pt x="5400" y="9815"/>
                    <a:pt x="5421" y="9808"/>
                    <a:pt x="5439" y="9794"/>
                  </a:cubicBezTo>
                  <a:cubicBezTo>
                    <a:pt x="5457" y="9781"/>
                    <a:pt x="5473" y="9759"/>
                    <a:pt x="5488" y="9729"/>
                  </a:cubicBezTo>
                  <a:cubicBezTo>
                    <a:pt x="5500" y="9705"/>
                    <a:pt x="5507" y="9683"/>
                    <a:pt x="5510" y="9665"/>
                  </a:cubicBezTo>
                  <a:cubicBezTo>
                    <a:pt x="5513" y="9646"/>
                    <a:pt x="5513" y="9628"/>
                    <a:pt x="5508" y="9611"/>
                  </a:cubicBezTo>
                  <a:cubicBezTo>
                    <a:pt x="5504" y="9595"/>
                    <a:pt x="5497" y="9581"/>
                    <a:pt x="5486" y="9571"/>
                  </a:cubicBezTo>
                  <a:cubicBezTo>
                    <a:pt x="5475" y="9560"/>
                    <a:pt x="5457" y="9549"/>
                    <a:pt x="5434" y="9538"/>
                  </a:cubicBezTo>
                  <a:lnTo>
                    <a:pt x="5156" y="9401"/>
                  </a:lnTo>
                  <a:close/>
                  <a:moveTo>
                    <a:pt x="5730" y="9220"/>
                  </a:moveTo>
                  <a:lnTo>
                    <a:pt x="5339" y="9028"/>
                  </a:lnTo>
                  <a:lnTo>
                    <a:pt x="5316" y="9074"/>
                  </a:lnTo>
                  <a:lnTo>
                    <a:pt x="5530" y="9177"/>
                  </a:lnTo>
                  <a:cubicBezTo>
                    <a:pt x="5544" y="9184"/>
                    <a:pt x="5558" y="9191"/>
                    <a:pt x="5572" y="9197"/>
                  </a:cubicBezTo>
                  <a:cubicBezTo>
                    <a:pt x="5586" y="9203"/>
                    <a:pt x="5599" y="9209"/>
                    <a:pt x="5611" y="9214"/>
                  </a:cubicBezTo>
                  <a:cubicBezTo>
                    <a:pt x="5622" y="9219"/>
                    <a:pt x="5632" y="9223"/>
                    <a:pt x="5639" y="9226"/>
                  </a:cubicBezTo>
                  <a:cubicBezTo>
                    <a:pt x="5647" y="9229"/>
                    <a:pt x="5651" y="9230"/>
                    <a:pt x="5651" y="9231"/>
                  </a:cubicBezTo>
                  <a:cubicBezTo>
                    <a:pt x="5650" y="9230"/>
                    <a:pt x="5646" y="9230"/>
                    <a:pt x="5640" y="9230"/>
                  </a:cubicBezTo>
                  <a:cubicBezTo>
                    <a:pt x="5634" y="9229"/>
                    <a:pt x="5626" y="9229"/>
                    <a:pt x="5617" y="9228"/>
                  </a:cubicBezTo>
                  <a:cubicBezTo>
                    <a:pt x="5608" y="9228"/>
                    <a:pt x="5597" y="9227"/>
                    <a:pt x="5586" y="9227"/>
                  </a:cubicBezTo>
                  <a:cubicBezTo>
                    <a:pt x="5574" y="9226"/>
                    <a:pt x="5563" y="9226"/>
                    <a:pt x="5551" y="9227"/>
                  </a:cubicBezTo>
                  <a:lnTo>
                    <a:pt x="5238" y="9234"/>
                  </a:lnTo>
                  <a:lnTo>
                    <a:pt x="5211" y="9288"/>
                  </a:lnTo>
                  <a:lnTo>
                    <a:pt x="5602" y="9480"/>
                  </a:lnTo>
                  <a:lnTo>
                    <a:pt x="5626" y="9432"/>
                  </a:lnTo>
                  <a:lnTo>
                    <a:pt x="5398" y="9323"/>
                  </a:lnTo>
                  <a:cubicBezTo>
                    <a:pt x="5386" y="9317"/>
                    <a:pt x="5375" y="9312"/>
                    <a:pt x="5363" y="9307"/>
                  </a:cubicBezTo>
                  <a:cubicBezTo>
                    <a:pt x="5352" y="9302"/>
                    <a:pt x="5341" y="9297"/>
                    <a:pt x="5331" y="9293"/>
                  </a:cubicBezTo>
                  <a:cubicBezTo>
                    <a:pt x="5321" y="9289"/>
                    <a:pt x="5312" y="9285"/>
                    <a:pt x="5305" y="9282"/>
                  </a:cubicBezTo>
                  <a:cubicBezTo>
                    <a:pt x="5298" y="9279"/>
                    <a:pt x="5293" y="9277"/>
                    <a:pt x="5289" y="9275"/>
                  </a:cubicBezTo>
                  <a:cubicBezTo>
                    <a:pt x="5293" y="9276"/>
                    <a:pt x="5299" y="9276"/>
                    <a:pt x="5306" y="9277"/>
                  </a:cubicBezTo>
                  <a:cubicBezTo>
                    <a:pt x="5314" y="9277"/>
                    <a:pt x="5323" y="9277"/>
                    <a:pt x="5333" y="9277"/>
                  </a:cubicBezTo>
                  <a:cubicBezTo>
                    <a:pt x="5343" y="9277"/>
                    <a:pt x="5354" y="9277"/>
                    <a:pt x="5366" y="9278"/>
                  </a:cubicBezTo>
                  <a:cubicBezTo>
                    <a:pt x="5378" y="9278"/>
                    <a:pt x="5391" y="9278"/>
                    <a:pt x="5405" y="9277"/>
                  </a:cubicBezTo>
                  <a:lnTo>
                    <a:pt x="5706" y="9269"/>
                  </a:lnTo>
                  <a:lnTo>
                    <a:pt x="5730" y="9220"/>
                  </a:lnTo>
                  <a:close/>
                  <a:moveTo>
                    <a:pt x="5808" y="9060"/>
                  </a:moveTo>
                  <a:lnTo>
                    <a:pt x="5418" y="8868"/>
                  </a:lnTo>
                  <a:lnTo>
                    <a:pt x="5395" y="8914"/>
                  </a:lnTo>
                  <a:lnTo>
                    <a:pt x="5786" y="9106"/>
                  </a:lnTo>
                  <a:lnTo>
                    <a:pt x="5808" y="9060"/>
                  </a:lnTo>
                  <a:close/>
                  <a:moveTo>
                    <a:pt x="5608" y="8481"/>
                  </a:moveTo>
                  <a:lnTo>
                    <a:pt x="5585" y="8529"/>
                  </a:lnTo>
                  <a:lnTo>
                    <a:pt x="5801" y="8739"/>
                  </a:lnTo>
                  <a:cubicBezTo>
                    <a:pt x="5819" y="8757"/>
                    <a:pt x="5834" y="8771"/>
                    <a:pt x="5846" y="8782"/>
                  </a:cubicBezTo>
                  <a:cubicBezTo>
                    <a:pt x="5858" y="8792"/>
                    <a:pt x="5866" y="8800"/>
                    <a:pt x="5871" y="8803"/>
                  </a:cubicBezTo>
                  <a:cubicBezTo>
                    <a:pt x="5868" y="8802"/>
                    <a:pt x="5863" y="8801"/>
                    <a:pt x="5856" y="8799"/>
                  </a:cubicBezTo>
                  <a:cubicBezTo>
                    <a:pt x="5849" y="8797"/>
                    <a:pt x="5841" y="8796"/>
                    <a:pt x="5832" y="8794"/>
                  </a:cubicBezTo>
                  <a:cubicBezTo>
                    <a:pt x="5823" y="8792"/>
                    <a:pt x="5813" y="8790"/>
                    <a:pt x="5803" y="8788"/>
                  </a:cubicBezTo>
                  <a:cubicBezTo>
                    <a:pt x="5792" y="8786"/>
                    <a:pt x="5782" y="8785"/>
                    <a:pt x="5772" y="8783"/>
                  </a:cubicBezTo>
                  <a:lnTo>
                    <a:pt x="5480" y="8742"/>
                  </a:lnTo>
                  <a:lnTo>
                    <a:pt x="5455" y="8793"/>
                  </a:lnTo>
                  <a:lnTo>
                    <a:pt x="5910" y="8853"/>
                  </a:lnTo>
                  <a:lnTo>
                    <a:pt x="5933" y="8807"/>
                  </a:lnTo>
                  <a:lnTo>
                    <a:pt x="5608" y="8481"/>
                  </a:lnTo>
                  <a:close/>
                  <a:moveTo>
                    <a:pt x="6144" y="8378"/>
                  </a:moveTo>
                  <a:lnTo>
                    <a:pt x="6104" y="8358"/>
                  </a:lnTo>
                  <a:lnTo>
                    <a:pt x="6019" y="8530"/>
                  </a:lnTo>
                  <a:lnTo>
                    <a:pt x="5876" y="8460"/>
                  </a:lnTo>
                  <a:lnTo>
                    <a:pt x="5942" y="8326"/>
                  </a:lnTo>
                  <a:lnTo>
                    <a:pt x="5901" y="8306"/>
                  </a:lnTo>
                  <a:lnTo>
                    <a:pt x="5836" y="8440"/>
                  </a:lnTo>
                  <a:lnTo>
                    <a:pt x="5707" y="8377"/>
                  </a:lnTo>
                  <a:lnTo>
                    <a:pt x="5786" y="8217"/>
                  </a:lnTo>
                  <a:lnTo>
                    <a:pt x="5751" y="8192"/>
                  </a:lnTo>
                  <a:lnTo>
                    <a:pt x="5645" y="8405"/>
                  </a:lnTo>
                  <a:lnTo>
                    <a:pt x="6036" y="8598"/>
                  </a:lnTo>
                  <a:lnTo>
                    <a:pt x="6144" y="8378"/>
                  </a:lnTo>
                  <a:close/>
                  <a:moveTo>
                    <a:pt x="6307" y="8047"/>
                  </a:moveTo>
                  <a:lnTo>
                    <a:pt x="6271" y="8052"/>
                  </a:lnTo>
                  <a:cubicBezTo>
                    <a:pt x="6254" y="8054"/>
                    <a:pt x="6236" y="8057"/>
                    <a:pt x="6218" y="8059"/>
                  </a:cubicBezTo>
                  <a:cubicBezTo>
                    <a:pt x="6199" y="8062"/>
                    <a:pt x="6181" y="8064"/>
                    <a:pt x="6165" y="8066"/>
                  </a:cubicBezTo>
                  <a:cubicBezTo>
                    <a:pt x="6148" y="8069"/>
                    <a:pt x="6137" y="8071"/>
                    <a:pt x="6130" y="8072"/>
                  </a:cubicBezTo>
                  <a:cubicBezTo>
                    <a:pt x="6120" y="8074"/>
                    <a:pt x="6109" y="8076"/>
                    <a:pt x="6097" y="8079"/>
                  </a:cubicBezTo>
                  <a:cubicBezTo>
                    <a:pt x="6086" y="8082"/>
                    <a:pt x="6075" y="8086"/>
                    <a:pt x="6067" y="8090"/>
                  </a:cubicBezTo>
                  <a:lnTo>
                    <a:pt x="6070" y="8084"/>
                  </a:lnTo>
                  <a:cubicBezTo>
                    <a:pt x="6077" y="8068"/>
                    <a:pt x="6082" y="8053"/>
                    <a:pt x="6083" y="8038"/>
                  </a:cubicBezTo>
                  <a:cubicBezTo>
                    <a:pt x="6084" y="8022"/>
                    <a:pt x="6082" y="8008"/>
                    <a:pt x="6077" y="7994"/>
                  </a:cubicBezTo>
                  <a:cubicBezTo>
                    <a:pt x="6072" y="7981"/>
                    <a:pt x="6065" y="7968"/>
                    <a:pt x="6054" y="7956"/>
                  </a:cubicBezTo>
                  <a:cubicBezTo>
                    <a:pt x="6043" y="7945"/>
                    <a:pt x="6029" y="7935"/>
                    <a:pt x="6014" y="7927"/>
                  </a:cubicBezTo>
                  <a:cubicBezTo>
                    <a:pt x="6003" y="7922"/>
                    <a:pt x="5993" y="7919"/>
                    <a:pt x="5984" y="7917"/>
                  </a:cubicBezTo>
                  <a:cubicBezTo>
                    <a:pt x="5974" y="7916"/>
                    <a:pt x="5965" y="7915"/>
                    <a:pt x="5956" y="7915"/>
                  </a:cubicBezTo>
                  <a:cubicBezTo>
                    <a:pt x="5947" y="7915"/>
                    <a:pt x="5939" y="7916"/>
                    <a:pt x="5932" y="7918"/>
                  </a:cubicBezTo>
                  <a:cubicBezTo>
                    <a:pt x="5925" y="7921"/>
                    <a:pt x="5918" y="7923"/>
                    <a:pt x="5912" y="7926"/>
                  </a:cubicBezTo>
                  <a:cubicBezTo>
                    <a:pt x="5906" y="7929"/>
                    <a:pt x="5900" y="7932"/>
                    <a:pt x="5894" y="7936"/>
                  </a:cubicBezTo>
                  <a:cubicBezTo>
                    <a:pt x="5889" y="7941"/>
                    <a:pt x="5883" y="7946"/>
                    <a:pt x="5876" y="7953"/>
                  </a:cubicBezTo>
                  <a:cubicBezTo>
                    <a:pt x="5870" y="7960"/>
                    <a:pt x="5864" y="7968"/>
                    <a:pt x="5858" y="7978"/>
                  </a:cubicBezTo>
                  <a:cubicBezTo>
                    <a:pt x="5852" y="7987"/>
                    <a:pt x="5845" y="7999"/>
                    <a:pt x="5839" y="8012"/>
                  </a:cubicBezTo>
                  <a:lnTo>
                    <a:pt x="5794" y="8103"/>
                  </a:lnTo>
                  <a:lnTo>
                    <a:pt x="6185" y="8296"/>
                  </a:lnTo>
                  <a:lnTo>
                    <a:pt x="6207" y="8250"/>
                  </a:lnTo>
                  <a:lnTo>
                    <a:pt x="6031" y="8163"/>
                  </a:lnTo>
                  <a:cubicBezTo>
                    <a:pt x="6036" y="8153"/>
                    <a:pt x="6042" y="8146"/>
                    <a:pt x="6048" y="8142"/>
                  </a:cubicBezTo>
                  <a:cubicBezTo>
                    <a:pt x="6054" y="8137"/>
                    <a:pt x="6064" y="8134"/>
                    <a:pt x="6078" y="8131"/>
                  </a:cubicBezTo>
                  <a:cubicBezTo>
                    <a:pt x="6101" y="8126"/>
                    <a:pt x="6123" y="8122"/>
                    <a:pt x="6143" y="8119"/>
                  </a:cubicBezTo>
                  <a:cubicBezTo>
                    <a:pt x="6164" y="8115"/>
                    <a:pt x="6183" y="8113"/>
                    <a:pt x="6201" y="8110"/>
                  </a:cubicBezTo>
                  <a:cubicBezTo>
                    <a:pt x="6218" y="8108"/>
                    <a:pt x="6233" y="8107"/>
                    <a:pt x="6246" y="8106"/>
                  </a:cubicBezTo>
                  <a:cubicBezTo>
                    <a:pt x="6260" y="8106"/>
                    <a:pt x="6270" y="8106"/>
                    <a:pt x="6278" y="8106"/>
                  </a:cubicBezTo>
                  <a:lnTo>
                    <a:pt x="6307" y="8047"/>
                  </a:lnTo>
                  <a:close/>
                  <a:moveTo>
                    <a:pt x="6021" y="7998"/>
                  </a:moveTo>
                  <a:cubicBezTo>
                    <a:pt x="6029" y="8007"/>
                    <a:pt x="6035" y="8016"/>
                    <a:pt x="6038" y="8025"/>
                  </a:cubicBezTo>
                  <a:cubicBezTo>
                    <a:pt x="6041" y="8036"/>
                    <a:pt x="6041" y="8048"/>
                    <a:pt x="6039" y="8060"/>
                  </a:cubicBezTo>
                  <a:cubicBezTo>
                    <a:pt x="6037" y="8073"/>
                    <a:pt x="6031" y="8088"/>
                    <a:pt x="6023" y="8105"/>
                  </a:cubicBezTo>
                  <a:lnTo>
                    <a:pt x="6002" y="8149"/>
                  </a:lnTo>
                  <a:lnTo>
                    <a:pt x="5856" y="8077"/>
                  </a:lnTo>
                  <a:lnTo>
                    <a:pt x="5879" y="8030"/>
                  </a:lnTo>
                  <a:cubicBezTo>
                    <a:pt x="5884" y="8020"/>
                    <a:pt x="5889" y="8011"/>
                    <a:pt x="5894" y="8004"/>
                  </a:cubicBezTo>
                  <a:cubicBezTo>
                    <a:pt x="5899" y="7997"/>
                    <a:pt x="5905" y="7990"/>
                    <a:pt x="5911" y="7985"/>
                  </a:cubicBezTo>
                  <a:cubicBezTo>
                    <a:pt x="5921" y="7976"/>
                    <a:pt x="5933" y="7971"/>
                    <a:pt x="5948" y="7969"/>
                  </a:cubicBezTo>
                  <a:cubicBezTo>
                    <a:pt x="5962" y="7968"/>
                    <a:pt x="5976" y="7970"/>
                    <a:pt x="5989" y="7976"/>
                  </a:cubicBezTo>
                  <a:cubicBezTo>
                    <a:pt x="6002" y="7983"/>
                    <a:pt x="6012" y="7990"/>
                    <a:pt x="6021" y="7998"/>
                  </a:cubicBezTo>
                  <a:close/>
                  <a:moveTo>
                    <a:pt x="6318" y="7653"/>
                  </a:moveTo>
                  <a:cubicBezTo>
                    <a:pt x="6303" y="7652"/>
                    <a:pt x="6290" y="7653"/>
                    <a:pt x="6277" y="7656"/>
                  </a:cubicBezTo>
                  <a:cubicBezTo>
                    <a:pt x="6264" y="7660"/>
                    <a:pt x="6252" y="7665"/>
                    <a:pt x="6241" y="7672"/>
                  </a:cubicBezTo>
                  <a:cubicBezTo>
                    <a:pt x="6230" y="7680"/>
                    <a:pt x="6217" y="7691"/>
                    <a:pt x="6203" y="7706"/>
                  </a:cubicBezTo>
                  <a:lnTo>
                    <a:pt x="6167" y="7744"/>
                  </a:lnTo>
                  <a:cubicBezTo>
                    <a:pt x="6148" y="7763"/>
                    <a:pt x="6131" y="7776"/>
                    <a:pt x="6117" y="7781"/>
                  </a:cubicBezTo>
                  <a:cubicBezTo>
                    <a:pt x="6102" y="7786"/>
                    <a:pt x="6087" y="7785"/>
                    <a:pt x="6071" y="7777"/>
                  </a:cubicBezTo>
                  <a:cubicBezTo>
                    <a:pt x="6051" y="7767"/>
                    <a:pt x="6039" y="7753"/>
                    <a:pt x="6034" y="7734"/>
                  </a:cubicBezTo>
                  <a:cubicBezTo>
                    <a:pt x="6029" y="7714"/>
                    <a:pt x="6033" y="7692"/>
                    <a:pt x="6045" y="7668"/>
                  </a:cubicBezTo>
                  <a:cubicBezTo>
                    <a:pt x="6049" y="7659"/>
                    <a:pt x="6054" y="7652"/>
                    <a:pt x="6059" y="7645"/>
                  </a:cubicBezTo>
                  <a:cubicBezTo>
                    <a:pt x="6063" y="7638"/>
                    <a:pt x="6069" y="7631"/>
                    <a:pt x="6075" y="7625"/>
                  </a:cubicBezTo>
                  <a:cubicBezTo>
                    <a:pt x="6081" y="7619"/>
                    <a:pt x="6089" y="7613"/>
                    <a:pt x="6097" y="7607"/>
                  </a:cubicBezTo>
                  <a:cubicBezTo>
                    <a:pt x="6105" y="7601"/>
                    <a:pt x="6114" y="7595"/>
                    <a:pt x="6125" y="7589"/>
                  </a:cubicBezTo>
                  <a:lnTo>
                    <a:pt x="6102" y="7552"/>
                  </a:lnTo>
                  <a:cubicBezTo>
                    <a:pt x="6058" y="7577"/>
                    <a:pt x="6026" y="7610"/>
                    <a:pt x="6006" y="7651"/>
                  </a:cubicBezTo>
                  <a:cubicBezTo>
                    <a:pt x="5997" y="7670"/>
                    <a:pt x="5991" y="7689"/>
                    <a:pt x="5989" y="7707"/>
                  </a:cubicBezTo>
                  <a:cubicBezTo>
                    <a:pt x="5987" y="7725"/>
                    <a:pt x="5988" y="7742"/>
                    <a:pt x="5992" y="7758"/>
                  </a:cubicBezTo>
                  <a:cubicBezTo>
                    <a:pt x="5997" y="7774"/>
                    <a:pt x="6004" y="7788"/>
                    <a:pt x="6015" y="7801"/>
                  </a:cubicBezTo>
                  <a:cubicBezTo>
                    <a:pt x="6025" y="7814"/>
                    <a:pt x="6039" y="7825"/>
                    <a:pt x="6056" y="7833"/>
                  </a:cubicBezTo>
                  <a:cubicBezTo>
                    <a:pt x="6081" y="7845"/>
                    <a:pt x="6106" y="7847"/>
                    <a:pt x="6132" y="7840"/>
                  </a:cubicBezTo>
                  <a:cubicBezTo>
                    <a:pt x="6143" y="7836"/>
                    <a:pt x="6154" y="7830"/>
                    <a:pt x="6164" y="7822"/>
                  </a:cubicBezTo>
                  <a:cubicBezTo>
                    <a:pt x="6175" y="7814"/>
                    <a:pt x="6187" y="7803"/>
                    <a:pt x="6201" y="7787"/>
                  </a:cubicBezTo>
                  <a:lnTo>
                    <a:pt x="6232" y="7754"/>
                  </a:lnTo>
                  <a:cubicBezTo>
                    <a:pt x="6269" y="7714"/>
                    <a:pt x="6305" y="7703"/>
                    <a:pt x="6339" y="7720"/>
                  </a:cubicBezTo>
                  <a:cubicBezTo>
                    <a:pt x="6363" y="7731"/>
                    <a:pt x="6377" y="7750"/>
                    <a:pt x="6382" y="7775"/>
                  </a:cubicBezTo>
                  <a:cubicBezTo>
                    <a:pt x="6384" y="7787"/>
                    <a:pt x="6384" y="7797"/>
                    <a:pt x="6382" y="7808"/>
                  </a:cubicBezTo>
                  <a:cubicBezTo>
                    <a:pt x="6380" y="7818"/>
                    <a:pt x="6375" y="7831"/>
                    <a:pt x="6368" y="7846"/>
                  </a:cubicBezTo>
                  <a:cubicBezTo>
                    <a:pt x="6358" y="7865"/>
                    <a:pt x="6347" y="7882"/>
                    <a:pt x="6333" y="7897"/>
                  </a:cubicBezTo>
                  <a:cubicBezTo>
                    <a:pt x="6319" y="7911"/>
                    <a:pt x="6303" y="7923"/>
                    <a:pt x="6283" y="7934"/>
                  </a:cubicBezTo>
                  <a:lnTo>
                    <a:pt x="6309" y="7972"/>
                  </a:lnTo>
                  <a:cubicBezTo>
                    <a:pt x="6331" y="7959"/>
                    <a:pt x="6350" y="7943"/>
                    <a:pt x="6365" y="7926"/>
                  </a:cubicBezTo>
                  <a:cubicBezTo>
                    <a:pt x="6381" y="7908"/>
                    <a:pt x="6395" y="7888"/>
                    <a:pt x="6406" y="7864"/>
                  </a:cubicBezTo>
                  <a:cubicBezTo>
                    <a:pt x="6415" y="7846"/>
                    <a:pt x="6421" y="7829"/>
                    <a:pt x="6424" y="7814"/>
                  </a:cubicBezTo>
                  <a:cubicBezTo>
                    <a:pt x="6427" y="7798"/>
                    <a:pt x="6428" y="7782"/>
                    <a:pt x="6426" y="7765"/>
                  </a:cubicBezTo>
                  <a:cubicBezTo>
                    <a:pt x="6423" y="7742"/>
                    <a:pt x="6416" y="7722"/>
                    <a:pt x="6404" y="7704"/>
                  </a:cubicBezTo>
                  <a:cubicBezTo>
                    <a:pt x="6392" y="7687"/>
                    <a:pt x="6376" y="7673"/>
                    <a:pt x="6358" y="7664"/>
                  </a:cubicBezTo>
                  <a:cubicBezTo>
                    <a:pt x="6346" y="7658"/>
                    <a:pt x="6333" y="7655"/>
                    <a:pt x="6318" y="7653"/>
                  </a:cubicBezTo>
                  <a:close/>
                  <a:moveTo>
                    <a:pt x="6536" y="7583"/>
                  </a:moveTo>
                  <a:lnTo>
                    <a:pt x="6145" y="7390"/>
                  </a:lnTo>
                  <a:lnTo>
                    <a:pt x="6122" y="7436"/>
                  </a:lnTo>
                  <a:lnTo>
                    <a:pt x="6513" y="7628"/>
                  </a:lnTo>
                  <a:lnTo>
                    <a:pt x="6536" y="7583"/>
                  </a:lnTo>
                  <a:close/>
                  <a:moveTo>
                    <a:pt x="6311" y="7053"/>
                  </a:moveTo>
                  <a:lnTo>
                    <a:pt x="6183" y="7312"/>
                  </a:lnTo>
                  <a:lnTo>
                    <a:pt x="6223" y="7331"/>
                  </a:lnTo>
                  <a:lnTo>
                    <a:pt x="6274" y="7226"/>
                  </a:lnTo>
                  <a:lnTo>
                    <a:pt x="6626" y="7399"/>
                  </a:lnTo>
                  <a:lnTo>
                    <a:pt x="6648" y="7354"/>
                  </a:lnTo>
                  <a:lnTo>
                    <a:pt x="6296" y="7181"/>
                  </a:lnTo>
                  <a:lnTo>
                    <a:pt x="6349" y="7076"/>
                  </a:lnTo>
                  <a:lnTo>
                    <a:pt x="6311" y="7053"/>
                  </a:lnTo>
                  <a:close/>
                  <a:moveTo>
                    <a:pt x="6854" y="6937"/>
                  </a:moveTo>
                  <a:lnTo>
                    <a:pt x="6399" y="6874"/>
                  </a:lnTo>
                  <a:lnTo>
                    <a:pt x="6369" y="6935"/>
                  </a:lnTo>
                  <a:lnTo>
                    <a:pt x="6696" y="7257"/>
                  </a:lnTo>
                  <a:lnTo>
                    <a:pt x="6719" y="7210"/>
                  </a:lnTo>
                  <a:lnTo>
                    <a:pt x="6617" y="7113"/>
                  </a:lnTo>
                  <a:lnTo>
                    <a:pt x="6689" y="6968"/>
                  </a:lnTo>
                  <a:lnTo>
                    <a:pt x="6827" y="6990"/>
                  </a:lnTo>
                  <a:lnTo>
                    <a:pt x="6854" y="6937"/>
                  </a:lnTo>
                  <a:close/>
                  <a:moveTo>
                    <a:pt x="6645" y="6961"/>
                  </a:moveTo>
                  <a:lnTo>
                    <a:pt x="6585" y="7082"/>
                  </a:lnTo>
                  <a:lnTo>
                    <a:pt x="6424" y="6926"/>
                  </a:lnTo>
                  <a:lnTo>
                    <a:pt x="6645" y="6961"/>
                  </a:lnTo>
                  <a:close/>
                  <a:moveTo>
                    <a:pt x="6291" y="6905"/>
                  </a:moveTo>
                  <a:cubicBezTo>
                    <a:pt x="6283" y="6908"/>
                    <a:pt x="6276" y="6913"/>
                    <a:pt x="6272" y="6922"/>
                  </a:cubicBezTo>
                  <a:cubicBezTo>
                    <a:pt x="6268" y="6930"/>
                    <a:pt x="6268" y="6938"/>
                    <a:pt x="6271" y="6946"/>
                  </a:cubicBezTo>
                  <a:cubicBezTo>
                    <a:pt x="6273" y="6955"/>
                    <a:pt x="6279" y="6961"/>
                    <a:pt x="6287" y="6965"/>
                  </a:cubicBezTo>
                  <a:cubicBezTo>
                    <a:pt x="6295" y="6969"/>
                    <a:pt x="6304" y="6970"/>
                    <a:pt x="6312" y="6967"/>
                  </a:cubicBezTo>
                  <a:cubicBezTo>
                    <a:pt x="6321" y="6964"/>
                    <a:pt x="6328" y="6959"/>
                    <a:pt x="6332" y="6950"/>
                  </a:cubicBezTo>
                  <a:cubicBezTo>
                    <a:pt x="6336" y="6942"/>
                    <a:pt x="6336" y="6933"/>
                    <a:pt x="6333" y="6925"/>
                  </a:cubicBezTo>
                  <a:cubicBezTo>
                    <a:pt x="6330" y="6917"/>
                    <a:pt x="6324" y="6910"/>
                    <a:pt x="6316" y="6906"/>
                  </a:cubicBezTo>
                  <a:cubicBezTo>
                    <a:pt x="6308" y="6902"/>
                    <a:pt x="6300" y="6902"/>
                    <a:pt x="6291" y="6905"/>
                  </a:cubicBezTo>
                  <a:close/>
                  <a:moveTo>
                    <a:pt x="6349" y="6787"/>
                  </a:moveTo>
                  <a:cubicBezTo>
                    <a:pt x="6340" y="6790"/>
                    <a:pt x="6334" y="6796"/>
                    <a:pt x="6330" y="6804"/>
                  </a:cubicBezTo>
                  <a:cubicBezTo>
                    <a:pt x="6326" y="6812"/>
                    <a:pt x="6325" y="6820"/>
                    <a:pt x="6328" y="6829"/>
                  </a:cubicBezTo>
                  <a:cubicBezTo>
                    <a:pt x="6331" y="6837"/>
                    <a:pt x="6337" y="6844"/>
                    <a:pt x="6345" y="6848"/>
                  </a:cubicBezTo>
                  <a:cubicBezTo>
                    <a:pt x="6353" y="6852"/>
                    <a:pt x="6362" y="6852"/>
                    <a:pt x="6370" y="6850"/>
                  </a:cubicBezTo>
                  <a:cubicBezTo>
                    <a:pt x="6379" y="6847"/>
                    <a:pt x="6385" y="6841"/>
                    <a:pt x="6389" y="6833"/>
                  </a:cubicBezTo>
                  <a:cubicBezTo>
                    <a:pt x="6394" y="6824"/>
                    <a:pt x="6394" y="6816"/>
                    <a:pt x="6391" y="6808"/>
                  </a:cubicBezTo>
                  <a:cubicBezTo>
                    <a:pt x="6388" y="6799"/>
                    <a:pt x="6382" y="6793"/>
                    <a:pt x="6374" y="6789"/>
                  </a:cubicBezTo>
                  <a:cubicBezTo>
                    <a:pt x="6366" y="6785"/>
                    <a:pt x="6357" y="6784"/>
                    <a:pt x="6349" y="6787"/>
                  </a:cubicBezTo>
                  <a:close/>
                  <a:moveTo>
                    <a:pt x="6591" y="6484"/>
                  </a:moveTo>
                  <a:lnTo>
                    <a:pt x="6463" y="6743"/>
                  </a:lnTo>
                  <a:lnTo>
                    <a:pt x="6503" y="6762"/>
                  </a:lnTo>
                  <a:lnTo>
                    <a:pt x="6554" y="6658"/>
                  </a:lnTo>
                  <a:lnTo>
                    <a:pt x="6906" y="6831"/>
                  </a:lnTo>
                  <a:lnTo>
                    <a:pt x="6928" y="6786"/>
                  </a:lnTo>
                  <a:lnTo>
                    <a:pt x="6576" y="6613"/>
                  </a:lnTo>
                  <a:lnTo>
                    <a:pt x="6628" y="6507"/>
                  </a:lnTo>
                  <a:lnTo>
                    <a:pt x="6591" y="6484"/>
                  </a:lnTo>
                  <a:close/>
                  <a:moveTo>
                    <a:pt x="7256" y="6118"/>
                  </a:moveTo>
                  <a:lnTo>
                    <a:pt x="6849" y="5959"/>
                  </a:lnTo>
                  <a:lnTo>
                    <a:pt x="6815" y="6028"/>
                  </a:lnTo>
                  <a:lnTo>
                    <a:pt x="7039" y="6229"/>
                  </a:lnTo>
                  <a:cubicBezTo>
                    <a:pt x="7052" y="6241"/>
                    <a:pt x="7065" y="6251"/>
                    <a:pt x="7076" y="6260"/>
                  </a:cubicBezTo>
                  <a:cubicBezTo>
                    <a:pt x="7087" y="6269"/>
                    <a:pt x="7094" y="6274"/>
                    <a:pt x="7095" y="6275"/>
                  </a:cubicBezTo>
                  <a:cubicBezTo>
                    <a:pt x="7093" y="6274"/>
                    <a:pt x="7085" y="6272"/>
                    <a:pt x="7071" y="6268"/>
                  </a:cubicBezTo>
                  <a:cubicBezTo>
                    <a:pt x="7058" y="6265"/>
                    <a:pt x="7040" y="6261"/>
                    <a:pt x="7020" y="6257"/>
                  </a:cubicBezTo>
                  <a:lnTo>
                    <a:pt x="6729" y="6202"/>
                  </a:lnTo>
                  <a:lnTo>
                    <a:pt x="6696" y="6271"/>
                  </a:lnTo>
                  <a:lnTo>
                    <a:pt x="7070" y="6497"/>
                  </a:lnTo>
                  <a:lnTo>
                    <a:pt x="7092" y="6452"/>
                  </a:lnTo>
                  <a:lnTo>
                    <a:pt x="6824" y="6294"/>
                  </a:lnTo>
                  <a:cubicBezTo>
                    <a:pt x="6819" y="6291"/>
                    <a:pt x="6812" y="6287"/>
                    <a:pt x="6805" y="6282"/>
                  </a:cubicBezTo>
                  <a:cubicBezTo>
                    <a:pt x="6797" y="6278"/>
                    <a:pt x="6790" y="6274"/>
                    <a:pt x="6783" y="6270"/>
                  </a:cubicBezTo>
                  <a:cubicBezTo>
                    <a:pt x="6775" y="6266"/>
                    <a:pt x="6769" y="6262"/>
                    <a:pt x="6763" y="6259"/>
                  </a:cubicBezTo>
                  <a:cubicBezTo>
                    <a:pt x="6758" y="6256"/>
                    <a:pt x="6755" y="6254"/>
                    <a:pt x="6754" y="6253"/>
                  </a:cubicBezTo>
                  <a:cubicBezTo>
                    <a:pt x="6758" y="6255"/>
                    <a:pt x="6768" y="6257"/>
                    <a:pt x="6781" y="6259"/>
                  </a:cubicBezTo>
                  <a:cubicBezTo>
                    <a:pt x="6796" y="6262"/>
                    <a:pt x="6815" y="6266"/>
                    <a:pt x="6837" y="6270"/>
                  </a:cubicBezTo>
                  <a:lnTo>
                    <a:pt x="7152" y="6329"/>
                  </a:lnTo>
                  <a:lnTo>
                    <a:pt x="7172" y="6289"/>
                  </a:lnTo>
                  <a:lnTo>
                    <a:pt x="6922" y="6062"/>
                  </a:lnTo>
                  <a:cubicBezTo>
                    <a:pt x="6916" y="6058"/>
                    <a:pt x="6911" y="6053"/>
                    <a:pt x="6905" y="6048"/>
                  </a:cubicBezTo>
                  <a:cubicBezTo>
                    <a:pt x="6899" y="6043"/>
                    <a:pt x="6893" y="6038"/>
                    <a:pt x="6888" y="6034"/>
                  </a:cubicBezTo>
                  <a:cubicBezTo>
                    <a:pt x="6883" y="6029"/>
                    <a:pt x="6878" y="6025"/>
                    <a:pt x="6875" y="6022"/>
                  </a:cubicBezTo>
                  <a:cubicBezTo>
                    <a:pt x="6871" y="6019"/>
                    <a:pt x="6869" y="6017"/>
                    <a:pt x="6868" y="6017"/>
                  </a:cubicBezTo>
                  <a:cubicBezTo>
                    <a:pt x="6869" y="6017"/>
                    <a:pt x="6872" y="6018"/>
                    <a:pt x="6876" y="6020"/>
                  </a:cubicBezTo>
                  <a:cubicBezTo>
                    <a:pt x="6881" y="6022"/>
                    <a:pt x="6887" y="6025"/>
                    <a:pt x="6893" y="6028"/>
                  </a:cubicBezTo>
                  <a:cubicBezTo>
                    <a:pt x="6900" y="6031"/>
                    <a:pt x="6907" y="6034"/>
                    <a:pt x="6915" y="6037"/>
                  </a:cubicBezTo>
                  <a:cubicBezTo>
                    <a:pt x="6922" y="6041"/>
                    <a:pt x="6929" y="6044"/>
                    <a:pt x="6936" y="6046"/>
                  </a:cubicBezTo>
                  <a:lnTo>
                    <a:pt x="7233" y="6165"/>
                  </a:lnTo>
                  <a:lnTo>
                    <a:pt x="7256" y="6118"/>
                  </a:lnTo>
                  <a:close/>
                  <a:moveTo>
                    <a:pt x="7041" y="5569"/>
                  </a:moveTo>
                  <a:lnTo>
                    <a:pt x="7018" y="5615"/>
                  </a:lnTo>
                  <a:lnTo>
                    <a:pt x="7291" y="5749"/>
                  </a:lnTo>
                  <a:cubicBezTo>
                    <a:pt x="7304" y="5756"/>
                    <a:pt x="7315" y="5762"/>
                    <a:pt x="7323" y="5769"/>
                  </a:cubicBezTo>
                  <a:cubicBezTo>
                    <a:pt x="7332" y="5775"/>
                    <a:pt x="7339" y="5783"/>
                    <a:pt x="7344" y="5794"/>
                  </a:cubicBezTo>
                  <a:cubicBezTo>
                    <a:pt x="7349" y="5804"/>
                    <a:pt x="7351" y="5816"/>
                    <a:pt x="7349" y="5830"/>
                  </a:cubicBezTo>
                  <a:cubicBezTo>
                    <a:pt x="7348" y="5844"/>
                    <a:pt x="7343" y="5859"/>
                    <a:pt x="7335" y="5875"/>
                  </a:cubicBezTo>
                  <a:cubicBezTo>
                    <a:pt x="7329" y="5887"/>
                    <a:pt x="7323" y="5897"/>
                    <a:pt x="7316" y="5905"/>
                  </a:cubicBezTo>
                  <a:cubicBezTo>
                    <a:pt x="7309" y="5913"/>
                    <a:pt x="7303" y="5918"/>
                    <a:pt x="7296" y="5923"/>
                  </a:cubicBezTo>
                  <a:cubicBezTo>
                    <a:pt x="7289" y="5927"/>
                    <a:pt x="7283" y="5930"/>
                    <a:pt x="7276" y="5931"/>
                  </a:cubicBezTo>
                  <a:cubicBezTo>
                    <a:pt x="7270" y="5932"/>
                    <a:pt x="7264" y="5933"/>
                    <a:pt x="7259" y="5933"/>
                  </a:cubicBezTo>
                  <a:cubicBezTo>
                    <a:pt x="7252" y="5932"/>
                    <a:pt x="7242" y="5930"/>
                    <a:pt x="7231" y="5926"/>
                  </a:cubicBezTo>
                  <a:cubicBezTo>
                    <a:pt x="7220" y="5921"/>
                    <a:pt x="7209" y="5917"/>
                    <a:pt x="7199" y="5912"/>
                  </a:cubicBezTo>
                  <a:lnTo>
                    <a:pt x="6936" y="5782"/>
                  </a:lnTo>
                  <a:lnTo>
                    <a:pt x="6913" y="5829"/>
                  </a:lnTo>
                  <a:lnTo>
                    <a:pt x="7194" y="5966"/>
                  </a:lnTo>
                  <a:cubicBezTo>
                    <a:pt x="7202" y="5971"/>
                    <a:pt x="7213" y="5975"/>
                    <a:pt x="7224" y="5979"/>
                  </a:cubicBezTo>
                  <a:cubicBezTo>
                    <a:pt x="7236" y="5984"/>
                    <a:pt x="7248" y="5986"/>
                    <a:pt x="7260" y="5985"/>
                  </a:cubicBezTo>
                  <a:cubicBezTo>
                    <a:pt x="7285" y="5984"/>
                    <a:pt x="7306" y="5977"/>
                    <a:pt x="7324" y="5963"/>
                  </a:cubicBezTo>
                  <a:cubicBezTo>
                    <a:pt x="7342" y="5950"/>
                    <a:pt x="7359" y="5928"/>
                    <a:pt x="7374" y="5897"/>
                  </a:cubicBezTo>
                  <a:cubicBezTo>
                    <a:pt x="7385" y="5873"/>
                    <a:pt x="7393" y="5852"/>
                    <a:pt x="7396" y="5833"/>
                  </a:cubicBezTo>
                  <a:cubicBezTo>
                    <a:pt x="7399" y="5815"/>
                    <a:pt x="7398" y="5797"/>
                    <a:pt x="7394" y="5780"/>
                  </a:cubicBezTo>
                  <a:cubicBezTo>
                    <a:pt x="7390" y="5763"/>
                    <a:pt x="7382" y="5750"/>
                    <a:pt x="7371" y="5739"/>
                  </a:cubicBezTo>
                  <a:cubicBezTo>
                    <a:pt x="7360" y="5729"/>
                    <a:pt x="7342" y="5718"/>
                    <a:pt x="7319" y="5706"/>
                  </a:cubicBezTo>
                  <a:lnTo>
                    <a:pt x="7041" y="5569"/>
                  </a:lnTo>
                  <a:close/>
                  <a:moveTo>
                    <a:pt x="6884" y="5700"/>
                  </a:moveTo>
                  <a:cubicBezTo>
                    <a:pt x="6875" y="5703"/>
                    <a:pt x="6869" y="5709"/>
                    <a:pt x="6865" y="5717"/>
                  </a:cubicBezTo>
                  <a:cubicBezTo>
                    <a:pt x="6861" y="5725"/>
                    <a:pt x="6860" y="5733"/>
                    <a:pt x="6863" y="5742"/>
                  </a:cubicBezTo>
                  <a:cubicBezTo>
                    <a:pt x="6866" y="5750"/>
                    <a:pt x="6872" y="5756"/>
                    <a:pt x="6880" y="5760"/>
                  </a:cubicBezTo>
                  <a:cubicBezTo>
                    <a:pt x="6888" y="5764"/>
                    <a:pt x="6897" y="5765"/>
                    <a:pt x="6905" y="5762"/>
                  </a:cubicBezTo>
                  <a:cubicBezTo>
                    <a:pt x="6914" y="5759"/>
                    <a:pt x="6920" y="5754"/>
                    <a:pt x="6924" y="5746"/>
                  </a:cubicBezTo>
                  <a:cubicBezTo>
                    <a:pt x="6929" y="5737"/>
                    <a:pt x="6929" y="5729"/>
                    <a:pt x="6926" y="5720"/>
                  </a:cubicBezTo>
                  <a:cubicBezTo>
                    <a:pt x="6923" y="5712"/>
                    <a:pt x="6917" y="5706"/>
                    <a:pt x="6909" y="5702"/>
                  </a:cubicBezTo>
                  <a:cubicBezTo>
                    <a:pt x="6901" y="5698"/>
                    <a:pt x="6892" y="5697"/>
                    <a:pt x="6884" y="5700"/>
                  </a:cubicBezTo>
                  <a:close/>
                  <a:moveTo>
                    <a:pt x="6941" y="5583"/>
                  </a:moveTo>
                  <a:cubicBezTo>
                    <a:pt x="6933" y="5586"/>
                    <a:pt x="6926" y="5592"/>
                    <a:pt x="6922" y="5600"/>
                  </a:cubicBezTo>
                  <a:cubicBezTo>
                    <a:pt x="6918" y="5608"/>
                    <a:pt x="6918" y="5616"/>
                    <a:pt x="6921" y="5625"/>
                  </a:cubicBezTo>
                  <a:cubicBezTo>
                    <a:pt x="6924" y="5633"/>
                    <a:pt x="6929" y="5640"/>
                    <a:pt x="6937" y="5644"/>
                  </a:cubicBezTo>
                  <a:cubicBezTo>
                    <a:pt x="6945" y="5648"/>
                    <a:pt x="6954" y="5648"/>
                    <a:pt x="6963" y="5645"/>
                  </a:cubicBezTo>
                  <a:cubicBezTo>
                    <a:pt x="6971" y="5643"/>
                    <a:pt x="6978" y="5637"/>
                    <a:pt x="6982" y="5629"/>
                  </a:cubicBezTo>
                  <a:cubicBezTo>
                    <a:pt x="6986" y="5620"/>
                    <a:pt x="6986" y="5612"/>
                    <a:pt x="6983" y="5604"/>
                  </a:cubicBezTo>
                  <a:cubicBezTo>
                    <a:pt x="6980" y="5595"/>
                    <a:pt x="6974" y="5589"/>
                    <a:pt x="6966" y="5585"/>
                  </a:cubicBezTo>
                  <a:cubicBezTo>
                    <a:pt x="6958" y="5581"/>
                    <a:pt x="6950" y="5580"/>
                    <a:pt x="6941" y="5583"/>
                  </a:cubicBezTo>
                  <a:close/>
                  <a:moveTo>
                    <a:pt x="7615" y="5389"/>
                  </a:moveTo>
                  <a:lnTo>
                    <a:pt x="7224" y="5197"/>
                  </a:lnTo>
                  <a:lnTo>
                    <a:pt x="7201" y="5243"/>
                  </a:lnTo>
                  <a:lnTo>
                    <a:pt x="7415" y="5346"/>
                  </a:lnTo>
                  <a:cubicBezTo>
                    <a:pt x="7429" y="5353"/>
                    <a:pt x="7443" y="5359"/>
                    <a:pt x="7457" y="5366"/>
                  </a:cubicBezTo>
                  <a:cubicBezTo>
                    <a:pt x="7472" y="5372"/>
                    <a:pt x="7485" y="5378"/>
                    <a:pt x="7496" y="5383"/>
                  </a:cubicBezTo>
                  <a:cubicBezTo>
                    <a:pt x="7508" y="5387"/>
                    <a:pt x="7517" y="5391"/>
                    <a:pt x="7525" y="5394"/>
                  </a:cubicBezTo>
                  <a:cubicBezTo>
                    <a:pt x="7532" y="5397"/>
                    <a:pt x="7536" y="5399"/>
                    <a:pt x="7536" y="5399"/>
                  </a:cubicBezTo>
                  <a:cubicBezTo>
                    <a:pt x="7535" y="5399"/>
                    <a:pt x="7531" y="5399"/>
                    <a:pt x="7525" y="5398"/>
                  </a:cubicBezTo>
                  <a:cubicBezTo>
                    <a:pt x="7519" y="5398"/>
                    <a:pt x="7511" y="5397"/>
                    <a:pt x="7502" y="5397"/>
                  </a:cubicBezTo>
                  <a:cubicBezTo>
                    <a:pt x="7493" y="5396"/>
                    <a:pt x="7483" y="5396"/>
                    <a:pt x="7471" y="5395"/>
                  </a:cubicBezTo>
                  <a:cubicBezTo>
                    <a:pt x="7460" y="5395"/>
                    <a:pt x="7448" y="5395"/>
                    <a:pt x="7436" y="5395"/>
                  </a:cubicBezTo>
                  <a:lnTo>
                    <a:pt x="7123" y="5402"/>
                  </a:lnTo>
                  <a:lnTo>
                    <a:pt x="7096" y="5457"/>
                  </a:lnTo>
                  <a:lnTo>
                    <a:pt x="7487" y="5649"/>
                  </a:lnTo>
                  <a:lnTo>
                    <a:pt x="7511" y="5600"/>
                  </a:lnTo>
                  <a:lnTo>
                    <a:pt x="7283" y="5491"/>
                  </a:lnTo>
                  <a:cubicBezTo>
                    <a:pt x="7272" y="5485"/>
                    <a:pt x="7260" y="5480"/>
                    <a:pt x="7249" y="5475"/>
                  </a:cubicBezTo>
                  <a:cubicBezTo>
                    <a:pt x="7237" y="5470"/>
                    <a:pt x="7226" y="5465"/>
                    <a:pt x="7216" y="5461"/>
                  </a:cubicBezTo>
                  <a:cubicBezTo>
                    <a:pt x="7206" y="5457"/>
                    <a:pt x="7197" y="5453"/>
                    <a:pt x="7190" y="5450"/>
                  </a:cubicBezTo>
                  <a:cubicBezTo>
                    <a:pt x="7183" y="5447"/>
                    <a:pt x="7178" y="5445"/>
                    <a:pt x="7175" y="5444"/>
                  </a:cubicBezTo>
                  <a:cubicBezTo>
                    <a:pt x="7179" y="5445"/>
                    <a:pt x="7184" y="5445"/>
                    <a:pt x="7192" y="5445"/>
                  </a:cubicBezTo>
                  <a:cubicBezTo>
                    <a:pt x="7199" y="5446"/>
                    <a:pt x="7208" y="5446"/>
                    <a:pt x="7218" y="5446"/>
                  </a:cubicBezTo>
                  <a:cubicBezTo>
                    <a:pt x="7228" y="5446"/>
                    <a:pt x="7239" y="5446"/>
                    <a:pt x="7251" y="5446"/>
                  </a:cubicBezTo>
                  <a:cubicBezTo>
                    <a:pt x="7264" y="5446"/>
                    <a:pt x="7277" y="5446"/>
                    <a:pt x="7290" y="5446"/>
                  </a:cubicBezTo>
                  <a:lnTo>
                    <a:pt x="7591" y="5438"/>
                  </a:lnTo>
                  <a:lnTo>
                    <a:pt x="7615" y="5389"/>
                  </a:lnTo>
                  <a:close/>
                  <a:moveTo>
                    <a:pt x="7639" y="4968"/>
                  </a:moveTo>
                  <a:cubicBezTo>
                    <a:pt x="7625" y="4967"/>
                    <a:pt x="7611" y="4968"/>
                    <a:pt x="7598" y="4971"/>
                  </a:cubicBezTo>
                  <a:cubicBezTo>
                    <a:pt x="7585" y="4975"/>
                    <a:pt x="7573" y="4980"/>
                    <a:pt x="7562" y="4987"/>
                  </a:cubicBezTo>
                  <a:cubicBezTo>
                    <a:pt x="7551" y="4995"/>
                    <a:pt x="7538" y="5006"/>
                    <a:pt x="7525" y="5021"/>
                  </a:cubicBezTo>
                  <a:lnTo>
                    <a:pt x="7488" y="5059"/>
                  </a:lnTo>
                  <a:cubicBezTo>
                    <a:pt x="7469" y="5078"/>
                    <a:pt x="7452" y="5091"/>
                    <a:pt x="7438" y="5096"/>
                  </a:cubicBezTo>
                  <a:cubicBezTo>
                    <a:pt x="7423" y="5101"/>
                    <a:pt x="7408" y="5100"/>
                    <a:pt x="7392" y="5092"/>
                  </a:cubicBezTo>
                  <a:cubicBezTo>
                    <a:pt x="7372" y="5082"/>
                    <a:pt x="7360" y="5068"/>
                    <a:pt x="7355" y="5049"/>
                  </a:cubicBezTo>
                  <a:cubicBezTo>
                    <a:pt x="7350" y="5029"/>
                    <a:pt x="7354" y="5007"/>
                    <a:pt x="7366" y="4983"/>
                  </a:cubicBezTo>
                  <a:cubicBezTo>
                    <a:pt x="7370" y="4974"/>
                    <a:pt x="7375" y="4967"/>
                    <a:pt x="7380" y="4960"/>
                  </a:cubicBezTo>
                  <a:cubicBezTo>
                    <a:pt x="7384" y="4953"/>
                    <a:pt x="7390" y="4946"/>
                    <a:pt x="7396" y="4940"/>
                  </a:cubicBezTo>
                  <a:cubicBezTo>
                    <a:pt x="7403" y="4934"/>
                    <a:pt x="7410" y="4928"/>
                    <a:pt x="7418" y="4922"/>
                  </a:cubicBezTo>
                  <a:cubicBezTo>
                    <a:pt x="7426" y="4916"/>
                    <a:pt x="7435" y="4910"/>
                    <a:pt x="7446" y="4904"/>
                  </a:cubicBezTo>
                  <a:lnTo>
                    <a:pt x="7423" y="4867"/>
                  </a:lnTo>
                  <a:cubicBezTo>
                    <a:pt x="7379" y="4892"/>
                    <a:pt x="7347" y="4925"/>
                    <a:pt x="7327" y="4966"/>
                  </a:cubicBezTo>
                  <a:cubicBezTo>
                    <a:pt x="7318" y="4985"/>
                    <a:pt x="7312" y="5004"/>
                    <a:pt x="7310" y="5022"/>
                  </a:cubicBezTo>
                  <a:cubicBezTo>
                    <a:pt x="7308" y="5040"/>
                    <a:pt x="7309" y="5057"/>
                    <a:pt x="7313" y="5073"/>
                  </a:cubicBezTo>
                  <a:cubicBezTo>
                    <a:pt x="7318" y="5089"/>
                    <a:pt x="7325" y="5103"/>
                    <a:pt x="7336" y="5116"/>
                  </a:cubicBezTo>
                  <a:cubicBezTo>
                    <a:pt x="7347" y="5129"/>
                    <a:pt x="7360" y="5140"/>
                    <a:pt x="7377" y="5148"/>
                  </a:cubicBezTo>
                  <a:cubicBezTo>
                    <a:pt x="7402" y="5160"/>
                    <a:pt x="7427" y="5162"/>
                    <a:pt x="7453" y="5155"/>
                  </a:cubicBezTo>
                  <a:cubicBezTo>
                    <a:pt x="7465" y="5151"/>
                    <a:pt x="7476" y="5145"/>
                    <a:pt x="7486" y="5137"/>
                  </a:cubicBezTo>
                  <a:cubicBezTo>
                    <a:pt x="7496" y="5129"/>
                    <a:pt x="7508" y="5118"/>
                    <a:pt x="7522" y="5102"/>
                  </a:cubicBezTo>
                  <a:lnTo>
                    <a:pt x="7553" y="5069"/>
                  </a:lnTo>
                  <a:cubicBezTo>
                    <a:pt x="7590" y="5029"/>
                    <a:pt x="7626" y="5018"/>
                    <a:pt x="7661" y="5035"/>
                  </a:cubicBezTo>
                  <a:cubicBezTo>
                    <a:pt x="7684" y="5046"/>
                    <a:pt x="7698" y="5065"/>
                    <a:pt x="7703" y="5090"/>
                  </a:cubicBezTo>
                  <a:cubicBezTo>
                    <a:pt x="7705" y="5102"/>
                    <a:pt x="7705" y="5113"/>
                    <a:pt x="7703" y="5123"/>
                  </a:cubicBezTo>
                  <a:cubicBezTo>
                    <a:pt x="7701" y="5133"/>
                    <a:pt x="7697" y="5146"/>
                    <a:pt x="7689" y="5161"/>
                  </a:cubicBezTo>
                  <a:cubicBezTo>
                    <a:pt x="7680" y="5180"/>
                    <a:pt x="7668" y="5197"/>
                    <a:pt x="7654" y="5212"/>
                  </a:cubicBezTo>
                  <a:cubicBezTo>
                    <a:pt x="7641" y="5226"/>
                    <a:pt x="7624" y="5238"/>
                    <a:pt x="7604" y="5249"/>
                  </a:cubicBezTo>
                  <a:lnTo>
                    <a:pt x="7630" y="5287"/>
                  </a:lnTo>
                  <a:cubicBezTo>
                    <a:pt x="7652" y="5274"/>
                    <a:pt x="7671" y="5258"/>
                    <a:pt x="7687" y="5241"/>
                  </a:cubicBezTo>
                  <a:cubicBezTo>
                    <a:pt x="7702" y="5223"/>
                    <a:pt x="7716" y="5203"/>
                    <a:pt x="7727" y="5179"/>
                  </a:cubicBezTo>
                  <a:cubicBezTo>
                    <a:pt x="7736" y="5161"/>
                    <a:pt x="7742" y="5144"/>
                    <a:pt x="7745" y="5129"/>
                  </a:cubicBezTo>
                  <a:cubicBezTo>
                    <a:pt x="7748" y="5113"/>
                    <a:pt x="7749" y="5097"/>
                    <a:pt x="7747" y="5080"/>
                  </a:cubicBezTo>
                  <a:cubicBezTo>
                    <a:pt x="7744" y="5057"/>
                    <a:pt x="7737" y="5037"/>
                    <a:pt x="7725" y="5019"/>
                  </a:cubicBezTo>
                  <a:cubicBezTo>
                    <a:pt x="7713" y="5002"/>
                    <a:pt x="7698" y="4988"/>
                    <a:pt x="7679" y="4979"/>
                  </a:cubicBezTo>
                  <a:cubicBezTo>
                    <a:pt x="7667" y="4973"/>
                    <a:pt x="7654" y="4970"/>
                    <a:pt x="7639" y="4968"/>
                  </a:cubicBezTo>
                  <a:close/>
                  <a:moveTo>
                    <a:pt x="7556" y="4521"/>
                  </a:moveTo>
                  <a:lnTo>
                    <a:pt x="7429" y="4780"/>
                  </a:lnTo>
                  <a:lnTo>
                    <a:pt x="7468" y="4799"/>
                  </a:lnTo>
                  <a:lnTo>
                    <a:pt x="7520" y="4695"/>
                  </a:lnTo>
                  <a:lnTo>
                    <a:pt x="7872" y="4868"/>
                  </a:lnTo>
                  <a:lnTo>
                    <a:pt x="7894" y="4823"/>
                  </a:lnTo>
                  <a:lnTo>
                    <a:pt x="7542" y="4650"/>
                  </a:lnTo>
                  <a:lnTo>
                    <a:pt x="7594" y="4544"/>
                  </a:lnTo>
                  <a:lnTo>
                    <a:pt x="7556" y="4521"/>
                  </a:lnTo>
                  <a:close/>
                  <a:moveTo>
                    <a:pt x="8088" y="4427"/>
                  </a:moveTo>
                  <a:lnTo>
                    <a:pt x="8048" y="4407"/>
                  </a:lnTo>
                  <a:lnTo>
                    <a:pt x="7963" y="4579"/>
                  </a:lnTo>
                  <a:lnTo>
                    <a:pt x="7820" y="4509"/>
                  </a:lnTo>
                  <a:lnTo>
                    <a:pt x="7886" y="4375"/>
                  </a:lnTo>
                  <a:lnTo>
                    <a:pt x="7846" y="4355"/>
                  </a:lnTo>
                  <a:lnTo>
                    <a:pt x="7780" y="4489"/>
                  </a:lnTo>
                  <a:lnTo>
                    <a:pt x="7652" y="4426"/>
                  </a:lnTo>
                  <a:lnTo>
                    <a:pt x="7730" y="4266"/>
                  </a:lnTo>
                  <a:lnTo>
                    <a:pt x="7695" y="4241"/>
                  </a:lnTo>
                  <a:lnTo>
                    <a:pt x="7590" y="4454"/>
                  </a:lnTo>
                  <a:lnTo>
                    <a:pt x="7980" y="4647"/>
                  </a:lnTo>
                  <a:lnTo>
                    <a:pt x="8088" y="4427"/>
                  </a:lnTo>
                  <a:close/>
                  <a:moveTo>
                    <a:pt x="8251" y="4096"/>
                  </a:moveTo>
                  <a:lnTo>
                    <a:pt x="8215" y="4101"/>
                  </a:lnTo>
                  <a:cubicBezTo>
                    <a:pt x="8198" y="4103"/>
                    <a:pt x="8181" y="4106"/>
                    <a:pt x="8162" y="4108"/>
                  </a:cubicBezTo>
                  <a:cubicBezTo>
                    <a:pt x="8143" y="4111"/>
                    <a:pt x="8126" y="4113"/>
                    <a:pt x="8109" y="4115"/>
                  </a:cubicBezTo>
                  <a:cubicBezTo>
                    <a:pt x="8093" y="4118"/>
                    <a:pt x="8081" y="4120"/>
                    <a:pt x="8074" y="4121"/>
                  </a:cubicBezTo>
                  <a:cubicBezTo>
                    <a:pt x="8064" y="4123"/>
                    <a:pt x="8053" y="4125"/>
                    <a:pt x="8042" y="4128"/>
                  </a:cubicBezTo>
                  <a:cubicBezTo>
                    <a:pt x="8030" y="4131"/>
                    <a:pt x="8019" y="4135"/>
                    <a:pt x="8011" y="4139"/>
                  </a:cubicBezTo>
                  <a:lnTo>
                    <a:pt x="8014" y="4133"/>
                  </a:lnTo>
                  <a:cubicBezTo>
                    <a:pt x="8021" y="4117"/>
                    <a:pt x="8026" y="4102"/>
                    <a:pt x="8027" y="4087"/>
                  </a:cubicBezTo>
                  <a:cubicBezTo>
                    <a:pt x="8028" y="4071"/>
                    <a:pt x="8026" y="4057"/>
                    <a:pt x="8021" y="4043"/>
                  </a:cubicBezTo>
                  <a:cubicBezTo>
                    <a:pt x="8017" y="4030"/>
                    <a:pt x="8009" y="4017"/>
                    <a:pt x="7998" y="4005"/>
                  </a:cubicBezTo>
                  <a:cubicBezTo>
                    <a:pt x="7987" y="3994"/>
                    <a:pt x="7974" y="3984"/>
                    <a:pt x="7958" y="3976"/>
                  </a:cubicBezTo>
                  <a:cubicBezTo>
                    <a:pt x="7947" y="3971"/>
                    <a:pt x="7937" y="3968"/>
                    <a:pt x="7928" y="3966"/>
                  </a:cubicBezTo>
                  <a:cubicBezTo>
                    <a:pt x="7918" y="3965"/>
                    <a:pt x="7909" y="3964"/>
                    <a:pt x="7900" y="3964"/>
                  </a:cubicBezTo>
                  <a:cubicBezTo>
                    <a:pt x="7891" y="3964"/>
                    <a:pt x="7883" y="3965"/>
                    <a:pt x="7876" y="3967"/>
                  </a:cubicBezTo>
                  <a:cubicBezTo>
                    <a:pt x="7869" y="3970"/>
                    <a:pt x="7862" y="3972"/>
                    <a:pt x="7857" y="3975"/>
                  </a:cubicBezTo>
                  <a:cubicBezTo>
                    <a:pt x="7851" y="3978"/>
                    <a:pt x="7845" y="3981"/>
                    <a:pt x="7839" y="3985"/>
                  </a:cubicBezTo>
                  <a:cubicBezTo>
                    <a:pt x="7833" y="3990"/>
                    <a:pt x="7827" y="3995"/>
                    <a:pt x="7821" y="4002"/>
                  </a:cubicBezTo>
                  <a:cubicBezTo>
                    <a:pt x="7814" y="4009"/>
                    <a:pt x="7808" y="4017"/>
                    <a:pt x="7802" y="4027"/>
                  </a:cubicBezTo>
                  <a:cubicBezTo>
                    <a:pt x="7796" y="4036"/>
                    <a:pt x="7790" y="4048"/>
                    <a:pt x="7783" y="4061"/>
                  </a:cubicBezTo>
                  <a:lnTo>
                    <a:pt x="7738" y="4152"/>
                  </a:lnTo>
                  <a:lnTo>
                    <a:pt x="8129" y="4345"/>
                  </a:lnTo>
                  <a:lnTo>
                    <a:pt x="8151" y="4299"/>
                  </a:lnTo>
                  <a:lnTo>
                    <a:pt x="7975" y="4212"/>
                  </a:lnTo>
                  <a:cubicBezTo>
                    <a:pt x="7980" y="4202"/>
                    <a:pt x="7986" y="4195"/>
                    <a:pt x="7992" y="4191"/>
                  </a:cubicBezTo>
                  <a:cubicBezTo>
                    <a:pt x="7998" y="4186"/>
                    <a:pt x="8008" y="4183"/>
                    <a:pt x="8022" y="4180"/>
                  </a:cubicBezTo>
                  <a:cubicBezTo>
                    <a:pt x="8045" y="4175"/>
                    <a:pt x="8067" y="4171"/>
                    <a:pt x="8088" y="4168"/>
                  </a:cubicBezTo>
                  <a:cubicBezTo>
                    <a:pt x="8108" y="4164"/>
                    <a:pt x="8127" y="4162"/>
                    <a:pt x="8145" y="4159"/>
                  </a:cubicBezTo>
                  <a:cubicBezTo>
                    <a:pt x="8162" y="4157"/>
                    <a:pt x="8177" y="4156"/>
                    <a:pt x="8191" y="4155"/>
                  </a:cubicBezTo>
                  <a:cubicBezTo>
                    <a:pt x="8204" y="4155"/>
                    <a:pt x="8214" y="4155"/>
                    <a:pt x="8222" y="4155"/>
                  </a:cubicBezTo>
                  <a:lnTo>
                    <a:pt x="8251" y="4096"/>
                  </a:lnTo>
                  <a:close/>
                  <a:moveTo>
                    <a:pt x="7965" y="4047"/>
                  </a:moveTo>
                  <a:cubicBezTo>
                    <a:pt x="7973" y="4056"/>
                    <a:pt x="7979" y="4065"/>
                    <a:pt x="7982" y="4074"/>
                  </a:cubicBezTo>
                  <a:cubicBezTo>
                    <a:pt x="7985" y="4085"/>
                    <a:pt x="7985" y="4097"/>
                    <a:pt x="7983" y="4109"/>
                  </a:cubicBezTo>
                  <a:cubicBezTo>
                    <a:pt x="7981" y="4122"/>
                    <a:pt x="7976" y="4137"/>
                    <a:pt x="7967" y="4154"/>
                  </a:cubicBezTo>
                  <a:lnTo>
                    <a:pt x="7946" y="4198"/>
                  </a:lnTo>
                  <a:lnTo>
                    <a:pt x="7800" y="4126"/>
                  </a:lnTo>
                  <a:lnTo>
                    <a:pt x="7823" y="4079"/>
                  </a:lnTo>
                  <a:cubicBezTo>
                    <a:pt x="7828" y="4069"/>
                    <a:pt x="7833" y="4060"/>
                    <a:pt x="7838" y="4053"/>
                  </a:cubicBezTo>
                  <a:cubicBezTo>
                    <a:pt x="7844" y="4046"/>
                    <a:pt x="7849" y="4039"/>
                    <a:pt x="7855" y="4034"/>
                  </a:cubicBezTo>
                  <a:cubicBezTo>
                    <a:pt x="7865" y="4025"/>
                    <a:pt x="7877" y="4020"/>
                    <a:pt x="7892" y="4018"/>
                  </a:cubicBezTo>
                  <a:cubicBezTo>
                    <a:pt x="7906" y="4017"/>
                    <a:pt x="7920" y="4019"/>
                    <a:pt x="7933" y="4025"/>
                  </a:cubicBezTo>
                  <a:cubicBezTo>
                    <a:pt x="7946" y="4032"/>
                    <a:pt x="7957" y="4039"/>
                    <a:pt x="7965" y="4047"/>
                  </a:cubicBezTo>
                  <a:close/>
                  <a:moveTo>
                    <a:pt x="8463" y="3885"/>
                  </a:moveTo>
                  <a:lnTo>
                    <a:pt x="7914" y="3615"/>
                  </a:lnTo>
                  <a:lnTo>
                    <a:pt x="7895" y="3652"/>
                  </a:lnTo>
                  <a:lnTo>
                    <a:pt x="8445" y="3922"/>
                  </a:lnTo>
                  <a:lnTo>
                    <a:pt x="8463" y="3885"/>
                  </a:lnTo>
                  <a:close/>
                  <a:moveTo>
                    <a:pt x="8238" y="3137"/>
                  </a:moveTo>
                  <a:lnTo>
                    <a:pt x="8215" y="3183"/>
                  </a:lnTo>
                  <a:lnTo>
                    <a:pt x="8487" y="3317"/>
                  </a:lnTo>
                  <a:cubicBezTo>
                    <a:pt x="8501" y="3324"/>
                    <a:pt x="8512" y="3330"/>
                    <a:pt x="8520" y="3336"/>
                  </a:cubicBezTo>
                  <a:cubicBezTo>
                    <a:pt x="8528" y="3343"/>
                    <a:pt x="8535" y="3351"/>
                    <a:pt x="8541" y="3362"/>
                  </a:cubicBezTo>
                  <a:cubicBezTo>
                    <a:pt x="8546" y="3372"/>
                    <a:pt x="8548" y="3384"/>
                    <a:pt x="8546" y="3398"/>
                  </a:cubicBezTo>
                  <a:cubicBezTo>
                    <a:pt x="8544" y="3412"/>
                    <a:pt x="8540" y="3427"/>
                    <a:pt x="8532" y="3443"/>
                  </a:cubicBezTo>
                  <a:cubicBezTo>
                    <a:pt x="8526" y="3455"/>
                    <a:pt x="8519" y="3465"/>
                    <a:pt x="8513" y="3473"/>
                  </a:cubicBezTo>
                  <a:cubicBezTo>
                    <a:pt x="8506" y="3480"/>
                    <a:pt x="8500" y="3486"/>
                    <a:pt x="8493" y="3490"/>
                  </a:cubicBezTo>
                  <a:cubicBezTo>
                    <a:pt x="8486" y="3495"/>
                    <a:pt x="8479" y="3497"/>
                    <a:pt x="8473" y="3499"/>
                  </a:cubicBezTo>
                  <a:cubicBezTo>
                    <a:pt x="8467" y="3500"/>
                    <a:pt x="8461" y="3501"/>
                    <a:pt x="8456" y="3500"/>
                  </a:cubicBezTo>
                  <a:cubicBezTo>
                    <a:pt x="8449" y="3500"/>
                    <a:pt x="8439" y="3498"/>
                    <a:pt x="8428" y="3493"/>
                  </a:cubicBezTo>
                  <a:cubicBezTo>
                    <a:pt x="8417" y="3489"/>
                    <a:pt x="8406" y="3484"/>
                    <a:pt x="8396" y="3480"/>
                  </a:cubicBezTo>
                  <a:lnTo>
                    <a:pt x="8133" y="3350"/>
                  </a:lnTo>
                  <a:lnTo>
                    <a:pt x="8110" y="3396"/>
                  </a:lnTo>
                  <a:lnTo>
                    <a:pt x="8390" y="3534"/>
                  </a:lnTo>
                  <a:cubicBezTo>
                    <a:pt x="8399" y="3538"/>
                    <a:pt x="8409" y="3543"/>
                    <a:pt x="8421" y="3547"/>
                  </a:cubicBezTo>
                  <a:cubicBezTo>
                    <a:pt x="8433" y="3551"/>
                    <a:pt x="8445" y="3553"/>
                    <a:pt x="8457" y="3553"/>
                  </a:cubicBezTo>
                  <a:cubicBezTo>
                    <a:pt x="8482" y="3552"/>
                    <a:pt x="8503" y="3544"/>
                    <a:pt x="8521" y="3531"/>
                  </a:cubicBezTo>
                  <a:cubicBezTo>
                    <a:pt x="8539" y="3517"/>
                    <a:pt x="8555" y="3495"/>
                    <a:pt x="8570" y="3465"/>
                  </a:cubicBezTo>
                  <a:cubicBezTo>
                    <a:pt x="8582" y="3441"/>
                    <a:pt x="8590" y="3420"/>
                    <a:pt x="8593" y="3401"/>
                  </a:cubicBezTo>
                  <a:cubicBezTo>
                    <a:pt x="8596" y="3382"/>
                    <a:pt x="8595" y="3365"/>
                    <a:pt x="8591" y="3347"/>
                  </a:cubicBezTo>
                  <a:cubicBezTo>
                    <a:pt x="8587" y="3331"/>
                    <a:pt x="8579" y="3317"/>
                    <a:pt x="8568" y="3307"/>
                  </a:cubicBezTo>
                  <a:cubicBezTo>
                    <a:pt x="8557" y="3296"/>
                    <a:pt x="8539" y="3285"/>
                    <a:pt x="8516" y="3274"/>
                  </a:cubicBezTo>
                  <a:lnTo>
                    <a:pt x="8238" y="3137"/>
                  </a:lnTo>
                  <a:close/>
                  <a:moveTo>
                    <a:pt x="8812" y="2957"/>
                  </a:moveTo>
                  <a:lnTo>
                    <a:pt x="8421" y="2764"/>
                  </a:lnTo>
                  <a:lnTo>
                    <a:pt x="8398" y="2811"/>
                  </a:lnTo>
                  <a:lnTo>
                    <a:pt x="8612" y="2913"/>
                  </a:lnTo>
                  <a:cubicBezTo>
                    <a:pt x="8626" y="2920"/>
                    <a:pt x="8640" y="2927"/>
                    <a:pt x="8654" y="2933"/>
                  </a:cubicBezTo>
                  <a:cubicBezTo>
                    <a:pt x="8669" y="2940"/>
                    <a:pt x="8682" y="2945"/>
                    <a:pt x="8693" y="2950"/>
                  </a:cubicBezTo>
                  <a:cubicBezTo>
                    <a:pt x="8705" y="2955"/>
                    <a:pt x="8714" y="2959"/>
                    <a:pt x="8721" y="2962"/>
                  </a:cubicBezTo>
                  <a:cubicBezTo>
                    <a:pt x="8729" y="2965"/>
                    <a:pt x="8733" y="2967"/>
                    <a:pt x="8733" y="2967"/>
                  </a:cubicBezTo>
                  <a:cubicBezTo>
                    <a:pt x="8732" y="2967"/>
                    <a:pt x="8728" y="2966"/>
                    <a:pt x="8722" y="2966"/>
                  </a:cubicBezTo>
                  <a:cubicBezTo>
                    <a:pt x="8716" y="2965"/>
                    <a:pt x="8708" y="2965"/>
                    <a:pt x="8699" y="2965"/>
                  </a:cubicBezTo>
                  <a:cubicBezTo>
                    <a:pt x="8690" y="2964"/>
                    <a:pt x="8680" y="2964"/>
                    <a:pt x="8668" y="2963"/>
                  </a:cubicBezTo>
                  <a:cubicBezTo>
                    <a:pt x="8656" y="2963"/>
                    <a:pt x="8645" y="2963"/>
                    <a:pt x="8633" y="2963"/>
                  </a:cubicBezTo>
                  <a:lnTo>
                    <a:pt x="8320" y="2970"/>
                  </a:lnTo>
                  <a:lnTo>
                    <a:pt x="8293" y="3024"/>
                  </a:lnTo>
                  <a:lnTo>
                    <a:pt x="8684" y="3217"/>
                  </a:lnTo>
                  <a:lnTo>
                    <a:pt x="8708" y="3168"/>
                  </a:lnTo>
                  <a:lnTo>
                    <a:pt x="8480" y="3059"/>
                  </a:lnTo>
                  <a:cubicBezTo>
                    <a:pt x="8469" y="3053"/>
                    <a:pt x="8457" y="3048"/>
                    <a:pt x="8445" y="3043"/>
                  </a:cubicBezTo>
                  <a:cubicBezTo>
                    <a:pt x="8434" y="3038"/>
                    <a:pt x="8423" y="3033"/>
                    <a:pt x="8413" y="3029"/>
                  </a:cubicBezTo>
                  <a:cubicBezTo>
                    <a:pt x="8403" y="3025"/>
                    <a:pt x="8394" y="3021"/>
                    <a:pt x="8387" y="3018"/>
                  </a:cubicBezTo>
                  <a:cubicBezTo>
                    <a:pt x="8380" y="3015"/>
                    <a:pt x="8375" y="3013"/>
                    <a:pt x="8371" y="3012"/>
                  </a:cubicBezTo>
                  <a:cubicBezTo>
                    <a:pt x="8375" y="3012"/>
                    <a:pt x="8381" y="3013"/>
                    <a:pt x="8389" y="3013"/>
                  </a:cubicBezTo>
                  <a:cubicBezTo>
                    <a:pt x="8396" y="3013"/>
                    <a:pt x="8405" y="3014"/>
                    <a:pt x="8415" y="3014"/>
                  </a:cubicBezTo>
                  <a:cubicBezTo>
                    <a:pt x="8425" y="3014"/>
                    <a:pt x="8436" y="3014"/>
                    <a:pt x="8448" y="3014"/>
                  </a:cubicBezTo>
                  <a:cubicBezTo>
                    <a:pt x="8461" y="3014"/>
                    <a:pt x="8473" y="3014"/>
                    <a:pt x="8487" y="3013"/>
                  </a:cubicBezTo>
                  <a:lnTo>
                    <a:pt x="8788" y="3006"/>
                  </a:lnTo>
                  <a:lnTo>
                    <a:pt x="8812" y="2957"/>
                  </a:lnTo>
                  <a:close/>
                  <a:moveTo>
                    <a:pt x="8891" y="2797"/>
                  </a:moveTo>
                  <a:lnTo>
                    <a:pt x="8500" y="2604"/>
                  </a:lnTo>
                  <a:lnTo>
                    <a:pt x="8477" y="2650"/>
                  </a:lnTo>
                  <a:lnTo>
                    <a:pt x="8868" y="2842"/>
                  </a:lnTo>
                  <a:lnTo>
                    <a:pt x="8891" y="2797"/>
                  </a:lnTo>
                  <a:close/>
                  <a:moveTo>
                    <a:pt x="2039" y="18075"/>
                  </a:moveTo>
                  <a:cubicBezTo>
                    <a:pt x="2025" y="18073"/>
                    <a:pt x="2011" y="18074"/>
                    <a:pt x="1998" y="18078"/>
                  </a:cubicBezTo>
                  <a:cubicBezTo>
                    <a:pt x="1985" y="18081"/>
                    <a:pt x="1973" y="18087"/>
                    <a:pt x="1962" y="18094"/>
                  </a:cubicBezTo>
                  <a:cubicBezTo>
                    <a:pt x="1951" y="18101"/>
                    <a:pt x="1938" y="18112"/>
                    <a:pt x="1925" y="18127"/>
                  </a:cubicBezTo>
                  <a:lnTo>
                    <a:pt x="1888" y="18165"/>
                  </a:lnTo>
                  <a:cubicBezTo>
                    <a:pt x="1869" y="18185"/>
                    <a:pt x="1852" y="18197"/>
                    <a:pt x="1838" y="18203"/>
                  </a:cubicBezTo>
                  <a:cubicBezTo>
                    <a:pt x="1824" y="18208"/>
                    <a:pt x="1808" y="18207"/>
                    <a:pt x="1792" y="18199"/>
                  </a:cubicBezTo>
                  <a:cubicBezTo>
                    <a:pt x="1772" y="18189"/>
                    <a:pt x="1760" y="18174"/>
                    <a:pt x="1755" y="18155"/>
                  </a:cubicBezTo>
                  <a:cubicBezTo>
                    <a:pt x="1750" y="18136"/>
                    <a:pt x="1754" y="18114"/>
                    <a:pt x="1766" y="18089"/>
                  </a:cubicBezTo>
                  <a:cubicBezTo>
                    <a:pt x="1770" y="18081"/>
                    <a:pt x="1775" y="18073"/>
                    <a:pt x="1780" y="18066"/>
                  </a:cubicBezTo>
                  <a:cubicBezTo>
                    <a:pt x="1784" y="18060"/>
                    <a:pt x="1790" y="18053"/>
                    <a:pt x="1796" y="18047"/>
                  </a:cubicBezTo>
                  <a:cubicBezTo>
                    <a:pt x="1803" y="18041"/>
                    <a:pt x="1810" y="18035"/>
                    <a:pt x="1818" y="18029"/>
                  </a:cubicBezTo>
                  <a:cubicBezTo>
                    <a:pt x="1826" y="18023"/>
                    <a:pt x="1836" y="18017"/>
                    <a:pt x="1846" y="18010"/>
                  </a:cubicBezTo>
                  <a:lnTo>
                    <a:pt x="1823" y="17973"/>
                  </a:lnTo>
                  <a:cubicBezTo>
                    <a:pt x="1779" y="17998"/>
                    <a:pt x="1747" y="18031"/>
                    <a:pt x="1727" y="18073"/>
                  </a:cubicBezTo>
                  <a:cubicBezTo>
                    <a:pt x="1718" y="18092"/>
                    <a:pt x="1712" y="18110"/>
                    <a:pt x="1710" y="18129"/>
                  </a:cubicBezTo>
                  <a:cubicBezTo>
                    <a:pt x="1708" y="18147"/>
                    <a:pt x="1709" y="18164"/>
                    <a:pt x="1713" y="18180"/>
                  </a:cubicBezTo>
                  <a:cubicBezTo>
                    <a:pt x="1718" y="18196"/>
                    <a:pt x="1725" y="18210"/>
                    <a:pt x="1736" y="18223"/>
                  </a:cubicBezTo>
                  <a:cubicBezTo>
                    <a:pt x="1747" y="18235"/>
                    <a:pt x="1760" y="18246"/>
                    <a:pt x="1776" y="18254"/>
                  </a:cubicBezTo>
                  <a:lnTo>
                    <a:pt x="1870" y="18254"/>
                  </a:lnTo>
                  <a:cubicBezTo>
                    <a:pt x="1876" y="18251"/>
                    <a:pt x="1881" y="18248"/>
                    <a:pt x="1886" y="18244"/>
                  </a:cubicBezTo>
                  <a:cubicBezTo>
                    <a:pt x="1896" y="18236"/>
                    <a:pt x="1908" y="18224"/>
                    <a:pt x="1922" y="18209"/>
                  </a:cubicBezTo>
                  <a:lnTo>
                    <a:pt x="1953" y="18175"/>
                  </a:lnTo>
                  <a:cubicBezTo>
                    <a:pt x="1990" y="18136"/>
                    <a:pt x="2026" y="18124"/>
                    <a:pt x="2061" y="18141"/>
                  </a:cubicBezTo>
                  <a:cubicBezTo>
                    <a:pt x="2084" y="18153"/>
                    <a:pt x="2098" y="18171"/>
                    <a:pt x="2103" y="18197"/>
                  </a:cubicBezTo>
                  <a:cubicBezTo>
                    <a:pt x="2105" y="18208"/>
                    <a:pt x="2105" y="18219"/>
                    <a:pt x="2103" y="18229"/>
                  </a:cubicBezTo>
                  <a:cubicBezTo>
                    <a:pt x="2102" y="18237"/>
                    <a:pt x="2099" y="18245"/>
                    <a:pt x="2095" y="18254"/>
                  </a:cubicBezTo>
                  <a:lnTo>
                    <a:pt x="2141" y="18254"/>
                  </a:lnTo>
                  <a:cubicBezTo>
                    <a:pt x="2143" y="18248"/>
                    <a:pt x="2144" y="18241"/>
                    <a:pt x="2145" y="18235"/>
                  </a:cubicBezTo>
                  <a:cubicBezTo>
                    <a:pt x="2148" y="18220"/>
                    <a:pt x="2149" y="18203"/>
                    <a:pt x="2147" y="18186"/>
                  </a:cubicBezTo>
                  <a:cubicBezTo>
                    <a:pt x="2144" y="18164"/>
                    <a:pt x="2137" y="18143"/>
                    <a:pt x="2125" y="18126"/>
                  </a:cubicBezTo>
                  <a:cubicBezTo>
                    <a:pt x="2113" y="18108"/>
                    <a:pt x="2098" y="18095"/>
                    <a:pt x="2079" y="18086"/>
                  </a:cubicBezTo>
                  <a:cubicBezTo>
                    <a:pt x="2067" y="18080"/>
                    <a:pt x="2054" y="18076"/>
                    <a:pt x="2039" y="18075"/>
                  </a:cubicBezTo>
                  <a:close/>
                  <a:moveTo>
                    <a:pt x="9002" y="4138"/>
                  </a:moveTo>
                  <a:lnTo>
                    <a:pt x="9002" y="4082"/>
                  </a:lnTo>
                  <a:lnTo>
                    <a:pt x="8735" y="3951"/>
                  </a:lnTo>
                  <a:lnTo>
                    <a:pt x="8787" y="3845"/>
                  </a:lnTo>
                  <a:lnTo>
                    <a:pt x="8749" y="3823"/>
                  </a:lnTo>
                  <a:lnTo>
                    <a:pt x="8622" y="4082"/>
                  </a:lnTo>
                  <a:lnTo>
                    <a:pt x="8662" y="4101"/>
                  </a:lnTo>
                  <a:lnTo>
                    <a:pt x="8713" y="3996"/>
                  </a:lnTo>
                  <a:lnTo>
                    <a:pt x="9002" y="4138"/>
                  </a:lnTo>
                  <a:close/>
                  <a:moveTo>
                    <a:pt x="9002" y="3896"/>
                  </a:moveTo>
                  <a:lnTo>
                    <a:pt x="9002" y="3830"/>
                  </a:lnTo>
                  <a:lnTo>
                    <a:pt x="8863" y="3696"/>
                  </a:lnTo>
                  <a:lnTo>
                    <a:pt x="9002" y="3718"/>
                  </a:lnTo>
                  <a:lnTo>
                    <a:pt x="9002" y="3666"/>
                  </a:lnTo>
                  <a:lnTo>
                    <a:pt x="8838" y="3643"/>
                  </a:lnTo>
                  <a:lnTo>
                    <a:pt x="8808" y="3704"/>
                  </a:lnTo>
                  <a:lnTo>
                    <a:pt x="9002" y="3896"/>
                  </a:lnTo>
                  <a:close/>
                  <a:moveTo>
                    <a:pt x="9002" y="3432"/>
                  </a:moveTo>
                  <a:lnTo>
                    <a:pt x="9002" y="3310"/>
                  </a:lnTo>
                  <a:lnTo>
                    <a:pt x="8902" y="3513"/>
                  </a:lnTo>
                  <a:lnTo>
                    <a:pt x="8941" y="3532"/>
                  </a:lnTo>
                  <a:lnTo>
                    <a:pt x="8993" y="3427"/>
                  </a:lnTo>
                  <a:lnTo>
                    <a:pt x="9002" y="3432"/>
                  </a:lnTo>
                  <a:close/>
                  <a:moveTo>
                    <a:pt x="2257" y="18004"/>
                  </a:moveTo>
                  <a:lnTo>
                    <a:pt x="1866" y="17812"/>
                  </a:lnTo>
                  <a:lnTo>
                    <a:pt x="1844" y="17858"/>
                  </a:lnTo>
                  <a:lnTo>
                    <a:pt x="2234" y="18050"/>
                  </a:lnTo>
                  <a:lnTo>
                    <a:pt x="2257" y="18004"/>
                  </a:lnTo>
                  <a:close/>
                  <a:moveTo>
                    <a:pt x="2032" y="17475"/>
                  </a:moveTo>
                  <a:lnTo>
                    <a:pt x="1905" y="17734"/>
                  </a:lnTo>
                  <a:lnTo>
                    <a:pt x="1944" y="17753"/>
                  </a:lnTo>
                  <a:lnTo>
                    <a:pt x="1995" y="17648"/>
                  </a:lnTo>
                  <a:lnTo>
                    <a:pt x="2347" y="17821"/>
                  </a:lnTo>
                  <a:lnTo>
                    <a:pt x="2369" y="17776"/>
                  </a:lnTo>
                  <a:lnTo>
                    <a:pt x="2018" y="17603"/>
                  </a:lnTo>
                  <a:lnTo>
                    <a:pt x="2070" y="17497"/>
                  </a:lnTo>
                  <a:lnTo>
                    <a:pt x="2032" y="17475"/>
                  </a:lnTo>
                  <a:close/>
                  <a:moveTo>
                    <a:pt x="2199" y="17135"/>
                  </a:moveTo>
                  <a:lnTo>
                    <a:pt x="2173" y="17188"/>
                  </a:lnTo>
                  <a:lnTo>
                    <a:pt x="2285" y="17337"/>
                  </a:lnTo>
                  <a:cubicBezTo>
                    <a:pt x="2292" y="17347"/>
                    <a:pt x="2299" y="17356"/>
                    <a:pt x="2306" y="17364"/>
                  </a:cubicBezTo>
                  <a:cubicBezTo>
                    <a:pt x="2313" y="17373"/>
                    <a:pt x="2317" y="17378"/>
                    <a:pt x="2319" y="17379"/>
                  </a:cubicBezTo>
                  <a:cubicBezTo>
                    <a:pt x="2309" y="17379"/>
                    <a:pt x="2301" y="17379"/>
                    <a:pt x="2292" y="17378"/>
                  </a:cubicBezTo>
                  <a:cubicBezTo>
                    <a:pt x="2284" y="17378"/>
                    <a:pt x="2275" y="17378"/>
                    <a:pt x="2265" y="17378"/>
                  </a:cubicBezTo>
                  <a:lnTo>
                    <a:pt x="2079" y="17378"/>
                  </a:lnTo>
                  <a:lnTo>
                    <a:pt x="2051" y="17436"/>
                  </a:lnTo>
                  <a:lnTo>
                    <a:pt x="2349" y="17426"/>
                  </a:lnTo>
                  <a:lnTo>
                    <a:pt x="2504" y="17502"/>
                  </a:lnTo>
                  <a:lnTo>
                    <a:pt x="2528" y="17454"/>
                  </a:lnTo>
                  <a:lnTo>
                    <a:pt x="2376" y="17379"/>
                  </a:lnTo>
                  <a:lnTo>
                    <a:pt x="2199" y="17135"/>
                  </a:lnTo>
                  <a:close/>
                  <a:moveTo>
                    <a:pt x="2559" y="16706"/>
                  </a:moveTo>
                  <a:cubicBezTo>
                    <a:pt x="2532" y="16700"/>
                    <a:pt x="2507" y="16698"/>
                    <a:pt x="2483" y="16702"/>
                  </a:cubicBezTo>
                  <a:cubicBezTo>
                    <a:pt x="2474" y="16703"/>
                    <a:pt x="2464" y="16705"/>
                    <a:pt x="2453" y="16709"/>
                  </a:cubicBezTo>
                  <a:cubicBezTo>
                    <a:pt x="2442" y="16712"/>
                    <a:pt x="2430" y="16717"/>
                    <a:pt x="2419" y="16724"/>
                  </a:cubicBezTo>
                  <a:cubicBezTo>
                    <a:pt x="2408" y="16731"/>
                    <a:pt x="2397" y="16740"/>
                    <a:pt x="2387" y="16751"/>
                  </a:cubicBezTo>
                  <a:cubicBezTo>
                    <a:pt x="2377" y="16762"/>
                    <a:pt x="2367" y="16776"/>
                    <a:pt x="2359" y="16793"/>
                  </a:cubicBezTo>
                  <a:cubicBezTo>
                    <a:pt x="2347" y="16817"/>
                    <a:pt x="2341" y="16841"/>
                    <a:pt x="2341" y="16865"/>
                  </a:cubicBezTo>
                  <a:cubicBezTo>
                    <a:pt x="2341" y="16889"/>
                    <a:pt x="2346" y="16912"/>
                    <a:pt x="2356" y="16934"/>
                  </a:cubicBezTo>
                  <a:cubicBezTo>
                    <a:pt x="2367" y="16956"/>
                    <a:pt x="2383" y="16976"/>
                    <a:pt x="2404" y="16996"/>
                  </a:cubicBezTo>
                  <a:cubicBezTo>
                    <a:pt x="2425" y="17015"/>
                    <a:pt x="2452" y="17032"/>
                    <a:pt x="2483" y="17048"/>
                  </a:cubicBezTo>
                  <a:cubicBezTo>
                    <a:pt x="2550" y="17081"/>
                    <a:pt x="2610" y="17091"/>
                    <a:pt x="2661" y="17077"/>
                  </a:cubicBezTo>
                  <a:cubicBezTo>
                    <a:pt x="2682" y="17071"/>
                    <a:pt x="2702" y="17061"/>
                    <a:pt x="2720" y="17047"/>
                  </a:cubicBezTo>
                  <a:cubicBezTo>
                    <a:pt x="2738" y="17033"/>
                    <a:pt x="2753" y="17014"/>
                    <a:pt x="2765" y="16990"/>
                  </a:cubicBezTo>
                  <a:cubicBezTo>
                    <a:pt x="2775" y="16970"/>
                    <a:pt x="2781" y="16950"/>
                    <a:pt x="2783" y="16932"/>
                  </a:cubicBezTo>
                  <a:cubicBezTo>
                    <a:pt x="2785" y="16913"/>
                    <a:pt x="2782" y="16894"/>
                    <a:pt x="2776" y="16873"/>
                  </a:cubicBezTo>
                  <a:cubicBezTo>
                    <a:pt x="2768" y="16844"/>
                    <a:pt x="2753" y="16819"/>
                    <a:pt x="2732" y="16797"/>
                  </a:cubicBezTo>
                  <a:cubicBezTo>
                    <a:pt x="2712" y="16776"/>
                    <a:pt x="2683" y="16756"/>
                    <a:pt x="2645" y="16738"/>
                  </a:cubicBezTo>
                  <a:cubicBezTo>
                    <a:pt x="2614" y="16722"/>
                    <a:pt x="2585" y="16711"/>
                    <a:pt x="2559" y="16706"/>
                  </a:cubicBezTo>
                  <a:close/>
                  <a:moveTo>
                    <a:pt x="2668" y="16816"/>
                  </a:moveTo>
                  <a:cubicBezTo>
                    <a:pt x="2680" y="16823"/>
                    <a:pt x="2690" y="16830"/>
                    <a:pt x="2698" y="16837"/>
                  </a:cubicBezTo>
                  <a:cubicBezTo>
                    <a:pt x="2706" y="16844"/>
                    <a:pt x="2713" y="16851"/>
                    <a:pt x="2719" y="16858"/>
                  </a:cubicBezTo>
                  <a:cubicBezTo>
                    <a:pt x="2724" y="16866"/>
                    <a:pt x="2729" y="16873"/>
                    <a:pt x="2732" y="16881"/>
                  </a:cubicBezTo>
                  <a:cubicBezTo>
                    <a:pt x="2739" y="16895"/>
                    <a:pt x="2742" y="16910"/>
                    <a:pt x="2742" y="16924"/>
                  </a:cubicBezTo>
                  <a:cubicBezTo>
                    <a:pt x="2742" y="16939"/>
                    <a:pt x="2738" y="16954"/>
                    <a:pt x="2730" y="16970"/>
                  </a:cubicBezTo>
                  <a:cubicBezTo>
                    <a:pt x="2726" y="16978"/>
                    <a:pt x="2721" y="16986"/>
                    <a:pt x="2715" y="16993"/>
                  </a:cubicBezTo>
                  <a:cubicBezTo>
                    <a:pt x="2709" y="17001"/>
                    <a:pt x="2702" y="17007"/>
                    <a:pt x="2695" y="17013"/>
                  </a:cubicBezTo>
                  <a:cubicBezTo>
                    <a:pt x="2688" y="17018"/>
                    <a:pt x="2680" y="17023"/>
                    <a:pt x="2672" y="17027"/>
                  </a:cubicBezTo>
                  <a:cubicBezTo>
                    <a:pt x="2664" y="17030"/>
                    <a:pt x="2655" y="17032"/>
                    <a:pt x="2647" y="17033"/>
                  </a:cubicBezTo>
                  <a:cubicBezTo>
                    <a:pt x="2630" y="17034"/>
                    <a:pt x="2608" y="17031"/>
                    <a:pt x="2582" y="17024"/>
                  </a:cubicBezTo>
                  <a:cubicBezTo>
                    <a:pt x="2556" y="17016"/>
                    <a:pt x="2528" y="17006"/>
                    <a:pt x="2499" y="16991"/>
                  </a:cubicBezTo>
                  <a:cubicBezTo>
                    <a:pt x="2474" y="16979"/>
                    <a:pt x="2454" y="16967"/>
                    <a:pt x="2439" y="16955"/>
                  </a:cubicBezTo>
                  <a:cubicBezTo>
                    <a:pt x="2423" y="16944"/>
                    <a:pt x="2410" y="16931"/>
                    <a:pt x="2401" y="16918"/>
                  </a:cubicBezTo>
                  <a:cubicBezTo>
                    <a:pt x="2390" y="16904"/>
                    <a:pt x="2385" y="16887"/>
                    <a:pt x="2384" y="16868"/>
                  </a:cubicBezTo>
                  <a:cubicBezTo>
                    <a:pt x="2383" y="16849"/>
                    <a:pt x="2387" y="16830"/>
                    <a:pt x="2396" y="16812"/>
                  </a:cubicBezTo>
                  <a:cubicBezTo>
                    <a:pt x="2408" y="16789"/>
                    <a:pt x="2422" y="16773"/>
                    <a:pt x="2440" y="16764"/>
                  </a:cubicBezTo>
                  <a:cubicBezTo>
                    <a:pt x="2457" y="16755"/>
                    <a:pt x="2475" y="16751"/>
                    <a:pt x="2493" y="16751"/>
                  </a:cubicBezTo>
                  <a:cubicBezTo>
                    <a:pt x="2510" y="16751"/>
                    <a:pt x="2529" y="16755"/>
                    <a:pt x="2550" y="16762"/>
                  </a:cubicBezTo>
                  <a:cubicBezTo>
                    <a:pt x="2572" y="16769"/>
                    <a:pt x="2597" y="16779"/>
                    <a:pt x="2626" y="16793"/>
                  </a:cubicBezTo>
                  <a:cubicBezTo>
                    <a:pt x="2642" y="16801"/>
                    <a:pt x="2656" y="16809"/>
                    <a:pt x="2668" y="16816"/>
                  </a:cubicBezTo>
                  <a:close/>
                  <a:moveTo>
                    <a:pt x="2593" y="16335"/>
                  </a:moveTo>
                  <a:lnTo>
                    <a:pt x="2492" y="16540"/>
                  </a:lnTo>
                  <a:lnTo>
                    <a:pt x="2883" y="16733"/>
                  </a:lnTo>
                  <a:lnTo>
                    <a:pt x="2906" y="16685"/>
                  </a:lnTo>
                  <a:lnTo>
                    <a:pt x="2720" y="16594"/>
                  </a:lnTo>
                  <a:lnTo>
                    <a:pt x="2782" y="16469"/>
                  </a:lnTo>
                  <a:lnTo>
                    <a:pt x="2744" y="16450"/>
                  </a:lnTo>
                  <a:lnTo>
                    <a:pt x="2682" y="16575"/>
                  </a:lnTo>
                  <a:lnTo>
                    <a:pt x="2554" y="16512"/>
                  </a:lnTo>
                  <a:lnTo>
                    <a:pt x="2628" y="16361"/>
                  </a:lnTo>
                  <a:lnTo>
                    <a:pt x="2593" y="16335"/>
                  </a:lnTo>
                  <a:close/>
                  <a:moveTo>
                    <a:pt x="3259" y="15968"/>
                  </a:moveTo>
                  <a:lnTo>
                    <a:pt x="2851" y="15809"/>
                  </a:lnTo>
                  <a:lnTo>
                    <a:pt x="2818" y="15878"/>
                  </a:lnTo>
                  <a:lnTo>
                    <a:pt x="3041" y="16080"/>
                  </a:lnTo>
                  <a:cubicBezTo>
                    <a:pt x="3055" y="16091"/>
                    <a:pt x="3067" y="16102"/>
                    <a:pt x="3078" y="16110"/>
                  </a:cubicBezTo>
                  <a:cubicBezTo>
                    <a:pt x="3090" y="16119"/>
                    <a:pt x="3096" y="16124"/>
                    <a:pt x="3097" y="16125"/>
                  </a:cubicBezTo>
                  <a:cubicBezTo>
                    <a:pt x="3095" y="16124"/>
                    <a:pt x="3087" y="16122"/>
                    <a:pt x="3074" y="16119"/>
                  </a:cubicBezTo>
                  <a:cubicBezTo>
                    <a:pt x="3060" y="16115"/>
                    <a:pt x="3043" y="16111"/>
                    <a:pt x="3022" y="16107"/>
                  </a:cubicBezTo>
                  <a:lnTo>
                    <a:pt x="2732" y="16053"/>
                  </a:lnTo>
                  <a:lnTo>
                    <a:pt x="2698" y="16121"/>
                  </a:lnTo>
                  <a:lnTo>
                    <a:pt x="3072" y="16347"/>
                  </a:lnTo>
                  <a:lnTo>
                    <a:pt x="3094" y="16302"/>
                  </a:lnTo>
                  <a:lnTo>
                    <a:pt x="2827" y="16144"/>
                  </a:lnTo>
                  <a:cubicBezTo>
                    <a:pt x="2821" y="16141"/>
                    <a:pt x="2815" y="16137"/>
                    <a:pt x="2807" y="16133"/>
                  </a:cubicBezTo>
                  <a:cubicBezTo>
                    <a:pt x="2800" y="16128"/>
                    <a:pt x="2792" y="16124"/>
                    <a:pt x="2785" y="16120"/>
                  </a:cubicBezTo>
                  <a:cubicBezTo>
                    <a:pt x="2778" y="16116"/>
                    <a:pt x="2771" y="16112"/>
                    <a:pt x="2766" y="16109"/>
                  </a:cubicBezTo>
                  <a:cubicBezTo>
                    <a:pt x="2761" y="16106"/>
                    <a:pt x="2758" y="16104"/>
                    <a:pt x="2756" y="16104"/>
                  </a:cubicBezTo>
                  <a:cubicBezTo>
                    <a:pt x="2761" y="16105"/>
                    <a:pt x="2770" y="16107"/>
                    <a:pt x="2784" y="16109"/>
                  </a:cubicBezTo>
                  <a:cubicBezTo>
                    <a:pt x="2799" y="16112"/>
                    <a:pt x="2817" y="16116"/>
                    <a:pt x="2839" y="16120"/>
                  </a:cubicBezTo>
                  <a:lnTo>
                    <a:pt x="3155" y="16179"/>
                  </a:lnTo>
                  <a:lnTo>
                    <a:pt x="3174" y="16139"/>
                  </a:lnTo>
                  <a:lnTo>
                    <a:pt x="2924" y="15912"/>
                  </a:lnTo>
                  <a:cubicBezTo>
                    <a:pt x="2919" y="15908"/>
                    <a:pt x="2913" y="15903"/>
                    <a:pt x="2907" y="15898"/>
                  </a:cubicBezTo>
                  <a:cubicBezTo>
                    <a:pt x="2901" y="15893"/>
                    <a:pt x="2896" y="15888"/>
                    <a:pt x="2890" y="15884"/>
                  </a:cubicBezTo>
                  <a:cubicBezTo>
                    <a:pt x="2885" y="15879"/>
                    <a:pt x="2881" y="15875"/>
                    <a:pt x="2877" y="15872"/>
                  </a:cubicBezTo>
                  <a:cubicBezTo>
                    <a:pt x="2873" y="15869"/>
                    <a:pt x="2871" y="15868"/>
                    <a:pt x="2871" y="15867"/>
                  </a:cubicBezTo>
                  <a:cubicBezTo>
                    <a:pt x="2871" y="15867"/>
                    <a:pt x="2874" y="15868"/>
                    <a:pt x="2879" y="15870"/>
                  </a:cubicBezTo>
                  <a:cubicBezTo>
                    <a:pt x="2883" y="15873"/>
                    <a:pt x="2889" y="15875"/>
                    <a:pt x="2896" y="15878"/>
                  </a:cubicBezTo>
                  <a:cubicBezTo>
                    <a:pt x="2902" y="15881"/>
                    <a:pt x="2910" y="15884"/>
                    <a:pt x="2917" y="15888"/>
                  </a:cubicBezTo>
                  <a:cubicBezTo>
                    <a:pt x="2925" y="15891"/>
                    <a:pt x="2932" y="15894"/>
                    <a:pt x="2938" y="15896"/>
                  </a:cubicBezTo>
                  <a:lnTo>
                    <a:pt x="3236" y="16015"/>
                  </a:lnTo>
                  <a:lnTo>
                    <a:pt x="3259" y="15968"/>
                  </a:lnTo>
                  <a:close/>
                  <a:moveTo>
                    <a:pt x="3043" y="15419"/>
                  </a:moveTo>
                  <a:lnTo>
                    <a:pt x="3021" y="15466"/>
                  </a:lnTo>
                  <a:lnTo>
                    <a:pt x="3293" y="15600"/>
                  </a:lnTo>
                  <a:cubicBezTo>
                    <a:pt x="3306" y="15606"/>
                    <a:pt x="3317" y="15613"/>
                    <a:pt x="3326" y="15619"/>
                  </a:cubicBezTo>
                  <a:cubicBezTo>
                    <a:pt x="3334" y="15625"/>
                    <a:pt x="3341" y="15634"/>
                    <a:pt x="3347" y="15644"/>
                  </a:cubicBezTo>
                  <a:cubicBezTo>
                    <a:pt x="3352" y="15654"/>
                    <a:pt x="3353" y="15666"/>
                    <a:pt x="3352" y="15680"/>
                  </a:cubicBezTo>
                  <a:cubicBezTo>
                    <a:pt x="3350" y="15694"/>
                    <a:pt x="3345" y="15709"/>
                    <a:pt x="3337" y="15725"/>
                  </a:cubicBezTo>
                  <a:cubicBezTo>
                    <a:pt x="3331" y="15738"/>
                    <a:pt x="3325" y="15747"/>
                    <a:pt x="3318" y="15755"/>
                  </a:cubicBezTo>
                  <a:cubicBezTo>
                    <a:pt x="3312" y="15763"/>
                    <a:pt x="3305" y="15769"/>
                    <a:pt x="3298" y="15773"/>
                  </a:cubicBezTo>
                  <a:cubicBezTo>
                    <a:pt x="3291" y="15777"/>
                    <a:pt x="3285" y="15780"/>
                    <a:pt x="3279" y="15781"/>
                  </a:cubicBezTo>
                  <a:cubicBezTo>
                    <a:pt x="3272" y="15783"/>
                    <a:pt x="3266" y="15783"/>
                    <a:pt x="3261" y="15783"/>
                  </a:cubicBezTo>
                  <a:cubicBezTo>
                    <a:pt x="3254" y="15783"/>
                    <a:pt x="3245" y="15780"/>
                    <a:pt x="3233" y="15776"/>
                  </a:cubicBezTo>
                  <a:cubicBezTo>
                    <a:pt x="3222" y="15772"/>
                    <a:pt x="3211" y="15767"/>
                    <a:pt x="3202" y="15762"/>
                  </a:cubicBezTo>
                  <a:lnTo>
                    <a:pt x="2938" y="15633"/>
                  </a:lnTo>
                  <a:lnTo>
                    <a:pt x="2916" y="15679"/>
                  </a:lnTo>
                  <a:lnTo>
                    <a:pt x="3196" y="15817"/>
                  </a:lnTo>
                  <a:cubicBezTo>
                    <a:pt x="3205" y="15821"/>
                    <a:pt x="3215" y="15825"/>
                    <a:pt x="3227" y="15830"/>
                  </a:cubicBezTo>
                  <a:cubicBezTo>
                    <a:pt x="3239" y="15834"/>
                    <a:pt x="3250" y="15836"/>
                    <a:pt x="3263" y="15835"/>
                  </a:cubicBezTo>
                  <a:cubicBezTo>
                    <a:pt x="3287" y="15834"/>
                    <a:pt x="3308" y="15827"/>
                    <a:pt x="3326" y="15813"/>
                  </a:cubicBezTo>
                  <a:cubicBezTo>
                    <a:pt x="3344" y="15800"/>
                    <a:pt x="3361" y="15778"/>
                    <a:pt x="3376" y="15747"/>
                  </a:cubicBezTo>
                  <a:cubicBezTo>
                    <a:pt x="3388" y="15723"/>
                    <a:pt x="3395" y="15702"/>
                    <a:pt x="3398" y="15684"/>
                  </a:cubicBezTo>
                  <a:cubicBezTo>
                    <a:pt x="3401" y="15665"/>
                    <a:pt x="3400" y="15647"/>
                    <a:pt x="3396" y="15630"/>
                  </a:cubicBezTo>
                  <a:cubicBezTo>
                    <a:pt x="3392" y="15613"/>
                    <a:pt x="3384" y="15600"/>
                    <a:pt x="3373" y="15589"/>
                  </a:cubicBezTo>
                  <a:cubicBezTo>
                    <a:pt x="3362" y="15579"/>
                    <a:pt x="3345" y="15568"/>
                    <a:pt x="3321" y="15556"/>
                  </a:cubicBezTo>
                  <a:lnTo>
                    <a:pt x="3043" y="15419"/>
                  </a:lnTo>
                  <a:close/>
                  <a:moveTo>
                    <a:pt x="2886" y="15550"/>
                  </a:moveTo>
                  <a:cubicBezTo>
                    <a:pt x="2878" y="15553"/>
                    <a:pt x="2871" y="15559"/>
                    <a:pt x="2867" y="15567"/>
                  </a:cubicBezTo>
                  <a:cubicBezTo>
                    <a:pt x="2863" y="15575"/>
                    <a:pt x="2863" y="15583"/>
                    <a:pt x="2866" y="15592"/>
                  </a:cubicBezTo>
                  <a:cubicBezTo>
                    <a:pt x="2869" y="15600"/>
                    <a:pt x="2874" y="15607"/>
                    <a:pt x="2882" y="15610"/>
                  </a:cubicBezTo>
                  <a:cubicBezTo>
                    <a:pt x="2890" y="15615"/>
                    <a:pt x="2899" y="15615"/>
                    <a:pt x="2908" y="15612"/>
                  </a:cubicBezTo>
                  <a:cubicBezTo>
                    <a:pt x="2916" y="15610"/>
                    <a:pt x="2923" y="15604"/>
                    <a:pt x="2927" y="15596"/>
                  </a:cubicBezTo>
                  <a:cubicBezTo>
                    <a:pt x="2931" y="15587"/>
                    <a:pt x="2931" y="15579"/>
                    <a:pt x="2928" y="15571"/>
                  </a:cubicBezTo>
                  <a:cubicBezTo>
                    <a:pt x="2925" y="15562"/>
                    <a:pt x="2919" y="15556"/>
                    <a:pt x="2911" y="15552"/>
                  </a:cubicBezTo>
                  <a:cubicBezTo>
                    <a:pt x="2903" y="15548"/>
                    <a:pt x="2895" y="15547"/>
                    <a:pt x="2886" y="15550"/>
                  </a:cubicBezTo>
                  <a:close/>
                  <a:moveTo>
                    <a:pt x="2944" y="15433"/>
                  </a:moveTo>
                  <a:cubicBezTo>
                    <a:pt x="2935" y="15436"/>
                    <a:pt x="2929" y="15442"/>
                    <a:pt x="2925" y="15450"/>
                  </a:cubicBezTo>
                  <a:cubicBezTo>
                    <a:pt x="2921" y="15458"/>
                    <a:pt x="2920" y="15467"/>
                    <a:pt x="2923" y="15475"/>
                  </a:cubicBezTo>
                  <a:cubicBezTo>
                    <a:pt x="2926" y="15484"/>
                    <a:pt x="2931" y="15490"/>
                    <a:pt x="2939" y="15494"/>
                  </a:cubicBezTo>
                  <a:cubicBezTo>
                    <a:pt x="2948" y="15498"/>
                    <a:pt x="2956" y="15498"/>
                    <a:pt x="2965" y="15496"/>
                  </a:cubicBezTo>
                  <a:cubicBezTo>
                    <a:pt x="2974" y="15493"/>
                    <a:pt x="2980" y="15487"/>
                    <a:pt x="2984" y="15479"/>
                  </a:cubicBezTo>
                  <a:cubicBezTo>
                    <a:pt x="2988" y="15471"/>
                    <a:pt x="2989" y="15462"/>
                    <a:pt x="2986" y="15454"/>
                  </a:cubicBezTo>
                  <a:cubicBezTo>
                    <a:pt x="2982" y="15445"/>
                    <a:pt x="2977" y="15439"/>
                    <a:pt x="2968" y="15435"/>
                  </a:cubicBezTo>
                  <a:cubicBezTo>
                    <a:pt x="2960" y="15431"/>
                    <a:pt x="2952" y="15431"/>
                    <a:pt x="2944" y="15433"/>
                  </a:cubicBezTo>
                  <a:close/>
                  <a:moveTo>
                    <a:pt x="3617" y="15239"/>
                  </a:moveTo>
                  <a:lnTo>
                    <a:pt x="3227" y="15047"/>
                  </a:lnTo>
                  <a:lnTo>
                    <a:pt x="3204" y="15093"/>
                  </a:lnTo>
                  <a:lnTo>
                    <a:pt x="3417" y="15196"/>
                  </a:lnTo>
                  <a:cubicBezTo>
                    <a:pt x="3431" y="15203"/>
                    <a:pt x="3445" y="15209"/>
                    <a:pt x="3460" y="15216"/>
                  </a:cubicBezTo>
                  <a:cubicBezTo>
                    <a:pt x="3474" y="15222"/>
                    <a:pt x="3487" y="15228"/>
                    <a:pt x="3499" y="15233"/>
                  </a:cubicBezTo>
                  <a:cubicBezTo>
                    <a:pt x="3510" y="15238"/>
                    <a:pt x="3519" y="15242"/>
                    <a:pt x="3527" y="15245"/>
                  </a:cubicBezTo>
                  <a:cubicBezTo>
                    <a:pt x="3534" y="15248"/>
                    <a:pt x="3538" y="15249"/>
                    <a:pt x="3539" y="15249"/>
                  </a:cubicBezTo>
                  <a:cubicBezTo>
                    <a:pt x="3537" y="15249"/>
                    <a:pt x="3534" y="15249"/>
                    <a:pt x="3528" y="15248"/>
                  </a:cubicBezTo>
                  <a:cubicBezTo>
                    <a:pt x="3521" y="15248"/>
                    <a:pt x="3514" y="15248"/>
                    <a:pt x="3505" y="15247"/>
                  </a:cubicBezTo>
                  <a:cubicBezTo>
                    <a:pt x="3495" y="15247"/>
                    <a:pt x="3485" y="15246"/>
                    <a:pt x="3473" y="15246"/>
                  </a:cubicBezTo>
                  <a:cubicBezTo>
                    <a:pt x="3462" y="15245"/>
                    <a:pt x="3450" y="15245"/>
                    <a:pt x="3439" y="15245"/>
                  </a:cubicBezTo>
                  <a:lnTo>
                    <a:pt x="3125" y="15253"/>
                  </a:lnTo>
                  <a:lnTo>
                    <a:pt x="3099" y="15307"/>
                  </a:lnTo>
                  <a:lnTo>
                    <a:pt x="3490" y="15499"/>
                  </a:lnTo>
                  <a:lnTo>
                    <a:pt x="3513" y="15451"/>
                  </a:lnTo>
                  <a:lnTo>
                    <a:pt x="3285" y="15341"/>
                  </a:lnTo>
                  <a:cubicBezTo>
                    <a:pt x="3274" y="15336"/>
                    <a:pt x="3263" y="15330"/>
                    <a:pt x="3251" y="15325"/>
                  </a:cubicBezTo>
                  <a:cubicBezTo>
                    <a:pt x="3239" y="15320"/>
                    <a:pt x="3228" y="15316"/>
                    <a:pt x="3218" y="15311"/>
                  </a:cubicBezTo>
                  <a:cubicBezTo>
                    <a:pt x="3208" y="15307"/>
                    <a:pt x="3200" y="15304"/>
                    <a:pt x="3192" y="15300"/>
                  </a:cubicBezTo>
                  <a:cubicBezTo>
                    <a:pt x="3185" y="15297"/>
                    <a:pt x="3180" y="15295"/>
                    <a:pt x="3177" y="15294"/>
                  </a:cubicBezTo>
                  <a:cubicBezTo>
                    <a:pt x="3181" y="15295"/>
                    <a:pt x="3187" y="15295"/>
                    <a:pt x="3194" y="15296"/>
                  </a:cubicBezTo>
                  <a:cubicBezTo>
                    <a:pt x="3201" y="15296"/>
                    <a:pt x="3210" y="15296"/>
                    <a:pt x="3220" y="15296"/>
                  </a:cubicBezTo>
                  <a:cubicBezTo>
                    <a:pt x="3230" y="15296"/>
                    <a:pt x="3242" y="15296"/>
                    <a:pt x="3254" y="15296"/>
                  </a:cubicBezTo>
                  <a:cubicBezTo>
                    <a:pt x="3266" y="15296"/>
                    <a:pt x="3279" y="15296"/>
                    <a:pt x="3292" y="15296"/>
                  </a:cubicBezTo>
                  <a:lnTo>
                    <a:pt x="3593" y="15288"/>
                  </a:lnTo>
                  <a:lnTo>
                    <a:pt x="3617" y="15239"/>
                  </a:lnTo>
                  <a:close/>
                  <a:moveTo>
                    <a:pt x="3642" y="14818"/>
                  </a:moveTo>
                  <a:cubicBezTo>
                    <a:pt x="3627" y="14817"/>
                    <a:pt x="3613" y="14818"/>
                    <a:pt x="3600" y="14821"/>
                  </a:cubicBezTo>
                  <a:cubicBezTo>
                    <a:pt x="3587" y="14825"/>
                    <a:pt x="3575" y="14830"/>
                    <a:pt x="3564" y="14838"/>
                  </a:cubicBezTo>
                  <a:cubicBezTo>
                    <a:pt x="3553" y="14845"/>
                    <a:pt x="3541" y="14856"/>
                    <a:pt x="3527" y="14871"/>
                  </a:cubicBezTo>
                  <a:lnTo>
                    <a:pt x="3490" y="14909"/>
                  </a:lnTo>
                  <a:cubicBezTo>
                    <a:pt x="3471" y="14928"/>
                    <a:pt x="3455" y="14941"/>
                    <a:pt x="3440" y="14946"/>
                  </a:cubicBezTo>
                  <a:cubicBezTo>
                    <a:pt x="3426" y="14952"/>
                    <a:pt x="3411" y="14950"/>
                    <a:pt x="3395" y="14943"/>
                  </a:cubicBezTo>
                  <a:cubicBezTo>
                    <a:pt x="3375" y="14933"/>
                    <a:pt x="3362" y="14918"/>
                    <a:pt x="3358" y="14899"/>
                  </a:cubicBezTo>
                  <a:cubicBezTo>
                    <a:pt x="3353" y="14879"/>
                    <a:pt x="3357" y="14857"/>
                    <a:pt x="3369" y="14833"/>
                  </a:cubicBezTo>
                  <a:cubicBezTo>
                    <a:pt x="3373" y="14824"/>
                    <a:pt x="3377" y="14817"/>
                    <a:pt x="3382" y="14810"/>
                  </a:cubicBezTo>
                  <a:cubicBezTo>
                    <a:pt x="3387" y="14803"/>
                    <a:pt x="3392" y="14797"/>
                    <a:pt x="3399" y="14791"/>
                  </a:cubicBezTo>
                  <a:cubicBezTo>
                    <a:pt x="3405" y="14784"/>
                    <a:pt x="3412" y="14778"/>
                    <a:pt x="3420" y="14773"/>
                  </a:cubicBezTo>
                  <a:cubicBezTo>
                    <a:pt x="3428" y="14767"/>
                    <a:pt x="3438" y="14760"/>
                    <a:pt x="3449" y="14754"/>
                  </a:cubicBezTo>
                  <a:lnTo>
                    <a:pt x="3425" y="14717"/>
                  </a:lnTo>
                  <a:cubicBezTo>
                    <a:pt x="3382" y="14742"/>
                    <a:pt x="3350" y="14775"/>
                    <a:pt x="3329" y="14816"/>
                  </a:cubicBezTo>
                  <a:cubicBezTo>
                    <a:pt x="3320" y="14835"/>
                    <a:pt x="3314" y="14854"/>
                    <a:pt x="3312" y="14872"/>
                  </a:cubicBezTo>
                  <a:cubicBezTo>
                    <a:pt x="3310" y="14890"/>
                    <a:pt x="3311" y="14908"/>
                    <a:pt x="3316" y="14923"/>
                  </a:cubicBezTo>
                  <a:cubicBezTo>
                    <a:pt x="3320" y="14939"/>
                    <a:pt x="3328" y="14954"/>
                    <a:pt x="3338" y="14966"/>
                  </a:cubicBezTo>
                  <a:cubicBezTo>
                    <a:pt x="3349" y="14979"/>
                    <a:pt x="3363" y="14990"/>
                    <a:pt x="3379" y="14998"/>
                  </a:cubicBezTo>
                  <a:cubicBezTo>
                    <a:pt x="3404" y="15010"/>
                    <a:pt x="3430" y="15013"/>
                    <a:pt x="3455" y="15005"/>
                  </a:cubicBezTo>
                  <a:cubicBezTo>
                    <a:pt x="3467" y="15001"/>
                    <a:pt x="3478" y="14995"/>
                    <a:pt x="3488" y="14987"/>
                  </a:cubicBezTo>
                  <a:cubicBezTo>
                    <a:pt x="3498" y="14979"/>
                    <a:pt x="3510" y="14968"/>
                    <a:pt x="3524" y="14953"/>
                  </a:cubicBezTo>
                  <a:lnTo>
                    <a:pt x="3556" y="14919"/>
                  </a:lnTo>
                  <a:cubicBezTo>
                    <a:pt x="3593" y="14879"/>
                    <a:pt x="3628" y="14868"/>
                    <a:pt x="3663" y="14885"/>
                  </a:cubicBezTo>
                  <a:cubicBezTo>
                    <a:pt x="3686" y="14896"/>
                    <a:pt x="3700" y="14915"/>
                    <a:pt x="3705" y="14940"/>
                  </a:cubicBezTo>
                  <a:cubicBezTo>
                    <a:pt x="3707" y="14952"/>
                    <a:pt x="3708" y="14963"/>
                    <a:pt x="3706" y="14973"/>
                  </a:cubicBezTo>
                  <a:cubicBezTo>
                    <a:pt x="3704" y="14983"/>
                    <a:pt x="3699" y="14996"/>
                    <a:pt x="3692" y="15011"/>
                  </a:cubicBezTo>
                  <a:cubicBezTo>
                    <a:pt x="3682" y="15031"/>
                    <a:pt x="3670" y="15048"/>
                    <a:pt x="3657" y="15062"/>
                  </a:cubicBezTo>
                  <a:cubicBezTo>
                    <a:pt x="3643" y="15076"/>
                    <a:pt x="3626" y="15089"/>
                    <a:pt x="3606" y="15099"/>
                  </a:cubicBezTo>
                  <a:lnTo>
                    <a:pt x="3633" y="15138"/>
                  </a:lnTo>
                  <a:cubicBezTo>
                    <a:pt x="3654" y="15124"/>
                    <a:pt x="3673" y="15109"/>
                    <a:pt x="3689" y="15091"/>
                  </a:cubicBezTo>
                  <a:cubicBezTo>
                    <a:pt x="3705" y="15074"/>
                    <a:pt x="3718" y="15053"/>
                    <a:pt x="3730" y="15030"/>
                  </a:cubicBezTo>
                  <a:cubicBezTo>
                    <a:pt x="3739" y="15011"/>
                    <a:pt x="3745" y="14994"/>
                    <a:pt x="3748" y="14979"/>
                  </a:cubicBezTo>
                  <a:cubicBezTo>
                    <a:pt x="3751" y="14963"/>
                    <a:pt x="3751" y="14947"/>
                    <a:pt x="3749" y="14930"/>
                  </a:cubicBezTo>
                  <a:cubicBezTo>
                    <a:pt x="3747" y="14907"/>
                    <a:pt x="3739" y="14887"/>
                    <a:pt x="3727" y="14869"/>
                  </a:cubicBezTo>
                  <a:cubicBezTo>
                    <a:pt x="3715" y="14852"/>
                    <a:pt x="3700" y="14839"/>
                    <a:pt x="3682" y="14830"/>
                  </a:cubicBezTo>
                  <a:cubicBezTo>
                    <a:pt x="3669" y="14824"/>
                    <a:pt x="3656" y="14820"/>
                    <a:pt x="3642" y="14818"/>
                  </a:cubicBezTo>
                  <a:close/>
                  <a:moveTo>
                    <a:pt x="3559" y="14372"/>
                  </a:moveTo>
                  <a:lnTo>
                    <a:pt x="3432" y="14630"/>
                  </a:lnTo>
                  <a:lnTo>
                    <a:pt x="3471" y="14650"/>
                  </a:lnTo>
                  <a:lnTo>
                    <a:pt x="3522" y="14545"/>
                  </a:lnTo>
                  <a:lnTo>
                    <a:pt x="3874" y="14718"/>
                  </a:lnTo>
                  <a:lnTo>
                    <a:pt x="3896" y="14673"/>
                  </a:lnTo>
                  <a:lnTo>
                    <a:pt x="3545" y="14500"/>
                  </a:lnTo>
                  <a:lnTo>
                    <a:pt x="3597" y="14394"/>
                  </a:lnTo>
                  <a:lnTo>
                    <a:pt x="3559" y="14372"/>
                  </a:lnTo>
                  <a:close/>
                  <a:moveTo>
                    <a:pt x="4091" y="14277"/>
                  </a:moveTo>
                  <a:lnTo>
                    <a:pt x="4050" y="14258"/>
                  </a:lnTo>
                  <a:lnTo>
                    <a:pt x="3966" y="14430"/>
                  </a:lnTo>
                  <a:lnTo>
                    <a:pt x="3823" y="14359"/>
                  </a:lnTo>
                  <a:lnTo>
                    <a:pt x="3888" y="14225"/>
                  </a:lnTo>
                  <a:lnTo>
                    <a:pt x="3848" y="14205"/>
                  </a:lnTo>
                  <a:lnTo>
                    <a:pt x="3782" y="14339"/>
                  </a:lnTo>
                  <a:lnTo>
                    <a:pt x="3654" y="14276"/>
                  </a:lnTo>
                  <a:lnTo>
                    <a:pt x="3733" y="14116"/>
                  </a:lnTo>
                  <a:lnTo>
                    <a:pt x="3697" y="14091"/>
                  </a:lnTo>
                  <a:lnTo>
                    <a:pt x="3592" y="14304"/>
                  </a:lnTo>
                  <a:lnTo>
                    <a:pt x="3983" y="14497"/>
                  </a:lnTo>
                  <a:lnTo>
                    <a:pt x="4091" y="14277"/>
                  </a:lnTo>
                  <a:close/>
                  <a:moveTo>
                    <a:pt x="4254" y="13946"/>
                  </a:moveTo>
                  <a:lnTo>
                    <a:pt x="4217" y="13951"/>
                  </a:lnTo>
                  <a:cubicBezTo>
                    <a:pt x="4201" y="13953"/>
                    <a:pt x="4183" y="13956"/>
                    <a:pt x="4164" y="13958"/>
                  </a:cubicBezTo>
                  <a:cubicBezTo>
                    <a:pt x="4145" y="13961"/>
                    <a:pt x="4128" y="13963"/>
                    <a:pt x="4111" y="13966"/>
                  </a:cubicBezTo>
                  <a:cubicBezTo>
                    <a:pt x="4095" y="13968"/>
                    <a:pt x="4083" y="13970"/>
                    <a:pt x="4077" y="13971"/>
                  </a:cubicBezTo>
                  <a:cubicBezTo>
                    <a:pt x="4067" y="13973"/>
                    <a:pt x="4056" y="13975"/>
                    <a:pt x="4044" y="13978"/>
                  </a:cubicBezTo>
                  <a:cubicBezTo>
                    <a:pt x="4032" y="13981"/>
                    <a:pt x="4022" y="13985"/>
                    <a:pt x="4013" y="13989"/>
                  </a:cubicBezTo>
                  <a:lnTo>
                    <a:pt x="4016" y="13983"/>
                  </a:lnTo>
                  <a:cubicBezTo>
                    <a:pt x="4024" y="13968"/>
                    <a:pt x="4028" y="13952"/>
                    <a:pt x="4029" y="13937"/>
                  </a:cubicBezTo>
                  <a:cubicBezTo>
                    <a:pt x="4030" y="13922"/>
                    <a:pt x="4029" y="13907"/>
                    <a:pt x="4024" y="13893"/>
                  </a:cubicBezTo>
                  <a:cubicBezTo>
                    <a:pt x="4019" y="13880"/>
                    <a:pt x="4011" y="13867"/>
                    <a:pt x="4000" y="13856"/>
                  </a:cubicBezTo>
                  <a:cubicBezTo>
                    <a:pt x="3989" y="13844"/>
                    <a:pt x="3976" y="13835"/>
                    <a:pt x="3960" y="13827"/>
                  </a:cubicBezTo>
                  <a:cubicBezTo>
                    <a:pt x="3950" y="13822"/>
                    <a:pt x="3940" y="13818"/>
                    <a:pt x="3930" y="13816"/>
                  </a:cubicBezTo>
                  <a:cubicBezTo>
                    <a:pt x="3920" y="13815"/>
                    <a:pt x="3911" y="13814"/>
                    <a:pt x="3902" y="13814"/>
                  </a:cubicBezTo>
                  <a:cubicBezTo>
                    <a:pt x="3894" y="13815"/>
                    <a:pt x="3886" y="13816"/>
                    <a:pt x="3878" y="13818"/>
                  </a:cubicBezTo>
                  <a:cubicBezTo>
                    <a:pt x="3871" y="13820"/>
                    <a:pt x="3865" y="13822"/>
                    <a:pt x="3859" y="13825"/>
                  </a:cubicBezTo>
                  <a:cubicBezTo>
                    <a:pt x="3853" y="13828"/>
                    <a:pt x="3847" y="13831"/>
                    <a:pt x="3841" y="13836"/>
                  </a:cubicBezTo>
                  <a:cubicBezTo>
                    <a:pt x="3835" y="13840"/>
                    <a:pt x="3829" y="13846"/>
                    <a:pt x="3823" y="13852"/>
                  </a:cubicBezTo>
                  <a:cubicBezTo>
                    <a:pt x="3817" y="13859"/>
                    <a:pt x="3811" y="13867"/>
                    <a:pt x="3804" y="13877"/>
                  </a:cubicBezTo>
                  <a:cubicBezTo>
                    <a:pt x="3798" y="13886"/>
                    <a:pt x="3792" y="13898"/>
                    <a:pt x="3785" y="13911"/>
                  </a:cubicBezTo>
                  <a:lnTo>
                    <a:pt x="3740" y="14002"/>
                  </a:lnTo>
                  <a:lnTo>
                    <a:pt x="4131" y="14195"/>
                  </a:lnTo>
                  <a:lnTo>
                    <a:pt x="4154" y="14149"/>
                  </a:lnTo>
                  <a:lnTo>
                    <a:pt x="3977" y="14062"/>
                  </a:lnTo>
                  <a:cubicBezTo>
                    <a:pt x="3982" y="14053"/>
                    <a:pt x="3988" y="14046"/>
                    <a:pt x="3994" y="14041"/>
                  </a:cubicBezTo>
                  <a:cubicBezTo>
                    <a:pt x="4001" y="14037"/>
                    <a:pt x="4010" y="14033"/>
                    <a:pt x="4024" y="14030"/>
                  </a:cubicBezTo>
                  <a:cubicBezTo>
                    <a:pt x="4047" y="14025"/>
                    <a:pt x="4069" y="14021"/>
                    <a:pt x="4090" y="14018"/>
                  </a:cubicBezTo>
                  <a:cubicBezTo>
                    <a:pt x="4111" y="14015"/>
                    <a:pt x="4130" y="14012"/>
                    <a:pt x="4147" y="14010"/>
                  </a:cubicBezTo>
                  <a:cubicBezTo>
                    <a:pt x="4164" y="14008"/>
                    <a:pt x="4180" y="14006"/>
                    <a:pt x="4193" y="14006"/>
                  </a:cubicBezTo>
                  <a:cubicBezTo>
                    <a:pt x="4206" y="14005"/>
                    <a:pt x="4217" y="14005"/>
                    <a:pt x="4225" y="14005"/>
                  </a:cubicBezTo>
                  <a:lnTo>
                    <a:pt x="4254" y="13946"/>
                  </a:lnTo>
                  <a:close/>
                  <a:moveTo>
                    <a:pt x="3967" y="13897"/>
                  </a:moveTo>
                  <a:cubicBezTo>
                    <a:pt x="3976" y="13906"/>
                    <a:pt x="3981" y="13915"/>
                    <a:pt x="3984" y="13924"/>
                  </a:cubicBezTo>
                  <a:cubicBezTo>
                    <a:pt x="3987" y="13935"/>
                    <a:pt x="3988" y="13947"/>
                    <a:pt x="3986" y="13960"/>
                  </a:cubicBezTo>
                  <a:cubicBezTo>
                    <a:pt x="3983" y="13972"/>
                    <a:pt x="3978" y="13987"/>
                    <a:pt x="3969" y="14005"/>
                  </a:cubicBezTo>
                  <a:lnTo>
                    <a:pt x="3948" y="14048"/>
                  </a:lnTo>
                  <a:lnTo>
                    <a:pt x="3802" y="13976"/>
                  </a:lnTo>
                  <a:lnTo>
                    <a:pt x="3825" y="13929"/>
                  </a:lnTo>
                  <a:cubicBezTo>
                    <a:pt x="3830" y="13919"/>
                    <a:pt x="3836" y="13910"/>
                    <a:pt x="3841" y="13903"/>
                  </a:cubicBezTo>
                  <a:cubicBezTo>
                    <a:pt x="3846" y="13896"/>
                    <a:pt x="3851" y="13890"/>
                    <a:pt x="3857" y="13884"/>
                  </a:cubicBezTo>
                  <a:cubicBezTo>
                    <a:pt x="3867" y="13876"/>
                    <a:pt x="3880" y="13870"/>
                    <a:pt x="3894" y="13869"/>
                  </a:cubicBezTo>
                  <a:cubicBezTo>
                    <a:pt x="3909" y="13867"/>
                    <a:pt x="3922" y="13869"/>
                    <a:pt x="3935" y="13875"/>
                  </a:cubicBezTo>
                  <a:cubicBezTo>
                    <a:pt x="3948" y="13882"/>
                    <a:pt x="3959" y="13889"/>
                    <a:pt x="3967" y="13897"/>
                  </a:cubicBezTo>
                  <a:close/>
                  <a:moveTo>
                    <a:pt x="4465" y="13735"/>
                  </a:moveTo>
                  <a:lnTo>
                    <a:pt x="3916" y="13465"/>
                  </a:lnTo>
                  <a:lnTo>
                    <a:pt x="3898" y="13502"/>
                  </a:lnTo>
                  <a:lnTo>
                    <a:pt x="4447" y="13773"/>
                  </a:lnTo>
                  <a:lnTo>
                    <a:pt x="4465" y="13735"/>
                  </a:lnTo>
                  <a:close/>
                  <a:moveTo>
                    <a:pt x="4311" y="12844"/>
                  </a:moveTo>
                  <a:lnTo>
                    <a:pt x="4288" y="12890"/>
                  </a:lnTo>
                  <a:lnTo>
                    <a:pt x="4491" y="13050"/>
                  </a:lnTo>
                  <a:cubicBezTo>
                    <a:pt x="4504" y="13060"/>
                    <a:pt x="4516" y="13070"/>
                    <a:pt x="4529" y="13080"/>
                  </a:cubicBezTo>
                  <a:cubicBezTo>
                    <a:pt x="4542" y="13090"/>
                    <a:pt x="4553" y="13099"/>
                    <a:pt x="4563" y="13106"/>
                  </a:cubicBezTo>
                  <a:cubicBezTo>
                    <a:pt x="4574" y="13113"/>
                    <a:pt x="4582" y="13120"/>
                    <a:pt x="4589" y="13125"/>
                  </a:cubicBezTo>
                  <a:cubicBezTo>
                    <a:pt x="4594" y="13128"/>
                    <a:pt x="4597" y="13131"/>
                    <a:pt x="4599" y="13132"/>
                  </a:cubicBezTo>
                  <a:cubicBezTo>
                    <a:pt x="4597" y="13131"/>
                    <a:pt x="4594" y="13130"/>
                    <a:pt x="4589" y="13129"/>
                  </a:cubicBezTo>
                  <a:cubicBezTo>
                    <a:pt x="4583" y="13127"/>
                    <a:pt x="4575" y="13125"/>
                    <a:pt x="4565" y="13122"/>
                  </a:cubicBezTo>
                  <a:cubicBezTo>
                    <a:pt x="4555" y="13119"/>
                    <a:pt x="4543" y="13116"/>
                    <a:pt x="4530" y="13112"/>
                  </a:cubicBezTo>
                  <a:cubicBezTo>
                    <a:pt x="4516" y="13109"/>
                    <a:pt x="4502" y="13105"/>
                    <a:pt x="4486" y="13101"/>
                  </a:cubicBezTo>
                  <a:lnTo>
                    <a:pt x="4216" y="13036"/>
                  </a:lnTo>
                  <a:lnTo>
                    <a:pt x="4190" y="13089"/>
                  </a:lnTo>
                  <a:lnTo>
                    <a:pt x="4399" y="13256"/>
                  </a:lnTo>
                  <a:cubicBezTo>
                    <a:pt x="4409" y="13263"/>
                    <a:pt x="4420" y="13272"/>
                    <a:pt x="4431" y="13281"/>
                  </a:cubicBezTo>
                  <a:cubicBezTo>
                    <a:pt x="4443" y="13290"/>
                    <a:pt x="4454" y="13298"/>
                    <a:pt x="4463" y="13305"/>
                  </a:cubicBezTo>
                  <a:cubicBezTo>
                    <a:pt x="4473" y="13313"/>
                    <a:pt x="4482" y="13319"/>
                    <a:pt x="4489" y="13325"/>
                  </a:cubicBezTo>
                  <a:cubicBezTo>
                    <a:pt x="4496" y="13330"/>
                    <a:pt x="4500" y="13333"/>
                    <a:pt x="4501" y="13333"/>
                  </a:cubicBezTo>
                  <a:cubicBezTo>
                    <a:pt x="4499" y="13333"/>
                    <a:pt x="4494" y="13331"/>
                    <a:pt x="4485" y="13329"/>
                  </a:cubicBezTo>
                  <a:cubicBezTo>
                    <a:pt x="4477" y="13326"/>
                    <a:pt x="4466" y="13323"/>
                    <a:pt x="4454" y="13319"/>
                  </a:cubicBezTo>
                  <a:cubicBezTo>
                    <a:pt x="4442" y="13315"/>
                    <a:pt x="4428" y="13311"/>
                    <a:pt x="4414" y="13307"/>
                  </a:cubicBezTo>
                  <a:cubicBezTo>
                    <a:pt x="4399" y="13303"/>
                    <a:pt x="4385" y="13299"/>
                    <a:pt x="4372" y="13296"/>
                  </a:cubicBezTo>
                  <a:lnTo>
                    <a:pt x="4119" y="13233"/>
                  </a:lnTo>
                  <a:lnTo>
                    <a:pt x="4094" y="13283"/>
                  </a:lnTo>
                  <a:lnTo>
                    <a:pt x="4531" y="13383"/>
                  </a:lnTo>
                  <a:lnTo>
                    <a:pt x="4560" y="13323"/>
                  </a:lnTo>
                  <a:lnTo>
                    <a:pt x="4363" y="13167"/>
                  </a:lnTo>
                  <a:cubicBezTo>
                    <a:pt x="4352" y="13158"/>
                    <a:pt x="4340" y="13149"/>
                    <a:pt x="4329" y="13140"/>
                  </a:cubicBezTo>
                  <a:cubicBezTo>
                    <a:pt x="4318" y="13132"/>
                    <a:pt x="4308" y="13124"/>
                    <a:pt x="4299" y="13118"/>
                  </a:cubicBezTo>
                  <a:cubicBezTo>
                    <a:pt x="4290" y="13111"/>
                    <a:pt x="4283" y="13106"/>
                    <a:pt x="4277" y="13102"/>
                  </a:cubicBezTo>
                  <a:cubicBezTo>
                    <a:pt x="4271" y="13098"/>
                    <a:pt x="4268" y="13095"/>
                    <a:pt x="4267" y="13094"/>
                  </a:cubicBezTo>
                  <a:cubicBezTo>
                    <a:pt x="4268" y="13095"/>
                    <a:pt x="4272" y="13096"/>
                    <a:pt x="4279" y="13098"/>
                  </a:cubicBezTo>
                  <a:cubicBezTo>
                    <a:pt x="4286" y="13100"/>
                    <a:pt x="4295" y="13103"/>
                    <a:pt x="4305" y="13106"/>
                  </a:cubicBezTo>
                  <a:cubicBezTo>
                    <a:pt x="4316" y="13109"/>
                    <a:pt x="4328" y="13112"/>
                    <a:pt x="4342" y="13116"/>
                  </a:cubicBezTo>
                  <a:cubicBezTo>
                    <a:pt x="4356" y="13120"/>
                    <a:pt x="4371" y="13124"/>
                    <a:pt x="4387" y="13128"/>
                  </a:cubicBezTo>
                  <a:lnTo>
                    <a:pt x="4628" y="13186"/>
                  </a:lnTo>
                  <a:lnTo>
                    <a:pt x="4658" y="13125"/>
                  </a:lnTo>
                  <a:lnTo>
                    <a:pt x="4311" y="12844"/>
                  </a:lnTo>
                  <a:close/>
                  <a:moveTo>
                    <a:pt x="4848" y="12738"/>
                  </a:moveTo>
                  <a:lnTo>
                    <a:pt x="4808" y="12718"/>
                  </a:lnTo>
                  <a:lnTo>
                    <a:pt x="4723" y="12890"/>
                  </a:lnTo>
                  <a:lnTo>
                    <a:pt x="4580" y="12820"/>
                  </a:lnTo>
                  <a:lnTo>
                    <a:pt x="4646" y="12686"/>
                  </a:lnTo>
                  <a:lnTo>
                    <a:pt x="4605" y="12666"/>
                  </a:lnTo>
                  <a:lnTo>
                    <a:pt x="4540" y="12800"/>
                  </a:lnTo>
                  <a:lnTo>
                    <a:pt x="4411" y="12737"/>
                  </a:lnTo>
                  <a:lnTo>
                    <a:pt x="4490" y="12577"/>
                  </a:lnTo>
                  <a:lnTo>
                    <a:pt x="4454" y="12551"/>
                  </a:lnTo>
                  <a:lnTo>
                    <a:pt x="4349" y="12765"/>
                  </a:lnTo>
                  <a:lnTo>
                    <a:pt x="4740" y="12957"/>
                  </a:lnTo>
                  <a:lnTo>
                    <a:pt x="4848" y="12738"/>
                  </a:lnTo>
                  <a:close/>
                  <a:moveTo>
                    <a:pt x="4864" y="12334"/>
                  </a:moveTo>
                  <a:cubicBezTo>
                    <a:pt x="4850" y="12332"/>
                    <a:pt x="4836" y="12333"/>
                    <a:pt x="4823" y="12337"/>
                  </a:cubicBezTo>
                  <a:cubicBezTo>
                    <a:pt x="4810" y="12340"/>
                    <a:pt x="4798" y="12346"/>
                    <a:pt x="4787" y="12353"/>
                  </a:cubicBezTo>
                  <a:cubicBezTo>
                    <a:pt x="4776" y="12360"/>
                    <a:pt x="4763" y="12372"/>
                    <a:pt x="4749" y="12386"/>
                  </a:cubicBezTo>
                  <a:lnTo>
                    <a:pt x="4713" y="12424"/>
                  </a:lnTo>
                  <a:cubicBezTo>
                    <a:pt x="4694" y="12444"/>
                    <a:pt x="4677" y="12456"/>
                    <a:pt x="4663" y="12462"/>
                  </a:cubicBezTo>
                  <a:cubicBezTo>
                    <a:pt x="4648" y="12467"/>
                    <a:pt x="4633" y="12466"/>
                    <a:pt x="4617" y="12458"/>
                  </a:cubicBezTo>
                  <a:cubicBezTo>
                    <a:pt x="4597" y="12448"/>
                    <a:pt x="4585" y="12433"/>
                    <a:pt x="4580" y="12414"/>
                  </a:cubicBezTo>
                  <a:cubicBezTo>
                    <a:pt x="4575" y="12395"/>
                    <a:pt x="4579" y="12373"/>
                    <a:pt x="4591" y="12348"/>
                  </a:cubicBezTo>
                  <a:cubicBezTo>
                    <a:pt x="4595" y="12340"/>
                    <a:pt x="4600" y="12332"/>
                    <a:pt x="4605" y="12325"/>
                  </a:cubicBezTo>
                  <a:cubicBezTo>
                    <a:pt x="4609" y="12319"/>
                    <a:pt x="4615" y="12312"/>
                    <a:pt x="4621" y="12306"/>
                  </a:cubicBezTo>
                  <a:cubicBezTo>
                    <a:pt x="4628" y="12300"/>
                    <a:pt x="4635" y="12294"/>
                    <a:pt x="4643" y="12288"/>
                  </a:cubicBezTo>
                  <a:cubicBezTo>
                    <a:pt x="4651" y="12282"/>
                    <a:pt x="4660" y="12276"/>
                    <a:pt x="4671" y="12269"/>
                  </a:cubicBezTo>
                  <a:lnTo>
                    <a:pt x="4648" y="12232"/>
                  </a:lnTo>
                  <a:cubicBezTo>
                    <a:pt x="4604" y="12257"/>
                    <a:pt x="4572" y="12290"/>
                    <a:pt x="4552" y="12332"/>
                  </a:cubicBezTo>
                  <a:cubicBezTo>
                    <a:pt x="4543" y="12351"/>
                    <a:pt x="4537" y="12369"/>
                    <a:pt x="4535" y="12388"/>
                  </a:cubicBezTo>
                  <a:cubicBezTo>
                    <a:pt x="4533" y="12406"/>
                    <a:pt x="4534" y="12423"/>
                    <a:pt x="4538" y="12439"/>
                  </a:cubicBezTo>
                  <a:cubicBezTo>
                    <a:pt x="4543" y="12455"/>
                    <a:pt x="4550" y="12469"/>
                    <a:pt x="4561" y="12482"/>
                  </a:cubicBezTo>
                  <a:cubicBezTo>
                    <a:pt x="4572" y="12495"/>
                    <a:pt x="4585" y="12505"/>
                    <a:pt x="4602" y="12513"/>
                  </a:cubicBezTo>
                  <a:cubicBezTo>
                    <a:pt x="4627" y="12526"/>
                    <a:pt x="4652" y="12528"/>
                    <a:pt x="4678" y="12520"/>
                  </a:cubicBezTo>
                  <a:cubicBezTo>
                    <a:pt x="4690" y="12517"/>
                    <a:pt x="4700" y="12511"/>
                    <a:pt x="4711" y="12503"/>
                  </a:cubicBezTo>
                  <a:cubicBezTo>
                    <a:pt x="4721" y="12495"/>
                    <a:pt x="4733" y="12483"/>
                    <a:pt x="4747" y="12468"/>
                  </a:cubicBezTo>
                  <a:lnTo>
                    <a:pt x="4778" y="12434"/>
                  </a:lnTo>
                  <a:cubicBezTo>
                    <a:pt x="4815" y="12395"/>
                    <a:pt x="4851" y="12383"/>
                    <a:pt x="4886" y="12400"/>
                  </a:cubicBezTo>
                  <a:cubicBezTo>
                    <a:pt x="4909" y="12412"/>
                    <a:pt x="4923" y="12430"/>
                    <a:pt x="4928" y="12456"/>
                  </a:cubicBezTo>
                  <a:cubicBezTo>
                    <a:pt x="4930" y="12467"/>
                    <a:pt x="4930" y="12478"/>
                    <a:pt x="4928" y="12488"/>
                  </a:cubicBezTo>
                  <a:cubicBezTo>
                    <a:pt x="4926" y="12499"/>
                    <a:pt x="4921" y="12511"/>
                    <a:pt x="4914" y="12526"/>
                  </a:cubicBezTo>
                  <a:cubicBezTo>
                    <a:pt x="4904" y="12546"/>
                    <a:pt x="4893" y="12563"/>
                    <a:pt x="4879" y="12577"/>
                  </a:cubicBezTo>
                  <a:cubicBezTo>
                    <a:pt x="4865" y="12592"/>
                    <a:pt x="4849" y="12604"/>
                    <a:pt x="4829" y="12615"/>
                  </a:cubicBezTo>
                  <a:lnTo>
                    <a:pt x="4855" y="12653"/>
                  </a:lnTo>
                  <a:cubicBezTo>
                    <a:pt x="4877" y="12640"/>
                    <a:pt x="4896" y="12624"/>
                    <a:pt x="4911" y="12607"/>
                  </a:cubicBezTo>
                  <a:cubicBezTo>
                    <a:pt x="4927" y="12589"/>
                    <a:pt x="4941" y="12569"/>
                    <a:pt x="4952" y="12545"/>
                  </a:cubicBezTo>
                  <a:cubicBezTo>
                    <a:pt x="4961" y="12527"/>
                    <a:pt x="4967" y="12510"/>
                    <a:pt x="4970" y="12494"/>
                  </a:cubicBezTo>
                  <a:cubicBezTo>
                    <a:pt x="4973" y="12479"/>
                    <a:pt x="4974" y="12462"/>
                    <a:pt x="4972" y="12445"/>
                  </a:cubicBezTo>
                  <a:cubicBezTo>
                    <a:pt x="4969" y="12423"/>
                    <a:pt x="4962" y="12402"/>
                    <a:pt x="4950" y="12385"/>
                  </a:cubicBezTo>
                  <a:cubicBezTo>
                    <a:pt x="4938" y="12367"/>
                    <a:pt x="4922" y="12354"/>
                    <a:pt x="4904" y="12345"/>
                  </a:cubicBezTo>
                  <a:cubicBezTo>
                    <a:pt x="4892" y="12339"/>
                    <a:pt x="4879" y="12335"/>
                    <a:pt x="4864" y="12334"/>
                  </a:cubicBezTo>
                  <a:close/>
                  <a:moveTo>
                    <a:pt x="4781" y="11887"/>
                  </a:moveTo>
                  <a:lnTo>
                    <a:pt x="4654" y="12146"/>
                  </a:lnTo>
                  <a:lnTo>
                    <a:pt x="4693" y="12165"/>
                  </a:lnTo>
                  <a:lnTo>
                    <a:pt x="4745" y="12060"/>
                  </a:lnTo>
                  <a:lnTo>
                    <a:pt x="5097" y="12233"/>
                  </a:lnTo>
                  <a:lnTo>
                    <a:pt x="5119" y="12188"/>
                  </a:lnTo>
                  <a:lnTo>
                    <a:pt x="4767" y="12015"/>
                  </a:lnTo>
                  <a:lnTo>
                    <a:pt x="4819" y="11909"/>
                  </a:lnTo>
                  <a:lnTo>
                    <a:pt x="4781" y="11887"/>
                  </a:lnTo>
                  <a:close/>
                  <a:moveTo>
                    <a:pt x="4916" y="11614"/>
                  </a:moveTo>
                  <a:lnTo>
                    <a:pt x="4814" y="11820"/>
                  </a:lnTo>
                  <a:lnTo>
                    <a:pt x="5205" y="12012"/>
                  </a:lnTo>
                  <a:lnTo>
                    <a:pt x="5229" y="11965"/>
                  </a:lnTo>
                  <a:lnTo>
                    <a:pt x="5043" y="11874"/>
                  </a:lnTo>
                  <a:lnTo>
                    <a:pt x="5104" y="11748"/>
                  </a:lnTo>
                  <a:lnTo>
                    <a:pt x="5066" y="11729"/>
                  </a:lnTo>
                  <a:lnTo>
                    <a:pt x="5005" y="11855"/>
                  </a:lnTo>
                  <a:lnTo>
                    <a:pt x="4876" y="11792"/>
                  </a:lnTo>
                  <a:lnTo>
                    <a:pt x="4951" y="11641"/>
                  </a:lnTo>
                  <a:lnTo>
                    <a:pt x="4916" y="11614"/>
                  </a:lnTo>
                  <a:close/>
                  <a:moveTo>
                    <a:pt x="5463" y="11489"/>
                  </a:moveTo>
                  <a:lnTo>
                    <a:pt x="5008" y="11426"/>
                  </a:lnTo>
                  <a:lnTo>
                    <a:pt x="4978" y="11487"/>
                  </a:lnTo>
                  <a:lnTo>
                    <a:pt x="5305" y="11810"/>
                  </a:lnTo>
                  <a:lnTo>
                    <a:pt x="5328" y="11762"/>
                  </a:lnTo>
                  <a:lnTo>
                    <a:pt x="5227" y="11666"/>
                  </a:lnTo>
                  <a:lnTo>
                    <a:pt x="5298" y="11520"/>
                  </a:lnTo>
                  <a:lnTo>
                    <a:pt x="5437" y="11542"/>
                  </a:lnTo>
                  <a:lnTo>
                    <a:pt x="5463" y="11489"/>
                  </a:lnTo>
                  <a:close/>
                  <a:moveTo>
                    <a:pt x="5254" y="11513"/>
                  </a:moveTo>
                  <a:lnTo>
                    <a:pt x="5195" y="11634"/>
                  </a:lnTo>
                  <a:lnTo>
                    <a:pt x="5033" y="11479"/>
                  </a:lnTo>
                  <a:lnTo>
                    <a:pt x="5254" y="11513"/>
                  </a:lnTo>
                  <a:close/>
                  <a:moveTo>
                    <a:pt x="4900" y="11457"/>
                  </a:moveTo>
                  <a:cubicBezTo>
                    <a:pt x="4892" y="11460"/>
                    <a:pt x="4885" y="11466"/>
                    <a:pt x="4881" y="11474"/>
                  </a:cubicBezTo>
                  <a:cubicBezTo>
                    <a:pt x="4877" y="11482"/>
                    <a:pt x="4877" y="11490"/>
                    <a:pt x="4880" y="11499"/>
                  </a:cubicBezTo>
                  <a:cubicBezTo>
                    <a:pt x="4883" y="11507"/>
                    <a:pt x="4888" y="11513"/>
                    <a:pt x="4896" y="11517"/>
                  </a:cubicBezTo>
                  <a:cubicBezTo>
                    <a:pt x="4905" y="11521"/>
                    <a:pt x="4913" y="11522"/>
                    <a:pt x="4922" y="11519"/>
                  </a:cubicBezTo>
                  <a:cubicBezTo>
                    <a:pt x="4930" y="11516"/>
                    <a:pt x="4937" y="11511"/>
                    <a:pt x="4941" y="11502"/>
                  </a:cubicBezTo>
                  <a:cubicBezTo>
                    <a:pt x="4945" y="11494"/>
                    <a:pt x="4945" y="11486"/>
                    <a:pt x="4942" y="11477"/>
                  </a:cubicBezTo>
                  <a:cubicBezTo>
                    <a:pt x="4939" y="11469"/>
                    <a:pt x="4933" y="11463"/>
                    <a:pt x="4925" y="11459"/>
                  </a:cubicBezTo>
                  <a:cubicBezTo>
                    <a:pt x="4917" y="11455"/>
                    <a:pt x="4909" y="11454"/>
                    <a:pt x="4900" y="11457"/>
                  </a:cubicBezTo>
                  <a:close/>
                  <a:moveTo>
                    <a:pt x="4958" y="11340"/>
                  </a:moveTo>
                  <a:cubicBezTo>
                    <a:pt x="4950" y="11342"/>
                    <a:pt x="4943" y="11348"/>
                    <a:pt x="4939" y="11356"/>
                  </a:cubicBezTo>
                  <a:cubicBezTo>
                    <a:pt x="4935" y="11364"/>
                    <a:pt x="4935" y="11373"/>
                    <a:pt x="4938" y="11381"/>
                  </a:cubicBezTo>
                  <a:cubicBezTo>
                    <a:pt x="4940" y="11390"/>
                    <a:pt x="4946" y="11396"/>
                    <a:pt x="4954" y="11400"/>
                  </a:cubicBezTo>
                  <a:cubicBezTo>
                    <a:pt x="4962" y="11404"/>
                    <a:pt x="4971" y="11405"/>
                    <a:pt x="4979" y="11402"/>
                  </a:cubicBezTo>
                  <a:cubicBezTo>
                    <a:pt x="4988" y="11399"/>
                    <a:pt x="4995" y="11393"/>
                    <a:pt x="4999" y="11385"/>
                  </a:cubicBezTo>
                  <a:cubicBezTo>
                    <a:pt x="5003" y="11377"/>
                    <a:pt x="5003" y="11368"/>
                    <a:pt x="5000" y="11360"/>
                  </a:cubicBezTo>
                  <a:cubicBezTo>
                    <a:pt x="4997" y="11352"/>
                    <a:pt x="4991" y="11345"/>
                    <a:pt x="4983" y="11341"/>
                  </a:cubicBezTo>
                  <a:cubicBezTo>
                    <a:pt x="4975" y="11337"/>
                    <a:pt x="4967" y="11337"/>
                    <a:pt x="4958" y="11340"/>
                  </a:cubicBezTo>
                  <a:close/>
                  <a:moveTo>
                    <a:pt x="5559" y="11195"/>
                  </a:moveTo>
                  <a:lnTo>
                    <a:pt x="5483" y="11349"/>
                  </a:lnTo>
                  <a:lnTo>
                    <a:pt x="5131" y="11176"/>
                  </a:lnTo>
                  <a:lnTo>
                    <a:pt x="5108" y="11223"/>
                  </a:lnTo>
                  <a:lnTo>
                    <a:pt x="5499" y="11415"/>
                  </a:lnTo>
                  <a:lnTo>
                    <a:pt x="5595" y="11220"/>
                  </a:lnTo>
                  <a:lnTo>
                    <a:pt x="5559" y="11195"/>
                  </a:lnTo>
                  <a:close/>
                  <a:moveTo>
                    <a:pt x="5658" y="11093"/>
                  </a:moveTo>
                  <a:lnTo>
                    <a:pt x="5267" y="10901"/>
                  </a:lnTo>
                  <a:lnTo>
                    <a:pt x="5244" y="10946"/>
                  </a:lnTo>
                  <a:lnTo>
                    <a:pt x="5635" y="11139"/>
                  </a:lnTo>
                  <a:lnTo>
                    <a:pt x="5658" y="11093"/>
                  </a:lnTo>
                  <a:close/>
                  <a:moveTo>
                    <a:pt x="5682" y="10672"/>
                  </a:moveTo>
                  <a:cubicBezTo>
                    <a:pt x="5667" y="10671"/>
                    <a:pt x="5653" y="10672"/>
                    <a:pt x="5640" y="10675"/>
                  </a:cubicBezTo>
                  <a:cubicBezTo>
                    <a:pt x="5627" y="10679"/>
                    <a:pt x="5615" y="10684"/>
                    <a:pt x="5604" y="10691"/>
                  </a:cubicBezTo>
                  <a:cubicBezTo>
                    <a:pt x="5593" y="10699"/>
                    <a:pt x="5581" y="10710"/>
                    <a:pt x="5567" y="10725"/>
                  </a:cubicBezTo>
                  <a:lnTo>
                    <a:pt x="5531" y="10763"/>
                  </a:lnTo>
                  <a:cubicBezTo>
                    <a:pt x="5512" y="10782"/>
                    <a:pt x="5495" y="10795"/>
                    <a:pt x="5480" y="10800"/>
                  </a:cubicBezTo>
                  <a:cubicBezTo>
                    <a:pt x="5466" y="10805"/>
                    <a:pt x="5451" y="10804"/>
                    <a:pt x="5435" y="10796"/>
                  </a:cubicBezTo>
                  <a:cubicBezTo>
                    <a:pt x="5415" y="10786"/>
                    <a:pt x="5402" y="10772"/>
                    <a:pt x="5398" y="10753"/>
                  </a:cubicBezTo>
                  <a:cubicBezTo>
                    <a:pt x="5393" y="10733"/>
                    <a:pt x="5397" y="10711"/>
                    <a:pt x="5409" y="10687"/>
                  </a:cubicBezTo>
                  <a:cubicBezTo>
                    <a:pt x="5413" y="10678"/>
                    <a:pt x="5417" y="10671"/>
                    <a:pt x="5422" y="10664"/>
                  </a:cubicBezTo>
                  <a:cubicBezTo>
                    <a:pt x="5427" y="10657"/>
                    <a:pt x="5433" y="10650"/>
                    <a:pt x="5439" y="10644"/>
                  </a:cubicBezTo>
                  <a:cubicBezTo>
                    <a:pt x="5445" y="10638"/>
                    <a:pt x="5452" y="10632"/>
                    <a:pt x="5461" y="10626"/>
                  </a:cubicBezTo>
                  <a:cubicBezTo>
                    <a:pt x="5469" y="10620"/>
                    <a:pt x="5478" y="10614"/>
                    <a:pt x="5489" y="10608"/>
                  </a:cubicBezTo>
                  <a:lnTo>
                    <a:pt x="5465" y="10571"/>
                  </a:lnTo>
                  <a:cubicBezTo>
                    <a:pt x="5422" y="10595"/>
                    <a:pt x="5390" y="10629"/>
                    <a:pt x="5370" y="10670"/>
                  </a:cubicBezTo>
                  <a:cubicBezTo>
                    <a:pt x="5360" y="10689"/>
                    <a:pt x="5355" y="10708"/>
                    <a:pt x="5352" y="10726"/>
                  </a:cubicBezTo>
                  <a:cubicBezTo>
                    <a:pt x="5350" y="10744"/>
                    <a:pt x="5351" y="10761"/>
                    <a:pt x="5356" y="10777"/>
                  </a:cubicBezTo>
                  <a:cubicBezTo>
                    <a:pt x="5360" y="10793"/>
                    <a:pt x="5368" y="10807"/>
                    <a:pt x="5379" y="10820"/>
                  </a:cubicBezTo>
                  <a:cubicBezTo>
                    <a:pt x="5389" y="10833"/>
                    <a:pt x="5403" y="10844"/>
                    <a:pt x="5420" y="10852"/>
                  </a:cubicBezTo>
                  <a:cubicBezTo>
                    <a:pt x="5445" y="10864"/>
                    <a:pt x="5470" y="10866"/>
                    <a:pt x="5496" y="10859"/>
                  </a:cubicBezTo>
                  <a:cubicBezTo>
                    <a:pt x="5507" y="10855"/>
                    <a:pt x="5518" y="10849"/>
                    <a:pt x="5528" y="10841"/>
                  </a:cubicBezTo>
                  <a:cubicBezTo>
                    <a:pt x="5538" y="10833"/>
                    <a:pt x="5550" y="10821"/>
                    <a:pt x="5564" y="10806"/>
                  </a:cubicBezTo>
                  <a:lnTo>
                    <a:pt x="5596" y="10773"/>
                  </a:lnTo>
                  <a:cubicBezTo>
                    <a:pt x="5633" y="10733"/>
                    <a:pt x="5669" y="10722"/>
                    <a:pt x="5703" y="10739"/>
                  </a:cubicBezTo>
                  <a:cubicBezTo>
                    <a:pt x="5726" y="10750"/>
                    <a:pt x="5740" y="10768"/>
                    <a:pt x="5745" y="10794"/>
                  </a:cubicBezTo>
                  <a:cubicBezTo>
                    <a:pt x="5748" y="10806"/>
                    <a:pt x="5748" y="10816"/>
                    <a:pt x="5746" y="10827"/>
                  </a:cubicBezTo>
                  <a:cubicBezTo>
                    <a:pt x="5744" y="10837"/>
                    <a:pt x="5739" y="10850"/>
                    <a:pt x="5732" y="10865"/>
                  </a:cubicBezTo>
                  <a:cubicBezTo>
                    <a:pt x="5722" y="10884"/>
                    <a:pt x="5710" y="10901"/>
                    <a:pt x="5697" y="10916"/>
                  </a:cubicBezTo>
                  <a:cubicBezTo>
                    <a:pt x="5683" y="10930"/>
                    <a:pt x="5666" y="10942"/>
                    <a:pt x="5647" y="10953"/>
                  </a:cubicBezTo>
                  <a:lnTo>
                    <a:pt x="5673" y="10991"/>
                  </a:lnTo>
                  <a:cubicBezTo>
                    <a:pt x="5695" y="10978"/>
                    <a:pt x="5713" y="10962"/>
                    <a:pt x="5729" y="10945"/>
                  </a:cubicBezTo>
                  <a:cubicBezTo>
                    <a:pt x="5745" y="10927"/>
                    <a:pt x="5758" y="10907"/>
                    <a:pt x="5770" y="10883"/>
                  </a:cubicBezTo>
                  <a:cubicBezTo>
                    <a:pt x="5779" y="10865"/>
                    <a:pt x="5785" y="10848"/>
                    <a:pt x="5788" y="10833"/>
                  </a:cubicBezTo>
                  <a:cubicBezTo>
                    <a:pt x="5791" y="10817"/>
                    <a:pt x="5791" y="10801"/>
                    <a:pt x="5789" y="10784"/>
                  </a:cubicBezTo>
                  <a:cubicBezTo>
                    <a:pt x="5787" y="10761"/>
                    <a:pt x="5780" y="10741"/>
                    <a:pt x="5767" y="10723"/>
                  </a:cubicBezTo>
                  <a:cubicBezTo>
                    <a:pt x="5755" y="10706"/>
                    <a:pt x="5740" y="10692"/>
                    <a:pt x="5722" y="10683"/>
                  </a:cubicBezTo>
                  <a:cubicBezTo>
                    <a:pt x="5710" y="10677"/>
                    <a:pt x="5696" y="10674"/>
                    <a:pt x="5682" y="10672"/>
                  </a:cubicBezTo>
                  <a:close/>
                  <a:moveTo>
                    <a:pt x="5933" y="10390"/>
                  </a:moveTo>
                  <a:cubicBezTo>
                    <a:pt x="5935" y="10407"/>
                    <a:pt x="5936" y="10422"/>
                    <a:pt x="5934" y="10436"/>
                  </a:cubicBezTo>
                  <a:cubicBezTo>
                    <a:pt x="5932" y="10450"/>
                    <a:pt x="5927" y="10464"/>
                    <a:pt x="5920" y="10478"/>
                  </a:cubicBezTo>
                  <a:cubicBezTo>
                    <a:pt x="5909" y="10501"/>
                    <a:pt x="5893" y="10519"/>
                    <a:pt x="5872" y="10531"/>
                  </a:cubicBezTo>
                  <a:cubicBezTo>
                    <a:pt x="5851" y="10544"/>
                    <a:pt x="5825" y="10550"/>
                    <a:pt x="5796" y="10547"/>
                  </a:cubicBezTo>
                  <a:cubicBezTo>
                    <a:pt x="5782" y="10546"/>
                    <a:pt x="5769" y="10544"/>
                    <a:pt x="5755" y="10540"/>
                  </a:cubicBezTo>
                  <a:cubicBezTo>
                    <a:pt x="5742" y="10535"/>
                    <a:pt x="5726" y="10529"/>
                    <a:pt x="5707" y="10519"/>
                  </a:cubicBezTo>
                  <a:cubicBezTo>
                    <a:pt x="5684" y="10508"/>
                    <a:pt x="5665" y="10497"/>
                    <a:pt x="5650" y="10486"/>
                  </a:cubicBezTo>
                  <a:cubicBezTo>
                    <a:pt x="5635" y="10475"/>
                    <a:pt x="5622" y="10464"/>
                    <a:pt x="5612" y="10452"/>
                  </a:cubicBezTo>
                  <a:cubicBezTo>
                    <a:pt x="5594" y="10431"/>
                    <a:pt x="5584" y="10410"/>
                    <a:pt x="5580" y="10389"/>
                  </a:cubicBezTo>
                  <a:cubicBezTo>
                    <a:pt x="5577" y="10367"/>
                    <a:pt x="5580" y="10345"/>
                    <a:pt x="5592" y="10322"/>
                  </a:cubicBezTo>
                  <a:cubicBezTo>
                    <a:pt x="5599" y="10308"/>
                    <a:pt x="5607" y="10296"/>
                    <a:pt x="5617" y="10286"/>
                  </a:cubicBezTo>
                  <a:cubicBezTo>
                    <a:pt x="5626" y="10276"/>
                    <a:pt x="5638" y="10268"/>
                    <a:pt x="5653" y="10260"/>
                  </a:cubicBezTo>
                  <a:lnTo>
                    <a:pt x="5635" y="10220"/>
                  </a:lnTo>
                  <a:cubicBezTo>
                    <a:pt x="5618" y="10229"/>
                    <a:pt x="5603" y="10240"/>
                    <a:pt x="5589" y="10254"/>
                  </a:cubicBezTo>
                  <a:cubicBezTo>
                    <a:pt x="5575" y="10268"/>
                    <a:pt x="5564" y="10284"/>
                    <a:pt x="5554" y="10303"/>
                  </a:cubicBezTo>
                  <a:cubicBezTo>
                    <a:pt x="5543" y="10327"/>
                    <a:pt x="5537" y="10351"/>
                    <a:pt x="5537" y="10376"/>
                  </a:cubicBezTo>
                  <a:cubicBezTo>
                    <a:pt x="5537" y="10401"/>
                    <a:pt x="5543" y="10426"/>
                    <a:pt x="5554" y="10449"/>
                  </a:cubicBezTo>
                  <a:cubicBezTo>
                    <a:pt x="5565" y="10473"/>
                    <a:pt x="5580" y="10495"/>
                    <a:pt x="5601" y="10515"/>
                  </a:cubicBezTo>
                  <a:cubicBezTo>
                    <a:pt x="5622" y="10535"/>
                    <a:pt x="5646" y="10552"/>
                    <a:pt x="5675" y="10567"/>
                  </a:cubicBezTo>
                  <a:cubicBezTo>
                    <a:pt x="5705" y="10581"/>
                    <a:pt x="5734" y="10591"/>
                    <a:pt x="5763" y="10596"/>
                  </a:cubicBezTo>
                  <a:cubicBezTo>
                    <a:pt x="5792" y="10602"/>
                    <a:pt x="5820" y="10600"/>
                    <a:pt x="5847" y="10593"/>
                  </a:cubicBezTo>
                  <a:cubicBezTo>
                    <a:pt x="5872" y="10586"/>
                    <a:pt x="5893" y="10575"/>
                    <a:pt x="5912" y="10560"/>
                  </a:cubicBezTo>
                  <a:cubicBezTo>
                    <a:pt x="5930" y="10544"/>
                    <a:pt x="5944" y="10526"/>
                    <a:pt x="5955" y="10505"/>
                  </a:cubicBezTo>
                  <a:cubicBezTo>
                    <a:pt x="5964" y="10485"/>
                    <a:pt x="5971" y="10465"/>
                    <a:pt x="5975" y="10444"/>
                  </a:cubicBezTo>
                  <a:cubicBezTo>
                    <a:pt x="5978" y="10422"/>
                    <a:pt x="5979" y="10401"/>
                    <a:pt x="5977" y="10380"/>
                  </a:cubicBezTo>
                  <a:lnTo>
                    <a:pt x="5933" y="10390"/>
                  </a:lnTo>
                  <a:close/>
                  <a:moveTo>
                    <a:pt x="6169" y="10055"/>
                  </a:moveTo>
                  <a:lnTo>
                    <a:pt x="5778" y="9862"/>
                  </a:lnTo>
                  <a:lnTo>
                    <a:pt x="5755" y="9909"/>
                  </a:lnTo>
                  <a:lnTo>
                    <a:pt x="5918" y="9989"/>
                  </a:lnTo>
                  <a:lnTo>
                    <a:pt x="5837" y="10154"/>
                  </a:lnTo>
                  <a:lnTo>
                    <a:pt x="5674" y="10074"/>
                  </a:lnTo>
                  <a:lnTo>
                    <a:pt x="5651" y="10119"/>
                  </a:lnTo>
                  <a:lnTo>
                    <a:pt x="6042" y="10311"/>
                  </a:lnTo>
                  <a:lnTo>
                    <a:pt x="6065" y="10266"/>
                  </a:lnTo>
                  <a:lnTo>
                    <a:pt x="5875" y="10173"/>
                  </a:lnTo>
                  <a:lnTo>
                    <a:pt x="5956" y="10008"/>
                  </a:lnTo>
                  <a:lnTo>
                    <a:pt x="6146" y="10101"/>
                  </a:lnTo>
                  <a:lnTo>
                    <a:pt x="6169" y="10055"/>
                  </a:lnTo>
                  <a:close/>
                  <a:moveTo>
                    <a:pt x="6333" y="9721"/>
                  </a:moveTo>
                  <a:lnTo>
                    <a:pt x="6292" y="9701"/>
                  </a:lnTo>
                  <a:lnTo>
                    <a:pt x="6208" y="9873"/>
                  </a:lnTo>
                  <a:lnTo>
                    <a:pt x="6065" y="9803"/>
                  </a:lnTo>
                  <a:lnTo>
                    <a:pt x="6131" y="9669"/>
                  </a:lnTo>
                  <a:lnTo>
                    <a:pt x="6090" y="9649"/>
                  </a:lnTo>
                  <a:lnTo>
                    <a:pt x="6024" y="9783"/>
                  </a:lnTo>
                  <a:lnTo>
                    <a:pt x="5896" y="9720"/>
                  </a:lnTo>
                  <a:lnTo>
                    <a:pt x="5975" y="9559"/>
                  </a:lnTo>
                  <a:lnTo>
                    <a:pt x="5939" y="9534"/>
                  </a:lnTo>
                  <a:lnTo>
                    <a:pt x="5834" y="9748"/>
                  </a:lnTo>
                  <a:lnTo>
                    <a:pt x="6225" y="9940"/>
                  </a:lnTo>
                  <a:lnTo>
                    <a:pt x="6333" y="9721"/>
                  </a:lnTo>
                  <a:close/>
                  <a:moveTo>
                    <a:pt x="6250" y="8903"/>
                  </a:moveTo>
                  <a:lnTo>
                    <a:pt x="6227" y="8950"/>
                  </a:lnTo>
                  <a:lnTo>
                    <a:pt x="6429" y="9110"/>
                  </a:lnTo>
                  <a:cubicBezTo>
                    <a:pt x="6442" y="9120"/>
                    <a:pt x="6455" y="9130"/>
                    <a:pt x="6468" y="9140"/>
                  </a:cubicBezTo>
                  <a:cubicBezTo>
                    <a:pt x="6481" y="9150"/>
                    <a:pt x="6492" y="9158"/>
                    <a:pt x="6502" y="9166"/>
                  </a:cubicBezTo>
                  <a:cubicBezTo>
                    <a:pt x="6513" y="9173"/>
                    <a:pt x="6521" y="9179"/>
                    <a:pt x="6527" y="9184"/>
                  </a:cubicBezTo>
                  <a:cubicBezTo>
                    <a:pt x="6533" y="9188"/>
                    <a:pt x="6536" y="9190"/>
                    <a:pt x="6537" y="9191"/>
                  </a:cubicBezTo>
                  <a:cubicBezTo>
                    <a:pt x="6536" y="9191"/>
                    <a:pt x="6533" y="9190"/>
                    <a:pt x="6528" y="9189"/>
                  </a:cubicBezTo>
                  <a:cubicBezTo>
                    <a:pt x="6522" y="9187"/>
                    <a:pt x="6514" y="9185"/>
                    <a:pt x="6504" y="9182"/>
                  </a:cubicBezTo>
                  <a:cubicBezTo>
                    <a:pt x="6493" y="9179"/>
                    <a:pt x="6482" y="9176"/>
                    <a:pt x="6468" y="9172"/>
                  </a:cubicBezTo>
                  <a:cubicBezTo>
                    <a:pt x="6455" y="9169"/>
                    <a:pt x="6440" y="9165"/>
                    <a:pt x="6424" y="9161"/>
                  </a:cubicBezTo>
                  <a:lnTo>
                    <a:pt x="6155" y="9095"/>
                  </a:lnTo>
                  <a:lnTo>
                    <a:pt x="6129" y="9148"/>
                  </a:lnTo>
                  <a:lnTo>
                    <a:pt x="6338" y="9315"/>
                  </a:lnTo>
                  <a:cubicBezTo>
                    <a:pt x="6348" y="9323"/>
                    <a:pt x="6358" y="9332"/>
                    <a:pt x="6370" y="9341"/>
                  </a:cubicBezTo>
                  <a:cubicBezTo>
                    <a:pt x="6382" y="9350"/>
                    <a:pt x="6392" y="9358"/>
                    <a:pt x="6402" y="9365"/>
                  </a:cubicBezTo>
                  <a:cubicBezTo>
                    <a:pt x="6412" y="9373"/>
                    <a:pt x="6421" y="9379"/>
                    <a:pt x="6428" y="9385"/>
                  </a:cubicBezTo>
                  <a:cubicBezTo>
                    <a:pt x="6435" y="9390"/>
                    <a:pt x="6439" y="9393"/>
                    <a:pt x="6440" y="9393"/>
                  </a:cubicBezTo>
                  <a:cubicBezTo>
                    <a:pt x="6438" y="9393"/>
                    <a:pt x="6433" y="9391"/>
                    <a:pt x="6424" y="9388"/>
                  </a:cubicBezTo>
                  <a:cubicBezTo>
                    <a:pt x="6416" y="9386"/>
                    <a:pt x="6405" y="9382"/>
                    <a:pt x="6393" y="9379"/>
                  </a:cubicBezTo>
                  <a:cubicBezTo>
                    <a:pt x="6381" y="9375"/>
                    <a:pt x="6367" y="9371"/>
                    <a:pt x="6353" y="9367"/>
                  </a:cubicBezTo>
                  <a:cubicBezTo>
                    <a:pt x="6338" y="9363"/>
                    <a:pt x="6324" y="9359"/>
                    <a:pt x="6311" y="9356"/>
                  </a:cubicBezTo>
                  <a:lnTo>
                    <a:pt x="6058" y="9293"/>
                  </a:lnTo>
                  <a:lnTo>
                    <a:pt x="6033" y="9343"/>
                  </a:lnTo>
                  <a:lnTo>
                    <a:pt x="6469" y="9443"/>
                  </a:lnTo>
                  <a:lnTo>
                    <a:pt x="6499" y="9383"/>
                  </a:lnTo>
                  <a:lnTo>
                    <a:pt x="6302" y="9226"/>
                  </a:lnTo>
                  <a:cubicBezTo>
                    <a:pt x="6291" y="9217"/>
                    <a:pt x="6279" y="9209"/>
                    <a:pt x="6268" y="9200"/>
                  </a:cubicBezTo>
                  <a:cubicBezTo>
                    <a:pt x="6257" y="9192"/>
                    <a:pt x="6247" y="9184"/>
                    <a:pt x="6238" y="9177"/>
                  </a:cubicBezTo>
                  <a:cubicBezTo>
                    <a:pt x="6229" y="9171"/>
                    <a:pt x="6221" y="9166"/>
                    <a:pt x="6216" y="9162"/>
                  </a:cubicBezTo>
                  <a:cubicBezTo>
                    <a:pt x="6210" y="9158"/>
                    <a:pt x="6206" y="9155"/>
                    <a:pt x="6205" y="9154"/>
                  </a:cubicBezTo>
                  <a:cubicBezTo>
                    <a:pt x="6207" y="9155"/>
                    <a:pt x="6211" y="9156"/>
                    <a:pt x="6218" y="9158"/>
                  </a:cubicBezTo>
                  <a:cubicBezTo>
                    <a:pt x="6225" y="9160"/>
                    <a:pt x="6233" y="9163"/>
                    <a:pt x="6244" y="9166"/>
                  </a:cubicBezTo>
                  <a:cubicBezTo>
                    <a:pt x="6255" y="9169"/>
                    <a:pt x="6267" y="9172"/>
                    <a:pt x="6281" y="9176"/>
                  </a:cubicBezTo>
                  <a:cubicBezTo>
                    <a:pt x="6295" y="9180"/>
                    <a:pt x="6310" y="9184"/>
                    <a:pt x="6325" y="9188"/>
                  </a:cubicBezTo>
                  <a:lnTo>
                    <a:pt x="6566" y="9246"/>
                  </a:lnTo>
                  <a:lnTo>
                    <a:pt x="6596" y="9185"/>
                  </a:lnTo>
                  <a:lnTo>
                    <a:pt x="6250" y="8903"/>
                  </a:lnTo>
                  <a:close/>
                  <a:moveTo>
                    <a:pt x="6701" y="8972"/>
                  </a:moveTo>
                  <a:lnTo>
                    <a:pt x="6311" y="8779"/>
                  </a:lnTo>
                  <a:lnTo>
                    <a:pt x="6288" y="8825"/>
                  </a:lnTo>
                  <a:lnTo>
                    <a:pt x="6679" y="9017"/>
                  </a:lnTo>
                  <a:lnTo>
                    <a:pt x="6701" y="8972"/>
                  </a:lnTo>
                  <a:close/>
                  <a:moveTo>
                    <a:pt x="6818" y="8637"/>
                  </a:moveTo>
                  <a:lnTo>
                    <a:pt x="6742" y="8791"/>
                  </a:lnTo>
                  <a:lnTo>
                    <a:pt x="6390" y="8618"/>
                  </a:lnTo>
                  <a:lnTo>
                    <a:pt x="6367" y="8665"/>
                  </a:lnTo>
                  <a:lnTo>
                    <a:pt x="6758" y="8857"/>
                  </a:lnTo>
                  <a:lnTo>
                    <a:pt x="6854" y="8662"/>
                  </a:lnTo>
                  <a:lnTo>
                    <a:pt x="6818" y="8637"/>
                  </a:lnTo>
                  <a:close/>
                  <a:moveTo>
                    <a:pt x="7020" y="8324"/>
                  </a:moveTo>
                  <a:lnTo>
                    <a:pt x="6629" y="8131"/>
                  </a:lnTo>
                  <a:lnTo>
                    <a:pt x="6606" y="8178"/>
                  </a:lnTo>
                  <a:lnTo>
                    <a:pt x="6770" y="8258"/>
                  </a:lnTo>
                  <a:lnTo>
                    <a:pt x="6689" y="8423"/>
                  </a:lnTo>
                  <a:lnTo>
                    <a:pt x="6525" y="8343"/>
                  </a:lnTo>
                  <a:lnTo>
                    <a:pt x="6503" y="8388"/>
                  </a:lnTo>
                  <a:lnTo>
                    <a:pt x="6894" y="8581"/>
                  </a:lnTo>
                  <a:lnTo>
                    <a:pt x="6916" y="8535"/>
                  </a:lnTo>
                  <a:lnTo>
                    <a:pt x="6727" y="8442"/>
                  </a:lnTo>
                  <a:lnTo>
                    <a:pt x="6808" y="8277"/>
                  </a:lnTo>
                  <a:lnTo>
                    <a:pt x="6997" y="8370"/>
                  </a:lnTo>
                  <a:lnTo>
                    <a:pt x="7020" y="8324"/>
                  </a:lnTo>
                  <a:close/>
                  <a:moveTo>
                    <a:pt x="7185" y="7990"/>
                  </a:moveTo>
                  <a:lnTo>
                    <a:pt x="7144" y="7970"/>
                  </a:lnTo>
                  <a:lnTo>
                    <a:pt x="7059" y="8142"/>
                  </a:lnTo>
                  <a:lnTo>
                    <a:pt x="6916" y="8072"/>
                  </a:lnTo>
                  <a:lnTo>
                    <a:pt x="6982" y="7938"/>
                  </a:lnTo>
                  <a:lnTo>
                    <a:pt x="6942" y="7918"/>
                  </a:lnTo>
                  <a:lnTo>
                    <a:pt x="6876" y="8052"/>
                  </a:lnTo>
                  <a:lnTo>
                    <a:pt x="6748" y="7989"/>
                  </a:lnTo>
                  <a:lnTo>
                    <a:pt x="6827" y="7828"/>
                  </a:lnTo>
                  <a:lnTo>
                    <a:pt x="6791" y="7803"/>
                  </a:lnTo>
                  <a:lnTo>
                    <a:pt x="6686" y="8017"/>
                  </a:lnTo>
                  <a:lnTo>
                    <a:pt x="7077" y="8209"/>
                  </a:lnTo>
                  <a:lnTo>
                    <a:pt x="7185" y="7990"/>
                  </a:lnTo>
                  <a:close/>
                  <a:moveTo>
                    <a:pt x="7285" y="7687"/>
                  </a:moveTo>
                  <a:lnTo>
                    <a:pt x="7209" y="7841"/>
                  </a:lnTo>
                  <a:lnTo>
                    <a:pt x="6857" y="7668"/>
                  </a:lnTo>
                  <a:lnTo>
                    <a:pt x="6834" y="7715"/>
                  </a:lnTo>
                  <a:lnTo>
                    <a:pt x="7225" y="7907"/>
                  </a:lnTo>
                  <a:lnTo>
                    <a:pt x="7321" y="7712"/>
                  </a:lnTo>
                  <a:lnTo>
                    <a:pt x="7285" y="7687"/>
                  </a:lnTo>
                  <a:close/>
                  <a:moveTo>
                    <a:pt x="7544" y="7259"/>
                  </a:moveTo>
                  <a:lnTo>
                    <a:pt x="7137" y="7101"/>
                  </a:lnTo>
                  <a:lnTo>
                    <a:pt x="7103" y="7170"/>
                  </a:lnTo>
                  <a:lnTo>
                    <a:pt x="7326" y="7371"/>
                  </a:lnTo>
                  <a:cubicBezTo>
                    <a:pt x="7340" y="7383"/>
                    <a:pt x="7352" y="7393"/>
                    <a:pt x="7364" y="7402"/>
                  </a:cubicBezTo>
                  <a:cubicBezTo>
                    <a:pt x="7375" y="7410"/>
                    <a:pt x="7381" y="7415"/>
                    <a:pt x="7383" y="7416"/>
                  </a:cubicBezTo>
                  <a:cubicBezTo>
                    <a:pt x="7380" y="7416"/>
                    <a:pt x="7373" y="7414"/>
                    <a:pt x="7359" y="7410"/>
                  </a:cubicBezTo>
                  <a:cubicBezTo>
                    <a:pt x="7345" y="7406"/>
                    <a:pt x="7328" y="7402"/>
                    <a:pt x="7307" y="7398"/>
                  </a:cubicBezTo>
                  <a:lnTo>
                    <a:pt x="7017" y="7344"/>
                  </a:lnTo>
                  <a:lnTo>
                    <a:pt x="6983" y="7412"/>
                  </a:lnTo>
                  <a:lnTo>
                    <a:pt x="7357" y="7639"/>
                  </a:lnTo>
                  <a:lnTo>
                    <a:pt x="7379" y="7594"/>
                  </a:lnTo>
                  <a:lnTo>
                    <a:pt x="7112" y="7435"/>
                  </a:lnTo>
                  <a:cubicBezTo>
                    <a:pt x="7107" y="7432"/>
                    <a:pt x="7100" y="7428"/>
                    <a:pt x="7093" y="7424"/>
                  </a:cubicBezTo>
                  <a:cubicBezTo>
                    <a:pt x="7085" y="7420"/>
                    <a:pt x="7078" y="7415"/>
                    <a:pt x="7070" y="7411"/>
                  </a:cubicBezTo>
                  <a:cubicBezTo>
                    <a:pt x="7063" y="7407"/>
                    <a:pt x="7056" y="7403"/>
                    <a:pt x="7051" y="7400"/>
                  </a:cubicBezTo>
                  <a:cubicBezTo>
                    <a:pt x="7046" y="7397"/>
                    <a:pt x="7043" y="7396"/>
                    <a:pt x="7041" y="7395"/>
                  </a:cubicBezTo>
                  <a:cubicBezTo>
                    <a:pt x="7046" y="7396"/>
                    <a:pt x="7055" y="7398"/>
                    <a:pt x="7069" y="7401"/>
                  </a:cubicBezTo>
                  <a:cubicBezTo>
                    <a:pt x="7084" y="7404"/>
                    <a:pt x="7102" y="7408"/>
                    <a:pt x="7124" y="7412"/>
                  </a:cubicBezTo>
                  <a:lnTo>
                    <a:pt x="7440" y="7471"/>
                  </a:lnTo>
                  <a:lnTo>
                    <a:pt x="7460" y="7431"/>
                  </a:lnTo>
                  <a:lnTo>
                    <a:pt x="7209" y="7204"/>
                  </a:lnTo>
                  <a:cubicBezTo>
                    <a:pt x="7204" y="7199"/>
                    <a:pt x="7198" y="7194"/>
                    <a:pt x="7192" y="7189"/>
                  </a:cubicBezTo>
                  <a:cubicBezTo>
                    <a:pt x="7187" y="7184"/>
                    <a:pt x="7181" y="7180"/>
                    <a:pt x="7176" y="7175"/>
                  </a:cubicBezTo>
                  <a:cubicBezTo>
                    <a:pt x="7170" y="7171"/>
                    <a:pt x="7166" y="7167"/>
                    <a:pt x="7162" y="7164"/>
                  </a:cubicBezTo>
                  <a:cubicBezTo>
                    <a:pt x="7158" y="7161"/>
                    <a:pt x="7156" y="7159"/>
                    <a:pt x="7156" y="7158"/>
                  </a:cubicBezTo>
                  <a:cubicBezTo>
                    <a:pt x="7156" y="7159"/>
                    <a:pt x="7159" y="7160"/>
                    <a:pt x="7164" y="7162"/>
                  </a:cubicBezTo>
                  <a:cubicBezTo>
                    <a:pt x="7168" y="7164"/>
                    <a:pt x="7174" y="7166"/>
                    <a:pt x="7181" y="7170"/>
                  </a:cubicBezTo>
                  <a:cubicBezTo>
                    <a:pt x="7188" y="7173"/>
                    <a:pt x="7195" y="7176"/>
                    <a:pt x="7202" y="7179"/>
                  </a:cubicBezTo>
                  <a:cubicBezTo>
                    <a:pt x="7210" y="7182"/>
                    <a:pt x="7217" y="7185"/>
                    <a:pt x="7223" y="7188"/>
                  </a:cubicBezTo>
                  <a:lnTo>
                    <a:pt x="7521" y="7306"/>
                  </a:lnTo>
                  <a:lnTo>
                    <a:pt x="7544" y="7259"/>
                  </a:lnTo>
                  <a:close/>
                  <a:moveTo>
                    <a:pt x="7564" y="6848"/>
                  </a:moveTo>
                  <a:cubicBezTo>
                    <a:pt x="7549" y="6846"/>
                    <a:pt x="7535" y="6847"/>
                    <a:pt x="7522" y="6851"/>
                  </a:cubicBezTo>
                  <a:cubicBezTo>
                    <a:pt x="7509" y="6854"/>
                    <a:pt x="7497" y="6859"/>
                    <a:pt x="7486" y="6867"/>
                  </a:cubicBezTo>
                  <a:cubicBezTo>
                    <a:pt x="7475" y="6874"/>
                    <a:pt x="7463" y="6885"/>
                    <a:pt x="7449" y="6900"/>
                  </a:cubicBezTo>
                  <a:lnTo>
                    <a:pt x="7413" y="6938"/>
                  </a:lnTo>
                  <a:cubicBezTo>
                    <a:pt x="7394" y="6958"/>
                    <a:pt x="7377" y="6970"/>
                    <a:pt x="7362" y="6975"/>
                  </a:cubicBezTo>
                  <a:cubicBezTo>
                    <a:pt x="7348" y="6981"/>
                    <a:pt x="7333" y="6980"/>
                    <a:pt x="7317" y="6972"/>
                  </a:cubicBezTo>
                  <a:cubicBezTo>
                    <a:pt x="7297" y="6962"/>
                    <a:pt x="7284" y="6947"/>
                    <a:pt x="7280" y="6928"/>
                  </a:cubicBezTo>
                  <a:cubicBezTo>
                    <a:pt x="7275" y="6909"/>
                    <a:pt x="7279" y="6887"/>
                    <a:pt x="7291" y="6862"/>
                  </a:cubicBezTo>
                  <a:cubicBezTo>
                    <a:pt x="7295" y="6854"/>
                    <a:pt x="7299" y="6846"/>
                    <a:pt x="7304" y="6839"/>
                  </a:cubicBezTo>
                  <a:cubicBezTo>
                    <a:pt x="7309" y="6832"/>
                    <a:pt x="7315" y="6826"/>
                    <a:pt x="7321" y="6820"/>
                  </a:cubicBezTo>
                  <a:cubicBezTo>
                    <a:pt x="7327" y="6814"/>
                    <a:pt x="7334" y="6808"/>
                    <a:pt x="7342" y="6802"/>
                  </a:cubicBezTo>
                  <a:cubicBezTo>
                    <a:pt x="7351" y="6796"/>
                    <a:pt x="7360" y="6790"/>
                    <a:pt x="7371" y="6783"/>
                  </a:cubicBezTo>
                  <a:lnTo>
                    <a:pt x="7347" y="6746"/>
                  </a:lnTo>
                  <a:cubicBezTo>
                    <a:pt x="7304" y="6771"/>
                    <a:pt x="7272" y="6804"/>
                    <a:pt x="7252" y="6845"/>
                  </a:cubicBezTo>
                  <a:cubicBezTo>
                    <a:pt x="7242" y="6864"/>
                    <a:pt x="7236" y="6883"/>
                    <a:pt x="7234" y="6901"/>
                  </a:cubicBezTo>
                  <a:cubicBezTo>
                    <a:pt x="7232" y="6920"/>
                    <a:pt x="7233" y="6937"/>
                    <a:pt x="7238" y="6953"/>
                  </a:cubicBezTo>
                  <a:cubicBezTo>
                    <a:pt x="7242" y="6968"/>
                    <a:pt x="7250" y="6983"/>
                    <a:pt x="7260" y="6996"/>
                  </a:cubicBezTo>
                  <a:cubicBezTo>
                    <a:pt x="7271" y="7008"/>
                    <a:pt x="7285" y="7019"/>
                    <a:pt x="7302" y="7027"/>
                  </a:cubicBezTo>
                  <a:cubicBezTo>
                    <a:pt x="7327" y="7040"/>
                    <a:pt x="7352" y="7042"/>
                    <a:pt x="7377" y="7034"/>
                  </a:cubicBezTo>
                  <a:cubicBezTo>
                    <a:pt x="7389" y="7030"/>
                    <a:pt x="7400" y="7025"/>
                    <a:pt x="7410" y="7017"/>
                  </a:cubicBezTo>
                  <a:cubicBezTo>
                    <a:pt x="7420" y="7009"/>
                    <a:pt x="7432" y="6997"/>
                    <a:pt x="7446" y="6982"/>
                  </a:cubicBezTo>
                  <a:lnTo>
                    <a:pt x="7478" y="6948"/>
                  </a:lnTo>
                  <a:cubicBezTo>
                    <a:pt x="7515" y="6908"/>
                    <a:pt x="7551" y="6897"/>
                    <a:pt x="7585" y="6914"/>
                  </a:cubicBezTo>
                  <a:cubicBezTo>
                    <a:pt x="7608" y="6925"/>
                    <a:pt x="7622" y="6944"/>
                    <a:pt x="7627" y="6969"/>
                  </a:cubicBezTo>
                  <a:cubicBezTo>
                    <a:pt x="7630" y="6981"/>
                    <a:pt x="7630" y="6992"/>
                    <a:pt x="7628" y="7002"/>
                  </a:cubicBezTo>
                  <a:cubicBezTo>
                    <a:pt x="7626" y="7013"/>
                    <a:pt x="7621" y="7025"/>
                    <a:pt x="7614" y="7040"/>
                  </a:cubicBezTo>
                  <a:cubicBezTo>
                    <a:pt x="7604" y="7060"/>
                    <a:pt x="7592" y="7077"/>
                    <a:pt x="7579" y="7091"/>
                  </a:cubicBezTo>
                  <a:cubicBezTo>
                    <a:pt x="7565" y="7105"/>
                    <a:pt x="7548" y="7118"/>
                    <a:pt x="7529" y="7128"/>
                  </a:cubicBezTo>
                  <a:lnTo>
                    <a:pt x="7555" y="7167"/>
                  </a:lnTo>
                  <a:cubicBezTo>
                    <a:pt x="7577" y="7153"/>
                    <a:pt x="7595" y="7138"/>
                    <a:pt x="7611" y="7120"/>
                  </a:cubicBezTo>
                  <a:cubicBezTo>
                    <a:pt x="7627" y="7103"/>
                    <a:pt x="7640" y="7082"/>
                    <a:pt x="7652" y="7059"/>
                  </a:cubicBezTo>
                  <a:cubicBezTo>
                    <a:pt x="7661" y="7041"/>
                    <a:pt x="7667" y="7024"/>
                    <a:pt x="7670" y="7008"/>
                  </a:cubicBezTo>
                  <a:cubicBezTo>
                    <a:pt x="7673" y="6993"/>
                    <a:pt x="7673" y="6976"/>
                    <a:pt x="7671" y="6959"/>
                  </a:cubicBezTo>
                  <a:cubicBezTo>
                    <a:pt x="7669" y="6936"/>
                    <a:pt x="7661" y="6916"/>
                    <a:pt x="7649" y="6899"/>
                  </a:cubicBezTo>
                  <a:cubicBezTo>
                    <a:pt x="7637" y="6881"/>
                    <a:pt x="7622" y="6868"/>
                    <a:pt x="7604" y="6859"/>
                  </a:cubicBezTo>
                  <a:cubicBezTo>
                    <a:pt x="7592" y="6853"/>
                    <a:pt x="7578" y="6849"/>
                    <a:pt x="7564" y="6848"/>
                  </a:cubicBezTo>
                  <a:close/>
                  <a:moveTo>
                    <a:pt x="7678" y="6658"/>
                  </a:moveTo>
                  <a:lnTo>
                    <a:pt x="7635" y="6636"/>
                  </a:lnTo>
                  <a:lnTo>
                    <a:pt x="7581" y="6745"/>
                  </a:lnTo>
                  <a:lnTo>
                    <a:pt x="7624" y="6766"/>
                  </a:lnTo>
                  <a:lnTo>
                    <a:pt x="7678" y="6658"/>
                  </a:lnTo>
                  <a:close/>
                  <a:moveTo>
                    <a:pt x="7594" y="6170"/>
                  </a:moveTo>
                  <a:lnTo>
                    <a:pt x="7572" y="6216"/>
                  </a:lnTo>
                  <a:lnTo>
                    <a:pt x="7844" y="6350"/>
                  </a:lnTo>
                  <a:cubicBezTo>
                    <a:pt x="7857" y="6357"/>
                    <a:pt x="7868" y="6363"/>
                    <a:pt x="7877" y="6370"/>
                  </a:cubicBezTo>
                  <a:cubicBezTo>
                    <a:pt x="7885" y="6376"/>
                    <a:pt x="7892" y="6384"/>
                    <a:pt x="7898" y="6395"/>
                  </a:cubicBezTo>
                  <a:cubicBezTo>
                    <a:pt x="7903" y="6405"/>
                    <a:pt x="7904" y="6417"/>
                    <a:pt x="7903" y="6431"/>
                  </a:cubicBezTo>
                  <a:cubicBezTo>
                    <a:pt x="7901" y="6445"/>
                    <a:pt x="7896" y="6460"/>
                    <a:pt x="7888" y="6476"/>
                  </a:cubicBezTo>
                  <a:cubicBezTo>
                    <a:pt x="7882" y="6488"/>
                    <a:pt x="7876" y="6498"/>
                    <a:pt x="7869" y="6506"/>
                  </a:cubicBezTo>
                  <a:cubicBezTo>
                    <a:pt x="7863" y="6513"/>
                    <a:pt x="7856" y="6519"/>
                    <a:pt x="7849" y="6524"/>
                  </a:cubicBezTo>
                  <a:cubicBezTo>
                    <a:pt x="7843" y="6528"/>
                    <a:pt x="7836" y="6531"/>
                    <a:pt x="7830" y="6532"/>
                  </a:cubicBezTo>
                  <a:cubicBezTo>
                    <a:pt x="7823" y="6533"/>
                    <a:pt x="7818" y="6534"/>
                    <a:pt x="7813" y="6534"/>
                  </a:cubicBezTo>
                  <a:cubicBezTo>
                    <a:pt x="7805" y="6533"/>
                    <a:pt x="7796" y="6531"/>
                    <a:pt x="7785" y="6527"/>
                  </a:cubicBezTo>
                  <a:cubicBezTo>
                    <a:pt x="7773" y="6522"/>
                    <a:pt x="7763" y="6518"/>
                    <a:pt x="7753" y="6513"/>
                  </a:cubicBezTo>
                  <a:lnTo>
                    <a:pt x="7490" y="6383"/>
                  </a:lnTo>
                  <a:lnTo>
                    <a:pt x="7467" y="6429"/>
                  </a:lnTo>
                  <a:lnTo>
                    <a:pt x="7747" y="6567"/>
                  </a:lnTo>
                  <a:cubicBezTo>
                    <a:pt x="7756" y="6572"/>
                    <a:pt x="7766" y="6576"/>
                    <a:pt x="7778" y="6580"/>
                  </a:cubicBezTo>
                  <a:cubicBezTo>
                    <a:pt x="7790" y="6585"/>
                    <a:pt x="7802" y="6587"/>
                    <a:pt x="7814" y="6586"/>
                  </a:cubicBezTo>
                  <a:cubicBezTo>
                    <a:pt x="7838" y="6585"/>
                    <a:pt x="7860" y="6578"/>
                    <a:pt x="7878" y="6564"/>
                  </a:cubicBezTo>
                  <a:cubicBezTo>
                    <a:pt x="7896" y="6550"/>
                    <a:pt x="7912" y="6528"/>
                    <a:pt x="7927" y="6498"/>
                  </a:cubicBezTo>
                  <a:cubicBezTo>
                    <a:pt x="7939" y="6474"/>
                    <a:pt x="7946" y="6453"/>
                    <a:pt x="7949" y="6434"/>
                  </a:cubicBezTo>
                  <a:cubicBezTo>
                    <a:pt x="7952" y="6416"/>
                    <a:pt x="7952" y="6398"/>
                    <a:pt x="7947" y="6381"/>
                  </a:cubicBezTo>
                  <a:cubicBezTo>
                    <a:pt x="7943" y="6364"/>
                    <a:pt x="7936" y="6351"/>
                    <a:pt x="7924" y="6340"/>
                  </a:cubicBezTo>
                  <a:cubicBezTo>
                    <a:pt x="7913" y="6330"/>
                    <a:pt x="7896" y="6319"/>
                    <a:pt x="7872" y="6307"/>
                  </a:cubicBezTo>
                  <a:lnTo>
                    <a:pt x="7594" y="6170"/>
                  </a:lnTo>
                  <a:close/>
                  <a:moveTo>
                    <a:pt x="8169" y="5990"/>
                  </a:moveTo>
                  <a:lnTo>
                    <a:pt x="7778" y="5798"/>
                  </a:lnTo>
                  <a:lnTo>
                    <a:pt x="7755" y="5844"/>
                  </a:lnTo>
                  <a:lnTo>
                    <a:pt x="7968" y="5947"/>
                  </a:lnTo>
                  <a:cubicBezTo>
                    <a:pt x="7982" y="5954"/>
                    <a:pt x="7997" y="5960"/>
                    <a:pt x="8011" y="5967"/>
                  </a:cubicBezTo>
                  <a:cubicBezTo>
                    <a:pt x="8025" y="5973"/>
                    <a:pt x="8038" y="5979"/>
                    <a:pt x="8050" y="5984"/>
                  </a:cubicBezTo>
                  <a:cubicBezTo>
                    <a:pt x="8061" y="5988"/>
                    <a:pt x="8071" y="5992"/>
                    <a:pt x="8078" y="5995"/>
                  </a:cubicBezTo>
                  <a:cubicBezTo>
                    <a:pt x="8086" y="5998"/>
                    <a:pt x="8090" y="6000"/>
                    <a:pt x="8090" y="6000"/>
                  </a:cubicBezTo>
                  <a:cubicBezTo>
                    <a:pt x="8089" y="6000"/>
                    <a:pt x="8085" y="6000"/>
                    <a:pt x="8079" y="5999"/>
                  </a:cubicBezTo>
                  <a:cubicBezTo>
                    <a:pt x="8073" y="5999"/>
                    <a:pt x="8065" y="5998"/>
                    <a:pt x="8056" y="5998"/>
                  </a:cubicBezTo>
                  <a:cubicBezTo>
                    <a:pt x="8047" y="5997"/>
                    <a:pt x="8036" y="5997"/>
                    <a:pt x="8025" y="5996"/>
                  </a:cubicBezTo>
                  <a:cubicBezTo>
                    <a:pt x="8013" y="5996"/>
                    <a:pt x="8002" y="5996"/>
                    <a:pt x="7990" y="5996"/>
                  </a:cubicBezTo>
                  <a:lnTo>
                    <a:pt x="7677" y="6003"/>
                  </a:lnTo>
                  <a:lnTo>
                    <a:pt x="7650" y="6057"/>
                  </a:lnTo>
                  <a:lnTo>
                    <a:pt x="8041" y="6250"/>
                  </a:lnTo>
                  <a:lnTo>
                    <a:pt x="8065" y="6201"/>
                  </a:lnTo>
                  <a:lnTo>
                    <a:pt x="7837" y="6092"/>
                  </a:lnTo>
                  <a:cubicBezTo>
                    <a:pt x="7825" y="6086"/>
                    <a:pt x="7814" y="6081"/>
                    <a:pt x="7802" y="6076"/>
                  </a:cubicBezTo>
                  <a:cubicBezTo>
                    <a:pt x="7790" y="6071"/>
                    <a:pt x="7780" y="6066"/>
                    <a:pt x="7770" y="6062"/>
                  </a:cubicBezTo>
                  <a:cubicBezTo>
                    <a:pt x="7760" y="6058"/>
                    <a:pt x="7751" y="6054"/>
                    <a:pt x="7744" y="6051"/>
                  </a:cubicBezTo>
                  <a:cubicBezTo>
                    <a:pt x="7737" y="6048"/>
                    <a:pt x="7731" y="6046"/>
                    <a:pt x="7728" y="6045"/>
                  </a:cubicBezTo>
                  <a:cubicBezTo>
                    <a:pt x="7732" y="6046"/>
                    <a:pt x="7738" y="6046"/>
                    <a:pt x="7745" y="6046"/>
                  </a:cubicBezTo>
                  <a:cubicBezTo>
                    <a:pt x="7753" y="6047"/>
                    <a:pt x="7761" y="6047"/>
                    <a:pt x="7772" y="6047"/>
                  </a:cubicBezTo>
                  <a:cubicBezTo>
                    <a:pt x="7782" y="6047"/>
                    <a:pt x="7793" y="6047"/>
                    <a:pt x="7805" y="6047"/>
                  </a:cubicBezTo>
                  <a:cubicBezTo>
                    <a:pt x="7817" y="6047"/>
                    <a:pt x="7830" y="6047"/>
                    <a:pt x="7844" y="6047"/>
                  </a:cubicBezTo>
                  <a:lnTo>
                    <a:pt x="8144" y="6039"/>
                  </a:lnTo>
                  <a:lnTo>
                    <a:pt x="8169" y="5990"/>
                  </a:lnTo>
                  <a:close/>
                  <a:moveTo>
                    <a:pt x="8247" y="5830"/>
                  </a:moveTo>
                  <a:lnTo>
                    <a:pt x="7856" y="5638"/>
                  </a:lnTo>
                  <a:lnTo>
                    <a:pt x="7834" y="5683"/>
                  </a:lnTo>
                  <a:lnTo>
                    <a:pt x="8225" y="5876"/>
                  </a:lnTo>
                  <a:lnTo>
                    <a:pt x="8247" y="5830"/>
                  </a:lnTo>
                  <a:close/>
                  <a:moveTo>
                    <a:pt x="8047" y="5250"/>
                  </a:moveTo>
                  <a:lnTo>
                    <a:pt x="8023" y="5298"/>
                  </a:lnTo>
                  <a:lnTo>
                    <a:pt x="8240" y="5509"/>
                  </a:lnTo>
                  <a:cubicBezTo>
                    <a:pt x="8258" y="5526"/>
                    <a:pt x="8273" y="5540"/>
                    <a:pt x="8285" y="5551"/>
                  </a:cubicBezTo>
                  <a:cubicBezTo>
                    <a:pt x="8297" y="5562"/>
                    <a:pt x="8305" y="5569"/>
                    <a:pt x="8309" y="5573"/>
                  </a:cubicBezTo>
                  <a:cubicBezTo>
                    <a:pt x="8307" y="5572"/>
                    <a:pt x="8302" y="5571"/>
                    <a:pt x="8295" y="5569"/>
                  </a:cubicBezTo>
                  <a:cubicBezTo>
                    <a:pt x="8288" y="5567"/>
                    <a:pt x="8280" y="5565"/>
                    <a:pt x="8271" y="5563"/>
                  </a:cubicBezTo>
                  <a:cubicBezTo>
                    <a:pt x="8261" y="5561"/>
                    <a:pt x="8252" y="5559"/>
                    <a:pt x="8242" y="5558"/>
                  </a:cubicBezTo>
                  <a:cubicBezTo>
                    <a:pt x="8231" y="5556"/>
                    <a:pt x="8221" y="5554"/>
                    <a:pt x="8211" y="5553"/>
                  </a:cubicBezTo>
                  <a:lnTo>
                    <a:pt x="7919" y="5511"/>
                  </a:lnTo>
                  <a:lnTo>
                    <a:pt x="7894" y="5562"/>
                  </a:lnTo>
                  <a:lnTo>
                    <a:pt x="8349" y="5623"/>
                  </a:lnTo>
                  <a:lnTo>
                    <a:pt x="8372" y="5577"/>
                  </a:lnTo>
                  <a:lnTo>
                    <a:pt x="8047" y="5250"/>
                  </a:lnTo>
                  <a:close/>
                  <a:moveTo>
                    <a:pt x="8583" y="5148"/>
                  </a:moveTo>
                  <a:lnTo>
                    <a:pt x="8543" y="5128"/>
                  </a:lnTo>
                  <a:lnTo>
                    <a:pt x="8458" y="5300"/>
                  </a:lnTo>
                  <a:lnTo>
                    <a:pt x="8315" y="5230"/>
                  </a:lnTo>
                  <a:lnTo>
                    <a:pt x="8381" y="5096"/>
                  </a:lnTo>
                  <a:lnTo>
                    <a:pt x="8340" y="5076"/>
                  </a:lnTo>
                  <a:lnTo>
                    <a:pt x="8274" y="5210"/>
                  </a:lnTo>
                  <a:lnTo>
                    <a:pt x="8146" y="5147"/>
                  </a:lnTo>
                  <a:lnTo>
                    <a:pt x="8225" y="4986"/>
                  </a:lnTo>
                  <a:lnTo>
                    <a:pt x="8189" y="4961"/>
                  </a:lnTo>
                  <a:lnTo>
                    <a:pt x="8084" y="5175"/>
                  </a:lnTo>
                  <a:lnTo>
                    <a:pt x="8475" y="5367"/>
                  </a:lnTo>
                  <a:lnTo>
                    <a:pt x="8583" y="5148"/>
                  </a:lnTo>
                  <a:close/>
                  <a:moveTo>
                    <a:pt x="8746" y="4817"/>
                  </a:moveTo>
                  <a:lnTo>
                    <a:pt x="8710" y="4821"/>
                  </a:lnTo>
                  <a:cubicBezTo>
                    <a:pt x="8693" y="4824"/>
                    <a:pt x="8675" y="4826"/>
                    <a:pt x="8657" y="4829"/>
                  </a:cubicBezTo>
                  <a:cubicBezTo>
                    <a:pt x="8638" y="4831"/>
                    <a:pt x="8620" y="4834"/>
                    <a:pt x="8604" y="4836"/>
                  </a:cubicBezTo>
                  <a:cubicBezTo>
                    <a:pt x="8587" y="4838"/>
                    <a:pt x="8576" y="4840"/>
                    <a:pt x="8569" y="4841"/>
                  </a:cubicBezTo>
                  <a:cubicBezTo>
                    <a:pt x="8559" y="4843"/>
                    <a:pt x="8548" y="4846"/>
                    <a:pt x="8536" y="4849"/>
                  </a:cubicBezTo>
                  <a:cubicBezTo>
                    <a:pt x="8524" y="4852"/>
                    <a:pt x="8514" y="4855"/>
                    <a:pt x="8506" y="4859"/>
                  </a:cubicBezTo>
                  <a:lnTo>
                    <a:pt x="8508" y="4853"/>
                  </a:lnTo>
                  <a:cubicBezTo>
                    <a:pt x="8516" y="4838"/>
                    <a:pt x="8521" y="4822"/>
                    <a:pt x="8522" y="4807"/>
                  </a:cubicBezTo>
                  <a:cubicBezTo>
                    <a:pt x="8523" y="4792"/>
                    <a:pt x="8521" y="4777"/>
                    <a:pt x="8516" y="4764"/>
                  </a:cubicBezTo>
                  <a:cubicBezTo>
                    <a:pt x="8511" y="4750"/>
                    <a:pt x="8503" y="4738"/>
                    <a:pt x="8493" y="4726"/>
                  </a:cubicBezTo>
                  <a:cubicBezTo>
                    <a:pt x="8482" y="4715"/>
                    <a:pt x="8468" y="4705"/>
                    <a:pt x="8452" y="4697"/>
                  </a:cubicBezTo>
                  <a:cubicBezTo>
                    <a:pt x="8442" y="4692"/>
                    <a:pt x="8432" y="4689"/>
                    <a:pt x="8422" y="4687"/>
                  </a:cubicBezTo>
                  <a:cubicBezTo>
                    <a:pt x="8413" y="4685"/>
                    <a:pt x="8403" y="4684"/>
                    <a:pt x="8395" y="4685"/>
                  </a:cubicBezTo>
                  <a:cubicBezTo>
                    <a:pt x="8386" y="4685"/>
                    <a:pt x="8378" y="4686"/>
                    <a:pt x="8371" y="4688"/>
                  </a:cubicBezTo>
                  <a:cubicBezTo>
                    <a:pt x="8363" y="4690"/>
                    <a:pt x="8357" y="4693"/>
                    <a:pt x="8351" y="4695"/>
                  </a:cubicBezTo>
                  <a:cubicBezTo>
                    <a:pt x="8345" y="4698"/>
                    <a:pt x="8339" y="4702"/>
                    <a:pt x="8333" y="4706"/>
                  </a:cubicBezTo>
                  <a:cubicBezTo>
                    <a:pt x="8327" y="4710"/>
                    <a:pt x="8321" y="4716"/>
                    <a:pt x="8315" y="4723"/>
                  </a:cubicBezTo>
                  <a:cubicBezTo>
                    <a:pt x="8309" y="4729"/>
                    <a:pt x="8303" y="4737"/>
                    <a:pt x="8297" y="4747"/>
                  </a:cubicBezTo>
                  <a:cubicBezTo>
                    <a:pt x="8291" y="4757"/>
                    <a:pt x="8284" y="4768"/>
                    <a:pt x="8278" y="4782"/>
                  </a:cubicBezTo>
                  <a:lnTo>
                    <a:pt x="8233" y="4873"/>
                  </a:lnTo>
                  <a:lnTo>
                    <a:pt x="8624" y="5065"/>
                  </a:lnTo>
                  <a:lnTo>
                    <a:pt x="8646" y="5020"/>
                  </a:lnTo>
                  <a:lnTo>
                    <a:pt x="8469" y="4933"/>
                  </a:lnTo>
                  <a:cubicBezTo>
                    <a:pt x="8475" y="4923"/>
                    <a:pt x="8480" y="4916"/>
                    <a:pt x="8487" y="4911"/>
                  </a:cubicBezTo>
                  <a:cubicBezTo>
                    <a:pt x="8493" y="4907"/>
                    <a:pt x="8503" y="4903"/>
                    <a:pt x="8516" y="4901"/>
                  </a:cubicBezTo>
                  <a:cubicBezTo>
                    <a:pt x="8539" y="4896"/>
                    <a:pt x="8561" y="4892"/>
                    <a:pt x="8582" y="4888"/>
                  </a:cubicBezTo>
                  <a:cubicBezTo>
                    <a:pt x="8603" y="4885"/>
                    <a:pt x="8622" y="4882"/>
                    <a:pt x="8639" y="4880"/>
                  </a:cubicBezTo>
                  <a:cubicBezTo>
                    <a:pt x="8657" y="4878"/>
                    <a:pt x="8672" y="4877"/>
                    <a:pt x="8685" y="4876"/>
                  </a:cubicBezTo>
                  <a:cubicBezTo>
                    <a:pt x="8699" y="4875"/>
                    <a:pt x="8709" y="4875"/>
                    <a:pt x="8717" y="4875"/>
                  </a:cubicBezTo>
                  <a:lnTo>
                    <a:pt x="8746" y="4817"/>
                  </a:lnTo>
                  <a:close/>
                  <a:moveTo>
                    <a:pt x="8460" y="4768"/>
                  </a:moveTo>
                  <a:cubicBezTo>
                    <a:pt x="8468" y="4776"/>
                    <a:pt x="8474" y="4785"/>
                    <a:pt x="8477" y="4795"/>
                  </a:cubicBezTo>
                  <a:cubicBezTo>
                    <a:pt x="8480" y="4806"/>
                    <a:pt x="8480" y="4817"/>
                    <a:pt x="8478" y="4830"/>
                  </a:cubicBezTo>
                  <a:cubicBezTo>
                    <a:pt x="8476" y="4843"/>
                    <a:pt x="8470" y="4858"/>
                    <a:pt x="8462" y="4875"/>
                  </a:cubicBezTo>
                  <a:lnTo>
                    <a:pt x="8440" y="4918"/>
                  </a:lnTo>
                  <a:lnTo>
                    <a:pt x="8295" y="4847"/>
                  </a:lnTo>
                  <a:lnTo>
                    <a:pt x="8318" y="4800"/>
                  </a:lnTo>
                  <a:cubicBezTo>
                    <a:pt x="8323" y="4789"/>
                    <a:pt x="8328" y="4780"/>
                    <a:pt x="8333" y="4773"/>
                  </a:cubicBezTo>
                  <a:cubicBezTo>
                    <a:pt x="8338" y="4766"/>
                    <a:pt x="8344" y="4760"/>
                    <a:pt x="8350" y="4755"/>
                  </a:cubicBezTo>
                  <a:cubicBezTo>
                    <a:pt x="8360" y="4746"/>
                    <a:pt x="8372" y="4741"/>
                    <a:pt x="8386" y="4739"/>
                  </a:cubicBezTo>
                  <a:cubicBezTo>
                    <a:pt x="8401" y="4737"/>
                    <a:pt x="8415" y="4739"/>
                    <a:pt x="8428" y="4746"/>
                  </a:cubicBezTo>
                  <a:cubicBezTo>
                    <a:pt x="8441" y="4752"/>
                    <a:pt x="8451" y="4759"/>
                    <a:pt x="8460" y="4768"/>
                  </a:cubicBezTo>
                  <a:close/>
                  <a:moveTo>
                    <a:pt x="8757" y="4423"/>
                  </a:moveTo>
                  <a:cubicBezTo>
                    <a:pt x="8742" y="4421"/>
                    <a:pt x="8728" y="4422"/>
                    <a:pt x="8715" y="4426"/>
                  </a:cubicBezTo>
                  <a:cubicBezTo>
                    <a:pt x="8702" y="4429"/>
                    <a:pt x="8690" y="4435"/>
                    <a:pt x="8679" y="4442"/>
                  </a:cubicBezTo>
                  <a:cubicBezTo>
                    <a:pt x="8668" y="4449"/>
                    <a:pt x="8656" y="4460"/>
                    <a:pt x="8642" y="4475"/>
                  </a:cubicBezTo>
                  <a:lnTo>
                    <a:pt x="8606" y="4513"/>
                  </a:lnTo>
                  <a:cubicBezTo>
                    <a:pt x="8587" y="4533"/>
                    <a:pt x="8570" y="4545"/>
                    <a:pt x="8556" y="4550"/>
                  </a:cubicBezTo>
                  <a:cubicBezTo>
                    <a:pt x="8541" y="4556"/>
                    <a:pt x="8526" y="4555"/>
                    <a:pt x="8510" y="4547"/>
                  </a:cubicBezTo>
                  <a:cubicBezTo>
                    <a:pt x="8490" y="4537"/>
                    <a:pt x="8477" y="4522"/>
                    <a:pt x="8473" y="4503"/>
                  </a:cubicBezTo>
                  <a:cubicBezTo>
                    <a:pt x="8468" y="4484"/>
                    <a:pt x="8472" y="4462"/>
                    <a:pt x="8484" y="4437"/>
                  </a:cubicBezTo>
                  <a:cubicBezTo>
                    <a:pt x="8488" y="4429"/>
                    <a:pt x="8493" y="4421"/>
                    <a:pt x="8497" y="4414"/>
                  </a:cubicBezTo>
                  <a:cubicBezTo>
                    <a:pt x="8502" y="4407"/>
                    <a:pt x="8508" y="4401"/>
                    <a:pt x="8514" y="4395"/>
                  </a:cubicBezTo>
                  <a:cubicBezTo>
                    <a:pt x="8520" y="4389"/>
                    <a:pt x="8528" y="4383"/>
                    <a:pt x="8536" y="4377"/>
                  </a:cubicBezTo>
                  <a:cubicBezTo>
                    <a:pt x="8544" y="4371"/>
                    <a:pt x="8553" y="4365"/>
                    <a:pt x="8564" y="4358"/>
                  </a:cubicBezTo>
                  <a:lnTo>
                    <a:pt x="8540" y="4321"/>
                  </a:lnTo>
                  <a:cubicBezTo>
                    <a:pt x="8497" y="4346"/>
                    <a:pt x="8465" y="4379"/>
                    <a:pt x="8445" y="4421"/>
                  </a:cubicBezTo>
                  <a:cubicBezTo>
                    <a:pt x="8435" y="4440"/>
                    <a:pt x="8430" y="4458"/>
                    <a:pt x="8427" y="4476"/>
                  </a:cubicBezTo>
                  <a:cubicBezTo>
                    <a:pt x="8425" y="4495"/>
                    <a:pt x="8426" y="4512"/>
                    <a:pt x="8431" y="4528"/>
                  </a:cubicBezTo>
                  <a:cubicBezTo>
                    <a:pt x="8435" y="4544"/>
                    <a:pt x="8443" y="4558"/>
                    <a:pt x="8454" y="4571"/>
                  </a:cubicBezTo>
                  <a:cubicBezTo>
                    <a:pt x="8464" y="4584"/>
                    <a:pt x="8478" y="4594"/>
                    <a:pt x="8495" y="4602"/>
                  </a:cubicBezTo>
                  <a:cubicBezTo>
                    <a:pt x="8520" y="4615"/>
                    <a:pt x="8545" y="4617"/>
                    <a:pt x="8571" y="4609"/>
                  </a:cubicBezTo>
                  <a:cubicBezTo>
                    <a:pt x="8582" y="4606"/>
                    <a:pt x="8593" y="4600"/>
                    <a:pt x="8603" y="4592"/>
                  </a:cubicBezTo>
                  <a:cubicBezTo>
                    <a:pt x="8613" y="4584"/>
                    <a:pt x="8625" y="4572"/>
                    <a:pt x="8640" y="4557"/>
                  </a:cubicBezTo>
                  <a:lnTo>
                    <a:pt x="8671" y="4523"/>
                  </a:lnTo>
                  <a:cubicBezTo>
                    <a:pt x="8708" y="4484"/>
                    <a:pt x="8744" y="4472"/>
                    <a:pt x="8778" y="4489"/>
                  </a:cubicBezTo>
                  <a:cubicBezTo>
                    <a:pt x="8801" y="4501"/>
                    <a:pt x="8816" y="4519"/>
                    <a:pt x="8820" y="4545"/>
                  </a:cubicBezTo>
                  <a:cubicBezTo>
                    <a:pt x="8823" y="4556"/>
                    <a:pt x="8823" y="4567"/>
                    <a:pt x="8821" y="4577"/>
                  </a:cubicBezTo>
                  <a:cubicBezTo>
                    <a:pt x="8819" y="4588"/>
                    <a:pt x="8814" y="4600"/>
                    <a:pt x="8807" y="4615"/>
                  </a:cubicBezTo>
                  <a:cubicBezTo>
                    <a:pt x="8797" y="4635"/>
                    <a:pt x="8786" y="4652"/>
                    <a:pt x="8772" y="4666"/>
                  </a:cubicBezTo>
                  <a:cubicBezTo>
                    <a:pt x="8758" y="4680"/>
                    <a:pt x="8742" y="4693"/>
                    <a:pt x="8722" y="4703"/>
                  </a:cubicBezTo>
                  <a:lnTo>
                    <a:pt x="8748" y="4742"/>
                  </a:lnTo>
                  <a:cubicBezTo>
                    <a:pt x="8770" y="4728"/>
                    <a:pt x="8788" y="4713"/>
                    <a:pt x="8804" y="4695"/>
                  </a:cubicBezTo>
                  <a:cubicBezTo>
                    <a:pt x="8820" y="4678"/>
                    <a:pt x="8833" y="4657"/>
                    <a:pt x="8845" y="4634"/>
                  </a:cubicBezTo>
                  <a:cubicBezTo>
                    <a:pt x="8854" y="4616"/>
                    <a:pt x="8860" y="4599"/>
                    <a:pt x="8863" y="4583"/>
                  </a:cubicBezTo>
                  <a:cubicBezTo>
                    <a:pt x="8866" y="4568"/>
                    <a:pt x="8866" y="4551"/>
                    <a:pt x="8864" y="4534"/>
                  </a:cubicBezTo>
                  <a:cubicBezTo>
                    <a:pt x="8862" y="4511"/>
                    <a:pt x="8855" y="4491"/>
                    <a:pt x="8843" y="4474"/>
                  </a:cubicBezTo>
                  <a:cubicBezTo>
                    <a:pt x="8830" y="4456"/>
                    <a:pt x="8815" y="4443"/>
                    <a:pt x="8797" y="4434"/>
                  </a:cubicBezTo>
                  <a:cubicBezTo>
                    <a:pt x="8785" y="4428"/>
                    <a:pt x="8771" y="4424"/>
                    <a:pt x="8757" y="4423"/>
                  </a:cubicBezTo>
                  <a:close/>
                  <a:moveTo>
                    <a:pt x="8974" y="4352"/>
                  </a:moveTo>
                  <a:lnTo>
                    <a:pt x="8584" y="4160"/>
                  </a:lnTo>
                  <a:lnTo>
                    <a:pt x="8561" y="4206"/>
                  </a:lnTo>
                  <a:lnTo>
                    <a:pt x="8952" y="4398"/>
                  </a:lnTo>
                  <a:lnTo>
                    <a:pt x="8974" y="4352"/>
                  </a:lnTo>
                  <a:close/>
                  <a:moveTo>
                    <a:pt x="8730" y="3674"/>
                  </a:moveTo>
                  <a:cubicBezTo>
                    <a:pt x="8721" y="3677"/>
                    <a:pt x="8715" y="3683"/>
                    <a:pt x="8711" y="3691"/>
                  </a:cubicBezTo>
                  <a:cubicBezTo>
                    <a:pt x="8707" y="3699"/>
                    <a:pt x="8706" y="3707"/>
                    <a:pt x="8709" y="3716"/>
                  </a:cubicBezTo>
                  <a:cubicBezTo>
                    <a:pt x="8712" y="3724"/>
                    <a:pt x="8718" y="3731"/>
                    <a:pt x="8726" y="3735"/>
                  </a:cubicBezTo>
                  <a:cubicBezTo>
                    <a:pt x="8734" y="3739"/>
                    <a:pt x="8743" y="3739"/>
                    <a:pt x="8751" y="3736"/>
                  </a:cubicBezTo>
                  <a:cubicBezTo>
                    <a:pt x="8760" y="3734"/>
                    <a:pt x="8766" y="3728"/>
                    <a:pt x="8770" y="3720"/>
                  </a:cubicBezTo>
                  <a:cubicBezTo>
                    <a:pt x="8775" y="3711"/>
                    <a:pt x="8775" y="3703"/>
                    <a:pt x="8772" y="3695"/>
                  </a:cubicBezTo>
                  <a:cubicBezTo>
                    <a:pt x="8769" y="3686"/>
                    <a:pt x="8763" y="3680"/>
                    <a:pt x="8755" y="3676"/>
                  </a:cubicBezTo>
                  <a:cubicBezTo>
                    <a:pt x="8747" y="3672"/>
                    <a:pt x="8738" y="3671"/>
                    <a:pt x="8730" y="3674"/>
                  </a:cubicBezTo>
                  <a:close/>
                  <a:moveTo>
                    <a:pt x="8788" y="3557"/>
                  </a:moveTo>
                  <a:cubicBezTo>
                    <a:pt x="8779" y="3560"/>
                    <a:pt x="8773" y="3565"/>
                    <a:pt x="8769" y="3574"/>
                  </a:cubicBezTo>
                  <a:cubicBezTo>
                    <a:pt x="8765" y="3582"/>
                    <a:pt x="8764" y="3590"/>
                    <a:pt x="8767" y="3598"/>
                  </a:cubicBezTo>
                  <a:cubicBezTo>
                    <a:pt x="8770" y="3607"/>
                    <a:pt x="8775" y="3613"/>
                    <a:pt x="8783" y="3617"/>
                  </a:cubicBezTo>
                  <a:cubicBezTo>
                    <a:pt x="8792" y="3621"/>
                    <a:pt x="8800" y="3622"/>
                    <a:pt x="8809" y="3619"/>
                  </a:cubicBezTo>
                  <a:cubicBezTo>
                    <a:pt x="8818" y="3616"/>
                    <a:pt x="8824" y="3611"/>
                    <a:pt x="8828" y="3602"/>
                  </a:cubicBezTo>
                  <a:cubicBezTo>
                    <a:pt x="8832" y="3594"/>
                    <a:pt x="8833" y="3586"/>
                    <a:pt x="8830" y="3577"/>
                  </a:cubicBezTo>
                  <a:cubicBezTo>
                    <a:pt x="8826" y="3569"/>
                    <a:pt x="8821" y="3563"/>
                    <a:pt x="8812" y="3558"/>
                  </a:cubicBezTo>
                  <a:cubicBezTo>
                    <a:pt x="8804" y="3555"/>
                    <a:pt x="8796" y="3554"/>
                    <a:pt x="8788" y="3557"/>
                  </a:cubicBezTo>
                  <a:close/>
                  <a:moveTo>
                    <a:pt x="3128" y="17960"/>
                  </a:moveTo>
                  <a:lnTo>
                    <a:pt x="2720" y="17801"/>
                  </a:lnTo>
                  <a:lnTo>
                    <a:pt x="2687" y="17870"/>
                  </a:lnTo>
                  <a:lnTo>
                    <a:pt x="2910" y="18072"/>
                  </a:lnTo>
                  <a:cubicBezTo>
                    <a:pt x="2924" y="18084"/>
                    <a:pt x="2936" y="18094"/>
                    <a:pt x="2947" y="18102"/>
                  </a:cubicBezTo>
                  <a:cubicBezTo>
                    <a:pt x="2959" y="18111"/>
                    <a:pt x="2965" y="18116"/>
                    <a:pt x="2966" y="18117"/>
                  </a:cubicBezTo>
                  <a:cubicBezTo>
                    <a:pt x="2964" y="18116"/>
                    <a:pt x="2956" y="18114"/>
                    <a:pt x="2943" y="18111"/>
                  </a:cubicBezTo>
                  <a:cubicBezTo>
                    <a:pt x="2929" y="18107"/>
                    <a:pt x="2912" y="18103"/>
                    <a:pt x="2891" y="18099"/>
                  </a:cubicBezTo>
                  <a:lnTo>
                    <a:pt x="2601" y="18045"/>
                  </a:lnTo>
                  <a:lnTo>
                    <a:pt x="2567" y="18113"/>
                  </a:lnTo>
                  <a:lnTo>
                    <a:pt x="2800" y="18254"/>
                  </a:lnTo>
                  <a:lnTo>
                    <a:pt x="2895" y="18254"/>
                  </a:lnTo>
                  <a:lnTo>
                    <a:pt x="2696" y="18136"/>
                  </a:lnTo>
                  <a:cubicBezTo>
                    <a:pt x="2690" y="18133"/>
                    <a:pt x="2684" y="18129"/>
                    <a:pt x="2676" y="18125"/>
                  </a:cubicBezTo>
                  <a:cubicBezTo>
                    <a:pt x="2669" y="18120"/>
                    <a:pt x="2661" y="18116"/>
                    <a:pt x="2654" y="18112"/>
                  </a:cubicBezTo>
                  <a:cubicBezTo>
                    <a:pt x="2647" y="18108"/>
                    <a:pt x="2640" y="18104"/>
                    <a:pt x="2635" y="18101"/>
                  </a:cubicBezTo>
                  <a:cubicBezTo>
                    <a:pt x="2630" y="18098"/>
                    <a:pt x="2627" y="18096"/>
                    <a:pt x="2625" y="18096"/>
                  </a:cubicBezTo>
                  <a:cubicBezTo>
                    <a:pt x="2630" y="18097"/>
                    <a:pt x="2639" y="18099"/>
                    <a:pt x="2653" y="18101"/>
                  </a:cubicBezTo>
                  <a:cubicBezTo>
                    <a:pt x="2668" y="18105"/>
                    <a:pt x="2686" y="18108"/>
                    <a:pt x="2708" y="18112"/>
                  </a:cubicBezTo>
                  <a:lnTo>
                    <a:pt x="3024" y="18171"/>
                  </a:lnTo>
                  <a:lnTo>
                    <a:pt x="3043" y="18132"/>
                  </a:lnTo>
                  <a:lnTo>
                    <a:pt x="2793" y="17904"/>
                  </a:lnTo>
                  <a:cubicBezTo>
                    <a:pt x="2788" y="17900"/>
                    <a:pt x="2782" y="17895"/>
                    <a:pt x="2776" y="17890"/>
                  </a:cubicBezTo>
                  <a:cubicBezTo>
                    <a:pt x="2770" y="17885"/>
                    <a:pt x="2765" y="17880"/>
                    <a:pt x="2760" y="17876"/>
                  </a:cubicBezTo>
                  <a:cubicBezTo>
                    <a:pt x="2754" y="17871"/>
                    <a:pt x="2750" y="17868"/>
                    <a:pt x="2746" y="17865"/>
                  </a:cubicBezTo>
                  <a:cubicBezTo>
                    <a:pt x="2742" y="17862"/>
                    <a:pt x="2740" y="17860"/>
                    <a:pt x="2740" y="17859"/>
                  </a:cubicBezTo>
                  <a:cubicBezTo>
                    <a:pt x="2740" y="17859"/>
                    <a:pt x="2743" y="17860"/>
                    <a:pt x="2748" y="17863"/>
                  </a:cubicBezTo>
                  <a:cubicBezTo>
                    <a:pt x="2752" y="17865"/>
                    <a:pt x="2758" y="17867"/>
                    <a:pt x="2765" y="17870"/>
                  </a:cubicBezTo>
                  <a:cubicBezTo>
                    <a:pt x="2772" y="17873"/>
                    <a:pt x="2779" y="17876"/>
                    <a:pt x="2786" y="17880"/>
                  </a:cubicBezTo>
                  <a:cubicBezTo>
                    <a:pt x="2794" y="17883"/>
                    <a:pt x="2801" y="17886"/>
                    <a:pt x="2807" y="17889"/>
                  </a:cubicBezTo>
                  <a:lnTo>
                    <a:pt x="3105" y="18007"/>
                  </a:lnTo>
                  <a:lnTo>
                    <a:pt x="3128" y="17960"/>
                  </a:lnTo>
                  <a:close/>
                  <a:moveTo>
                    <a:pt x="9002" y="6041"/>
                  </a:moveTo>
                  <a:lnTo>
                    <a:pt x="9002" y="5883"/>
                  </a:lnTo>
                  <a:lnTo>
                    <a:pt x="9000" y="5880"/>
                  </a:lnTo>
                  <a:cubicBezTo>
                    <a:pt x="8988" y="5863"/>
                    <a:pt x="8972" y="5849"/>
                    <a:pt x="8954" y="5840"/>
                  </a:cubicBezTo>
                  <a:cubicBezTo>
                    <a:pt x="8942" y="5834"/>
                    <a:pt x="8929" y="5831"/>
                    <a:pt x="8914" y="5829"/>
                  </a:cubicBezTo>
                  <a:cubicBezTo>
                    <a:pt x="8899" y="5828"/>
                    <a:pt x="8886" y="5829"/>
                    <a:pt x="8873" y="5832"/>
                  </a:cubicBezTo>
                  <a:cubicBezTo>
                    <a:pt x="8860" y="5836"/>
                    <a:pt x="8848" y="5841"/>
                    <a:pt x="8837" y="5848"/>
                  </a:cubicBezTo>
                  <a:cubicBezTo>
                    <a:pt x="8826" y="5856"/>
                    <a:pt x="8813" y="5867"/>
                    <a:pt x="8799" y="5882"/>
                  </a:cubicBezTo>
                  <a:lnTo>
                    <a:pt x="8763" y="5920"/>
                  </a:lnTo>
                  <a:cubicBezTo>
                    <a:pt x="8744" y="5939"/>
                    <a:pt x="8727" y="5951"/>
                    <a:pt x="8713" y="5957"/>
                  </a:cubicBezTo>
                  <a:cubicBezTo>
                    <a:pt x="8698" y="5962"/>
                    <a:pt x="8683" y="5961"/>
                    <a:pt x="8667" y="5953"/>
                  </a:cubicBezTo>
                  <a:cubicBezTo>
                    <a:pt x="8647" y="5943"/>
                    <a:pt x="8635" y="5929"/>
                    <a:pt x="8630" y="5909"/>
                  </a:cubicBezTo>
                  <a:cubicBezTo>
                    <a:pt x="8625" y="5890"/>
                    <a:pt x="8629" y="5868"/>
                    <a:pt x="8641" y="5843"/>
                  </a:cubicBezTo>
                  <a:cubicBezTo>
                    <a:pt x="8645" y="5835"/>
                    <a:pt x="8650" y="5827"/>
                    <a:pt x="8655" y="5821"/>
                  </a:cubicBezTo>
                  <a:cubicBezTo>
                    <a:pt x="8659" y="5814"/>
                    <a:pt x="8665" y="5807"/>
                    <a:pt x="8671" y="5801"/>
                  </a:cubicBezTo>
                  <a:cubicBezTo>
                    <a:pt x="8678" y="5795"/>
                    <a:pt x="8685" y="5789"/>
                    <a:pt x="8693" y="5783"/>
                  </a:cubicBezTo>
                  <a:cubicBezTo>
                    <a:pt x="8701" y="5777"/>
                    <a:pt x="8710" y="5771"/>
                    <a:pt x="8721" y="5765"/>
                  </a:cubicBezTo>
                  <a:lnTo>
                    <a:pt x="8698" y="5728"/>
                  </a:lnTo>
                  <a:cubicBezTo>
                    <a:pt x="8654" y="5752"/>
                    <a:pt x="8622" y="5786"/>
                    <a:pt x="8602" y="5827"/>
                  </a:cubicBezTo>
                  <a:cubicBezTo>
                    <a:pt x="8593" y="5846"/>
                    <a:pt x="8587" y="5865"/>
                    <a:pt x="8585" y="5883"/>
                  </a:cubicBezTo>
                  <a:cubicBezTo>
                    <a:pt x="8583" y="5901"/>
                    <a:pt x="8584" y="5918"/>
                    <a:pt x="8588" y="5934"/>
                  </a:cubicBezTo>
                  <a:cubicBezTo>
                    <a:pt x="8593" y="5950"/>
                    <a:pt x="8600" y="5964"/>
                    <a:pt x="8611" y="5977"/>
                  </a:cubicBezTo>
                  <a:cubicBezTo>
                    <a:pt x="8622" y="5990"/>
                    <a:pt x="8635" y="6000"/>
                    <a:pt x="8652" y="6009"/>
                  </a:cubicBezTo>
                  <a:cubicBezTo>
                    <a:pt x="8677" y="6021"/>
                    <a:pt x="8702" y="6023"/>
                    <a:pt x="8728" y="6016"/>
                  </a:cubicBezTo>
                  <a:cubicBezTo>
                    <a:pt x="8740" y="6012"/>
                    <a:pt x="8750" y="6006"/>
                    <a:pt x="8761" y="5998"/>
                  </a:cubicBezTo>
                  <a:cubicBezTo>
                    <a:pt x="8771" y="5990"/>
                    <a:pt x="8783" y="5978"/>
                    <a:pt x="8797" y="5963"/>
                  </a:cubicBezTo>
                  <a:lnTo>
                    <a:pt x="8828" y="5930"/>
                  </a:lnTo>
                  <a:cubicBezTo>
                    <a:pt x="8865" y="5890"/>
                    <a:pt x="8901" y="5879"/>
                    <a:pt x="8936" y="5896"/>
                  </a:cubicBezTo>
                  <a:cubicBezTo>
                    <a:pt x="8959" y="5907"/>
                    <a:pt x="8973" y="5925"/>
                    <a:pt x="8978" y="5951"/>
                  </a:cubicBezTo>
                  <a:cubicBezTo>
                    <a:pt x="8980" y="5962"/>
                    <a:pt x="8980" y="5973"/>
                    <a:pt x="8978" y="5984"/>
                  </a:cubicBezTo>
                  <a:cubicBezTo>
                    <a:pt x="8976" y="5994"/>
                    <a:pt x="8971" y="6007"/>
                    <a:pt x="8964" y="6021"/>
                  </a:cubicBezTo>
                  <a:cubicBezTo>
                    <a:pt x="8954" y="6041"/>
                    <a:pt x="8943" y="6058"/>
                    <a:pt x="8929" y="6072"/>
                  </a:cubicBezTo>
                  <a:cubicBezTo>
                    <a:pt x="8915" y="6087"/>
                    <a:pt x="8899" y="6099"/>
                    <a:pt x="8879" y="6110"/>
                  </a:cubicBezTo>
                  <a:lnTo>
                    <a:pt x="8905" y="6148"/>
                  </a:lnTo>
                  <a:cubicBezTo>
                    <a:pt x="8927" y="6135"/>
                    <a:pt x="8946" y="6119"/>
                    <a:pt x="8961" y="6102"/>
                  </a:cubicBezTo>
                  <a:cubicBezTo>
                    <a:pt x="8977" y="6084"/>
                    <a:pt x="8990" y="6064"/>
                    <a:pt x="9002" y="6041"/>
                  </a:cubicBezTo>
                  <a:close/>
                  <a:moveTo>
                    <a:pt x="9002" y="5754"/>
                  </a:moveTo>
                  <a:lnTo>
                    <a:pt x="9002" y="5700"/>
                  </a:lnTo>
                  <a:cubicBezTo>
                    <a:pt x="8997" y="5699"/>
                    <a:pt x="8993" y="5698"/>
                    <a:pt x="8988" y="5696"/>
                  </a:cubicBezTo>
                  <a:cubicBezTo>
                    <a:pt x="8975" y="5692"/>
                    <a:pt x="8958" y="5686"/>
                    <a:pt x="8939" y="5676"/>
                  </a:cubicBezTo>
                  <a:cubicBezTo>
                    <a:pt x="8916" y="5665"/>
                    <a:pt x="8897" y="5654"/>
                    <a:pt x="8882" y="5643"/>
                  </a:cubicBezTo>
                  <a:cubicBezTo>
                    <a:pt x="8867" y="5632"/>
                    <a:pt x="8854" y="5621"/>
                    <a:pt x="8844" y="5609"/>
                  </a:cubicBezTo>
                  <a:cubicBezTo>
                    <a:pt x="8826" y="5588"/>
                    <a:pt x="8816" y="5567"/>
                    <a:pt x="8813" y="5546"/>
                  </a:cubicBezTo>
                  <a:cubicBezTo>
                    <a:pt x="8809" y="5524"/>
                    <a:pt x="8813" y="5502"/>
                    <a:pt x="8824" y="5479"/>
                  </a:cubicBezTo>
                  <a:cubicBezTo>
                    <a:pt x="8831" y="5465"/>
                    <a:pt x="8839" y="5453"/>
                    <a:pt x="8849" y="5443"/>
                  </a:cubicBezTo>
                  <a:cubicBezTo>
                    <a:pt x="8858" y="5433"/>
                    <a:pt x="8870" y="5425"/>
                    <a:pt x="8885" y="5417"/>
                  </a:cubicBezTo>
                  <a:lnTo>
                    <a:pt x="8867" y="5377"/>
                  </a:lnTo>
                  <a:cubicBezTo>
                    <a:pt x="8850" y="5386"/>
                    <a:pt x="8835" y="5397"/>
                    <a:pt x="8821" y="5411"/>
                  </a:cubicBezTo>
                  <a:cubicBezTo>
                    <a:pt x="8808" y="5425"/>
                    <a:pt x="8796" y="5441"/>
                    <a:pt x="8787" y="5460"/>
                  </a:cubicBezTo>
                  <a:cubicBezTo>
                    <a:pt x="8775" y="5484"/>
                    <a:pt x="8769" y="5508"/>
                    <a:pt x="8770" y="5533"/>
                  </a:cubicBezTo>
                  <a:cubicBezTo>
                    <a:pt x="8770" y="5558"/>
                    <a:pt x="8775" y="5583"/>
                    <a:pt x="8786" y="5606"/>
                  </a:cubicBezTo>
                  <a:cubicBezTo>
                    <a:pt x="8797" y="5630"/>
                    <a:pt x="8813" y="5651"/>
                    <a:pt x="8833" y="5672"/>
                  </a:cubicBezTo>
                  <a:cubicBezTo>
                    <a:pt x="8854" y="5692"/>
                    <a:pt x="8879" y="5709"/>
                    <a:pt x="8908" y="5724"/>
                  </a:cubicBezTo>
                  <a:cubicBezTo>
                    <a:pt x="8937" y="5738"/>
                    <a:pt x="8966" y="5748"/>
                    <a:pt x="8995" y="5753"/>
                  </a:cubicBezTo>
                  <a:cubicBezTo>
                    <a:pt x="8997" y="5754"/>
                    <a:pt x="9000" y="5754"/>
                    <a:pt x="9002" y="5754"/>
                  </a:cubicBezTo>
                  <a:close/>
                  <a:moveTo>
                    <a:pt x="2912" y="17412"/>
                  </a:moveTo>
                  <a:lnTo>
                    <a:pt x="2890" y="17458"/>
                  </a:lnTo>
                  <a:lnTo>
                    <a:pt x="3162" y="17592"/>
                  </a:lnTo>
                  <a:cubicBezTo>
                    <a:pt x="3175" y="17598"/>
                    <a:pt x="3186" y="17605"/>
                    <a:pt x="3195" y="17611"/>
                  </a:cubicBezTo>
                  <a:cubicBezTo>
                    <a:pt x="3203" y="17617"/>
                    <a:pt x="3210" y="17626"/>
                    <a:pt x="3216" y="17637"/>
                  </a:cubicBezTo>
                  <a:cubicBezTo>
                    <a:pt x="3221" y="17647"/>
                    <a:pt x="3222" y="17658"/>
                    <a:pt x="3221" y="17672"/>
                  </a:cubicBezTo>
                  <a:cubicBezTo>
                    <a:pt x="3219" y="17686"/>
                    <a:pt x="3214" y="17701"/>
                    <a:pt x="3206" y="17718"/>
                  </a:cubicBezTo>
                  <a:cubicBezTo>
                    <a:pt x="3200" y="17730"/>
                    <a:pt x="3194" y="17740"/>
                    <a:pt x="3187" y="17747"/>
                  </a:cubicBezTo>
                  <a:cubicBezTo>
                    <a:pt x="3181" y="17755"/>
                    <a:pt x="3174" y="17761"/>
                    <a:pt x="3167" y="17765"/>
                  </a:cubicBezTo>
                  <a:cubicBezTo>
                    <a:pt x="3160" y="17769"/>
                    <a:pt x="3154" y="17772"/>
                    <a:pt x="3148" y="17773"/>
                  </a:cubicBezTo>
                  <a:cubicBezTo>
                    <a:pt x="3141" y="17775"/>
                    <a:pt x="3136" y="17775"/>
                    <a:pt x="3130" y="17775"/>
                  </a:cubicBezTo>
                  <a:cubicBezTo>
                    <a:pt x="3123" y="17775"/>
                    <a:pt x="3114" y="17772"/>
                    <a:pt x="3102" y="17768"/>
                  </a:cubicBezTo>
                  <a:cubicBezTo>
                    <a:pt x="3091" y="17764"/>
                    <a:pt x="3081" y="17759"/>
                    <a:pt x="3071" y="17754"/>
                  </a:cubicBezTo>
                  <a:lnTo>
                    <a:pt x="2807" y="17625"/>
                  </a:lnTo>
                  <a:lnTo>
                    <a:pt x="2785" y="17671"/>
                  </a:lnTo>
                  <a:lnTo>
                    <a:pt x="3065" y="17809"/>
                  </a:lnTo>
                  <a:cubicBezTo>
                    <a:pt x="3074" y="17813"/>
                    <a:pt x="3084" y="17817"/>
                    <a:pt x="3096" y="17822"/>
                  </a:cubicBezTo>
                  <a:cubicBezTo>
                    <a:pt x="3108" y="17826"/>
                    <a:pt x="3119" y="17828"/>
                    <a:pt x="3132" y="17827"/>
                  </a:cubicBezTo>
                  <a:cubicBezTo>
                    <a:pt x="3156" y="17826"/>
                    <a:pt x="3177" y="17819"/>
                    <a:pt x="3196" y="17805"/>
                  </a:cubicBezTo>
                  <a:cubicBezTo>
                    <a:pt x="3213" y="17792"/>
                    <a:pt x="3230" y="17770"/>
                    <a:pt x="3245" y="17739"/>
                  </a:cubicBezTo>
                  <a:cubicBezTo>
                    <a:pt x="3257" y="17715"/>
                    <a:pt x="3264" y="17694"/>
                    <a:pt x="3267" y="17676"/>
                  </a:cubicBezTo>
                  <a:cubicBezTo>
                    <a:pt x="3270" y="17657"/>
                    <a:pt x="3269" y="17639"/>
                    <a:pt x="3265" y="17622"/>
                  </a:cubicBezTo>
                  <a:cubicBezTo>
                    <a:pt x="3261" y="17605"/>
                    <a:pt x="3254" y="17592"/>
                    <a:pt x="3242" y="17581"/>
                  </a:cubicBezTo>
                  <a:cubicBezTo>
                    <a:pt x="3231" y="17571"/>
                    <a:pt x="3214" y="17560"/>
                    <a:pt x="3190" y="17548"/>
                  </a:cubicBezTo>
                  <a:lnTo>
                    <a:pt x="2912" y="17412"/>
                  </a:lnTo>
                  <a:close/>
                  <a:moveTo>
                    <a:pt x="2755" y="17542"/>
                  </a:moveTo>
                  <a:cubicBezTo>
                    <a:pt x="2747" y="17545"/>
                    <a:pt x="2740" y="17551"/>
                    <a:pt x="2736" y="17559"/>
                  </a:cubicBezTo>
                  <a:cubicBezTo>
                    <a:pt x="2732" y="17567"/>
                    <a:pt x="2732" y="17575"/>
                    <a:pt x="2735" y="17584"/>
                  </a:cubicBezTo>
                  <a:cubicBezTo>
                    <a:pt x="2738" y="17592"/>
                    <a:pt x="2743" y="17599"/>
                    <a:pt x="2751" y="17603"/>
                  </a:cubicBezTo>
                  <a:cubicBezTo>
                    <a:pt x="2759" y="17607"/>
                    <a:pt x="2768" y="17607"/>
                    <a:pt x="2777" y="17605"/>
                  </a:cubicBezTo>
                  <a:cubicBezTo>
                    <a:pt x="2785" y="17602"/>
                    <a:pt x="2792" y="17596"/>
                    <a:pt x="2796" y="17588"/>
                  </a:cubicBezTo>
                  <a:cubicBezTo>
                    <a:pt x="2800" y="17579"/>
                    <a:pt x="2800" y="17571"/>
                    <a:pt x="2797" y="17563"/>
                  </a:cubicBezTo>
                  <a:cubicBezTo>
                    <a:pt x="2794" y="17554"/>
                    <a:pt x="2788" y="17548"/>
                    <a:pt x="2780" y="17544"/>
                  </a:cubicBezTo>
                  <a:cubicBezTo>
                    <a:pt x="2772" y="17540"/>
                    <a:pt x="2764" y="17539"/>
                    <a:pt x="2755" y="17542"/>
                  </a:cubicBezTo>
                  <a:close/>
                  <a:moveTo>
                    <a:pt x="2813" y="17426"/>
                  </a:moveTo>
                  <a:cubicBezTo>
                    <a:pt x="2804" y="17428"/>
                    <a:pt x="2798" y="17434"/>
                    <a:pt x="2794" y="17442"/>
                  </a:cubicBezTo>
                  <a:cubicBezTo>
                    <a:pt x="2790" y="17450"/>
                    <a:pt x="2789" y="17459"/>
                    <a:pt x="2792" y="17467"/>
                  </a:cubicBezTo>
                  <a:cubicBezTo>
                    <a:pt x="2795" y="17476"/>
                    <a:pt x="2801" y="17482"/>
                    <a:pt x="2809" y="17486"/>
                  </a:cubicBezTo>
                  <a:cubicBezTo>
                    <a:pt x="2817" y="17490"/>
                    <a:pt x="2825" y="17491"/>
                    <a:pt x="2834" y="17488"/>
                  </a:cubicBezTo>
                  <a:cubicBezTo>
                    <a:pt x="2843" y="17485"/>
                    <a:pt x="2849" y="17479"/>
                    <a:pt x="2853" y="17471"/>
                  </a:cubicBezTo>
                  <a:cubicBezTo>
                    <a:pt x="2857" y="17463"/>
                    <a:pt x="2858" y="17454"/>
                    <a:pt x="2855" y="17446"/>
                  </a:cubicBezTo>
                  <a:cubicBezTo>
                    <a:pt x="2852" y="17437"/>
                    <a:pt x="2846" y="17431"/>
                    <a:pt x="2837" y="17427"/>
                  </a:cubicBezTo>
                  <a:cubicBezTo>
                    <a:pt x="2829" y="17423"/>
                    <a:pt x="2821" y="17423"/>
                    <a:pt x="2813" y="17426"/>
                  </a:cubicBezTo>
                  <a:close/>
                  <a:moveTo>
                    <a:pt x="3486" y="17231"/>
                  </a:moveTo>
                  <a:lnTo>
                    <a:pt x="3096" y="17039"/>
                  </a:lnTo>
                  <a:lnTo>
                    <a:pt x="3073" y="17085"/>
                  </a:lnTo>
                  <a:lnTo>
                    <a:pt x="3286" y="17188"/>
                  </a:lnTo>
                  <a:cubicBezTo>
                    <a:pt x="3300" y="17195"/>
                    <a:pt x="3314" y="17202"/>
                    <a:pt x="3329" y="17208"/>
                  </a:cubicBezTo>
                  <a:cubicBezTo>
                    <a:pt x="3343" y="17214"/>
                    <a:pt x="3356" y="17220"/>
                    <a:pt x="3368" y="17225"/>
                  </a:cubicBezTo>
                  <a:cubicBezTo>
                    <a:pt x="3379" y="17230"/>
                    <a:pt x="3389" y="17234"/>
                    <a:pt x="3396" y="17237"/>
                  </a:cubicBezTo>
                  <a:cubicBezTo>
                    <a:pt x="3404" y="17240"/>
                    <a:pt x="3407" y="17241"/>
                    <a:pt x="3408" y="17241"/>
                  </a:cubicBezTo>
                  <a:cubicBezTo>
                    <a:pt x="3407" y="17241"/>
                    <a:pt x="3403" y="17241"/>
                    <a:pt x="3397" y="17241"/>
                  </a:cubicBezTo>
                  <a:cubicBezTo>
                    <a:pt x="3390" y="17240"/>
                    <a:pt x="3383" y="17240"/>
                    <a:pt x="3374" y="17239"/>
                  </a:cubicBezTo>
                  <a:cubicBezTo>
                    <a:pt x="3364" y="17239"/>
                    <a:pt x="3354" y="17238"/>
                    <a:pt x="3343" y="17238"/>
                  </a:cubicBezTo>
                  <a:cubicBezTo>
                    <a:pt x="3331" y="17237"/>
                    <a:pt x="3319" y="17237"/>
                    <a:pt x="3308" y="17238"/>
                  </a:cubicBezTo>
                  <a:lnTo>
                    <a:pt x="2994" y="17245"/>
                  </a:lnTo>
                  <a:lnTo>
                    <a:pt x="2968" y="17299"/>
                  </a:lnTo>
                  <a:lnTo>
                    <a:pt x="3359" y="17491"/>
                  </a:lnTo>
                  <a:lnTo>
                    <a:pt x="3382" y="17443"/>
                  </a:lnTo>
                  <a:lnTo>
                    <a:pt x="3155" y="17333"/>
                  </a:lnTo>
                  <a:cubicBezTo>
                    <a:pt x="3143" y="17328"/>
                    <a:pt x="3132" y="17322"/>
                    <a:pt x="3120" y="17317"/>
                  </a:cubicBezTo>
                  <a:cubicBezTo>
                    <a:pt x="3108" y="17312"/>
                    <a:pt x="3097" y="17308"/>
                    <a:pt x="3087" y="17304"/>
                  </a:cubicBezTo>
                  <a:cubicBezTo>
                    <a:pt x="3078" y="17299"/>
                    <a:pt x="3069" y="17296"/>
                    <a:pt x="3061" y="17293"/>
                  </a:cubicBezTo>
                  <a:cubicBezTo>
                    <a:pt x="3054" y="17290"/>
                    <a:pt x="3049" y="17288"/>
                    <a:pt x="3046" y="17286"/>
                  </a:cubicBezTo>
                  <a:cubicBezTo>
                    <a:pt x="3050" y="17287"/>
                    <a:pt x="3056" y="17287"/>
                    <a:pt x="3063" y="17288"/>
                  </a:cubicBezTo>
                  <a:cubicBezTo>
                    <a:pt x="3070" y="17288"/>
                    <a:pt x="3079" y="17288"/>
                    <a:pt x="3089" y="17288"/>
                  </a:cubicBezTo>
                  <a:cubicBezTo>
                    <a:pt x="3100" y="17288"/>
                    <a:pt x="3111" y="17288"/>
                    <a:pt x="3123" y="17288"/>
                  </a:cubicBezTo>
                  <a:cubicBezTo>
                    <a:pt x="3135" y="17289"/>
                    <a:pt x="3148" y="17288"/>
                    <a:pt x="3161" y="17288"/>
                  </a:cubicBezTo>
                  <a:lnTo>
                    <a:pt x="3462" y="17280"/>
                  </a:lnTo>
                  <a:lnTo>
                    <a:pt x="3486" y="17231"/>
                  </a:lnTo>
                  <a:close/>
                  <a:moveTo>
                    <a:pt x="3511" y="16810"/>
                  </a:moveTo>
                  <a:cubicBezTo>
                    <a:pt x="3496" y="16809"/>
                    <a:pt x="3482" y="16810"/>
                    <a:pt x="3469" y="16813"/>
                  </a:cubicBezTo>
                  <a:cubicBezTo>
                    <a:pt x="3456" y="16817"/>
                    <a:pt x="3444" y="16822"/>
                    <a:pt x="3433" y="16830"/>
                  </a:cubicBezTo>
                  <a:cubicBezTo>
                    <a:pt x="3422" y="16837"/>
                    <a:pt x="3410" y="16848"/>
                    <a:pt x="3396" y="16863"/>
                  </a:cubicBezTo>
                  <a:lnTo>
                    <a:pt x="3360" y="16901"/>
                  </a:lnTo>
                  <a:cubicBezTo>
                    <a:pt x="3340" y="16920"/>
                    <a:pt x="3324" y="16933"/>
                    <a:pt x="3309" y="16938"/>
                  </a:cubicBezTo>
                  <a:cubicBezTo>
                    <a:pt x="3295" y="16944"/>
                    <a:pt x="3280" y="16942"/>
                    <a:pt x="3264" y="16935"/>
                  </a:cubicBezTo>
                  <a:cubicBezTo>
                    <a:pt x="3244" y="16925"/>
                    <a:pt x="3231" y="16910"/>
                    <a:pt x="3227" y="16891"/>
                  </a:cubicBezTo>
                  <a:cubicBezTo>
                    <a:pt x="3222" y="16872"/>
                    <a:pt x="3226" y="16850"/>
                    <a:pt x="3238" y="16825"/>
                  </a:cubicBezTo>
                  <a:cubicBezTo>
                    <a:pt x="3242" y="16817"/>
                    <a:pt x="3246" y="16809"/>
                    <a:pt x="3251" y="16802"/>
                  </a:cubicBezTo>
                  <a:cubicBezTo>
                    <a:pt x="3256" y="16795"/>
                    <a:pt x="3261" y="16789"/>
                    <a:pt x="3268" y="16783"/>
                  </a:cubicBezTo>
                  <a:cubicBezTo>
                    <a:pt x="3274" y="16777"/>
                    <a:pt x="3281" y="16771"/>
                    <a:pt x="3289" y="16765"/>
                  </a:cubicBezTo>
                  <a:cubicBezTo>
                    <a:pt x="3297" y="16759"/>
                    <a:pt x="3307" y="16752"/>
                    <a:pt x="3318" y="16746"/>
                  </a:cubicBezTo>
                  <a:lnTo>
                    <a:pt x="3294" y="16709"/>
                  </a:lnTo>
                  <a:cubicBezTo>
                    <a:pt x="3251" y="16734"/>
                    <a:pt x="3219" y="16767"/>
                    <a:pt x="3198" y="16808"/>
                  </a:cubicBezTo>
                  <a:cubicBezTo>
                    <a:pt x="3189" y="16827"/>
                    <a:pt x="3183" y="16846"/>
                    <a:pt x="3181" y="16864"/>
                  </a:cubicBezTo>
                  <a:cubicBezTo>
                    <a:pt x="3179" y="16883"/>
                    <a:pt x="3180" y="16900"/>
                    <a:pt x="3185" y="16915"/>
                  </a:cubicBezTo>
                  <a:cubicBezTo>
                    <a:pt x="3189" y="16931"/>
                    <a:pt x="3197" y="16946"/>
                    <a:pt x="3207" y="16959"/>
                  </a:cubicBezTo>
                  <a:cubicBezTo>
                    <a:pt x="3218" y="16971"/>
                    <a:pt x="3232" y="16982"/>
                    <a:pt x="3248" y="16990"/>
                  </a:cubicBezTo>
                  <a:cubicBezTo>
                    <a:pt x="3274" y="17002"/>
                    <a:pt x="3299" y="17005"/>
                    <a:pt x="3324" y="16997"/>
                  </a:cubicBezTo>
                  <a:cubicBezTo>
                    <a:pt x="3336" y="16993"/>
                    <a:pt x="3347" y="16987"/>
                    <a:pt x="3357" y="16979"/>
                  </a:cubicBezTo>
                  <a:cubicBezTo>
                    <a:pt x="3367" y="16971"/>
                    <a:pt x="3379" y="16960"/>
                    <a:pt x="3393" y="16945"/>
                  </a:cubicBezTo>
                  <a:lnTo>
                    <a:pt x="3425" y="16911"/>
                  </a:lnTo>
                  <a:cubicBezTo>
                    <a:pt x="3462" y="16871"/>
                    <a:pt x="3497" y="16860"/>
                    <a:pt x="3532" y="16877"/>
                  </a:cubicBezTo>
                  <a:cubicBezTo>
                    <a:pt x="3555" y="16888"/>
                    <a:pt x="3569" y="16907"/>
                    <a:pt x="3574" y="16932"/>
                  </a:cubicBezTo>
                  <a:cubicBezTo>
                    <a:pt x="3576" y="16944"/>
                    <a:pt x="3577" y="16955"/>
                    <a:pt x="3575" y="16965"/>
                  </a:cubicBezTo>
                  <a:cubicBezTo>
                    <a:pt x="3573" y="16975"/>
                    <a:pt x="3568" y="16988"/>
                    <a:pt x="3561" y="17003"/>
                  </a:cubicBezTo>
                  <a:cubicBezTo>
                    <a:pt x="3551" y="17023"/>
                    <a:pt x="3539" y="17040"/>
                    <a:pt x="3526" y="17054"/>
                  </a:cubicBezTo>
                  <a:cubicBezTo>
                    <a:pt x="3512" y="17068"/>
                    <a:pt x="3495" y="17081"/>
                    <a:pt x="3475" y="17091"/>
                  </a:cubicBezTo>
                  <a:lnTo>
                    <a:pt x="3502" y="17130"/>
                  </a:lnTo>
                  <a:cubicBezTo>
                    <a:pt x="3524" y="17116"/>
                    <a:pt x="3542" y="17101"/>
                    <a:pt x="3558" y="17083"/>
                  </a:cubicBezTo>
                  <a:cubicBezTo>
                    <a:pt x="3574" y="17066"/>
                    <a:pt x="3587" y="17045"/>
                    <a:pt x="3599" y="17022"/>
                  </a:cubicBezTo>
                  <a:cubicBezTo>
                    <a:pt x="3608" y="17003"/>
                    <a:pt x="3614" y="16987"/>
                    <a:pt x="3617" y="16971"/>
                  </a:cubicBezTo>
                  <a:cubicBezTo>
                    <a:pt x="3620" y="16955"/>
                    <a:pt x="3620" y="16939"/>
                    <a:pt x="3618" y="16922"/>
                  </a:cubicBezTo>
                  <a:cubicBezTo>
                    <a:pt x="3616" y="16899"/>
                    <a:pt x="3608" y="16879"/>
                    <a:pt x="3596" y="16861"/>
                  </a:cubicBezTo>
                  <a:cubicBezTo>
                    <a:pt x="3584" y="16844"/>
                    <a:pt x="3569" y="16831"/>
                    <a:pt x="3551" y="16822"/>
                  </a:cubicBezTo>
                  <a:cubicBezTo>
                    <a:pt x="3539" y="16816"/>
                    <a:pt x="3525" y="16812"/>
                    <a:pt x="3511" y="16810"/>
                  </a:cubicBezTo>
                  <a:close/>
                  <a:moveTo>
                    <a:pt x="3428" y="16364"/>
                  </a:moveTo>
                  <a:lnTo>
                    <a:pt x="3301" y="16622"/>
                  </a:lnTo>
                  <a:lnTo>
                    <a:pt x="3340" y="16642"/>
                  </a:lnTo>
                  <a:lnTo>
                    <a:pt x="3391" y="16537"/>
                  </a:lnTo>
                  <a:lnTo>
                    <a:pt x="3743" y="16710"/>
                  </a:lnTo>
                  <a:lnTo>
                    <a:pt x="3765" y="16665"/>
                  </a:lnTo>
                  <a:lnTo>
                    <a:pt x="3414" y="16492"/>
                  </a:lnTo>
                  <a:lnTo>
                    <a:pt x="3466" y="16386"/>
                  </a:lnTo>
                  <a:lnTo>
                    <a:pt x="3428" y="16364"/>
                  </a:lnTo>
                  <a:close/>
                  <a:moveTo>
                    <a:pt x="3960" y="16269"/>
                  </a:moveTo>
                  <a:lnTo>
                    <a:pt x="3919" y="16250"/>
                  </a:lnTo>
                  <a:lnTo>
                    <a:pt x="3835" y="16422"/>
                  </a:lnTo>
                  <a:lnTo>
                    <a:pt x="3692" y="16351"/>
                  </a:lnTo>
                  <a:lnTo>
                    <a:pt x="3757" y="16217"/>
                  </a:lnTo>
                  <a:lnTo>
                    <a:pt x="3717" y="16197"/>
                  </a:lnTo>
                  <a:lnTo>
                    <a:pt x="3651" y="16331"/>
                  </a:lnTo>
                  <a:lnTo>
                    <a:pt x="3523" y="16268"/>
                  </a:lnTo>
                  <a:lnTo>
                    <a:pt x="3602" y="16108"/>
                  </a:lnTo>
                  <a:lnTo>
                    <a:pt x="3566" y="16083"/>
                  </a:lnTo>
                  <a:lnTo>
                    <a:pt x="3461" y="16297"/>
                  </a:lnTo>
                  <a:lnTo>
                    <a:pt x="3852" y="16489"/>
                  </a:lnTo>
                  <a:lnTo>
                    <a:pt x="3960" y="16269"/>
                  </a:lnTo>
                  <a:close/>
                  <a:moveTo>
                    <a:pt x="4123" y="15938"/>
                  </a:moveTo>
                  <a:lnTo>
                    <a:pt x="4086" y="15943"/>
                  </a:lnTo>
                  <a:cubicBezTo>
                    <a:pt x="4070" y="15945"/>
                    <a:pt x="4052" y="15948"/>
                    <a:pt x="4033" y="15950"/>
                  </a:cubicBezTo>
                  <a:cubicBezTo>
                    <a:pt x="4015" y="15953"/>
                    <a:pt x="3997" y="15955"/>
                    <a:pt x="3980" y="15958"/>
                  </a:cubicBezTo>
                  <a:cubicBezTo>
                    <a:pt x="3964" y="15960"/>
                    <a:pt x="3952" y="15962"/>
                    <a:pt x="3946" y="15963"/>
                  </a:cubicBezTo>
                  <a:cubicBezTo>
                    <a:pt x="3936" y="15965"/>
                    <a:pt x="3925" y="15967"/>
                    <a:pt x="3913" y="15970"/>
                  </a:cubicBezTo>
                  <a:cubicBezTo>
                    <a:pt x="3901" y="15974"/>
                    <a:pt x="3891" y="15977"/>
                    <a:pt x="3882" y="15981"/>
                  </a:cubicBezTo>
                  <a:lnTo>
                    <a:pt x="3885" y="15975"/>
                  </a:lnTo>
                  <a:cubicBezTo>
                    <a:pt x="3893" y="15960"/>
                    <a:pt x="3897" y="15944"/>
                    <a:pt x="3898" y="15929"/>
                  </a:cubicBezTo>
                  <a:cubicBezTo>
                    <a:pt x="3899" y="15914"/>
                    <a:pt x="3898" y="15899"/>
                    <a:pt x="3893" y="15885"/>
                  </a:cubicBezTo>
                  <a:cubicBezTo>
                    <a:pt x="3888" y="15872"/>
                    <a:pt x="3880" y="15859"/>
                    <a:pt x="3869" y="15848"/>
                  </a:cubicBezTo>
                  <a:cubicBezTo>
                    <a:pt x="3858" y="15836"/>
                    <a:pt x="3845" y="15827"/>
                    <a:pt x="3829" y="15819"/>
                  </a:cubicBezTo>
                  <a:cubicBezTo>
                    <a:pt x="3819" y="15814"/>
                    <a:pt x="3809" y="15810"/>
                    <a:pt x="3799" y="15809"/>
                  </a:cubicBezTo>
                  <a:cubicBezTo>
                    <a:pt x="3789" y="15807"/>
                    <a:pt x="3780" y="15806"/>
                    <a:pt x="3771" y="15806"/>
                  </a:cubicBezTo>
                  <a:cubicBezTo>
                    <a:pt x="3763" y="15807"/>
                    <a:pt x="3755" y="15808"/>
                    <a:pt x="3747" y="15810"/>
                  </a:cubicBezTo>
                  <a:cubicBezTo>
                    <a:pt x="3740" y="15812"/>
                    <a:pt x="3734" y="15814"/>
                    <a:pt x="3728" y="15817"/>
                  </a:cubicBezTo>
                  <a:cubicBezTo>
                    <a:pt x="3722" y="15820"/>
                    <a:pt x="3716" y="15823"/>
                    <a:pt x="3710" y="15828"/>
                  </a:cubicBezTo>
                  <a:cubicBezTo>
                    <a:pt x="3704" y="15832"/>
                    <a:pt x="3698" y="15838"/>
                    <a:pt x="3692" y="15844"/>
                  </a:cubicBezTo>
                  <a:cubicBezTo>
                    <a:pt x="3686" y="15851"/>
                    <a:pt x="3680" y="15859"/>
                    <a:pt x="3673" y="15869"/>
                  </a:cubicBezTo>
                  <a:cubicBezTo>
                    <a:pt x="3667" y="15879"/>
                    <a:pt x="3661" y="15890"/>
                    <a:pt x="3654" y="15903"/>
                  </a:cubicBezTo>
                  <a:lnTo>
                    <a:pt x="3610" y="15995"/>
                  </a:lnTo>
                  <a:lnTo>
                    <a:pt x="4000" y="16187"/>
                  </a:lnTo>
                  <a:lnTo>
                    <a:pt x="4023" y="16141"/>
                  </a:lnTo>
                  <a:lnTo>
                    <a:pt x="3846" y="16054"/>
                  </a:lnTo>
                  <a:cubicBezTo>
                    <a:pt x="3851" y="16045"/>
                    <a:pt x="3857" y="16038"/>
                    <a:pt x="3863" y="16033"/>
                  </a:cubicBezTo>
                  <a:cubicBezTo>
                    <a:pt x="3870" y="16029"/>
                    <a:pt x="3880" y="16025"/>
                    <a:pt x="3893" y="16022"/>
                  </a:cubicBezTo>
                  <a:cubicBezTo>
                    <a:pt x="3916" y="16018"/>
                    <a:pt x="3938" y="16013"/>
                    <a:pt x="3959" y="16010"/>
                  </a:cubicBezTo>
                  <a:cubicBezTo>
                    <a:pt x="3980" y="16007"/>
                    <a:pt x="3999" y="16004"/>
                    <a:pt x="4016" y="16002"/>
                  </a:cubicBezTo>
                  <a:cubicBezTo>
                    <a:pt x="4033" y="16000"/>
                    <a:pt x="4049" y="15998"/>
                    <a:pt x="4062" y="15998"/>
                  </a:cubicBezTo>
                  <a:cubicBezTo>
                    <a:pt x="4075" y="15997"/>
                    <a:pt x="4086" y="15997"/>
                    <a:pt x="4094" y="15997"/>
                  </a:cubicBezTo>
                  <a:lnTo>
                    <a:pt x="4123" y="15938"/>
                  </a:lnTo>
                  <a:close/>
                  <a:moveTo>
                    <a:pt x="3836" y="15890"/>
                  </a:moveTo>
                  <a:cubicBezTo>
                    <a:pt x="3845" y="15898"/>
                    <a:pt x="3850" y="15907"/>
                    <a:pt x="3853" y="15916"/>
                  </a:cubicBezTo>
                  <a:cubicBezTo>
                    <a:pt x="3856" y="15927"/>
                    <a:pt x="3857" y="15939"/>
                    <a:pt x="3855" y="15952"/>
                  </a:cubicBezTo>
                  <a:cubicBezTo>
                    <a:pt x="3852" y="15964"/>
                    <a:pt x="3847" y="15979"/>
                    <a:pt x="3838" y="15997"/>
                  </a:cubicBezTo>
                  <a:lnTo>
                    <a:pt x="3817" y="16040"/>
                  </a:lnTo>
                  <a:lnTo>
                    <a:pt x="3671" y="15968"/>
                  </a:lnTo>
                  <a:lnTo>
                    <a:pt x="3694" y="15922"/>
                  </a:lnTo>
                  <a:cubicBezTo>
                    <a:pt x="3699" y="15911"/>
                    <a:pt x="3705" y="15902"/>
                    <a:pt x="3710" y="15895"/>
                  </a:cubicBezTo>
                  <a:cubicBezTo>
                    <a:pt x="3715" y="15888"/>
                    <a:pt x="3721" y="15882"/>
                    <a:pt x="3726" y="15876"/>
                  </a:cubicBezTo>
                  <a:cubicBezTo>
                    <a:pt x="3736" y="15868"/>
                    <a:pt x="3749" y="15862"/>
                    <a:pt x="3763" y="15861"/>
                  </a:cubicBezTo>
                  <a:cubicBezTo>
                    <a:pt x="3778" y="15859"/>
                    <a:pt x="3791" y="15861"/>
                    <a:pt x="3804" y="15867"/>
                  </a:cubicBezTo>
                  <a:cubicBezTo>
                    <a:pt x="3817" y="15874"/>
                    <a:pt x="3828" y="15881"/>
                    <a:pt x="3836" y="15890"/>
                  </a:cubicBezTo>
                  <a:close/>
                  <a:moveTo>
                    <a:pt x="4335" y="15727"/>
                  </a:moveTo>
                  <a:lnTo>
                    <a:pt x="3785" y="15457"/>
                  </a:lnTo>
                  <a:lnTo>
                    <a:pt x="3767" y="15494"/>
                  </a:lnTo>
                  <a:lnTo>
                    <a:pt x="4316" y="15765"/>
                  </a:lnTo>
                  <a:lnTo>
                    <a:pt x="4335" y="15727"/>
                  </a:lnTo>
                  <a:close/>
                  <a:moveTo>
                    <a:pt x="4109" y="14979"/>
                  </a:moveTo>
                  <a:lnTo>
                    <a:pt x="4086" y="15025"/>
                  </a:lnTo>
                  <a:lnTo>
                    <a:pt x="4359" y="15159"/>
                  </a:lnTo>
                  <a:cubicBezTo>
                    <a:pt x="4372" y="15166"/>
                    <a:pt x="4383" y="15172"/>
                    <a:pt x="4391" y="15179"/>
                  </a:cubicBezTo>
                  <a:cubicBezTo>
                    <a:pt x="4400" y="15185"/>
                    <a:pt x="4407" y="15193"/>
                    <a:pt x="4412" y="15204"/>
                  </a:cubicBezTo>
                  <a:cubicBezTo>
                    <a:pt x="4417" y="15214"/>
                    <a:pt x="4419" y="15226"/>
                    <a:pt x="4417" y="15240"/>
                  </a:cubicBezTo>
                  <a:cubicBezTo>
                    <a:pt x="4416" y="15254"/>
                    <a:pt x="4411" y="15269"/>
                    <a:pt x="4403" y="15285"/>
                  </a:cubicBezTo>
                  <a:cubicBezTo>
                    <a:pt x="4397" y="15297"/>
                    <a:pt x="4391" y="15307"/>
                    <a:pt x="4384" y="15315"/>
                  </a:cubicBezTo>
                  <a:cubicBezTo>
                    <a:pt x="4378" y="15322"/>
                    <a:pt x="4371" y="15328"/>
                    <a:pt x="4364" y="15333"/>
                  </a:cubicBezTo>
                  <a:cubicBezTo>
                    <a:pt x="4357" y="15337"/>
                    <a:pt x="4351" y="15340"/>
                    <a:pt x="4344" y="15341"/>
                  </a:cubicBezTo>
                  <a:cubicBezTo>
                    <a:pt x="4338" y="15342"/>
                    <a:pt x="4332" y="15343"/>
                    <a:pt x="4327" y="15343"/>
                  </a:cubicBezTo>
                  <a:cubicBezTo>
                    <a:pt x="4320" y="15342"/>
                    <a:pt x="4311" y="15340"/>
                    <a:pt x="4299" y="15336"/>
                  </a:cubicBezTo>
                  <a:cubicBezTo>
                    <a:pt x="4288" y="15331"/>
                    <a:pt x="4277" y="15327"/>
                    <a:pt x="4267" y="15322"/>
                  </a:cubicBezTo>
                  <a:lnTo>
                    <a:pt x="4004" y="15192"/>
                  </a:lnTo>
                  <a:lnTo>
                    <a:pt x="3982" y="15238"/>
                  </a:lnTo>
                  <a:lnTo>
                    <a:pt x="4262" y="15376"/>
                  </a:lnTo>
                  <a:cubicBezTo>
                    <a:pt x="4271" y="15381"/>
                    <a:pt x="4281" y="15385"/>
                    <a:pt x="4293" y="15389"/>
                  </a:cubicBezTo>
                  <a:cubicBezTo>
                    <a:pt x="4304" y="15394"/>
                    <a:pt x="4316" y="15396"/>
                    <a:pt x="4328" y="15395"/>
                  </a:cubicBezTo>
                  <a:cubicBezTo>
                    <a:pt x="4353" y="15394"/>
                    <a:pt x="4374" y="15387"/>
                    <a:pt x="4392" y="15373"/>
                  </a:cubicBezTo>
                  <a:cubicBezTo>
                    <a:pt x="4410" y="15359"/>
                    <a:pt x="4427" y="15337"/>
                    <a:pt x="4442" y="15307"/>
                  </a:cubicBezTo>
                  <a:cubicBezTo>
                    <a:pt x="4454" y="15283"/>
                    <a:pt x="4461" y="15262"/>
                    <a:pt x="4464" y="15243"/>
                  </a:cubicBezTo>
                  <a:cubicBezTo>
                    <a:pt x="4467" y="15225"/>
                    <a:pt x="4466" y="15207"/>
                    <a:pt x="4462" y="15190"/>
                  </a:cubicBezTo>
                  <a:cubicBezTo>
                    <a:pt x="4458" y="15173"/>
                    <a:pt x="4450" y="15160"/>
                    <a:pt x="4439" y="15149"/>
                  </a:cubicBezTo>
                  <a:cubicBezTo>
                    <a:pt x="4428" y="15139"/>
                    <a:pt x="4411" y="15128"/>
                    <a:pt x="4387" y="15116"/>
                  </a:cubicBezTo>
                  <a:lnTo>
                    <a:pt x="4109" y="14979"/>
                  </a:lnTo>
                  <a:close/>
                  <a:moveTo>
                    <a:pt x="4683" y="14799"/>
                  </a:moveTo>
                  <a:lnTo>
                    <a:pt x="4292" y="14607"/>
                  </a:lnTo>
                  <a:lnTo>
                    <a:pt x="4270" y="14653"/>
                  </a:lnTo>
                  <a:lnTo>
                    <a:pt x="4483" y="14756"/>
                  </a:lnTo>
                  <a:cubicBezTo>
                    <a:pt x="4497" y="14763"/>
                    <a:pt x="4511" y="14769"/>
                    <a:pt x="4526" y="14776"/>
                  </a:cubicBezTo>
                  <a:cubicBezTo>
                    <a:pt x="4540" y="14782"/>
                    <a:pt x="4553" y="14788"/>
                    <a:pt x="4564" y="14792"/>
                  </a:cubicBezTo>
                  <a:cubicBezTo>
                    <a:pt x="4576" y="14797"/>
                    <a:pt x="4585" y="14801"/>
                    <a:pt x="4593" y="14804"/>
                  </a:cubicBezTo>
                  <a:cubicBezTo>
                    <a:pt x="4600" y="14807"/>
                    <a:pt x="4604" y="14809"/>
                    <a:pt x="4605" y="14809"/>
                  </a:cubicBezTo>
                  <a:cubicBezTo>
                    <a:pt x="4603" y="14809"/>
                    <a:pt x="4600" y="14809"/>
                    <a:pt x="4593" y="14808"/>
                  </a:cubicBezTo>
                  <a:cubicBezTo>
                    <a:pt x="4587" y="14808"/>
                    <a:pt x="4580" y="14807"/>
                    <a:pt x="4570" y="14807"/>
                  </a:cubicBezTo>
                  <a:cubicBezTo>
                    <a:pt x="4561" y="14806"/>
                    <a:pt x="4551" y="14806"/>
                    <a:pt x="4539" y="14805"/>
                  </a:cubicBezTo>
                  <a:cubicBezTo>
                    <a:pt x="4528" y="14805"/>
                    <a:pt x="4516" y="14805"/>
                    <a:pt x="4505" y="14805"/>
                  </a:cubicBezTo>
                  <a:lnTo>
                    <a:pt x="4191" y="14812"/>
                  </a:lnTo>
                  <a:lnTo>
                    <a:pt x="4165" y="14866"/>
                  </a:lnTo>
                  <a:lnTo>
                    <a:pt x="4555" y="15059"/>
                  </a:lnTo>
                  <a:lnTo>
                    <a:pt x="4579" y="15010"/>
                  </a:lnTo>
                  <a:lnTo>
                    <a:pt x="4351" y="14901"/>
                  </a:lnTo>
                  <a:cubicBezTo>
                    <a:pt x="4340" y="14895"/>
                    <a:pt x="4328" y="14890"/>
                    <a:pt x="4317" y="14885"/>
                  </a:cubicBezTo>
                  <a:cubicBezTo>
                    <a:pt x="4305" y="14880"/>
                    <a:pt x="4294" y="14875"/>
                    <a:pt x="4284" y="14871"/>
                  </a:cubicBezTo>
                  <a:cubicBezTo>
                    <a:pt x="4274" y="14867"/>
                    <a:pt x="4266" y="14863"/>
                    <a:pt x="4258" y="14860"/>
                  </a:cubicBezTo>
                  <a:cubicBezTo>
                    <a:pt x="4251" y="14857"/>
                    <a:pt x="4246" y="14855"/>
                    <a:pt x="4243" y="14854"/>
                  </a:cubicBezTo>
                  <a:cubicBezTo>
                    <a:pt x="4247" y="14855"/>
                    <a:pt x="4253" y="14855"/>
                    <a:pt x="4260" y="14855"/>
                  </a:cubicBezTo>
                  <a:cubicBezTo>
                    <a:pt x="4267" y="14856"/>
                    <a:pt x="4276" y="14856"/>
                    <a:pt x="4286" y="14856"/>
                  </a:cubicBezTo>
                  <a:cubicBezTo>
                    <a:pt x="4296" y="14856"/>
                    <a:pt x="4308" y="14856"/>
                    <a:pt x="4320" y="14856"/>
                  </a:cubicBezTo>
                  <a:cubicBezTo>
                    <a:pt x="4332" y="14856"/>
                    <a:pt x="4345" y="14856"/>
                    <a:pt x="4358" y="14856"/>
                  </a:cubicBezTo>
                  <a:lnTo>
                    <a:pt x="4659" y="14848"/>
                  </a:lnTo>
                  <a:lnTo>
                    <a:pt x="4683" y="14799"/>
                  </a:lnTo>
                  <a:close/>
                  <a:moveTo>
                    <a:pt x="4762" y="14639"/>
                  </a:moveTo>
                  <a:lnTo>
                    <a:pt x="4371" y="14447"/>
                  </a:lnTo>
                  <a:lnTo>
                    <a:pt x="4349" y="14492"/>
                  </a:lnTo>
                  <a:lnTo>
                    <a:pt x="4740" y="14685"/>
                  </a:lnTo>
                  <a:lnTo>
                    <a:pt x="4762" y="14639"/>
                  </a:lnTo>
                  <a:close/>
                  <a:moveTo>
                    <a:pt x="4562" y="14059"/>
                  </a:moveTo>
                  <a:lnTo>
                    <a:pt x="4538" y="14107"/>
                  </a:lnTo>
                  <a:lnTo>
                    <a:pt x="4755" y="14318"/>
                  </a:lnTo>
                  <a:cubicBezTo>
                    <a:pt x="4772" y="14335"/>
                    <a:pt x="4787" y="14349"/>
                    <a:pt x="4799" y="14360"/>
                  </a:cubicBezTo>
                  <a:cubicBezTo>
                    <a:pt x="4812" y="14371"/>
                    <a:pt x="4820" y="14378"/>
                    <a:pt x="4824" y="14382"/>
                  </a:cubicBezTo>
                  <a:cubicBezTo>
                    <a:pt x="4821" y="14381"/>
                    <a:pt x="4816" y="14379"/>
                    <a:pt x="4810" y="14378"/>
                  </a:cubicBezTo>
                  <a:cubicBezTo>
                    <a:pt x="4803" y="14376"/>
                    <a:pt x="4795" y="14374"/>
                    <a:pt x="4785" y="14372"/>
                  </a:cubicBezTo>
                  <a:cubicBezTo>
                    <a:pt x="4776" y="14370"/>
                    <a:pt x="4766" y="14368"/>
                    <a:pt x="4756" y="14367"/>
                  </a:cubicBezTo>
                  <a:cubicBezTo>
                    <a:pt x="4746" y="14365"/>
                    <a:pt x="4736" y="14363"/>
                    <a:pt x="4726" y="14362"/>
                  </a:cubicBezTo>
                  <a:lnTo>
                    <a:pt x="4433" y="14320"/>
                  </a:lnTo>
                  <a:lnTo>
                    <a:pt x="4408" y="14371"/>
                  </a:lnTo>
                  <a:lnTo>
                    <a:pt x="4864" y="14432"/>
                  </a:lnTo>
                  <a:lnTo>
                    <a:pt x="4887" y="14386"/>
                  </a:lnTo>
                  <a:lnTo>
                    <a:pt x="4562" y="14059"/>
                  </a:lnTo>
                  <a:close/>
                  <a:moveTo>
                    <a:pt x="5098" y="13957"/>
                  </a:moveTo>
                  <a:lnTo>
                    <a:pt x="5057" y="13937"/>
                  </a:lnTo>
                  <a:lnTo>
                    <a:pt x="4973" y="14109"/>
                  </a:lnTo>
                  <a:lnTo>
                    <a:pt x="4830" y="14039"/>
                  </a:lnTo>
                  <a:lnTo>
                    <a:pt x="4895" y="13905"/>
                  </a:lnTo>
                  <a:lnTo>
                    <a:pt x="4855" y="13885"/>
                  </a:lnTo>
                  <a:lnTo>
                    <a:pt x="4789" y="14019"/>
                  </a:lnTo>
                  <a:lnTo>
                    <a:pt x="4661" y="13956"/>
                  </a:lnTo>
                  <a:lnTo>
                    <a:pt x="4740" y="13795"/>
                  </a:lnTo>
                  <a:lnTo>
                    <a:pt x="4704" y="13770"/>
                  </a:lnTo>
                  <a:lnTo>
                    <a:pt x="4599" y="13984"/>
                  </a:lnTo>
                  <a:lnTo>
                    <a:pt x="4990" y="14176"/>
                  </a:lnTo>
                  <a:lnTo>
                    <a:pt x="5098" y="13957"/>
                  </a:lnTo>
                  <a:close/>
                  <a:moveTo>
                    <a:pt x="5261" y="13626"/>
                  </a:moveTo>
                  <a:lnTo>
                    <a:pt x="5224" y="13630"/>
                  </a:lnTo>
                  <a:cubicBezTo>
                    <a:pt x="5208" y="13633"/>
                    <a:pt x="5190" y="13635"/>
                    <a:pt x="5171" y="13638"/>
                  </a:cubicBezTo>
                  <a:cubicBezTo>
                    <a:pt x="5153" y="13640"/>
                    <a:pt x="5135" y="13643"/>
                    <a:pt x="5118" y="13645"/>
                  </a:cubicBezTo>
                  <a:cubicBezTo>
                    <a:pt x="5102" y="13647"/>
                    <a:pt x="5090" y="13649"/>
                    <a:pt x="5084" y="13650"/>
                  </a:cubicBezTo>
                  <a:cubicBezTo>
                    <a:pt x="5074" y="13652"/>
                    <a:pt x="5063" y="13655"/>
                    <a:pt x="5051" y="13658"/>
                  </a:cubicBezTo>
                  <a:cubicBezTo>
                    <a:pt x="5039" y="13661"/>
                    <a:pt x="5029" y="13664"/>
                    <a:pt x="5020" y="13668"/>
                  </a:cubicBezTo>
                  <a:lnTo>
                    <a:pt x="5023" y="13662"/>
                  </a:lnTo>
                  <a:cubicBezTo>
                    <a:pt x="5031" y="13647"/>
                    <a:pt x="5035" y="13631"/>
                    <a:pt x="5036" y="13616"/>
                  </a:cubicBezTo>
                  <a:cubicBezTo>
                    <a:pt x="5037" y="13601"/>
                    <a:pt x="5036" y="13586"/>
                    <a:pt x="5031" y="13573"/>
                  </a:cubicBezTo>
                  <a:cubicBezTo>
                    <a:pt x="5026" y="13559"/>
                    <a:pt x="5018" y="13546"/>
                    <a:pt x="5007" y="13535"/>
                  </a:cubicBezTo>
                  <a:cubicBezTo>
                    <a:pt x="4996" y="13524"/>
                    <a:pt x="4983" y="13514"/>
                    <a:pt x="4967" y="13506"/>
                  </a:cubicBezTo>
                  <a:cubicBezTo>
                    <a:pt x="4957" y="13501"/>
                    <a:pt x="4947" y="13498"/>
                    <a:pt x="4937" y="13496"/>
                  </a:cubicBezTo>
                  <a:cubicBezTo>
                    <a:pt x="4927" y="13494"/>
                    <a:pt x="4918" y="13493"/>
                    <a:pt x="4909" y="13494"/>
                  </a:cubicBezTo>
                  <a:cubicBezTo>
                    <a:pt x="4901" y="13494"/>
                    <a:pt x="4893" y="13495"/>
                    <a:pt x="4886" y="13497"/>
                  </a:cubicBezTo>
                  <a:cubicBezTo>
                    <a:pt x="4878" y="13499"/>
                    <a:pt x="4872" y="13501"/>
                    <a:pt x="4866" y="13504"/>
                  </a:cubicBezTo>
                  <a:cubicBezTo>
                    <a:pt x="4860" y="13507"/>
                    <a:pt x="4854" y="13511"/>
                    <a:pt x="4848" y="13515"/>
                  </a:cubicBezTo>
                  <a:cubicBezTo>
                    <a:pt x="4842" y="13519"/>
                    <a:pt x="4836" y="13525"/>
                    <a:pt x="4830" y="13532"/>
                  </a:cubicBezTo>
                  <a:cubicBezTo>
                    <a:pt x="4824" y="13538"/>
                    <a:pt x="4818" y="13546"/>
                    <a:pt x="4811" y="13556"/>
                  </a:cubicBezTo>
                  <a:cubicBezTo>
                    <a:pt x="4805" y="13566"/>
                    <a:pt x="4799" y="13577"/>
                    <a:pt x="4792" y="13591"/>
                  </a:cubicBezTo>
                  <a:lnTo>
                    <a:pt x="4748" y="13682"/>
                  </a:lnTo>
                  <a:lnTo>
                    <a:pt x="5138" y="13874"/>
                  </a:lnTo>
                  <a:lnTo>
                    <a:pt x="5161" y="13829"/>
                  </a:lnTo>
                  <a:lnTo>
                    <a:pt x="4984" y="13742"/>
                  </a:lnTo>
                  <a:cubicBezTo>
                    <a:pt x="4989" y="13732"/>
                    <a:pt x="4995" y="13725"/>
                    <a:pt x="5001" y="13720"/>
                  </a:cubicBezTo>
                  <a:cubicBezTo>
                    <a:pt x="5008" y="13716"/>
                    <a:pt x="5018" y="13712"/>
                    <a:pt x="5031" y="13709"/>
                  </a:cubicBezTo>
                  <a:cubicBezTo>
                    <a:pt x="5054" y="13705"/>
                    <a:pt x="5076" y="13701"/>
                    <a:pt x="5097" y="13697"/>
                  </a:cubicBezTo>
                  <a:cubicBezTo>
                    <a:pt x="5118" y="13694"/>
                    <a:pt x="5137" y="13691"/>
                    <a:pt x="5154" y="13689"/>
                  </a:cubicBezTo>
                  <a:cubicBezTo>
                    <a:pt x="5171" y="13687"/>
                    <a:pt x="5187" y="13686"/>
                    <a:pt x="5200" y="13685"/>
                  </a:cubicBezTo>
                  <a:cubicBezTo>
                    <a:pt x="5213" y="13684"/>
                    <a:pt x="5224" y="13684"/>
                    <a:pt x="5232" y="13684"/>
                  </a:cubicBezTo>
                  <a:lnTo>
                    <a:pt x="5261" y="13626"/>
                  </a:lnTo>
                  <a:close/>
                  <a:moveTo>
                    <a:pt x="4974" y="13577"/>
                  </a:moveTo>
                  <a:cubicBezTo>
                    <a:pt x="4983" y="13585"/>
                    <a:pt x="4988" y="13594"/>
                    <a:pt x="4991" y="13604"/>
                  </a:cubicBezTo>
                  <a:cubicBezTo>
                    <a:pt x="4994" y="13615"/>
                    <a:pt x="4995" y="13626"/>
                    <a:pt x="4993" y="13639"/>
                  </a:cubicBezTo>
                  <a:cubicBezTo>
                    <a:pt x="4990" y="13651"/>
                    <a:pt x="4985" y="13667"/>
                    <a:pt x="4976" y="13684"/>
                  </a:cubicBezTo>
                  <a:lnTo>
                    <a:pt x="4955" y="13727"/>
                  </a:lnTo>
                  <a:lnTo>
                    <a:pt x="4809" y="13656"/>
                  </a:lnTo>
                  <a:lnTo>
                    <a:pt x="4832" y="13609"/>
                  </a:lnTo>
                  <a:cubicBezTo>
                    <a:pt x="4838" y="13598"/>
                    <a:pt x="4843" y="13589"/>
                    <a:pt x="4848" y="13582"/>
                  </a:cubicBezTo>
                  <a:cubicBezTo>
                    <a:pt x="4853" y="13575"/>
                    <a:pt x="4859" y="13569"/>
                    <a:pt x="4864" y="13564"/>
                  </a:cubicBezTo>
                  <a:cubicBezTo>
                    <a:pt x="4874" y="13555"/>
                    <a:pt x="4887" y="13550"/>
                    <a:pt x="4901" y="13548"/>
                  </a:cubicBezTo>
                  <a:cubicBezTo>
                    <a:pt x="4916" y="13546"/>
                    <a:pt x="4929" y="13548"/>
                    <a:pt x="4942" y="13555"/>
                  </a:cubicBezTo>
                  <a:cubicBezTo>
                    <a:pt x="4955" y="13561"/>
                    <a:pt x="4966" y="13568"/>
                    <a:pt x="4974" y="13577"/>
                  </a:cubicBezTo>
                  <a:close/>
                  <a:moveTo>
                    <a:pt x="5272" y="13232"/>
                  </a:moveTo>
                  <a:cubicBezTo>
                    <a:pt x="5257" y="13230"/>
                    <a:pt x="5243" y="13231"/>
                    <a:pt x="5230" y="13235"/>
                  </a:cubicBezTo>
                  <a:cubicBezTo>
                    <a:pt x="5217" y="13238"/>
                    <a:pt x="5205" y="13244"/>
                    <a:pt x="5194" y="13251"/>
                  </a:cubicBezTo>
                  <a:cubicBezTo>
                    <a:pt x="5183" y="13258"/>
                    <a:pt x="5171" y="13269"/>
                    <a:pt x="5157" y="13284"/>
                  </a:cubicBezTo>
                  <a:lnTo>
                    <a:pt x="5120" y="13322"/>
                  </a:lnTo>
                  <a:cubicBezTo>
                    <a:pt x="5101" y="13342"/>
                    <a:pt x="5085" y="13354"/>
                    <a:pt x="5070" y="13359"/>
                  </a:cubicBezTo>
                  <a:cubicBezTo>
                    <a:pt x="5056" y="13365"/>
                    <a:pt x="5041" y="13364"/>
                    <a:pt x="5025" y="13356"/>
                  </a:cubicBezTo>
                  <a:cubicBezTo>
                    <a:pt x="5005" y="13346"/>
                    <a:pt x="4992" y="13331"/>
                    <a:pt x="4988" y="13312"/>
                  </a:cubicBezTo>
                  <a:cubicBezTo>
                    <a:pt x="4983" y="13293"/>
                    <a:pt x="4987" y="13271"/>
                    <a:pt x="4999" y="13246"/>
                  </a:cubicBezTo>
                  <a:cubicBezTo>
                    <a:pt x="5003" y="13238"/>
                    <a:pt x="5007" y="13230"/>
                    <a:pt x="5012" y="13223"/>
                  </a:cubicBezTo>
                  <a:cubicBezTo>
                    <a:pt x="5017" y="13216"/>
                    <a:pt x="5022" y="13210"/>
                    <a:pt x="5029" y="13204"/>
                  </a:cubicBezTo>
                  <a:cubicBezTo>
                    <a:pt x="5035" y="13198"/>
                    <a:pt x="5042" y="13192"/>
                    <a:pt x="5050" y="13186"/>
                  </a:cubicBezTo>
                  <a:cubicBezTo>
                    <a:pt x="5058" y="13180"/>
                    <a:pt x="5068" y="13174"/>
                    <a:pt x="5079" y="13167"/>
                  </a:cubicBezTo>
                  <a:lnTo>
                    <a:pt x="5055" y="13130"/>
                  </a:lnTo>
                  <a:cubicBezTo>
                    <a:pt x="5012" y="13155"/>
                    <a:pt x="4980" y="13188"/>
                    <a:pt x="4959" y="13230"/>
                  </a:cubicBezTo>
                  <a:cubicBezTo>
                    <a:pt x="4950" y="13249"/>
                    <a:pt x="4944" y="13267"/>
                    <a:pt x="4942" y="13285"/>
                  </a:cubicBezTo>
                  <a:cubicBezTo>
                    <a:pt x="4940" y="13304"/>
                    <a:pt x="4941" y="13321"/>
                    <a:pt x="4946" y="13337"/>
                  </a:cubicBezTo>
                  <a:cubicBezTo>
                    <a:pt x="4950" y="13353"/>
                    <a:pt x="4958" y="13367"/>
                    <a:pt x="4968" y="13380"/>
                  </a:cubicBezTo>
                  <a:cubicBezTo>
                    <a:pt x="4979" y="13393"/>
                    <a:pt x="4993" y="13403"/>
                    <a:pt x="5009" y="13411"/>
                  </a:cubicBezTo>
                  <a:cubicBezTo>
                    <a:pt x="5035" y="13424"/>
                    <a:pt x="5060" y="13426"/>
                    <a:pt x="5085" y="13418"/>
                  </a:cubicBezTo>
                  <a:cubicBezTo>
                    <a:pt x="5097" y="13415"/>
                    <a:pt x="5108" y="13409"/>
                    <a:pt x="5118" y="13401"/>
                  </a:cubicBezTo>
                  <a:cubicBezTo>
                    <a:pt x="5128" y="13393"/>
                    <a:pt x="5140" y="13381"/>
                    <a:pt x="5154" y="13366"/>
                  </a:cubicBezTo>
                  <a:lnTo>
                    <a:pt x="5186" y="13332"/>
                  </a:lnTo>
                  <a:cubicBezTo>
                    <a:pt x="5223" y="13293"/>
                    <a:pt x="5258" y="13281"/>
                    <a:pt x="5293" y="13298"/>
                  </a:cubicBezTo>
                  <a:cubicBezTo>
                    <a:pt x="5316" y="13310"/>
                    <a:pt x="5330" y="13328"/>
                    <a:pt x="5335" y="13354"/>
                  </a:cubicBezTo>
                  <a:cubicBezTo>
                    <a:pt x="5337" y="13365"/>
                    <a:pt x="5338" y="13376"/>
                    <a:pt x="5336" y="13386"/>
                  </a:cubicBezTo>
                  <a:cubicBezTo>
                    <a:pt x="5334" y="13397"/>
                    <a:pt x="5329" y="13409"/>
                    <a:pt x="5322" y="13424"/>
                  </a:cubicBezTo>
                  <a:cubicBezTo>
                    <a:pt x="5312" y="13444"/>
                    <a:pt x="5300" y="13461"/>
                    <a:pt x="5287" y="13475"/>
                  </a:cubicBezTo>
                  <a:cubicBezTo>
                    <a:pt x="5273" y="13489"/>
                    <a:pt x="5256" y="13502"/>
                    <a:pt x="5236" y="13512"/>
                  </a:cubicBezTo>
                  <a:lnTo>
                    <a:pt x="5263" y="13551"/>
                  </a:lnTo>
                  <a:cubicBezTo>
                    <a:pt x="5284" y="13537"/>
                    <a:pt x="5303" y="13522"/>
                    <a:pt x="5319" y="13504"/>
                  </a:cubicBezTo>
                  <a:cubicBezTo>
                    <a:pt x="5335" y="13487"/>
                    <a:pt x="5348" y="13466"/>
                    <a:pt x="5360" y="13443"/>
                  </a:cubicBezTo>
                  <a:cubicBezTo>
                    <a:pt x="5369" y="13425"/>
                    <a:pt x="5375" y="13408"/>
                    <a:pt x="5378" y="13392"/>
                  </a:cubicBezTo>
                  <a:cubicBezTo>
                    <a:pt x="5381" y="13377"/>
                    <a:pt x="5381" y="13360"/>
                    <a:pt x="5379" y="13343"/>
                  </a:cubicBezTo>
                  <a:cubicBezTo>
                    <a:pt x="5377" y="13320"/>
                    <a:pt x="5369" y="13300"/>
                    <a:pt x="5357" y="13283"/>
                  </a:cubicBezTo>
                  <a:cubicBezTo>
                    <a:pt x="5345" y="13265"/>
                    <a:pt x="5330" y="13252"/>
                    <a:pt x="5312" y="13243"/>
                  </a:cubicBezTo>
                  <a:cubicBezTo>
                    <a:pt x="5300" y="13237"/>
                    <a:pt x="5286" y="13233"/>
                    <a:pt x="5272" y="13232"/>
                  </a:cubicBezTo>
                  <a:close/>
                  <a:moveTo>
                    <a:pt x="5489" y="13161"/>
                  </a:moveTo>
                  <a:lnTo>
                    <a:pt x="5098" y="12969"/>
                  </a:lnTo>
                  <a:lnTo>
                    <a:pt x="5076" y="13015"/>
                  </a:lnTo>
                  <a:lnTo>
                    <a:pt x="5467" y="13207"/>
                  </a:lnTo>
                  <a:lnTo>
                    <a:pt x="5489" y="13161"/>
                  </a:lnTo>
                  <a:close/>
                  <a:moveTo>
                    <a:pt x="5264" y="12632"/>
                  </a:moveTo>
                  <a:lnTo>
                    <a:pt x="5137" y="12891"/>
                  </a:lnTo>
                  <a:lnTo>
                    <a:pt x="5176" y="12910"/>
                  </a:lnTo>
                  <a:lnTo>
                    <a:pt x="5228" y="12805"/>
                  </a:lnTo>
                  <a:lnTo>
                    <a:pt x="5579" y="12978"/>
                  </a:lnTo>
                  <a:lnTo>
                    <a:pt x="5601" y="12933"/>
                  </a:lnTo>
                  <a:lnTo>
                    <a:pt x="5250" y="12760"/>
                  </a:lnTo>
                  <a:lnTo>
                    <a:pt x="5302" y="12654"/>
                  </a:lnTo>
                  <a:lnTo>
                    <a:pt x="5264" y="12632"/>
                  </a:lnTo>
                  <a:close/>
                  <a:moveTo>
                    <a:pt x="5432" y="12291"/>
                  </a:moveTo>
                  <a:lnTo>
                    <a:pt x="5405" y="12345"/>
                  </a:lnTo>
                  <a:lnTo>
                    <a:pt x="5518" y="12494"/>
                  </a:lnTo>
                  <a:cubicBezTo>
                    <a:pt x="5525" y="12504"/>
                    <a:pt x="5532" y="12513"/>
                    <a:pt x="5538" y="12521"/>
                  </a:cubicBezTo>
                  <a:cubicBezTo>
                    <a:pt x="5545" y="12529"/>
                    <a:pt x="5549" y="12534"/>
                    <a:pt x="5551" y="12536"/>
                  </a:cubicBezTo>
                  <a:cubicBezTo>
                    <a:pt x="5542" y="12536"/>
                    <a:pt x="5533" y="12536"/>
                    <a:pt x="5524" y="12535"/>
                  </a:cubicBezTo>
                  <a:cubicBezTo>
                    <a:pt x="5516" y="12535"/>
                    <a:pt x="5507" y="12535"/>
                    <a:pt x="5497" y="12535"/>
                  </a:cubicBezTo>
                  <a:lnTo>
                    <a:pt x="5312" y="12535"/>
                  </a:lnTo>
                  <a:lnTo>
                    <a:pt x="5283" y="12593"/>
                  </a:lnTo>
                  <a:lnTo>
                    <a:pt x="5581" y="12583"/>
                  </a:lnTo>
                  <a:lnTo>
                    <a:pt x="5736" y="12659"/>
                  </a:lnTo>
                  <a:lnTo>
                    <a:pt x="5760" y="12611"/>
                  </a:lnTo>
                  <a:lnTo>
                    <a:pt x="5608" y="12536"/>
                  </a:lnTo>
                  <a:lnTo>
                    <a:pt x="5432" y="12291"/>
                  </a:lnTo>
                  <a:close/>
                  <a:moveTo>
                    <a:pt x="5791" y="11862"/>
                  </a:moveTo>
                  <a:cubicBezTo>
                    <a:pt x="5765" y="11857"/>
                    <a:pt x="5740" y="11855"/>
                    <a:pt x="5715" y="11859"/>
                  </a:cubicBezTo>
                  <a:cubicBezTo>
                    <a:pt x="5706" y="11860"/>
                    <a:pt x="5696" y="11862"/>
                    <a:pt x="5685" y="11866"/>
                  </a:cubicBezTo>
                  <a:cubicBezTo>
                    <a:pt x="5674" y="11869"/>
                    <a:pt x="5663" y="11874"/>
                    <a:pt x="5652" y="11881"/>
                  </a:cubicBezTo>
                  <a:cubicBezTo>
                    <a:pt x="5641" y="11888"/>
                    <a:pt x="5630" y="11897"/>
                    <a:pt x="5619" y="11908"/>
                  </a:cubicBezTo>
                  <a:cubicBezTo>
                    <a:pt x="5609" y="11919"/>
                    <a:pt x="5599" y="11933"/>
                    <a:pt x="5591" y="11950"/>
                  </a:cubicBezTo>
                  <a:cubicBezTo>
                    <a:pt x="5579" y="11974"/>
                    <a:pt x="5573" y="11998"/>
                    <a:pt x="5573" y="12022"/>
                  </a:cubicBezTo>
                  <a:cubicBezTo>
                    <a:pt x="5573" y="12046"/>
                    <a:pt x="5578" y="12069"/>
                    <a:pt x="5589" y="12091"/>
                  </a:cubicBezTo>
                  <a:cubicBezTo>
                    <a:pt x="5600" y="12112"/>
                    <a:pt x="5616" y="12133"/>
                    <a:pt x="5637" y="12152"/>
                  </a:cubicBezTo>
                  <a:cubicBezTo>
                    <a:pt x="5658" y="12172"/>
                    <a:pt x="5684" y="12189"/>
                    <a:pt x="5715" y="12204"/>
                  </a:cubicBezTo>
                  <a:cubicBezTo>
                    <a:pt x="5783" y="12238"/>
                    <a:pt x="5842" y="12248"/>
                    <a:pt x="5893" y="12234"/>
                  </a:cubicBezTo>
                  <a:cubicBezTo>
                    <a:pt x="5915" y="12228"/>
                    <a:pt x="5935" y="12218"/>
                    <a:pt x="5953" y="12204"/>
                  </a:cubicBezTo>
                  <a:cubicBezTo>
                    <a:pt x="5971" y="12190"/>
                    <a:pt x="5986" y="12171"/>
                    <a:pt x="5997" y="12147"/>
                  </a:cubicBezTo>
                  <a:cubicBezTo>
                    <a:pt x="6007" y="12127"/>
                    <a:pt x="6013" y="12107"/>
                    <a:pt x="6015" y="12089"/>
                  </a:cubicBezTo>
                  <a:cubicBezTo>
                    <a:pt x="6017" y="12070"/>
                    <a:pt x="6015" y="12051"/>
                    <a:pt x="6008" y="12030"/>
                  </a:cubicBezTo>
                  <a:cubicBezTo>
                    <a:pt x="6000" y="12001"/>
                    <a:pt x="5985" y="11976"/>
                    <a:pt x="5965" y="11954"/>
                  </a:cubicBezTo>
                  <a:cubicBezTo>
                    <a:pt x="5944" y="11933"/>
                    <a:pt x="5915" y="11913"/>
                    <a:pt x="5878" y="11894"/>
                  </a:cubicBezTo>
                  <a:cubicBezTo>
                    <a:pt x="5846" y="11879"/>
                    <a:pt x="5817" y="11868"/>
                    <a:pt x="5791" y="11862"/>
                  </a:cubicBezTo>
                  <a:close/>
                  <a:moveTo>
                    <a:pt x="5900" y="11973"/>
                  </a:moveTo>
                  <a:cubicBezTo>
                    <a:pt x="5912" y="11980"/>
                    <a:pt x="5922" y="11987"/>
                    <a:pt x="5930" y="11994"/>
                  </a:cubicBezTo>
                  <a:cubicBezTo>
                    <a:pt x="5939" y="12001"/>
                    <a:pt x="5946" y="12008"/>
                    <a:pt x="5951" y="12015"/>
                  </a:cubicBezTo>
                  <a:cubicBezTo>
                    <a:pt x="5957" y="12022"/>
                    <a:pt x="5961" y="12030"/>
                    <a:pt x="5965" y="12038"/>
                  </a:cubicBezTo>
                  <a:cubicBezTo>
                    <a:pt x="5972" y="12052"/>
                    <a:pt x="5975" y="12066"/>
                    <a:pt x="5975" y="12081"/>
                  </a:cubicBezTo>
                  <a:cubicBezTo>
                    <a:pt x="5974" y="12096"/>
                    <a:pt x="5970" y="12111"/>
                    <a:pt x="5963" y="12127"/>
                  </a:cubicBezTo>
                  <a:cubicBezTo>
                    <a:pt x="5959" y="12135"/>
                    <a:pt x="5954" y="12143"/>
                    <a:pt x="5947" y="12150"/>
                  </a:cubicBezTo>
                  <a:cubicBezTo>
                    <a:pt x="5941" y="12158"/>
                    <a:pt x="5934" y="12164"/>
                    <a:pt x="5927" y="12170"/>
                  </a:cubicBezTo>
                  <a:cubicBezTo>
                    <a:pt x="5920" y="12175"/>
                    <a:pt x="5912" y="12180"/>
                    <a:pt x="5904" y="12184"/>
                  </a:cubicBezTo>
                  <a:cubicBezTo>
                    <a:pt x="5896" y="12187"/>
                    <a:pt x="5888" y="12189"/>
                    <a:pt x="5879" y="12190"/>
                  </a:cubicBezTo>
                  <a:cubicBezTo>
                    <a:pt x="5862" y="12191"/>
                    <a:pt x="5841" y="12188"/>
                    <a:pt x="5815" y="12181"/>
                  </a:cubicBezTo>
                  <a:cubicBezTo>
                    <a:pt x="5788" y="12173"/>
                    <a:pt x="5761" y="12162"/>
                    <a:pt x="5731" y="12148"/>
                  </a:cubicBezTo>
                  <a:cubicBezTo>
                    <a:pt x="5707" y="12136"/>
                    <a:pt x="5687" y="12124"/>
                    <a:pt x="5671" y="12112"/>
                  </a:cubicBezTo>
                  <a:cubicBezTo>
                    <a:pt x="5655" y="12101"/>
                    <a:pt x="5643" y="12088"/>
                    <a:pt x="5633" y="12075"/>
                  </a:cubicBezTo>
                  <a:cubicBezTo>
                    <a:pt x="5623" y="12060"/>
                    <a:pt x="5617" y="12044"/>
                    <a:pt x="5616" y="12025"/>
                  </a:cubicBezTo>
                  <a:cubicBezTo>
                    <a:pt x="5616" y="12006"/>
                    <a:pt x="5620" y="11987"/>
                    <a:pt x="5629" y="11969"/>
                  </a:cubicBezTo>
                  <a:cubicBezTo>
                    <a:pt x="5640" y="11946"/>
                    <a:pt x="5654" y="11930"/>
                    <a:pt x="5672" y="11921"/>
                  </a:cubicBezTo>
                  <a:cubicBezTo>
                    <a:pt x="5690" y="11912"/>
                    <a:pt x="5707" y="11908"/>
                    <a:pt x="5725" y="11908"/>
                  </a:cubicBezTo>
                  <a:cubicBezTo>
                    <a:pt x="5742" y="11908"/>
                    <a:pt x="5761" y="11912"/>
                    <a:pt x="5783" y="11919"/>
                  </a:cubicBezTo>
                  <a:cubicBezTo>
                    <a:pt x="5804" y="11925"/>
                    <a:pt x="5830" y="11936"/>
                    <a:pt x="5859" y="11950"/>
                  </a:cubicBezTo>
                  <a:cubicBezTo>
                    <a:pt x="5875" y="11958"/>
                    <a:pt x="5888" y="11966"/>
                    <a:pt x="5900" y="11973"/>
                  </a:cubicBezTo>
                  <a:close/>
                  <a:moveTo>
                    <a:pt x="5825" y="11492"/>
                  </a:moveTo>
                  <a:lnTo>
                    <a:pt x="5724" y="11697"/>
                  </a:lnTo>
                  <a:lnTo>
                    <a:pt x="6115" y="11890"/>
                  </a:lnTo>
                  <a:lnTo>
                    <a:pt x="6138" y="11842"/>
                  </a:lnTo>
                  <a:lnTo>
                    <a:pt x="5952" y="11751"/>
                  </a:lnTo>
                  <a:lnTo>
                    <a:pt x="6014" y="11625"/>
                  </a:lnTo>
                  <a:lnTo>
                    <a:pt x="5976" y="11607"/>
                  </a:lnTo>
                  <a:lnTo>
                    <a:pt x="5914" y="11732"/>
                  </a:lnTo>
                  <a:lnTo>
                    <a:pt x="5786" y="11669"/>
                  </a:lnTo>
                  <a:lnTo>
                    <a:pt x="5860" y="11518"/>
                  </a:lnTo>
                  <a:lnTo>
                    <a:pt x="5825" y="11492"/>
                  </a:lnTo>
                  <a:close/>
                  <a:moveTo>
                    <a:pt x="6491" y="11125"/>
                  </a:moveTo>
                  <a:lnTo>
                    <a:pt x="6084" y="10966"/>
                  </a:lnTo>
                  <a:lnTo>
                    <a:pt x="6050" y="11035"/>
                  </a:lnTo>
                  <a:lnTo>
                    <a:pt x="6273" y="11236"/>
                  </a:lnTo>
                  <a:cubicBezTo>
                    <a:pt x="6287" y="11248"/>
                    <a:pt x="6299" y="11259"/>
                    <a:pt x="6311" y="11267"/>
                  </a:cubicBezTo>
                  <a:cubicBezTo>
                    <a:pt x="6322" y="11276"/>
                    <a:pt x="6328" y="11281"/>
                    <a:pt x="6330" y="11282"/>
                  </a:cubicBezTo>
                  <a:cubicBezTo>
                    <a:pt x="6328" y="11281"/>
                    <a:pt x="6320" y="11279"/>
                    <a:pt x="6306" y="11275"/>
                  </a:cubicBezTo>
                  <a:cubicBezTo>
                    <a:pt x="6292" y="11272"/>
                    <a:pt x="6275" y="11268"/>
                    <a:pt x="6254" y="11264"/>
                  </a:cubicBezTo>
                  <a:lnTo>
                    <a:pt x="5964" y="11209"/>
                  </a:lnTo>
                  <a:lnTo>
                    <a:pt x="5930" y="11278"/>
                  </a:lnTo>
                  <a:lnTo>
                    <a:pt x="6304" y="11504"/>
                  </a:lnTo>
                  <a:lnTo>
                    <a:pt x="6327" y="11459"/>
                  </a:lnTo>
                  <a:lnTo>
                    <a:pt x="6059" y="11301"/>
                  </a:lnTo>
                  <a:cubicBezTo>
                    <a:pt x="6054" y="11298"/>
                    <a:pt x="6047" y="11294"/>
                    <a:pt x="6040" y="11290"/>
                  </a:cubicBezTo>
                  <a:cubicBezTo>
                    <a:pt x="6032" y="11285"/>
                    <a:pt x="6025" y="11281"/>
                    <a:pt x="6017" y="11277"/>
                  </a:cubicBezTo>
                  <a:cubicBezTo>
                    <a:pt x="6010" y="11273"/>
                    <a:pt x="6003" y="11269"/>
                    <a:pt x="5998" y="11266"/>
                  </a:cubicBezTo>
                  <a:cubicBezTo>
                    <a:pt x="5993" y="11263"/>
                    <a:pt x="5990" y="11261"/>
                    <a:pt x="5989" y="11260"/>
                  </a:cubicBezTo>
                  <a:cubicBezTo>
                    <a:pt x="5993" y="11262"/>
                    <a:pt x="6002" y="11264"/>
                    <a:pt x="6016" y="11266"/>
                  </a:cubicBezTo>
                  <a:cubicBezTo>
                    <a:pt x="6031" y="11269"/>
                    <a:pt x="6050" y="11273"/>
                    <a:pt x="6072" y="11277"/>
                  </a:cubicBezTo>
                  <a:lnTo>
                    <a:pt x="6387" y="11336"/>
                  </a:lnTo>
                  <a:lnTo>
                    <a:pt x="6407" y="11296"/>
                  </a:lnTo>
                  <a:lnTo>
                    <a:pt x="6156" y="11069"/>
                  </a:lnTo>
                  <a:cubicBezTo>
                    <a:pt x="6151" y="11065"/>
                    <a:pt x="6145" y="11060"/>
                    <a:pt x="6140" y="11055"/>
                  </a:cubicBezTo>
                  <a:cubicBezTo>
                    <a:pt x="6134" y="11050"/>
                    <a:pt x="6128" y="11045"/>
                    <a:pt x="6123" y="11041"/>
                  </a:cubicBezTo>
                  <a:cubicBezTo>
                    <a:pt x="6118" y="11036"/>
                    <a:pt x="6113" y="11032"/>
                    <a:pt x="6109" y="11029"/>
                  </a:cubicBezTo>
                  <a:cubicBezTo>
                    <a:pt x="6106" y="11026"/>
                    <a:pt x="6103" y="11024"/>
                    <a:pt x="6103" y="11024"/>
                  </a:cubicBezTo>
                  <a:cubicBezTo>
                    <a:pt x="6104" y="11024"/>
                    <a:pt x="6106" y="11025"/>
                    <a:pt x="6111" y="11027"/>
                  </a:cubicBezTo>
                  <a:cubicBezTo>
                    <a:pt x="6116" y="11029"/>
                    <a:pt x="6121" y="11032"/>
                    <a:pt x="6128" y="11035"/>
                  </a:cubicBezTo>
                  <a:cubicBezTo>
                    <a:pt x="6135" y="11038"/>
                    <a:pt x="6142" y="11041"/>
                    <a:pt x="6150" y="11045"/>
                  </a:cubicBezTo>
                  <a:cubicBezTo>
                    <a:pt x="6157" y="11048"/>
                    <a:pt x="6164" y="11051"/>
                    <a:pt x="6170" y="11053"/>
                  </a:cubicBezTo>
                  <a:lnTo>
                    <a:pt x="6468" y="11172"/>
                  </a:lnTo>
                  <a:lnTo>
                    <a:pt x="6491" y="11125"/>
                  </a:lnTo>
                  <a:close/>
                  <a:moveTo>
                    <a:pt x="6276" y="10576"/>
                  </a:moveTo>
                  <a:lnTo>
                    <a:pt x="6253" y="10623"/>
                  </a:lnTo>
                  <a:lnTo>
                    <a:pt x="6525" y="10757"/>
                  </a:lnTo>
                  <a:cubicBezTo>
                    <a:pt x="6538" y="10763"/>
                    <a:pt x="6549" y="10770"/>
                    <a:pt x="6558" y="10776"/>
                  </a:cubicBezTo>
                  <a:cubicBezTo>
                    <a:pt x="6566" y="10782"/>
                    <a:pt x="6573" y="10791"/>
                    <a:pt x="6579" y="10801"/>
                  </a:cubicBezTo>
                  <a:cubicBezTo>
                    <a:pt x="6584" y="10811"/>
                    <a:pt x="6586" y="10823"/>
                    <a:pt x="6584" y="10837"/>
                  </a:cubicBezTo>
                  <a:cubicBezTo>
                    <a:pt x="6582" y="10851"/>
                    <a:pt x="6577" y="10866"/>
                    <a:pt x="6569" y="10882"/>
                  </a:cubicBezTo>
                  <a:cubicBezTo>
                    <a:pt x="6563" y="10894"/>
                    <a:pt x="6557" y="10904"/>
                    <a:pt x="6551" y="10912"/>
                  </a:cubicBezTo>
                  <a:cubicBezTo>
                    <a:pt x="6544" y="10920"/>
                    <a:pt x="6537" y="10926"/>
                    <a:pt x="6531" y="10930"/>
                  </a:cubicBezTo>
                  <a:cubicBezTo>
                    <a:pt x="6524" y="10934"/>
                    <a:pt x="6517" y="10937"/>
                    <a:pt x="6511" y="10938"/>
                  </a:cubicBezTo>
                  <a:cubicBezTo>
                    <a:pt x="6505" y="10939"/>
                    <a:pt x="6499" y="10940"/>
                    <a:pt x="6494" y="10940"/>
                  </a:cubicBezTo>
                  <a:cubicBezTo>
                    <a:pt x="6486" y="10940"/>
                    <a:pt x="6477" y="10937"/>
                    <a:pt x="6466" y="10933"/>
                  </a:cubicBezTo>
                  <a:cubicBezTo>
                    <a:pt x="6454" y="10928"/>
                    <a:pt x="6444" y="10924"/>
                    <a:pt x="6434" y="10919"/>
                  </a:cubicBezTo>
                  <a:lnTo>
                    <a:pt x="6171" y="10789"/>
                  </a:lnTo>
                  <a:lnTo>
                    <a:pt x="6148" y="10836"/>
                  </a:lnTo>
                  <a:lnTo>
                    <a:pt x="6428" y="10974"/>
                  </a:lnTo>
                  <a:cubicBezTo>
                    <a:pt x="6437" y="10978"/>
                    <a:pt x="6447" y="10982"/>
                    <a:pt x="6459" y="10987"/>
                  </a:cubicBezTo>
                  <a:cubicBezTo>
                    <a:pt x="6471" y="10991"/>
                    <a:pt x="6483" y="10993"/>
                    <a:pt x="6495" y="10992"/>
                  </a:cubicBezTo>
                  <a:cubicBezTo>
                    <a:pt x="6520" y="10991"/>
                    <a:pt x="6541" y="10984"/>
                    <a:pt x="6559" y="10970"/>
                  </a:cubicBezTo>
                  <a:cubicBezTo>
                    <a:pt x="6577" y="10957"/>
                    <a:pt x="6593" y="10935"/>
                    <a:pt x="6608" y="10904"/>
                  </a:cubicBezTo>
                  <a:cubicBezTo>
                    <a:pt x="6620" y="10880"/>
                    <a:pt x="6627" y="10859"/>
                    <a:pt x="6630" y="10840"/>
                  </a:cubicBezTo>
                  <a:cubicBezTo>
                    <a:pt x="6633" y="10822"/>
                    <a:pt x="6633" y="10804"/>
                    <a:pt x="6628" y="10787"/>
                  </a:cubicBezTo>
                  <a:cubicBezTo>
                    <a:pt x="6624" y="10770"/>
                    <a:pt x="6617" y="10757"/>
                    <a:pt x="6606" y="10746"/>
                  </a:cubicBezTo>
                  <a:cubicBezTo>
                    <a:pt x="6595" y="10736"/>
                    <a:pt x="6577" y="10725"/>
                    <a:pt x="6554" y="10713"/>
                  </a:cubicBezTo>
                  <a:lnTo>
                    <a:pt x="6276" y="10576"/>
                  </a:lnTo>
                  <a:close/>
                  <a:moveTo>
                    <a:pt x="6119" y="10707"/>
                  </a:moveTo>
                  <a:cubicBezTo>
                    <a:pt x="6110" y="10710"/>
                    <a:pt x="6104" y="10716"/>
                    <a:pt x="6100" y="10724"/>
                  </a:cubicBezTo>
                  <a:cubicBezTo>
                    <a:pt x="6096" y="10732"/>
                    <a:pt x="6095" y="10740"/>
                    <a:pt x="6098" y="10749"/>
                  </a:cubicBezTo>
                  <a:cubicBezTo>
                    <a:pt x="6101" y="10757"/>
                    <a:pt x="6106" y="10763"/>
                    <a:pt x="6114" y="10767"/>
                  </a:cubicBezTo>
                  <a:cubicBezTo>
                    <a:pt x="6123" y="10772"/>
                    <a:pt x="6131" y="10772"/>
                    <a:pt x="6140" y="10769"/>
                  </a:cubicBezTo>
                  <a:cubicBezTo>
                    <a:pt x="6149" y="10767"/>
                    <a:pt x="6155" y="10761"/>
                    <a:pt x="6159" y="10753"/>
                  </a:cubicBezTo>
                  <a:cubicBezTo>
                    <a:pt x="6163" y="10744"/>
                    <a:pt x="6164" y="10736"/>
                    <a:pt x="6161" y="10727"/>
                  </a:cubicBezTo>
                  <a:cubicBezTo>
                    <a:pt x="6157" y="10719"/>
                    <a:pt x="6152" y="10713"/>
                    <a:pt x="6143" y="10709"/>
                  </a:cubicBezTo>
                  <a:cubicBezTo>
                    <a:pt x="6135" y="10705"/>
                    <a:pt x="6127" y="10704"/>
                    <a:pt x="6119" y="10707"/>
                  </a:cubicBezTo>
                  <a:close/>
                  <a:moveTo>
                    <a:pt x="6176" y="10590"/>
                  </a:moveTo>
                  <a:cubicBezTo>
                    <a:pt x="6167" y="10593"/>
                    <a:pt x="6161" y="10599"/>
                    <a:pt x="6157" y="10607"/>
                  </a:cubicBezTo>
                  <a:cubicBezTo>
                    <a:pt x="6153" y="10615"/>
                    <a:pt x="6153" y="10623"/>
                    <a:pt x="6156" y="10632"/>
                  </a:cubicBezTo>
                  <a:cubicBezTo>
                    <a:pt x="6158" y="10640"/>
                    <a:pt x="6164" y="10647"/>
                    <a:pt x="6172" y="10651"/>
                  </a:cubicBezTo>
                  <a:cubicBezTo>
                    <a:pt x="6180" y="10655"/>
                    <a:pt x="6189" y="10655"/>
                    <a:pt x="6197" y="10653"/>
                  </a:cubicBezTo>
                  <a:cubicBezTo>
                    <a:pt x="6206" y="10650"/>
                    <a:pt x="6212" y="10644"/>
                    <a:pt x="6217" y="10636"/>
                  </a:cubicBezTo>
                  <a:cubicBezTo>
                    <a:pt x="6221" y="10627"/>
                    <a:pt x="6221" y="10619"/>
                    <a:pt x="6218" y="10611"/>
                  </a:cubicBezTo>
                  <a:cubicBezTo>
                    <a:pt x="6215" y="10602"/>
                    <a:pt x="6209" y="10596"/>
                    <a:pt x="6201" y="10592"/>
                  </a:cubicBezTo>
                  <a:cubicBezTo>
                    <a:pt x="6193" y="10588"/>
                    <a:pt x="6184" y="10587"/>
                    <a:pt x="6176" y="10590"/>
                  </a:cubicBezTo>
                  <a:close/>
                  <a:moveTo>
                    <a:pt x="6850" y="10396"/>
                  </a:moveTo>
                  <a:lnTo>
                    <a:pt x="6459" y="10204"/>
                  </a:lnTo>
                  <a:lnTo>
                    <a:pt x="6436" y="10250"/>
                  </a:lnTo>
                  <a:lnTo>
                    <a:pt x="6650" y="10353"/>
                  </a:lnTo>
                  <a:cubicBezTo>
                    <a:pt x="6664" y="10360"/>
                    <a:pt x="6678" y="10366"/>
                    <a:pt x="6692" y="10373"/>
                  </a:cubicBezTo>
                  <a:cubicBezTo>
                    <a:pt x="6706" y="10379"/>
                    <a:pt x="6719" y="10385"/>
                    <a:pt x="6731" y="10390"/>
                  </a:cubicBezTo>
                  <a:cubicBezTo>
                    <a:pt x="6742" y="10395"/>
                    <a:pt x="6752" y="10399"/>
                    <a:pt x="6759" y="10402"/>
                  </a:cubicBezTo>
                  <a:cubicBezTo>
                    <a:pt x="6767" y="10405"/>
                    <a:pt x="6771" y="10406"/>
                    <a:pt x="6771" y="10406"/>
                  </a:cubicBezTo>
                  <a:cubicBezTo>
                    <a:pt x="6770" y="10406"/>
                    <a:pt x="6766" y="10406"/>
                    <a:pt x="6760" y="10405"/>
                  </a:cubicBezTo>
                  <a:cubicBezTo>
                    <a:pt x="6754" y="10405"/>
                    <a:pt x="6746" y="10404"/>
                    <a:pt x="6737" y="10404"/>
                  </a:cubicBezTo>
                  <a:cubicBezTo>
                    <a:pt x="6728" y="10403"/>
                    <a:pt x="6717" y="10403"/>
                    <a:pt x="6706" y="10402"/>
                  </a:cubicBezTo>
                  <a:cubicBezTo>
                    <a:pt x="6694" y="10402"/>
                    <a:pt x="6683" y="10402"/>
                    <a:pt x="6671" y="10402"/>
                  </a:cubicBezTo>
                  <a:lnTo>
                    <a:pt x="6358" y="10409"/>
                  </a:lnTo>
                  <a:lnTo>
                    <a:pt x="6331" y="10464"/>
                  </a:lnTo>
                  <a:lnTo>
                    <a:pt x="6722" y="10656"/>
                  </a:lnTo>
                  <a:lnTo>
                    <a:pt x="6746" y="10608"/>
                  </a:lnTo>
                  <a:lnTo>
                    <a:pt x="6518" y="10498"/>
                  </a:lnTo>
                  <a:cubicBezTo>
                    <a:pt x="6506" y="10493"/>
                    <a:pt x="6495" y="10487"/>
                    <a:pt x="6483" y="10482"/>
                  </a:cubicBezTo>
                  <a:cubicBezTo>
                    <a:pt x="6472" y="10477"/>
                    <a:pt x="6461" y="10473"/>
                    <a:pt x="6451" y="10468"/>
                  </a:cubicBezTo>
                  <a:cubicBezTo>
                    <a:pt x="6441" y="10464"/>
                    <a:pt x="6432" y="10461"/>
                    <a:pt x="6425" y="10457"/>
                  </a:cubicBezTo>
                  <a:cubicBezTo>
                    <a:pt x="6418" y="10454"/>
                    <a:pt x="6413" y="10452"/>
                    <a:pt x="6409" y="10451"/>
                  </a:cubicBezTo>
                  <a:cubicBezTo>
                    <a:pt x="6413" y="10452"/>
                    <a:pt x="6419" y="10452"/>
                    <a:pt x="6426" y="10453"/>
                  </a:cubicBezTo>
                  <a:cubicBezTo>
                    <a:pt x="6434" y="10453"/>
                    <a:pt x="6443" y="10453"/>
                    <a:pt x="6453" y="10453"/>
                  </a:cubicBezTo>
                  <a:cubicBezTo>
                    <a:pt x="6463" y="10453"/>
                    <a:pt x="6474" y="10453"/>
                    <a:pt x="6486" y="10453"/>
                  </a:cubicBezTo>
                  <a:cubicBezTo>
                    <a:pt x="6498" y="10453"/>
                    <a:pt x="6511" y="10453"/>
                    <a:pt x="6525" y="10453"/>
                  </a:cubicBezTo>
                  <a:lnTo>
                    <a:pt x="6826" y="10445"/>
                  </a:lnTo>
                  <a:lnTo>
                    <a:pt x="6850" y="10396"/>
                  </a:lnTo>
                  <a:close/>
                  <a:moveTo>
                    <a:pt x="6874" y="9975"/>
                  </a:moveTo>
                  <a:cubicBezTo>
                    <a:pt x="6859" y="9974"/>
                    <a:pt x="6845" y="9975"/>
                    <a:pt x="6832" y="9978"/>
                  </a:cubicBezTo>
                  <a:cubicBezTo>
                    <a:pt x="6819" y="9982"/>
                    <a:pt x="6807" y="9987"/>
                    <a:pt x="6796" y="9995"/>
                  </a:cubicBezTo>
                  <a:cubicBezTo>
                    <a:pt x="6786" y="10002"/>
                    <a:pt x="6773" y="10013"/>
                    <a:pt x="6759" y="10028"/>
                  </a:cubicBezTo>
                  <a:lnTo>
                    <a:pt x="6723" y="10066"/>
                  </a:lnTo>
                  <a:cubicBezTo>
                    <a:pt x="6704" y="10085"/>
                    <a:pt x="6687" y="10098"/>
                    <a:pt x="6673" y="10103"/>
                  </a:cubicBezTo>
                  <a:cubicBezTo>
                    <a:pt x="6658" y="10109"/>
                    <a:pt x="6643" y="10107"/>
                    <a:pt x="6627" y="10099"/>
                  </a:cubicBezTo>
                  <a:cubicBezTo>
                    <a:pt x="6607" y="10090"/>
                    <a:pt x="6595" y="10075"/>
                    <a:pt x="6590" y="10056"/>
                  </a:cubicBezTo>
                  <a:cubicBezTo>
                    <a:pt x="6585" y="10036"/>
                    <a:pt x="6589" y="10014"/>
                    <a:pt x="6601" y="9990"/>
                  </a:cubicBezTo>
                  <a:cubicBezTo>
                    <a:pt x="6605" y="9981"/>
                    <a:pt x="6610" y="9974"/>
                    <a:pt x="6614" y="9967"/>
                  </a:cubicBezTo>
                  <a:cubicBezTo>
                    <a:pt x="6619" y="9960"/>
                    <a:pt x="6625" y="9954"/>
                    <a:pt x="6631" y="9947"/>
                  </a:cubicBezTo>
                  <a:cubicBezTo>
                    <a:pt x="6637" y="9941"/>
                    <a:pt x="6645" y="9935"/>
                    <a:pt x="6653" y="9929"/>
                  </a:cubicBezTo>
                  <a:cubicBezTo>
                    <a:pt x="6661" y="9924"/>
                    <a:pt x="6670" y="9917"/>
                    <a:pt x="6681" y="9911"/>
                  </a:cubicBezTo>
                  <a:lnTo>
                    <a:pt x="6657" y="9874"/>
                  </a:lnTo>
                  <a:cubicBezTo>
                    <a:pt x="6614" y="9899"/>
                    <a:pt x="6582" y="9932"/>
                    <a:pt x="6562" y="9973"/>
                  </a:cubicBezTo>
                  <a:cubicBezTo>
                    <a:pt x="6552" y="9992"/>
                    <a:pt x="6547" y="10011"/>
                    <a:pt x="6545" y="10029"/>
                  </a:cubicBezTo>
                  <a:cubicBezTo>
                    <a:pt x="6542" y="10047"/>
                    <a:pt x="6544" y="10064"/>
                    <a:pt x="6548" y="10080"/>
                  </a:cubicBezTo>
                  <a:cubicBezTo>
                    <a:pt x="6552" y="10096"/>
                    <a:pt x="6560" y="10111"/>
                    <a:pt x="6571" y="10123"/>
                  </a:cubicBezTo>
                  <a:cubicBezTo>
                    <a:pt x="6581" y="10136"/>
                    <a:pt x="6595" y="10147"/>
                    <a:pt x="6612" y="10155"/>
                  </a:cubicBezTo>
                  <a:cubicBezTo>
                    <a:pt x="6637" y="10167"/>
                    <a:pt x="6662" y="10170"/>
                    <a:pt x="6688" y="10162"/>
                  </a:cubicBezTo>
                  <a:cubicBezTo>
                    <a:pt x="6699" y="10158"/>
                    <a:pt x="6710" y="10152"/>
                    <a:pt x="6720" y="10144"/>
                  </a:cubicBezTo>
                  <a:cubicBezTo>
                    <a:pt x="6730" y="10136"/>
                    <a:pt x="6743" y="10125"/>
                    <a:pt x="6757" y="10109"/>
                  </a:cubicBezTo>
                  <a:lnTo>
                    <a:pt x="6788" y="10076"/>
                  </a:lnTo>
                  <a:cubicBezTo>
                    <a:pt x="6825" y="10036"/>
                    <a:pt x="6861" y="10025"/>
                    <a:pt x="6895" y="10042"/>
                  </a:cubicBezTo>
                  <a:cubicBezTo>
                    <a:pt x="6918" y="10053"/>
                    <a:pt x="6933" y="10072"/>
                    <a:pt x="6937" y="10097"/>
                  </a:cubicBezTo>
                  <a:cubicBezTo>
                    <a:pt x="6940" y="10109"/>
                    <a:pt x="6940" y="10120"/>
                    <a:pt x="6938" y="10130"/>
                  </a:cubicBezTo>
                  <a:cubicBezTo>
                    <a:pt x="6936" y="10140"/>
                    <a:pt x="6931" y="10153"/>
                    <a:pt x="6924" y="10168"/>
                  </a:cubicBezTo>
                  <a:cubicBezTo>
                    <a:pt x="6914" y="10187"/>
                    <a:pt x="6903" y="10204"/>
                    <a:pt x="6889" y="10219"/>
                  </a:cubicBezTo>
                  <a:cubicBezTo>
                    <a:pt x="6875" y="10233"/>
                    <a:pt x="6859" y="10245"/>
                    <a:pt x="6839" y="10256"/>
                  </a:cubicBezTo>
                  <a:lnTo>
                    <a:pt x="6865" y="10294"/>
                  </a:lnTo>
                  <a:cubicBezTo>
                    <a:pt x="6887" y="10281"/>
                    <a:pt x="6905" y="10266"/>
                    <a:pt x="6921" y="10248"/>
                  </a:cubicBezTo>
                  <a:cubicBezTo>
                    <a:pt x="6937" y="10231"/>
                    <a:pt x="6951" y="10210"/>
                    <a:pt x="6962" y="10186"/>
                  </a:cubicBezTo>
                  <a:cubicBezTo>
                    <a:pt x="6971" y="10168"/>
                    <a:pt x="6977" y="10151"/>
                    <a:pt x="6980" y="10136"/>
                  </a:cubicBezTo>
                  <a:cubicBezTo>
                    <a:pt x="6983" y="10120"/>
                    <a:pt x="6983" y="10104"/>
                    <a:pt x="6981" y="10087"/>
                  </a:cubicBezTo>
                  <a:cubicBezTo>
                    <a:pt x="6979" y="10064"/>
                    <a:pt x="6972" y="10044"/>
                    <a:pt x="6960" y="10026"/>
                  </a:cubicBezTo>
                  <a:cubicBezTo>
                    <a:pt x="6947" y="10009"/>
                    <a:pt x="6932" y="9996"/>
                    <a:pt x="6914" y="9987"/>
                  </a:cubicBezTo>
                  <a:cubicBezTo>
                    <a:pt x="6902" y="9981"/>
                    <a:pt x="6888" y="9977"/>
                    <a:pt x="6874" y="9975"/>
                  </a:cubicBezTo>
                  <a:close/>
                  <a:moveTo>
                    <a:pt x="6791" y="9529"/>
                  </a:moveTo>
                  <a:lnTo>
                    <a:pt x="6664" y="9787"/>
                  </a:lnTo>
                  <a:lnTo>
                    <a:pt x="6703" y="9807"/>
                  </a:lnTo>
                  <a:lnTo>
                    <a:pt x="6755" y="9702"/>
                  </a:lnTo>
                  <a:lnTo>
                    <a:pt x="7106" y="9875"/>
                  </a:lnTo>
                  <a:lnTo>
                    <a:pt x="7128" y="9830"/>
                  </a:lnTo>
                  <a:lnTo>
                    <a:pt x="6777" y="9657"/>
                  </a:lnTo>
                  <a:lnTo>
                    <a:pt x="6829" y="9551"/>
                  </a:lnTo>
                  <a:lnTo>
                    <a:pt x="6791" y="9529"/>
                  </a:lnTo>
                  <a:close/>
                  <a:moveTo>
                    <a:pt x="7323" y="9434"/>
                  </a:moveTo>
                  <a:lnTo>
                    <a:pt x="7283" y="9414"/>
                  </a:lnTo>
                  <a:lnTo>
                    <a:pt x="7198" y="9587"/>
                  </a:lnTo>
                  <a:lnTo>
                    <a:pt x="7055" y="9516"/>
                  </a:lnTo>
                  <a:lnTo>
                    <a:pt x="7121" y="9382"/>
                  </a:lnTo>
                  <a:lnTo>
                    <a:pt x="7080" y="9362"/>
                  </a:lnTo>
                  <a:lnTo>
                    <a:pt x="7014" y="9496"/>
                  </a:lnTo>
                  <a:lnTo>
                    <a:pt x="6886" y="9433"/>
                  </a:lnTo>
                  <a:lnTo>
                    <a:pt x="6965" y="9273"/>
                  </a:lnTo>
                  <a:lnTo>
                    <a:pt x="6929" y="9248"/>
                  </a:lnTo>
                  <a:lnTo>
                    <a:pt x="6824" y="9461"/>
                  </a:lnTo>
                  <a:lnTo>
                    <a:pt x="7215" y="9654"/>
                  </a:lnTo>
                  <a:lnTo>
                    <a:pt x="7323" y="9434"/>
                  </a:lnTo>
                  <a:close/>
                  <a:moveTo>
                    <a:pt x="7486" y="9103"/>
                  </a:moveTo>
                  <a:lnTo>
                    <a:pt x="7450" y="9108"/>
                  </a:lnTo>
                  <a:cubicBezTo>
                    <a:pt x="7433" y="9110"/>
                    <a:pt x="7415" y="9113"/>
                    <a:pt x="7397" y="9115"/>
                  </a:cubicBezTo>
                  <a:cubicBezTo>
                    <a:pt x="7378" y="9118"/>
                    <a:pt x="7360" y="9120"/>
                    <a:pt x="7344" y="9122"/>
                  </a:cubicBezTo>
                  <a:cubicBezTo>
                    <a:pt x="7327" y="9125"/>
                    <a:pt x="7316" y="9127"/>
                    <a:pt x="7309" y="9128"/>
                  </a:cubicBezTo>
                  <a:cubicBezTo>
                    <a:pt x="7299" y="9130"/>
                    <a:pt x="7288" y="9132"/>
                    <a:pt x="7276" y="9135"/>
                  </a:cubicBezTo>
                  <a:cubicBezTo>
                    <a:pt x="7264" y="9138"/>
                    <a:pt x="7254" y="9142"/>
                    <a:pt x="7246" y="9146"/>
                  </a:cubicBezTo>
                  <a:lnTo>
                    <a:pt x="7248" y="9140"/>
                  </a:lnTo>
                  <a:cubicBezTo>
                    <a:pt x="7256" y="9124"/>
                    <a:pt x="7261" y="9109"/>
                    <a:pt x="7262" y="9094"/>
                  </a:cubicBezTo>
                  <a:cubicBezTo>
                    <a:pt x="7263" y="9079"/>
                    <a:pt x="7261" y="9064"/>
                    <a:pt x="7256" y="9050"/>
                  </a:cubicBezTo>
                  <a:cubicBezTo>
                    <a:pt x="7251" y="9037"/>
                    <a:pt x="7243" y="9024"/>
                    <a:pt x="7233" y="9013"/>
                  </a:cubicBezTo>
                  <a:cubicBezTo>
                    <a:pt x="7222" y="9001"/>
                    <a:pt x="7208" y="8991"/>
                    <a:pt x="7192" y="8984"/>
                  </a:cubicBezTo>
                  <a:cubicBezTo>
                    <a:pt x="7182" y="8979"/>
                    <a:pt x="7172" y="8975"/>
                    <a:pt x="7162" y="8973"/>
                  </a:cubicBezTo>
                  <a:cubicBezTo>
                    <a:pt x="7153" y="8972"/>
                    <a:pt x="7143" y="8971"/>
                    <a:pt x="7135" y="8971"/>
                  </a:cubicBezTo>
                  <a:cubicBezTo>
                    <a:pt x="7126" y="8971"/>
                    <a:pt x="7118" y="8973"/>
                    <a:pt x="7111" y="8975"/>
                  </a:cubicBezTo>
                  <a:cubicBezTo>
                    <a:pt x="7103" y="8977"/>
                    <a:pt x="7097" y="8979"/>
                    <a:pt x="7091" y="8982"/>
                  </a:cubicBezTo>
                  <a:cubicBezTo>
                    <a:pt x="7085" y="8985"/>
                    <a:pt x="7079" y="8988"/>
                    <a:pt x="7073" y="8993"/>
                  </a:cubicBezTo>
                  <a:cubicBezTo>
                    <a:pt x="7067" y="8997"/>
                    <a:pt x="7061" y="9003"/>
                    <a:pt x="7055" y="9009"/>
                  </a:cubicBezTo>
                  <a:cubicBezTo>
                    <a:pt x="7049" y="9016"/>
                    <a:pt x="7043" y="9024"/>
                    <a:pt x="7037" y="9034"/>
                  </a:cubicBezTo>
                  <a:cubicBezTo>
                    <a:pt x="7031" y="9043"/>
                    <a:pt x="7024" y="9055"/>
                    <a:pt x="7018" y="9068"/>
                  </a:cubicBezTo>
                  <a:lnTo>
                    <a:pt x="6973" y="9159"/>
                  </a:lnTo>
                  <a:lnTo>
                    <a:pt x="7364" y="9352"/>
                  </a:lnTo>
                  <a:lnTo>
                    <a:pt x="7386" y="9306"/>
                  </a:lnTo>
                  <a:lnTo>
                    <a:pt x="7209" y="9219"/>
                  </a:lnTo>
                  <a:cubicBezTo>
                    <a:pt x="7215" y="9209"/>
                    <a:pt x="7220" y="9202"/>
                    <a:pt x="7227" y="9198"/>
                  </a:cubicBezTo>
                  <a:cubicBezTo>
                    <a:pt x="7233" y="9193"/>
                    <a:pt x="7243" y="9190"/>
                    <a:pt x="7256" y="9187"/>
                  </a:cubicBezTo>
                  <a:cubicBezTo>
                    <a:pt x="7280" y="9182"/>
                    <a:pt x="7301" y="9178"/>
                    <a:pt x="7322" y="9175"/>
                  </a:cubicBezTo>
                  <a:cubicBezTo>
                    <a:pt x="7343" y="9171"/>
                    <a:pt x="7362" y="9169"/>
                    <a:pt x="7379" y="9167"/>
                  </a:cubicBezTo>
                  <a:cubicBezTo>
                    <a:pt x="7397" y="9164"/>
                    <a:pt x="7412" y="9163"/>
                    <a:pt x="7425" y="9163"/>
                  </a:cubicBezTo>
                  <a:cubicBezTo>
                    <a:pt x="7439" y="9162"/>
                    <a:pt x="7449" y="9162"/>
                    <a:pt x="7457" y="9162"/>
                  </a:cubicBezTo>
                  <a:lnTo>
                    <a:pt x="7486" y="9103"/>
                  </a:lnTo>
                  <a:close/>
                  <a:moveTo>
                    <a:pt x="7200" y="9054"/>
                  </a:moveTo>
                  <a:cubicBezTo>
                    <a:pt x="7208" y="9063"/>
                    <a:pt x="7214" y="9072"/>
                    <a:pt x="7217" y="9081"/>
                  </a:cubicBezTo>
                  <a:cubicBezTo>
                    <a:pt x="7220" y="9092"/>
                    <a:pt x="7220" y="9104"/>
                    <a:pt x="7218" y="9116"/>
                  </a:cubicBezTo>
                  <a:cubicBezTo>
                    <a:pt x="7216" y="9129"/>
                    <a:pt x="7210" y="9144"/>
                    <a:pt x="7202" y="9162"/>
                  </a:cubicBezTo>
                  <a:lnTo>
                    <a:pt x="7180" y="9205"/>
                  </a:lnTo>
                  <a:lnTo>
                    <a:pt x="7035" y="9133"/>
                  </a:lnTo>
                  <a:lnTo>
                    <a:pt x="7058" y="9086"/>
                  </a:lnTo>
                  <a:cubicBezTo>
                    <a:pt x="7063" y="9076"/>
                    <a:pt x="7068" y="9067"/>
                    <a:pt x="7073" y="9060"/>
                  </a:cubicBezTo>
                  <a:cubicBezTo>
                    <a:pt x="7078" y="9053"/>
                    <a:pt x="7084" y="9046"/>
                    <a:pt x="7090" y="9041"/>
                  </a:cubicBezTo>
                  <a:cubicBezTo>
                    <a:pt x="7100" y="9033"/>
                    <a:pt x="7112" y="9027"/>
                    <a:pt x="7126" y="9025"/>
                  </a:cubicBezTo>
                  <a:cubicBezTo>
                    <a:pt x="7141" y="9024"/>
                    <a:pt x="7155" y="9026"/>
                    <a:pt x="7168" y="9032"/>
                  </a:cubicBezTo>
                  <a:cubicBezTo>
                    <a:pt x="7181" y="9039"/>
                    <a:pt x="7191" y="9046"/>
                    <a:pt x="7200" y="9054"/>
                  </a:cubicBezTo>
                  <a:close/>
                  <a:moveTo>
                    <a:pt x="7698" y="8892"/>
                  </a:moveTo>
                  <a:lnTo>
                    <a:pt x="7149" y="8622"/>
                  </a:lnTo>
                  <a:lnTo>
                    <a:pt x="7130" y="8659"/>
                  </a:lnTo>
                  <a:lnTo>
                    <a:pt x="7679" y="8929"/>
                  </a:lnTo>
                  <a:lnTo>
                    <a:pt x="7698" y="8892"/>
                  </a:lnTo>
                  <a:close/>
                  <a:moveTo>
                    <a:pt x="7543" y="8000"/>
                  </a:moveTo>
                  <a:lnTo>
                    <a:pt x="7520" y="8047"/>
                  </a:lnTo>
                  <a:lnTo>
                    <a:pt x="7723" y="8207"/>
                  </a:lnTo>
                  <a:cubicBezTo>
                    <a:pt x="7736" y="8217"/>
                    <a:pt x="7749" y="8227"/>
                    <a:pt x="7761" y="8237"/>
                  </a:cubicBezTo>
                  <a:cubicBezTo>
                    <a:pt x="7774" y="8247"/>
                    <a:pt x="7786" y="8255"/>
                    <a:pt x="7796" y="8263"/>
                  </a:cubicBezTo>
                  <a:cubicBezTo>
                    <a:pt x="7806" y="8270"/>
                    <a:pt x="7814" y="8276"/>
                    <a:pt x="7821" y="8282"/>
                  </a:cubicBezTo>
                  <a:cubicBezTo>
                    <a:pt x="7826" y="8285"/>
                    <a:pt x="7830" y="8287"/>
                    <a:pt x="7831" y="8289"/>
                  </a:cubicBezTo>
                  <a:cubicBezTo>
                    <a:pt x="7829" y="8288"/>
                    <a:pt x="7826" y="8287"/>
                    <a:pt x="7822" y="8286"/>
                  </a:cubicBezTo>
                  <a:cubicBezTo>
                    <a:pt x="7815" y="8284"/>
                    <a:pt x="7807" y="8282"/>
                    <a:pt x="7797" y="8279"/>
                  </a:cubicBezTo>
                  <a:cubicBezTo>
                    <a:pt x="7787" y="8276"/>
                    <a:pt x="7775" y="8273"/>
                    <a:pt x="7762" y="8269"/>
                  </a:cubicBezTo>
                  <a:cubicBezTo>
                    <a:pt x="7749" y="8266"/>
                    <a:pt x="7734" y="8262"/>
                    <a:pt x="7718" y="8258"/>
                  </a:cubicBezTo>
                  <a:lnTo>
                    <a:pt x="7449" y="8192"/>
                  </a:lnTo>
                  <a:lnTo>
                    <a:pt x="7423" y="8245"/>
                  </a:lnTo>
                  <a:lnTo>
                    <a:pt x="7631" y="8413"/>
                  </a:lnTo>
                  <a:cubicBezTo>
                    <a:pt x="7641" y="8420"/>
                    <a:pt x="7652" y="8429"/>
                    <a:pt x="7663" y="8438"/>
                  </a:cubicBezTo>
                  <a:cubicBezTo>
                    <a:pt x="7675" y="8447"/>
                    <a:pt x="7686" y="8455"/>
                    <a:pt x="7696" y="8462"/>
                  </a:cubicBezTo>
                  <a:cubicBezTo>
                    <a:pt x="7706" y="8470"/>
                    <a:pt x="7714" y="8476"/>
                    <a:pt x="7721" y="8482"/>
                  </a:cubicBezTo>
                  <a:cubicBezTo>
                    <a:pt x="7728" y="8487"/>
                    <a:pt x="7732" y="8490"/>
                    <a:pt x="7733" y="8490"/>
                  </a:cubicBezTo>
                  <a:cubicBezTo>
                    <a:pt x="7731" y="8490"/>
                    <a:pt x="7726" y="8488"/>
                    <a:pt x="7718" y="8486"/>
                  </a:cubicBezTo>
                  <a:cubicBezTo>
                    <a:pt x="7709" y="8483"/>
                    <a:pt x="7699" y="8480"/>
                    <a:pt x="7686" y="8476"/>
                  </a:cubicBezTo>
                  <a:cubicBezTo>
                    <a:pt x="7674" y="8472"/>
                    <a:pt x="7661" y="8468"/>
                    <a:pt x="7646" y="8464"/>
                  </a:cubicBezTo>
                  <a:cubicBezTo>
                    <a:pt x="7632" y="8460"/>
                    <a:pt x="7618" y="8456"/>
                    <a:pt x="7604" y="8453"/>
                  </a:cubicBezTo>
                  <a:lnTo>
                    <a:pt x="7351" y="8390"/>
                  </a:lnTo>
                  <a:lnTo>
                    <a:pt x="7327" y="8440"/>
                  </a:lnTo>
                  <a:lnTo>
                    <a:pt x="7763" y="8540"/>
                  </a:lnTo>
                  <a:lnTo>
                    <a:pt x="7793" y="8480"/>
                  </a:lnTo>
                  <a:lnTo>
                    <a:pt x="7596" y="8324"/>
                  </a:lnTo>
                  <a:cubicBezTo>
                    <a:pt x="7584" y="8315"/>
                    <a:pt x="7573" y="8306"/>
                    <a:pt x="7562" y="8297"/>
                  </a:cubicBezTo>
                  <a:cubicBezTo>
                    <a:pt x="7550" y="8289"/>
                    <a:pt x="7540" y="8281"/>
                    <a:pt x="7531" y="8275"/>
                  </a:cubicBezTo>
                  <a:cubicBezTo>
                    <a:pt x="7522" y="8268"/>
                    <a:pt x="7515" y="8263"/>
                    <a:pt x="7509" y="8259"/>
                  </a:cubicBezTo>
                  <a:cubicBezTo>
                    <a:pt x="7503" y="8255"/>
                    <a:pt x="7500" y="8252"/>
                    <a:pt x="7499" y="8251"/>
                  </a:cubicBezTo>
                  <a:cubicBezTo>
                    <a:pt x="7500" y="8252"/>
                    <a:pt x="7505" y="8253"/>
                    <a:pt x="7511" y="8255"/>
                  </a:cubicBezTo>
                  <a:cubicBezTo>
                    <a:pt x="7518" y="8257"/>
                    <a:pt x="7527" y="8260"/>
                    <a:pt x="7537" y="8263"/>
                  </a:cubicBezTo>
                  <a:cubicBezTo>
                    <a:pt x="7548" y="8266"/>
                    <a:pt x="7560" y="8269"/>
                    <a:pt x="7574" y="8273"/>
                  </a:cubicBezTo>
                  <a:cubicBezTo>
                    <a:pt x="7588" y="8277"/>
                    <a:pt x="7603" y="8281"/>
                    <a:pt x="7619" y="8285"/>
                  </a:cubicBezTo>
                  <a:lnTo>
                    <a:pt x="7860" y="8343"/>
                  </a:lnTo>
                  <a:lnTo>
                    <a:pt x="7890" y="8282"/>
                  </a:lnTo>
                  <a:lnTo>
                    <a:pt x="7543" y="8000"/>
                  </a:lnTo>
                  <a:close/>
                  <a:moveTo>
                    <a:pt x="8080" y="7895"/>
                  </a:moveTo>
                  <a:lnTo>
                    <a:pt x="8040" y="7875"/>
                  </a:lnTo>
                  <a:lnTo>
                    <a:pt x="7955" y="8047"/>
                  </a:lnTo>
                  <a:lnTo>
                    <a:pt x="7812" y="7977"/>
                  </a:lnTo>
                  <a:lnTo>
                    <a:pt x="7878" y="7843"/>
                  </a:lnTo>
                  <a:lnTo>
                    <a:pt x="7838" y="7823"/>
                  </a:lnTo>
                  <a:lnTo>
                    <a:pt x="7772" y="7957"/>
                  </a:lnTo>
                  <a:lnTo>
                    <a:pt x="7644" y="7894"/>
                  </a:lnTo>
                  <a:lnTo>
                    <a:pt x="7722" y="7734"/>
                  </a:lnTo>
                  <a:lnTo>
                    <a:pt x="7687" y="7708"/>
                  </a:lnTo>
                  <a:lnTo>
                    <a:pt x="7582" y="7922"/>
                  </a:lnTo>
                  <a:lnTo>
                    <a:pt x="7973" y="8114"/>
                  </a:lnTo>
                  <a:lnTo>
                    <a:pt x="8080" y="7895"/>
                  </a:lnTo>
                  <a:close/>
                  <a:moveTo>
                    <a:pt x="8096" y="7491"/>
                  </a:moveTo>
                  <a:cubicBezTo>
                    <a:pt x="8082" y="7489"/>
                    <a:pt x="8068" y="7490"/>
                    <a:pt x="8055" y="7494"/>
                  </a:cubicBezTo>
                  <a:cubicBezTo>
                    <a:pt x="8042" y="7497"/>
                    <a:pt x="8030" y="7503"/>
                    <a:pt x="8019" y="7510"/>
                  </a:cubicBezTo>
                  <a:cubicBezTo>
                    <a:pt x="8008" y="7517"/>
                    <a:pt x="7996" y="7528"/>
                    <a:pt x="7982" y="7543"/>
                  </a:cubicBezTo>
                  <a:lnTo>
                    <a:pt x="7945" y="7581"/>
                  </a:lnTo>
                  <a:cubicBezTo>
                    <a:pt x="7926" y="7601"/>
                    <a:pt x="7910" y="7613"/>
                    <a:pt x="7895" y="7619"/>
                  </a:cubicBezTo>
                  <a:cubicBezTo>
                    <a:pt x="7881" y="7624"/>
                    <a:pt x="7866" y="7623"/>
                    <a:pt x="7850" y="7615"/>
                  </a:cubicBezTo>
                  <a:cubicBezTo>
                    <a:pt x="7829" y="7605"/>
                    <a:pt x="7817" y="7590"/>
                    <a:pt x="7812" y="7571"/>
                  </a:cubicBezTo>
                  <a:cubicBezTo>
                    <a:pt x="7808" y="7552"/>
                    <a:pt x="7811" y="7530"/>
                    <a:pt x="7824" y="7505"/>
                  </a:cubicBezTo>
                  <a:cubicBezTo>
                    <a:pt x="7828" y="7497"/>
                    <a:pt x="7832" y="7489"/>
                    <a:pt x="7837" y="7482"/>
                  </a:cubicBezTo>
                  <a:cubicBezTo>
                    <a:pt x="7842" y="7475"/>
                    <a:pt x="7847" y="7469"/>
                    <a:pt x="7854" y="7463"/>
                  </a:cubicBezTo>
                  <a:cubicBezTo>
                    <a:pt x="7860" y="7457"/>
                    <a:pt x="7867" y="7451"/>
                    <a:pt x="7875" y="7445"/>
                  </a:cubicBezTo>
                  <a:cubicBezTo>
                    <a:pt x="7883" y="7439"/>
                    <a:pt x="7893" y="7433"/>
                    <a:pt x="7904" y="7426"/>
                  </a:cubicBezTo>
                  <a:lnTo>
                    <a:pt x="7880" y="7389"/>
                  </a:lnTo>
                  <a:cubicBezTo>
                    <a:pt x="7837" y="7414"/>
                    <a:pt x="7805" y="7447"/>
                    <a:pt x="7784" y="7489"/>
                  </a:cubicBezTo>
                  <a:cubicBezTo>
                    <a:pt x="7775" y="7508"/>
                    <a:pt x="7769" y="7526"/>
                    <a:pt x="7767" y="7545"/>
                  </a:cubicBezTo>
                  <a:cubicBezTo>
                    <a:pt x="7765" y="7563"/>
                    <a:pt x="7766" y="7580"/>
                    <a:pt x="7771" y="7596"/>
                  </a:cubicBezTo>
                  <a:cubicBezTo>
                    <a:pt x="7775" y="7612"/>
                    <a:pt x="7783" y="7626"/>
                    <a:pt x="7793" y="7639"/>
                  </a:cubicBezTo>
                  <a:cubicBezTo>
                    <a:pt x="7804" y="7652"/>
                    <a:pt x="7818" y="7662"/>
                    <a:pt x="7834" y="7670"/>
                  </a:cubicBezTo>
                  <a:cubicBezTo>
                    <a:pt x="7859" y="7683"/>
                    <a:pt x="7885" y="7685"/>
                    <a:pt x="7910" y="7677"/>
                  </a:cubicBezTo>
                  <a:cubicBezTo>
                    <a:pt x="7922" y="7674"/>
                    <a:pt x="7933" y="7668"/>
                    <a:pt x="7943" y="7660"/>
                  </a:cubicBezTo>
                  <a:cubicBezTo>
                    <a:pt x="7953" y="7652"/>
                    <a:pt x="7965" y="7640"/>
                    <a:pt x="7979" y="7625"/>
                  </a:cubicBezTo>
                  <a:lnTo>
                    <a:pt x="8010" y="7591"/>
                  </a:lnTo>
                  <a:cubicBezTo>
                    <a:pt x="8048" y="7552"/>
                    <a:pt x="8083" y="7540"/>
                    <a:pt x="8118" y="7557"/>
                  </a:cubicBezTo>
                  <a:cubicBezTo>
                    <a:pt x="8141" y="7569"/>
                    <a:pt x="8155" y="7587"/>
                    <a:pt x="8160" y="7613"/>
                  </a:cubicBezTo>
                  <a:cubicBezTo>
                    <a:pt x="8162" y="7624"/>
                    <a:pt x="8162" y="7635"/>
                    <a:pt x="8160" y="7645"/>
                  </a:cubicBezTo>
                  <a:cubicBezTo>
                    <a:pt x="8158" y="7656"/>
                    <a:pt x="8154" y="7668"/>
                    <a:pt x="8146" y="7683"/>
                  </a:cubicBezTo>
                  <a:cubicBezTo>
                    <a:pt x="8137" y="7703"/>
                    <a:pt x="8125" y="7720"/>
                    <a:pt x="8111" y="7734"/>
                  </a:cubicBezTo>
                  <a:cubicBezTo>
                    <a:pt x="8098" y="7748"/>
                    <a:pt x="8081" y="7761"/>
                    <a:pt x="8061" y="7771"/>
                  </a:cubicBezTo>
                  <a:lnTo>
                    <a:pt x="8088" y="7810"/>
                  </a:lnTo>
                  <a:cubicBezTo>
                    <a:pt x="8109" y="7796"/>
                    <a:pt x="8128" y="7781"/>
                    <a:pt x="8144" y="7763"/>
                  </a:cubicBezTo>
                  <a:cubicBezTo>
                    <a:pt x="8159" y="7746"/>
                    <a:pt x="8173" y="7725"/>
                    <a:pt x="8185" y="7702"/>
                  </a:cubicBezTo>
                  <a:cubicBezTo>
                    <a:pt x="8194" y="7684"/>
                    <a:pt x="8200" y="7667"/>
                    <a:pt x="8203" y="7651"/>
                  </a:cubicBezTo>
                  <a:cubicBezTo>
                    <a:pt x="8205" y="7636"/>
                    <a:pt x="8206" y="7619"/>
                    <a:pt x="8204" y="7602"/>
                  </a:cubicBezTo>
                  <a:cubicBezTo>
                    <a:pt x="8202" y="7580"/>
                    <a:pt x="8194" y="7559"/>
                    <a:pt x="8182" y="7542"/>
                  </a:cubicBezTo>
                  <a:cubicBezTo>
                    <a:pt x="8170" y="7524"/>
                    <a:pt x="8155" y="7511"/>
                    <a:pt x="8137" y="7502"/>
                  </a:cubicBezTo>
                  <a:cubicBezTo>
                    <a:pt x="8124" y="7496"/>
                    <a:pt x="8111" y="7492"/>
                    <a:pt x="8096" y="7491"/>
                  </a:cubicBezTo>
                  <a:close/>
                  <a:moveTo>
                    <a:pt x="8014" y="7044"/>
                  </a:moveTo>
                  <a:lnTo>
                    <a:pt x="7886" y="7303"/>
                  </a:lnTo>
                  <a:lnTo>
                    <a:pt x="7926" y="7322"/>
                  </a:lnTo>
                  <a:lnTo>
                    <a:pt x="7977" y="7217"/>
                  </a:lnTo>
                  <a:lnTo>
                    <a:pt x="8329" y="7390"/>
                  </a:lnTo>
                  <a:lnTo>
                    <a:pt x="8351" y="7345"/>
                  </a:lnTo>
                  <a:lnTo>
                    <a:pt x="7999" y="7172"/>
                  </a:lnTo>
                  <a:lnTo>
                    <a:pt x="8052" y="7066"/>
                  </a:lnTo>
                  <a:lnTo>
                    <a:pt x="8014" y="7044"/>
                  </a:lnTo>
                  <a:close/>
                  <a:moveTo>
                    <a:pt x="8148" y="6771"/>
                  </a:moveTo>
                  <a:lnTo>
                    <a:pt x="8047" y="6977"/>
                  </a:lnTo>
                  <a:lnTo>
                    <a:pt x="8438" y="7169"/>
                  </a:lnTo>
                  <a:lnTo>
                    <a:pt x="8461" y="7122"/>
                  </a:lnTo>
                  <a:lnTo>
                    <a:pt x="8275" y="7030"/>
                  </a:lnTo>
                  <a:lnTo>
                    <a:pt x="8337" y="6905"/>
                  </a:lnTo>
                  <a:lnTo>
                    <a:pt x="8299" y="6886"/>
                  </a:lnTo>
                  <a:lnTo>
                    <a:pt x="8237" y="7012"/>
                  </a:lnTo>
                  <a:lnTo>
                    <a:pt x="8109" y="6949"/>
                  </a:lnTo>
                  <a:lnTo>
                    <a:pt x="8183" y="6798"/>
                  </a:lnTo>
                  <a:lnTo>
                    <a:pt x="8148" y="6771"/>
                  </a:lnTo>
                  <a:close/>
                  <a:moveTo>
                    <a:pt x="8695" y="6646"/>
                  </a:moveTo>
                  <a:lnTo>
                    <a:pt x="8241" y="6583"/>
                  </a:lnTo>
                  <a:lnTo>
                    <a:pt x="8211" y="6644"/>
                  </a:lnTo>
                  <a:lnTo>
                    <a:pt x="8537" y="6967"/>
                  </a:lnTo>
                  <a:lnTo>
                    <a:pt x="8561" y="6919"/>
                  </a:lnTo>
                  <a:lnTo>
                    <a:pt x="8459" y="6823"/>
                  </a:lnTo>
                  <a:lnTo>
                    <a:pt x="8531" y="6677"/>
                  </a:lnTo>
                  <a:lnTo>
                    <a:pt x="8669" y="6699"/>
                  </a:lnTo>
                  <a:lnTo>
                    <a:pt x="8695" y="6646"/>
                  </a:lnTo>
                  <a:close/>
                  <a:moveTo>
                    <a:pt x="8487" y="6670"/>
                  </a:moveTo>
                  <a:lnTo>
                    <a:pt x="8427" y="6791"/>
                  </a:lnTo>
                  <a:lnTo>
                    <a:pt x="8266" y="6635"/>
                  </a:lnTo>
                  <a:lnTo>
                    <a:pt x="8487" y="6670"/>
                  </a:lnTo>
                  <a:close/>
                  <a:moveTo>
                    <a:pt x="8133" y="6614"/>
                  </a:moveTo>
                  <a:cubicBezTo>
                    <a:pt x="8124" y="6617"/>
                    <a:pt x="8118" y="6622"/>
                    <a:pt x="8114" y="6631"/>
                  </a:cubicBezTo>
                  <a:cubicBezTo>
                    <a:pt x="8110" y="6639"/>
                    <a:pt x="8109" y="6647"/>
                    <a:pt x="8112" y="6655"/>
                  </a:cubicBezTo>
                  <a:cubicBezTo>
                    <a:pt x="8115" y="6664"/>
                    <a:pt x="8121" y="6670"/>
                    <a:pt x="8129" y="6674"/>
                  </a:cubicBezTo>
                  <a:cubicBezTo>
                    <a:pt x="8137" y="6678"/>
                    <a:pt x="8145" y="6679"/>
                    <a:pt x="8154" y="6676"/>
                  </a:cubicBezTo>
                  <a:cubicBezTo>
                    <a:pt x="8163" y="6673"/>
                    <a:pt x="8169" y="6668"/>
                    <a:pt x="8173" y="6659"/>
                  </a:cubicBezTo>
                  <a:cubicBezTo>
                    <a:pt x="8177" y="6651"/>
                    <a:pt x="8178" y="6643"/>
                    <a:pt x="8175" y="6634"/>
                  </a:cubicBezTo>
                  <a:cubicBezTo>
                    <a:pt x="8172" y="6626"/>
                    <a:pt x="8166" y="6620"/>
                    <a:pt x="8157" y="6615"/>
                  </a:cubicBezTo>
                  <a:cubicBezTo>
                    <a:pt x="8149" y="6612"/>
                    <a:pt x="8141" y="6611"/>
                    <a:pt x="8133" y="6614"/>
                  </a:cubicBezTo>
                  <a:close/>
                  <a:moveTo>
                    <a:pt x="8190" y="6497"/>
                  </a:moveTo>
                  <a:cubicBezTo>
                    <a:pt x="8182" y="6499"/>
                    <a:pt x="8176" y="6505"/>
                    <a:pt x="8171" y="6513"/>
                  </a:cubicBezTo>
                  <a:cubicBezTo>
                    <a:pt x="8168" y="6521"/>
                    <a:pt x="8167" y="6530"/>
                    <a:pt x="8170" y="6538"/>
                  </a:cubicBezTo>
                  <a:cubicBezTo>
                    <a:pt x="8173" y="6547"/>
                    <a:pt x="8178" y="6553"/>
                    <a:pt x="8186" y="6557"/>
                  </a:cubicBezTo>
                  <a:cubicBezTo>
                    <a:pt x="8195" y="6561"/>
                    <a:pt x="8203" y="6562"/>
                    <a:pt x="8212" y="6559"/>
                  </a:cubicBezTo>
                  <a:cubicBezTo>
                    <a:pt x="8221" y="6556"/>
                    <a:pt x="8227" y="6550"/>
                    <a:pt x="8231" y="6542"/>
                  </a:cubicBezTo>
                  <a:cubicBezTo>
                    <a:pt x="8235" y="6534"/>
                    <a:pt x="8236" y="6525"/>
                    <a:pt x="8232" y="6517"/>
                  </a:cubicBezTo>
                  <a:cubicBezTo>
                    <a:pt x="8229" y="6508"/>
                    <a:pt x="8223" y="6502"/>
                    <a:pt x="8215" y="6498"/>
                  </a:cubicBezTo>
                  <a:cubicBezTo>
                    <a:pt x="8207" y="6494"/>
                    <a:pt x="8199" y="6494"/>
                    <a:pt x="8190" y="6497"/>
                  </a:cubicBezTo>
                  <a:close/>
                  <a:moveTo>
                    <a:pt x="8791" y="6351"/>
                  </a:moveTo>
                  <a:lnTo>
                    <a:pt x="8715" y="6506"/>
                  </a:lnTo>
                  <a:lnTo>
                    <a:pt x="8364" y="6333"/>
                  </a:lnTo>
                  <a:lnTo>
                    <a:pt x="8341" y="6380"/>
                  </a:lnTo>
                  <a:lnTo>
                    <a:pt x="8732" y="6572"/>
                  </a:lnTo>
                  <a:lnTo>
                    <a:pt x="8827" y="6377"/>
                  </a:lnTo>
                  <a:lnTo>
                    <a:pt x="8791" y="6351"/>
                  </a:lnTo>
                  <a:close/>
                  <a:moveTo>
                    <a:pt x="8890" y="6250"/>
                  </a:moveTo>
                  <a:lnTo>
                    <a:pt x="8499" y="6058"/>
                  </a:lnTo>
                  <a:lnTo>
                    <a:pt x="8477" y="6103"/>
                  </a:lnTo>
                  <a:lnTo>
                    <a:pt x="8868" y="6295"/>
                  </a:lnTo>
                  <a:lnTo>
                    <a:pt x="8890" y="6250"/>
                  </a:lnTo>
                  <a:close/>
                  <a:moveTo>
                    <a:pt x="3914" y="18089"/>
                  </a:moveTo>
                  <a:lnTo>
                    <a:pt x="3523" y="17896"/>
                  </a:lnTo>
                  <a:lnTo>
                    <a:pt x="3500" y="17943"/>
                  </a:lnTo>
                  <a:lnTo>
                    <a:pt x="3664" y="18023"/>
                  </a:lnTo>
                  <a:lnTo>
                    <a:pt x="3583" y="18188"/>
                  </a:lnTo>
                  <a:lnTo>
                    <a:pt x="3419" y="18108"/>
                  </a:lnTo>
                  <a:lnTo>
                    <a:pt x="3397" y="18153"/>
                  </a:lnTo>
                  <a:lnTo>
                    <a:pt x="3601" y="18254"/>
                  </a:lnTo>
                  <a:lnTo>
                    <a:pt x="3717" y="18254"/>
                  </a:lnTo>
                  <a:lnTo>
                    <a:pt x="3621" y="18207"/>
                  </a:lnTo>
                  <a:lnTo>
                    <a:pt x="3702" y="18042"/>
                  </a:lnTo>
                  <a:lnTo>
                    <a:pt x="3891" y="18135"/>
                  </a:lnTo>
                  <a:lnTo>
                    <a:pt x="3914" y="18089"/>
                  </a:lnTo>
                  <a:close/>
                  <a:moveTo>
                    <a:pt x="9002" y="7621"/>
                  </a:moveTo>
                  <a:lnTo>
                    <a:pt x="9002" y="7564"/>
                  </a:lnTo>
                  <a:lnTo>
                    <a:pt x="8684" y="7408"/>
                  </a:lnTo>
                  <a:lnTo>
                    <a:pt x="8661" y="7454"/>
                  </a:lnTo>
                  <a:lnTo>
                    <a:pt x="9002" y="7621"/>
                  </a:lnTo>
                  <a:close/>
                  <a:moveTo>
                    <a:pt x="9002" y="7370"/>
                  </a:moveTo>
                  <a:lnTo>
                    <a:pt x="9002" y="7318"/>
                  </a:lnTo>
                  <a:lnTo>
                    <a:pt x="8746" y="7282"/>
                  </a:lnTo>
                  <a:lnTo>
                    <a:pt x="8721" y="7332"/>
                  </a:lnTo>
                  <a:lnTo>
                    <a:pt x="9002" y="7370"/>
                  </a:lnTo>
                  <a:close/>
                  <a:moveTo>
                    <a:pt x="9002" y="7216"/>
                  </a:moveTo>
                  <a:lnTo>
                    <a:pt x="9002" y="7149"/>
                  </a:lnTo>
                  <a:lnTo>
                    <a:pt x="8874" y="7021"/>
                  </a:lnTo>
                  <a:lnTo>
                    <a:pt x="8851" y="7069"/>
                  </a:lnTo>
                  <a:lnTo>
                    <a:pt x="9002" y="7216"/>
                  </a:lnTo>
                  <a:close/>
                  <a:moveTo>
                    <a:pt x="9002" y="6990"/>
                  </a:moveTo>
                  <a:lnTo>
                    <a:pt x="9002" y="6931"/>
                  </a:lnTo>
                  <a:lnTo>
                    <a:pt x="8974" y="6917"/>
                  </a:lnTo>
                  <a:lnTo>
                    <a:pt x="9002" y="6859"/>
                  </a:lnTo>
                  <a:lnTo>
                    <a:pt x="9002" y="6761"/>
                  </a:lnTo>
                  <a:lnTo>
                    <a:pt x="8912" y="6945"/>
                  </a:lnTo>
                  <a:lnTo>
                    <a:pt x="9002" y="6990"/>
                  </a:lnTo>
                  <a:close/>
                  <a:moveTo>
                    <a:pt x="4078" y="17755"/>
                  </a:moveTo>
                  <a:lnTo>
                    <a:pt x="4038" y="17735"/>
                  </a:lnTo>
                  <a:lnTo>
                    <a:pt x="3953" y="17907"/>
                  </a:lnTo>
                  <a:lnTo>
                    <a:pt x="3810" y="17837"/>
                  </a:lnTo>
                  <a:lnTo>
                    <a:pt x="3876" y="17703"/>
                  </a:lnTo>
                  <a:lnTo>
                    <a:pt x="3835" y="17683"/>
                  </a:lnTo>
                  <a:lnTo>
                    <a:pt x="3770" y="17817"/>
                  </a:lnTo>
                  <a:lnTo>
                    <a:pt x="3641" y="17754"/>
                  </a:lnTo>
                  <a:lnTo>
                    <a:pt x="3720" y="17593"/>
                  </a:lnTo>
                  <a:lnTo>
                    <a:pt x="3684" y="17568"/>
                  </a:lnTo>
                  <a:lnTo>
                    <a:pt x="3579" y="17782"/>
                  </a:lnTo>
                  <a:lnTo>
                    <a:pt x="3970" y="17974"/>
                  </a:lnTo>
                  <a:lnTo>
                    <a:pt x="4078" y="17755"/>
                  </a:lnTo>
                  <a:close/>
                  <a:moveTo>
                    <a:pt x="3995" y="16937"/>
                  </a:moveTo>
                  <a:lnTo>
                    <a:pt x="3972" y="16984"/>
                  </a:lnTo>
                  <a:lnTo>
                    <a:pt x="4175" y="17144"/>
                  </a:lnTo>
                  <a:cubicBezTo>
                    <a:pt x="4188" y="17154"/>
                    <a:pt x="4200" y="17164"/>
                    <a:pt x="4213" y="17174"/>
                  </a:cubicBezTo>
                  <a:cubicBezTo>
                    <a:pt x="4226" y="17184"/>
                    <a:pt x="4237" y="17192"/>
                    <a:pt x="4248" y="17200"/>
                  </a:cubicBezTo>
                  <a:cubicBezTo>
                    <a:pt x="4258" y="17207"/>
                    <a:pt x="4266" y="17213"/>
                    <a:pt x="4273" y="17218"/>
                  </a:cubicBezTo>
                  <a:cubicBezTo>
                    <a:pt x="4278" y="17222"/>
                    <a:pt x="4281" y="17224"/>
                    <a:pt x="4283" y="17226"/>
                  </a:cubicBezTo>
                  <a:cubicBezTo>
                    <a:pt x="4281" y="17225"/>
                    <a:pt x="4278" y="17224"/>
                    <a:pt x="4273" y="17223"/>
                  </a:cubicBezTo>
                  <a:cubicBezTo>
                    <a:pt x="4267" y="17221"/>
                    <a:pt x="4259" y="17218"/>
                    <a:pt x="4249" y="17216"/>
                  </a:cubicBezTo>
                  <a:cubicBezTo>
                    <a:pt x="4239" y="17213"/>
                    <a:pt x="4227" y="17210"/>
                    <a:pt x="4214" y="17206"/>
                  </a:cubicBezTo>
                  <a:cubicBezTo>
                    <a:pt x="4200" y="17203"/>
                    <a:pt x="4186" y="17199"/>
                    <a:pt x="4170" y="17195"/>
                  </a:cubicBezTo>
                  <a:lnTo>
                    <a:pt x="3900" y="17129"/>
                  </a:lnTo>
                  <a:lnTo>
                    <a:pt x="3874" y="17182"/>
                  </a:lnTo>
                  <a:lnTo>
                    <a:pt x="4083" y="17349"/>
                  </a:lnTo>
                  <a:cubicBezTo>
                    <a:pt x="4093" y="17357"/>
                    <a:pt x="4104" y="17366"/>
                    <a:pt x="4115" y="17375"/>
                  </a:cubicBezTo>
                  <a:cubicBezTo>
                    <a:pt x="4127" y="17384"/>
                    <a:pt x="4138" y="17392"/>
                    <a:pt x="4148" y="17399"/>
                  </a:cubicBezTo>
                  <a:cubicBezTo>
                    <a:pt x="4158" y="17407"/>
                    <a:pt x="4166" y="17413"/>
                    <a:pt x="4173" y="17419"/>
                  </a:cubicBezTo>
                  <a:cubicBezTo>
                    <a:pt x="4180" y="17424"/>
                    <a:pt x="4184" y="17427"/>
                    <a:pt x="4185" y="17427"/>
                  </a:cubicBezTo>
                  <a:cubicBezTo>
                    <a:pt x="4183" y="17427"/>
                    <a:pt x="4178" y="17425"/>
                    <a:pt x="4169" y="17422"/>
                  </a:cubicBezTo>
                  <a:cubicBezTo>
                    <a:pt x="4161" y="17420"/>
                    <a:pt x="4150" y="17416"/>
                    <a:pt x="4138" y="17413"/>
                  </a:cubicBezTo>
                  <a:cubicBezTo>
                    <a:pt x="4126" y="17409"/>
                    <a:pt x="4112" y="17405"/>
                    <a:pt x="4098" y="17401"/>
                  </a:cubicBezTo>
                  <a:cubicBezTo>
                    <a:pt x="4083" y="17397"/>
                    <a:pt x="4069" y="17393"/>
                    <a:pt x="4056" y="17390"/>
                  </a:cubicBezTo>
                  <a:lnTo>
                    <a:pt x="3803" y="17327"/>
                  </a:lnTo>
                  <a:lnTo>
                    <a:pt x="3778" y="17377"/>
                  </a:lnTo>
                  <a:lnTo>
                    <a:pt x="4215" y="17477"/>
                  </a:lnTo>
                  <a:lnTo>
                    <a:pt x="4244" y="17417"/>
                  </a:lnTo>
                  <a:lnTo>
                    <a:pt x="4047" y="17261"/>
                  </a:lnTo>
                  <a:cubicBezTo>
                    <a:pt x="4036" y="17252"/>
                    <a:pt x="4024" y="17243"/>
                    <a:pt x="4013" y="17234"/>
                  </a:cubicBezTo>
                  <a:cubicBezTo>
                    <a:pt x="4002" y="17226"/>
                    <a:pt x="3992" y="17218"/>
                    <a:pt x="3983" y="17212"/>
                  </a:cubicBezTo>
                  <a:cubicBezTo>
                    <a:pt x="3974" y="17205"/>
                    <a:pt x="3967" y="17200"/>
                    <a:pt x="3961" y="17196"/>
                  </a:cubicBezTo>
                  <a:cubicBezTo>
                    <a:pt x="3955" y="17192"/>
                    <a:pt x="3952" y="17189"/>
                    <a:pt x="3951" y="17188"/>
                  </a:cubicBezTo>
                  <a:cubicBezTo>
                    <a:pt x="3952" y="17189"/>
                    <a:pt x="3956" y="17190"/>
                    <a:pt x="3963" y="17192"/>
                  </a:cubicBezTo>
                  <a:cubicBezTo>
                    <a:pt x="3970" y="17194"/>
                    <a:pt x="3979" y="17197"/>
                    <a:pt x="3989" y="17200"/>
                  </a:cubicBezTo>
                  <a:cubicBezTo>
                    <a:pt x="4000" y="17203"/>
                    <a:pt x="4012" y="17206"/>
                    <a:pt x="4026" y="17210"/>
                  </a:cubicBezTo>
                  <a:cubicBezTo>
                    <a:pt x="4040" y="17214"/>
                    <a:pt x="4055" y="17218"/>
                    <a:pt x="4071" y="17222"/>
                  </a:cubicBezTo>
                  <a:lnTo>
                    <a:pt x="4312" y="17280"/>
                  </a:lnTo>
                  <a:lnTo>
                    <a:pt x="4342" y="17219"/>
                  </a:lnTo>
                  <a:lnTo>
                    <a:pt x="3995" y="16937"/>
                  </a:lnTo>
                  <a:close/>
                  <a:moveTo>
                    <a:pt x="4447" y="17006"/>
                  </a:moveTo>
                  <a:lnTo>
                    <a:pt x="4056" y="16813"/>
                  </a:lnTo>
                  <a:lnTo>
                    <a:pt x="4033" y="16859"/>
                  </a:lnTo>
                  <a:lnTo>
                    <a:pt x="4424" y="17051"/>
                  </a:lnTo>
                  <a:lnTo>
                    <a:pt x="4447" y="17006"/>
                  </a:lnTo>
                  <a:close/>
                  <a:moveTo>
                    <a:pt x="4563" y="16671"/>
                  </a:moveTo>
                  <a:lnTo>
                    <a:pt x="4487" y="16825"/>
                  </a:lnTo>
                  <a:lnTo>
                    <a:pt x="4135" y="16652"/>
                  </a:lnTo>
                  <a:lnTo>
                    <a:pt x="4112" y="16699"/>
                  </a:lnTo>
                  <a:lnTo>
                    <a:pt x="4503" y="16891"/>
                  </a:lnTo>
                  <a:lnTo>
                    <a:pt x="4599" y="16696"/>
                  </a:lnTo>
                  <a:lnTo>
                    <a:pt x="4563" y="16671"/>
                  </a:lnTo>
                  <a:close/>
                  <a:moveTo>
                    <a:pt x="4766" y="16358"/>
                  </a:moveTo>
                  <a:lnTo>
                    <a:pt x="4375" y="16165"/>
                  </a:lnTo>
                  <a:lnTo>
                    <a:pt x="4352" y="16212"/>
                  </a:lnTo>
                  <a:lnTo>
                    <a:pt x="4515" y="16292"/>
                  </a:lnTo>
                  <a:lnTo>
                    <a:pt x="4434" y="16457"/>
                  </a:lnTo>
                  <a:lnTo>
                    <a:pt x="4271" y="16377"/>
                  </a:lnTo>
                  <a:lnTo>
                    <a:pt x="4248" y="16422"/>
                  </a:lnTo>
                  <a:lnTo>
                    <a:pt x="4639" y="16615"/>
                  </a:lnTo>
                  <a:lnTo>
                    <a:pt x="4662" y="16569"/>
                  </a:lnTo>
                  <a:lnTo>
                    <a:pt x="4472" y="16476"/>
                  </a:lnTo>
                  <a:lnTo>
                    <a:pt x="4553" y="16311"/>
                  </a:lnTo>
                  <a:lnTo>
                    <a:pt x="4743" y="16404"/>
                  </a:lnTo>
                  <a:lnTo>
                    <a:pt x="4766" y="16358"/>
                  </a:lnTo>
                  <a:close/>
                  <a:moveTo>
                    <a:pt x="4930" y="16024"/>
                  </a:moveTo>
                  <a:lnTo>
                    <a:pt x="4889" y="16004"/>
                  </a:lnTo>
                  <a:lnTo>
                    <a:pt x="4805" y="16176"/>
                  </a:lnTo>
                  <a:lnTo>
                    <a:pt x="4662" y="16106"/>
                  </a:lnTo>
                  <a:lnTo>
                    <a:pt x="4728" y="15972"/>
                  </a:lnTo>
                  <a:lnTo>
                    <a:pt x="4687" y="15952"/>
                  </a:lnTo>
                  <a:lnTo>
                    <a:pt x="4621" y="16086"/>
                  </a:lnTo>
                  <a:lnTo>
                    <a:pt x="4493" y="16023"/>
                  </a:lnTo>
                  <a:lnTo>
                    <a:pt x="4572" y="15862"/>
                  </a:lnTo>
                  <a:lnTo>
                    <a:pt x="4536" y="15837"/>
                  </a:lnTo>
                  <a:lnTo>
                    <a:pt x="4431" y="16051"/>
                  </a:lnTo>
                  <a:lnTo>
                    <a:pt x="4822" y="16243"/>
                  </a:lnTo>
                  <a:lnTo>
                    <a:pt x="4930" y="16024"/>
                  </a:lnTo>
                  <a:close/>
                  <a:moveTo>
                    <a:pt x="5030" y="15721"/>
                  </a:moveTo>
                  <a:lnTo>
                    <a:pt x="4954" y="15875"/>
                  </a:lnTo>
                  <a:lnTo>
                    <a:pt x="4603" y="15702"/>
                  </a:lnTo>
                  <a:lnTo>
                    <a:pt x="4580" y="15749"/>
                  </a:lnTo>
                  <a:lnTo>
                    <a:pt x="4971" y="15941"/>
                  </a:lnTo>
                  <a:lnTo>
                    <a:pt x="5066" y="15746"/>
                  </a:lnTo>
                  <a:lnTo>
                    <a:pt x="5030" y="15721"/>
                  </a:lnTo>
                  <a:close/>
                  <a:moveTo>
                    <a:pt x="5289" y="15293"/>
                  </a:moveTo>
                  <a:lnTo>
                    <a:pt x="4882" y="15135"/>
                  </a:lnTo>
                  <a:lnTo>
                    <a:pt x="4848" y="15204"/>
                  </a:lnTo>
                  <a:lnTo>
                    <a:pt x="5072" y="15405"/>
                  </a:lnTo>
                  <a:cubicBezTo>
                    <a:pt x="5085" y="15417"/>
                    <a:pt x="5098" y="15427"/>
                    <a:pt x="5109" y="15436"/>
                  </a:cubicBezTo>
                  <a:cubicBezTo>
                    <a:pt x="5120" y="15444"/>
                    <a:pt x="5127" y="15449"/>
                    <a:pt x="5128" y="15450"/>
                  </a:cubicBezTo>
                  <a:cubicBezTo>
                    <a:pt x="5126" y="15450"/>
                    <a:pt x="5118" y="15448"/>
                    <a:pt x="5104" y="15444"/>
                  </a:cubicBezTo>
                  <a:cubicBezTo>
                    <a:pt x="5090" y="15440"/>
                    <a:pt x="5073" y="15436"/>
                    <a:pt x="5052" y="15432"/>
                  </a:cubicBezTo>
                  <a:lnTo>
                    <a:pt x="4762" y="15378"/>
                  </a:lnTo>
                  <a:lnTo>
                    <a:pt x="4729" y="15446"/>
                  </a:lnTo>
                  <a:lnTo>
                    <a:pt x="5103" y="15673"/>
                  </a:lnTo>
                  <a:lnTo>
                    <a:pt x="5125" y="15628"/>
                  </a:lnTo>
                  <a:lnTo>
                    <a:pt x="4857" y="15469"/>
                  </a:lnTo>
                  <a:cubicBezTo>
                    <a:pt x="4852" y="15466"/>
                    <a:pt x="4845" y="15462"/>
                    <a:pt x="4838" y="15458"/>
                  </a:cubicBezTo>
                  <a:cubicBezTo>
                    <a:pt x="4830" y="15454"/>
                    <a:pt x="4823" y="15449"/>
                    <a:pt x="4815" y="15445"/>
                  </a:cubicBezTo>
                  <a:cubicBezTo>
                    <a:pt x="4808" y="15441"/>
                    <a:pt x="4802" y="15437"/>
                    <a:pt x="4796" y="15434"/>
                  </a:cubicBezTo>
                  <a:cubicBezTo>
                    <a:pt x="4791" y="15431"/>
                    <a:pt x="4788" y="15430"/>
                    <a:pt x="4787" y="15429"/>
                  </a:cubicBezTo>
                  <a:cubicBezTo>
                    <a:pt x="4791" y="15430"/>
                    <a:pt x="4800" y="15432"/>
                    <a:pt x="4814" y="15435"/>
                  </a:cubicBezTo>
                  <a:cubicBezTo>
                    <a:pt x="4829" y="15438"/>
                    <a:pt x="4848" y="15442"/>
                    <a:pt x="4870" y="15446"/>
                  </a:cubicBezTo>
                  <a:lnTo>
                    <a:pt x="5185" y="15505"/>
                  </a:lnTo>
                  <a:lnTo>
                    <a:pt x="5205" y="15465"/>
                  </a:lnTo>
                  <a:lnTo>
                    <a:pt x="4954" y="15238"/>
                  </a:lnTo>
                  <a:cubicBezTo>
                    <a:pt x="4949" y="15233"/>
                    <a:pt x="4943" y="15228"/>
                    <a:pt x="4938" y="15223"/>
                  </a:cubicBezTo>
                  <a:cubicBezTo>
                    <a:pt x="4932" y="15218"/>
                    <a:pt x="4926" y="15214"/>
                    <a:pt x="4921" y="15209"/>
                  </a:cubicBezTo>
                  <a:cubicBezTo>
                    <a:pt x="4916" y="15205"/>
                    <a:pt x="4911" y="15201"/>
                    <a:pt x="4907" y="15198"/>
                  </a:cubicBezTo>
                  <a:cubicBezTo>
                    <a:pt x="4904" y="15195"/>
                    <a:pt x="4902" y="15193"/>
                    <a:pt x="4901" y="15192"/>
                  </a:cubicBezTo>
                  <a:cubicBezTo>
                    <a:pt x="4902" y="15193"/>
                    <a:pt x="4904" y="15194"/>
                    <a:pt x="4909" y="15196"/>
                  </a:cubicBezTo>
                  <a:cubicBezTo>
                    <a:pt x="4914" y="15198"/>
                    <a:pt x="4919" y="15201"/>
                    <a:pt x="4926" y="15204"/>
                  </a:cubicBezTo>
                  <a:cubicBezTo>
                    <a:pt x="4933" y="15207"/>
                    <a:pt x="4940" y="15210"/>
                    <a:pt x="4948" y="15213"/>
                  </a:cubicBezTo>
                  <a:cubicBezTo>
                    <a:pt x="4955" y="15216"/>
                    <a:pt x="4962" y="15219"/>
                    <a:pt x="4968" y="15222"/>
                  </a:cubicBezTo>
                  <a:lnTo>
                    <a:pt x="5266" y="15340"/>
                  </a:lnTo>
                  <a:lnTo>
                    <a:pt x="5289" y="15293"/>
                  </a:lnTo>
                  <a:close/>
                  <a:moveTo>
                    <a:pt x="5309" y="14882"/>
                  </a:moveTo>
                  <a:cubicBezTo>
                    <a:pt x="5294" y="14880"/>
                    <a:pt x="5281" y="14881"/>
                    <a:pt x="5268" y="14885"/>
                  </a:cubicBezTo>
                  <a:cubicBezTo>
                    <a:pt x="5254" y="14888"/>
                    <a:pt x="5242" y="14893"/>
                    <a:pt x="5232" y="14901"/>
                  </a:cubicBezTo>
                  <a:cubicBezTo>
                    <a:pt x="5221" y="14908"/>
                    <a:pt x="5208" y="14919"/>
                    <a:pt x="5194" y="14934"/>
                  </a:cubicBezTo>
                  <a:lnTo>
                    <a:pt x="5158" y="14972"/>
                  </a:lnTo>
                  <a:cubicBezTo>
                    <a:pt x="5139" y="14992"/>
                    <a:pt x="5122" y="15004"/>
                    <a:pt x="5108" y="15009"/>
                  </a:cubicBezTo>
                  <a:cubicBezTo>
                    <a:pt x="5093" y="15015"/>
                    <a:pt x="5078" y="15014"/>
                    <a:pt x="5062" y="15006"/>
                  </a:cubicBezTo>
                  <a:cubicBezTo>
                    <a:pt x="5042" y="14996"/>
                    <a:pt x="5030" y="14981"/>
                    <a:pt x="5025" y="14962"/>
                  </a:cubicBezTo>
                  <a:cubicBezTo>
                    <a:pt x="5020" y="14943"/>
                    <a:pt x="5024" y="14921"/>
                    <a:pt x="5036" y="14896"/>
                  </a:cubicBezTo>
                  <a:cubicBezTo>
                    <a:pt x="5040" y="14888"/>
                    <a:pt x="5045" y="14880"/>
                    <a:pt x="5049" y="14873"/>
                  </a:cubicBezTo>
                  <a:cubicBezTo>
                    <a:pt x="5054" y="14866"/>
                    <a:pt x="5060" y="14860"/>
                    <a:pt x="5066" y="14854"/>
                  </a:cubicBezTo>
                  <a:cubicBezTo>
                    <a:pt x="5072" y="14848"/>
                    <a:pt x="5080" y="14842"/>
                    <a:pt x="5088" y="14836"/>
                  </a:cubicBezTo>
                  <a:cubicBezTo>
                    <a:pt x="5096" y="14830"/>
                    <a:pt x="5105" y="14824"/>
                    <a:pt x="5116" y="14817"/>
                  </a:cubicBezTo>
                  <a:lnTo>
                    <a:pt x="5092" y="14780"/>
                  </a:lnTo>
                  <a:cubicBezTo>
                    <a:pt x="5049" y="14805"/>
                    <a:pt x="5017" y="14838"/>
                    <a:pt x="4997" y="14879"/>
                  </a:cubicBezTo>
                  <a:cubicBezTo>
                    <a:pt x="4987" y="14898"/>
                    <a:pt x="4982" y="14917"/>
                    <a:pt x="4980" y="14935"/>
                  </a:cubicBezTo>
                  <a:cubicBezTo>
                    <a:pt x="4977" y="14954"/>
                    <a:pt x="4979" y="14971"/>
                    <a:pt x="4983" y="14987"/>
                  </a:cubicBezTo>
                  <a:cubicBezTo>
                    <a:pt x="4988" y="15002"/>
                    <a:pt x="4995" y="15017"/>
                    <a:pt x="5006" y="15030"/>
                  </a:cubicBezTo>
                  <a:cubicBezTo>
                    <a:pt x="5016" y="15042"/>
                    <a:pt x="5030" y="15053"/>
                    <a:pt x="5047" y="15061"/>
                  </a:cubicBezTo>
                  <a:cubicBezTo>
                    <a:pt x="5072" y="15074"/>
                    <a:pt x="5097" y="15076"/>
                    <a:pt x="5123" y="15068"/>
                  </a:cubicBezTo>
                  <a:cubicBezTo>
                    <a:pt x="5134" y="15064"/>
                    <a:pt x="5145" y="15059"/>
                    <a:pt x="5155" y="15051"/>
                  </a:cubicBezTo>
                  <a:cubicBezTo>
                    <a:pt x="5165" y="15043"/>
                    <a:pt x="5178" y="15031"/>
                    <a:pt x="5192" y="15016"/>
                  </a:cubicBezTo>
                  <a:lnTo>
                    <a:pt x="5223" y="14982"/>
                  </a:lnTo>
                  <a:cubicBezTo>
                    <a:pt x="5260" y="14942"/>
                    <a:pt x="5296" y="14931"/>
                    <a:pt x="5330" y="14948"/>
                  </a:cubicBezTo>
                  <a:cubicBezTo>
                    <a:pt x="5354" y="14959"/>
                    <a:pt x="5368" y="14978"/>
                    <a:pt x="5372" y="15003"/>
                  </a:cubicBezTo>
                  <a:cubicBezTo>
                    <a:pt x="5375" y="15015"/>
                    <a:pt x="5375" y="15026"/>
                    <a:pt x="5373" y="15036"/>
                  </a:cubicBezTo>
                  <a:cubicBezTo>
                    <a:pt x="5371" y="15047"/>
                    <a:pt x="5366" y="15059"/>
                    <a:pt x="5359" y="15074"/>
                  </a:cubicBezTo>
                  <a:cubicBezTo>
                    <a:pt x="5349" y="15094"/>
                    <a:pt x="5338" y="15111"/>
                    <a:pt x="5324" y="15125"/>
                  </a:cubicBezTo>
                  <a:cubicBezTo>
                    <a:pt x="5310" y="15139"/>
                    <a:pt x="5294" y="15152"/>
                    <a:pt x="5274" y="15162"/>
                  </a:cubicBezTo>
                  <a:lnTo>
                    <a:pt x="5300" y="15201"/>
                  </a:lnTo>
                  <a:cubicBezTo>
                    <a:pt x="5322" y="15187"/>
                    <a:pt x="5341" y="15172"/>
                    <a:pt x="5356" y="15154"/>
                  </a:cubicBezTo>
                  <a:cubicBezTo>
                    <a:pt x="5372" y="15137"/>
                    <a:pt x="5386" y="15116"/>
                    <a:pt x="5397" y="15093"/>
                  </a:cubicBezTo>
                  <a:cubicBezTo>
                    <a:pt x="5406" y="15074"/>
                    <a:pt x="5412" y="15058"/>
                    <a:pt x="5415" y="15042"/>
                  </a:cubicBezTo>
                  <a:cubicBezTo>
                    <a:pt x="5418" y="15027"/>
                    <a:pt x="5418" y="15010"/>
                    <a:pt x="5416" y="14993"/>
                  </a:cubicBezTo>
                  <a:cubicBezTo>
                    <a:pt x="5414" y="14970"/>
                    <a:pt x="5407" y="14950"/>
                    <a:pt x="5395" y="14933"/>
                  </a:cubicBezTo>
                  <a:cubicBezTo>
                    <a:pt x="5382" y="14915"/>
                    <a:pt x="5367" y="14902"/>
                    <a:pt x="5349" y="14893"/>
                  </a:cubicBezTo>
                  <a:cubicBezTo>
                    <a:pt x="5337" y="14887"/>
                    <a:pt x="5324" y="14883"/>
                    <a:pt x="5309" y="14882"/>
                  </a:cubicBezTo>
                  <a:close/>
                  <a:moveTo>
                    <a:pt x="5423" y="14692"/>
                  </a:moveTo>
                  <a:lnTo>
                    <a:pt x="5380" y="14670"/>
                  </a:lnTo>
                  <a:lnTo>
                    <a:pt x="5326" y="14779"/>
                  </a:lnTo>
                  <a:lnTo>
                    <a:pt x="5370" y="14800"/>
                  </a:lnTo>
                  <a:lnTo>
                    <a:pt x="5423" y="14692"/>
                  </a:lnTo>
                  <a:close/>
                  <a:moveTo>
                    <a:pt x="5340" y="14204"/>
                  </a:moveTo>
                  <a:lnTo>
                    <a:pt x="5317" y="14250"/>
                  </a:lnTo>
                  <a:lnTo>
                    <a:pt x="5589" y="14384"/>
                  </a:lnTo>
                  <a:cubicBezTo>
                    <a:pt x="5603" y="14391"/>
                    <a:pt x="5614" y="14397"/>
                    <a:pt x="5622" y="14404"/>
                  </a:cubicBezTo>
                  <a:cubicBezTo>
                    <a:pt x="5630" y="14410"/>
                    <a:pt x="5637" y="14418"/>
                    <a:pt x="5643" y="14429"/>
                  </a:cubicBezTo>
                  <a:cubicBezTo>
                    <a:pt x="5648" y="14439"/>
                    <a:pt x="5650" y="14451"/>
                    <a:pt x="5648" y="14465"/>
                  </a:cubicBezTo>
                  <a:cubicBezTo>
                    <a:pt x="5646" y="14479"/>
                    <a:pt x="5642" y="14494"/>
                    <a:pt x="5634" y="14510"/>
                  </a:cubicBezTo>
                  <a:cubicBezTo>
                    <a:pt x="5628" y="14522"/>
                    <a:pt x="5621" y="14532"/>
                    <a:pt x="5615" y="14540"/>
                  </a:cubicBezTo>
                  <a:cubicBezTo>
                    <a:pt x="5608" y="14547"/>
                    <a:pt x="5601" y="14553"/>
                    <a:pt x="5595" y="14558"/>
                  </a:cubicBezTo>
                  <a:cubicBezTo>
                    <a:pt x="5588" y="14562"/>
                    <a:pt x="5581" y="14565"/>
                    <a:pt x="5575" y="14566"/>
                  </a:cubicBezTo>
                  <a:cubicBezTo>
                    <a:pt x="5569" y="14567"/>
                    <a:pt x="5563" y="14568"/>
                    <a:pt x="5558" y="14568"/>
                  </a:cubicBezTo>
                  <a:cubicBezTo>
                    <a:pt x="5550" y="14567"/>
                    <a:pt x="5541" y="14565"/>
                    <a:pt x="5530" y="14561"/>
                  </a:cubicBezTo>
                  <a:cubicBezTo>
                    <a:pt x="5519" y="14556"/>
                    <a:pt x="5508" y="14552"/>
                    <a:pt x="5498" y="14547"/>
                  </a:cubicBezTo>
                  <a:lnTo>
                    <a:pt x="5235" y="14417"/>
                  </a:lnTo>
                  <a:lnTo>
                    <a:pt x="5212" y="14463"/>
                  </a:lnTo>
                  <a:lnTo>
                    <a:pt x="5492" y="14601"/>
                  </a:lnTo>
                  <a:cubicBezTo>
                    <a:pt x="5501" y="14606"/>
                    <a:pt x="5511" y="14610"/>
                    <a:pt x="5523" y="14614"/>
                  </a:cubicBezTo>
                  <a:cubicBezTo>
                    <a:pt x="5535" y="14619"/>
                    <a:pt x="5547" y="14621"/>
                    <a:pt x="5559" y="14620"/>
                  </a:cubicBezTo>
                  <a:cubicBezTo>
                    <a:pt x="5584" y="14619"/>
                    <a:pt x="5605" y="14612"/>
                    <a:pt x="5623" y="14598"/>
                  </a:cubicBezTo>
                  <a:cubicBezTo>
                    <a:pt x="5641" y="14584"/>
                    <a:pt x="5657" y="14563"/>
                    <a:pt x="5672" y="14532"/>
                  </a:cubicBezTo>
                  <a:cubicBezTo>
                    <a:pt x="5684" y="14508"/>
                    <a:pt x="5692" y="14487"/>
                    <a:pt x="5695" y="14468"/>
                  </a:cubicBezTo>
                  <a:cubicBezTo>
                    <a:pt x="5698" y="14450"/>
                    <a:pt x="5697" y="14432"/>
                    <a:pt x="5693" y="14415"/>
                  </a:cubicBezTo>
                  <a:cubicBezTo>
                    <a:pt x="5689" y="14398"/>
                    <a:pt x="5681" y="14385"/>
                    <a:pt x="5670" y="14374"/>
                  </a:cubicBezTo>
                  <a:cubicBezTo>
                    <a:pt x="5659" y="14364"/>
                    <a:pt x="5641" y="14353"/>
                    <a:pt x="5618" y="14341"/>
                  </a:cubicBezTo>
                  <a:lnTo>
                    <a:pt x="5340" y="14204"/>
                  </a:lnTo>
                  <a:close/>
                  <a:moveTo>
                    <a:pt x="5914" y="14024"/>
                  </a:moveTo>
                  <a:lnTo>
                    <a:pt x="5523" y="13832"/>
                  </a:lnTo>
                  <a:lnTo>
                    <a:pt x="5500" y="13878"/>
                  </a:lnTo>
                  <a:lnTo>
                    <a:pt x="5714" y="13981"/>
                  </a:lnTo>
                  <a:cubicBezTo>
                    <a:pt x="5728" y="13988"/>
                    <a:pt x="5742" y="13994"/>
                    <a:pt x="5756" y="14001"/>
                  </a:cubicBezTo>
                  <a:cubicBezTo>
                    <a:pt x="5771" y="14007"/>
                    <a:pt x="5784" y="14013"/>
                    <a:pt x="5795" y="14017"/>
                  </a:cubicBezTo>
                  <a:cubicBezTo>
                    <a:pt x="5806" y="14022"/>
                    <a:pt x="5816" y="14026"/>
                    <a:pt x="5823" y="14029"/>
                  </a:cubicBezTo>
                  <a:cubicBezTo>
                    <a:pt x="5831" y="14032"/>
                    <a:pt x="5835" y="14034"/>
                    <a:pt x="5835" y="14034"/>
                  </a:cubicBezTo>
                  <a:cubicBezTo>
                    <a:pt x="5834" y="14034"/>
                    <a:pt x="5830" y="14034"/>
                    <a:pt x="5824" y="14033"/>
                  </a:cubicBezTo>
                  <a:cubicBezTo>
                    <a:pt x="5818" y="14033"/>
                    <a:pt x="5810" y="14032"/>
                    <a:pt x="5801" y="14032"/>
                  </a:cubicBezTo>
                  <a:cubicBezTo>
                    <a:pt x="5792" y="14031"/>
                    <a:pt x="5782" y="14031"/>
                    <a:pt x="5770" y="14030"/>
                  </a:cubicBezTo>
                  <a:cubicBezTo>
                    <a:pt x="5758" y="14030"/>
                    <a:pt x="5747" y="14030"/>
                    <a:pt x="5735" y="14030"/>
                  </a:cubicBezTo>
                  <a:lnTo>
                    <a:pt x="5422" y="14037"/>
                  </a:lnTo>
                  <a:lnTo>
                    <a:pt x="5395" y="14091"/>
                  </a:lnTo>
                  <a:lnTo>
                    <a:pt x="5786" y="14284"/>
                  </a:lnTo>
                  <a:lnTo>
                    <a:pt x="5810" y="14235"/>
                  </a:lnTo>
                  <a:lnTo>
                    <a:pt x="5582" y="14126"/>
                  </a:lnTo>
                  <a:cubicBezTo>
                    <a:pt x="5571" y="14120"/>
                    <a:pt x="5559" y="14115"/>
                    <a:pt x="5547" y="14110"/>
                  </a:cubicBezTo>
                  <a:cubicBezTo>
                    <a:pt x="5536" y="14105"/>
                    <a:pt x="5525" y="14100"/>
                    <a:pt x="5515" y="14096"/>
                  </a:cubicBezTo>
                  <a:cubicBezTo>
                    <a:pt x="5505" y="14092"/>
                    <a:pt x="5496" y="14088"/>
                    <a:pt x="5489" y="14085"/>
                  </a:cubicBezTo>
                  <a:cubicBezTo>
                    <a:pt x="5482" y="14082"/>
                    <a:pt x="5477" y="14080"/>
                    <a:pt x="5473" y="14079"/>
                  </a:cubicBezTo>
                  <a:cubicBezTo>
                    <a:pt x="5477" y="14080"/>
                    <a:pt x="5483" y="14080"/>
                    <a:pt x="5491" y="14080"/>
                  </a:cubicBezTo>
                  <a:cubicBezTo>
                    <a:pt x="5498" y="14081"/>
                    <a:pt x="5507" y="14081"/>
                    <a:pt x="5517" y="14081"/>
                  </a:cubicBezTo>
                  <a:cubicBezTo>
                    <a:pt x="5527" y="14081"/>
                    <a:pt x="5538" y="14081"/>
                    <a:pt x="5550" y="14081"/>
                  </a:cubicBezTo>
                  <a:cubicBezTo>
                    <a:pt x="5563" y="14081"/>
                    <a:pt x="5575" y="14081"/>
                    <a:pt x="5589" y="14081"/>
                  </a:cubicBezTo>
                  <a:lnTo>
                    <a:pt x="5890" y="14073"/>
                  </a:lnTo>
                  <a:lnTo>
                    <a:pt x="5914" y="14024"/>
                  </a:lnTo>
                  <a:close/>
                  <a:moveTo>
                    <a:pt x="5993" y="13864"/>
                  </a:moveTo>
                  <a:lnTo>
                    <a:pt x="5602" y="13672"/>
                  </a:lnTo>
                  <a:lnTo>
                    <a:pt x="5579" y="13717"/>
                  </a:lnTo>
                  <a:lnTo>
                    <a:pt x="5970" y="13910"/>
                  </a:lnTo>
                  <a:lnTo>
                    <a:pt x="5993" y="13864"/>
                  </a:lnTo>
                  <a:close/>
                  <a:moveTo>
                    <a:pt x="5792" y="13284"/>
                  </a:moveTo>
                  <a:lnTo>
                    <a:pt x="5769" y="13332"/>
                  </a:lnTo>
                  <a:lnTo>
                    <a:pt x="5985" y="13543"/>
                  </a:lnTo>
                  <a:cubicBezTo>
                    <a:pt x="6003" y="13560"/>
                    <a:pt x="6018" y="13574"/>
                    <a:pt x="6030" y="13585"/>
                  </a:cubicBezTo>
                  <a:cubicBezTo>
                    <a:pt x="6042" y="13596"/>
                    <a:pt x="6050" y="13603"/>
                    <a:pt x="6055" y="13607"/>
                  </a:cubicBezTo>
                  <a:cubicBezTo>
                    <a:pt x="6052" y="13606"/>
                    <a:pt x="6047" y="13605"/>
                    <a:pt x="6040" y="13603"/>
                  </a:cubicBezTo>
                  <a:cubicBezTo>
                    <a:pt x="6033" y="13601"/>
                    <a:pt x="6025" y="13599"/>
                    <a:pt x="6016" y="13597"/>
                  </a:cubicBezTo>
                  <a:cubicBezTo>
                    <a:pt x="6007" y="13595"/>
                    <a:pt x="5997" y="13593"/>
                    <a:pt x="5987" y="13592"/>
                  </a:cubicBezTo>
                  <a:cubicBezTo>
                    <a:pt x="5977" y="13590"/>
                    <a:pt x="5966" y="13588"/>
                    <a:pt x="5956" y="13587"/>
                  </a:cubicBezTo>
                  <a:lnTo>
                    <a:pt x="5664" y="13545"/>
                  </a:lnTo>
                  <a:lnTo>
                    <a:pt x="5639" y="13596"/>
                  </a:lnTo>
                  <a:lnTo>
                    <a:pt x="6095" y="13657"/>
                  </a:lnTo>
                  <a:lnTo>
                    <a:pt x="6117" y="13611"/>
                  </a:lnTo>
                  <a:lnTo>
                    <a:pt x="5792" y="13284"/>
                  </a:lnTo>
                  <a:close/>
                  <a:moveTo>
                    <a:pt x="6328" y="13182"/>
                  </a:moveTo>
                  <a:lnTo>
                    <a:pt x="6288" y="13162"/>
                  </a:lnTo>
                  <a:lnTo>
                    <a:pt x="6203" y="13334"/>
                  </a:lnTo>
                  <a:lnTo>
                    <a:pt x="6060" y="13264"/>
                  </a:lnTo>
                  <a:lnTo>
                    <a:pt x="6126" y="13130"/>
                  </a:lnTo>
                  <a:lnTo>
                    <a:pt x="6086" y="13110"/>
                  </a:lnTo>
                  <a:lnTo>
                    <a:pt x="6020" y="13244"/>
                  </a:lnTo>
                  <a:lnTo>
                    <a:pt x="5892" y="13181"/>
                  </a:lnTo>
                  <a:lnTo>
                    <a:pt x="5970" y="13020"/>
                  </a:lnTo>
                  <a:lnTo>
                    <a:pt x="5935" y="12995"/>
                  </a:lnTo>
                  <a:lnTo>
                    <a:pt x="5830" y="13209"/>
                  </a:lnTo>
                  <a:lnTo>
                    <a:pt x="6220" y="13401"/>
                  </a:lnTo>
                  <a:lnTo>
                    <a:pt x="6328" y="13182"/>
                  </a:lnTo>
                  <a:close/>
                  <a:moveTo>
                    <a:pt x="6491" y="12851"/>
                  </a:moveTo>
                  <a:lnTo>
                    <a:pt x="6455" y="12855"/>
                  </a:lnTo>
                  <a:cubicBezTo>
                    <a:pt x="6438" y="12858"/>
                    <a:pt x="6421" y="12860"/>
                    <a:pt x="6402" y="12863"/>
                  </a:cubicBezTo>
                  <a:cubicBezTo>
                    <a:pt x="6383" y="12865"/>
                    <a:pt x="6366" y="12868"/>
                    <a:pt x="6349" y="12870"/>
                  </a:cubicBezTo>
                  <a:cubicBezTo>
                    <a:pt x="6333" y="12872"/>
                    <a:pt x="6321" y="12874"/>
                    <a:pt x="6314" y="12875"/>
                  </a:cubicBezTo>
                  <a:cubicBezTo>
                    <a:pt x="6304" y="12877"/>
                    <a:pt x="6293" y="12880"/>
                    <a:pt x="6282" y="12883"/>
                  </a:cubicBezTo>
                  <a:cubicBezTo>
                    <a:pt x="6270" y="12886"/>
                    <a:pt x="6259" y="12889"/>
                    <a:pt x="6251" y="12893"/>
                  </a:cubicBezTo>
                  <a:lnTo>
                    <a:pt x="6254" y="12887"/>
                  </a:lnTo>
                  <a:cubicBezTo>
                    <a:pt x="6261" y="12872"/>
                    <a:pt x="6266" y="12856"/>
                    <a:pt x="6267" y="12841"/>
                  </a:cubicBezTo>
                  <a:cubicBezTo>
                    <a:pt x="6268" y="12826"/>
                    <a:pt x="6266" y="12811"/>
                    <a:pt x="6261" y="12798"/>
                  </a:cubicBezTo>
                  <a:cubicBezTo>
                    <a:pt x="6257" y="12784"/>
                    <a:pt x="6249" y="12772"/>
                    <a:pt x="6238" y="12760"/>
                  </a:cubicBezTo>
                  <a:cubicBezTo>
                    <a:pt x="6227" y="12749"/>
                    <a:pt x="6214" y="12739"/>
                    <a:pt x="6198" y="12731"/>
                  </a:cubicBezTo>
                  <a:cubicBezTo>
                    <a:pt x="6187" y="12726"/>
                    <a:pt x="6177" y="12723"/>
                    <a:pt x="6168" y="12721"/>
                  </a:cubicBezTo>
                  <a:cubicBezTo>
                    <a:pt x="6158" y="12719"/>
                    <a:pt x="6149" y="12718"/>
                    <a:pt x="6140" y="12719"/>
                  </a:cubicBezTo>
                  <a:cubicBezTo>
                    <a:pt x="6131" y="12719"/>
                    <a:pt x="6123" y="12720"/>
                    <a:pt x="6116" y="12722"/>
                  </a:cubicBezTo>
                  <a:cubicBezTo>
                    <a:pt x="6109" y="12724"/>
                    <a:pt x="6102" y="12727"/>
                    <a:pt x="6097" y="12729"/>
                  </a:cubicBezTo>
                  <a:cubicBezTo>
                    <a:pt x="6091" y="12732"/>
                    <a:pt x="6085" y="12736"/>
                    <a:pt x="6079" y="12740"/>
                  </a:cubicBezTo>
                  <a:cubicBezTo>
                    <a:pt x="6073" y="12744"/>
                    <a:pt x="6067" y="12750"/>
                    <a:pt x="6061" y="12757"/>
                  </a:cubicBezTo>
                  <a:cubicBezTo>
                    <a:pt x="6054" y="12763"/>
                    <a:pt x="6048" y="12771"/>
                    <a:pt x="6042" y="12781"/>
                  </a:cubicBezTo>
                  <a:cubicBezTo>
                    <a:pt x="6036" y="12791"/>
                    <a:pt x="6030" y="12802"/>
                    <a:pt x="6023" y="12816"/>
                  </a:cubicBezTo>
                  <a:lnTo>
                    <a:pt x="5978" y="12907"/>
                  </a:lnTo>
                  <a:lnTo>
                    <a:pt x="6369" y="13099"/>
                  </a:lnTo>
                  <a:lnTo>
                    <a:pt x="6391" y="13054"/>
                  </a:lnTo>
                  <a:lnTo>
                    <a:pt x="6215" y="12967"/>
                  </a:lnTo>
                  <a:cubicBezTo>
                    <a:pt x="6220" y="12957"/>
                    <a:pt x="6226" y="12950"/>
                    <a:pt x="6232" y="12945"/>
                  </a:cubicBezTo>
                  <a:cubicBezTo>
                    <a:pt x="6238" y="12941"/>
                    <a:pt x="6248" y="12937"/>
                    <a:pt x="6262" y="12935"/>
                  </a:cubicBezTo>
                  <a:cubicBezTo>
                    <a:pt x="6285" y="12930"/>
                    <a:pt x="6307" y="12926"/>
                    <a:pt x="6328" y="12922"/>
                  </a:cubicBezTo>
                  <a:cubicBezTo>
                    <a:pt x="6348" y="12919"/>
                    <a:pt x="6367" y="12916"/>
                    <a:pt x="6385" y="12914"/>
                  </a:cubicBezTo>
                  <a:cubicBezTo>
                    <a:pt x="6402" y="12912"/>
                    <a:pt x="6417" y="12911"/>
                    <a:pt x="6431" y="12910"/>
                  </a:cubicBezTo>
                  <a:cubicBezTo>
                    <a:pt x="6444" y="12909"/>
                    <a:pt x="6454" y="12909"/>
                    <a:pt x="6462" y="12909"/>
                  </a:cubicBezTo>
                  <a:lnTo>
                    <a:pt x="6491" y="12851"/>
                  </a:lnTo>
                  <a:close/>
                  <a:moveTo>
                    <a:pt x="6205" y="12802"/>
                  </a:moveTo>
                  <a:cubicBezTo>
                    <a:pt x="6213" y="12810"/>
                    <a:pt x="6219" y="12819"/>
                    <a:pt x="6222" y="12829"/>
                  </a:cubicBezTo>
                  <a:cubicBezTo>
                    <a:pt x="6225" y="12840"/>
                    <a:pt x="6225" y="12851"/>
                    <a:pt x="6223" y="12864"/>
                  </a:cubicBezTo>
                  <a:cubicBezTo>
                    <a:pt x="6221" y="12877"/>
                    <a:pt x="6216" y="12892"/>
                    <a:pt x="6207" y="12909"/>
                  </a:cubicBezTo>
                  <a:lnTo>
                    <a:pt x="6186" y="12952"/>
                  </a:lnTo>
                  <a:lnTo>
                    <a:pt x="6040" y="12881"/>
                  </a:lnTo>
                  <a:lnTo>
                    <a:pt x="6063" y="12834"/>
                  </a:lnTo>
                  <a:cubicBezTo>
                    <a:pt x="6068" y="12823"/>
                    <a:pt x="6073" y="12814"/>
                    <a:pt x="6078" y="12807"/>
                  </a:cubicBezTo>
                  <a:cubicBezTo>
                    <a:pt x="6084" y="12800"/>
                    <a:pt x="6089" y="12794"/>
                    <a:pt x="6095" y="12789"/>
                  </a:cubicBezTo>
                  <a:cubicBezTo>
                    <a:pt x="6105" y="12780"/>
                    <a:pt x="6117" y="12775"/>
                    <a:pt x="6132" y="12773"/>
                  </a:cubicBezTo>
                  <a:cubicBezTo>
                    <a:pt x="6146" y="12771"/>
                    <a:pt x="6160" y="12773"/>
                    <a:pt x="6173" y="12780"/>
                  </a:cubicBezTo>
                  <a:cubicBezTo>
                    <a:pt x="6186" y="12786"/>
                    <a:pt x="6197" y="12793"/>
                    <a:pt x="6205" y="12802"/>
                  </a:cubicBezTo>
                  <a:close/>
                  <a:moveTo>
                    <a:pt x="6502" y="12457"/>
                  </a:moveTo>
                  <a:cubicBezTo>
                    <a:pt x="6488" y="12455"/>
                    <a:pt x="6474" y="12456"/>
                    <a:pt x="6461" y="12460"/>
                  </a:cubicBezTo>
                  <a:cubicBezTo>
                    <a:pt x="6448" y="12463"/>
                    <a:pt x="6436" y="12469"/>
                    <a:pt x="6425" y="12476"/>
                  </a:cubicBezTo>
                  <a:cubicBezTo>
                    <a:pt x="6414" y="12483"/>
                    <a:pt x="6401" y="12494"/>
                    <a:pt x="6387" y="12509"/>
                  </a:cubicBezTo>
                  <a:lnTo>
                    <a:pt x="6351" y="12547"/>
                  </a:lnTo>
                  <a:cubicBezTo>
                    <a:pt x="6332" y="12567"/>
                    <a:pt x="6315" y="12579"/>
                    <a:pt x="6301" y="12585"/>
                  </a:cubicBezTo>
                  <a:cubicBezTo>
                    <a:pt x="6286" y="12590"/>
                    <a:pt x="6271" y="12589"/>
                    <a:pt x="6255" y="12581"/>
                  </a:cubicBezTo>
                  <a:cubicBezTo>
                    <a:pt x="6235" y="12571"/>
                    <a:pt x="6223" y="12556"/>
                    <a:pt x="6218" y="12537"/>
                  </a:cubicBezTo>
                  <a:cubicBezTo>
                    <a:pt x="6213" y="12518"/>
                    <a:pt x="6217" y="12496"/>
                    <a:pt x="6229" y="12471"/>
                  </a:cubicBezTo>
                  <a:cubicBezTo>
                    <a:pt x="6233" y="12463"/>
                    <a:pt x="6238" y="12455"/>
                    <a:pt x="6243" y="12448"/>
                  </a:cubicBezTo>
                  <a:cubicBezTo>
                    <a:pt x="6247" y="12441"/>
                    <a:pt x="6253" y="12435"/>
                    <a:pt x="6259" y="12429"/>
                  </a:cubicBezTo>
                  <a:cubicBezTo>
                    <a:pt x="6266" y="12423"/>
                    <a:pt x="6273" y="12417"/>
                    <a:pt x="6281" y="12411"/>
                  </a:cubicBezTo>
                  <a:cubicBezTo>
                    <a:pt x="6289" y="12405"/>
                    <a:pt x="6298" y="12399"/>
                    <a:pt x="6309" y="12392"/>
                  </a:cubicBezTo>
                  <a:lnTo>
                    <a:pt x="6286" y="12355"/>
                  </a:lnTo>
                  <a:cubicBezTo>
                    <a:pt x="6242" y="12380"/>
                    <a:pt x="6210" y="12413"/>
                    <a:pt x="6190" y="12455"/>
                  </a:cubicBezTo>
                  <a:cubicBezTo>
                    <a:pt x="6181" y="12474"/>
                    <a:pt x="6175" y="12492"/>
                    <a:pt x="6173" y="12511"/>
                  </a:cubicBezTo>
                  <a:cubicBezTo>
                    <a:pt x="6171" y="12529"/>
                    <a:pt x="6172" y="12546"/>
                    <a:pt x="6176" y="12562"/>
                  </a:cubicBezTo>
                  <a:cubicBezTo>
                    <a:pt x="6181" y="12578"/>
                    <a:pt x="6188" y="12592"/>
                    <a:pt x="6199" y="12605"/>
                  </a:cubicBezTo>
                  <a:cubicBezTo>
                    <a:pt x="6210" y="12618"/>
                    <a:pt x="6223" y="12628"/>
                    <a:pt x="6240" y="12636"/>
                  </a:cubicBezTo>
                  <a:cubicBezTo>
                    <a:pt x="6265" y="12649"/>
                    <a:pt x="6290" y="12651"/>
                    <a:pt x="6316" y="12643"/>
                  </a:cubicBezTo>
                  <a:cubicBezTo>
                    <a:pt x="6328" y="12640"/>
                    <a:pt x="6339" y="12634"/>
                    <a:pt x="6349" y="12626"/>
                  </a:cubicBezTo>
                  <a:cubicBezTo>
                    <a:pt x="6359" y="12618"/>
                    <a:pt x="6371" y="12606"/>
                    <a:pt x="6385" y="12591"/>
                  </a:cubicBezTo>
                  <a:lnTo>
                    <a:pt x="6416" y="12557"/>
                  </a:lnTo>
                  <a:cubicBezTo>
                    <a:pt x="6453" y="12518"/>
                    <a:pt x="6489" y="12506"/>
                    <a:pt x="6524" y="12523"/>
                  </a:cubicBezTo>
                  <a:cubicBezTo>
                    <a:pt x="6547" y="12535"/>
                    <a:pt x="6561" y="12553"/>
                    <a:pt x="6566" y="12579"/>
                  </a:cubicBezTo>
                  <a:cubicBezTo>
                    <a:pt x="6568" y="12590"/>
                    <a:pt x="6568" y="12601"/>
                    <a:pt x="6566" y="12611"/>
                  </a:cubicBezTo>
                  <a:cubicBezTo>
                    <a:pt x="6564" y="12622"/>
                    <a:pt x="6559" y="12634"/>
                    <a:pt x="6552" y="12649"/>
                  </a:cubicBezTo>
                  <a:cubicBezTo>
                    <a:pt x="6542" y="12669"/>
                    <a:pt x="6531" y="12686"/>
                    <a:pt x="6517" y="12700"/>
                  </a:cubicBezTo>
                  <a:cubicBezTo>
                    <a:pt x="6504" y="12714"/>
                    <a:pt x="6487" y="12727"/>
                    <a:pt x="6467" y="12737"/>
                  </a:cubicBezTo>
                  <a:lnTo>
                    <a:pt x="6493" y="12776"/>
                  </a:lnTo>
                  <a:cubicBezTo>
                    <a:pt x="6515" y="12762"/>
                    <a:pt x="6534" y="12747"/>
                    <a:pt x="6549" y="12729"/>
                  </a:cubicBezTo>
                  <a:cubicBezTo>
                    <a:pt x="6565" y="12712"/>
                    <a:pt x="6579" y="12691"/>
                    <a:pt x="6590" y="12668"/>
                  </a:cubicBezTo>
                  <a:cubicBezTo>
                    <a:pt x="6599" y="12650"/>
                    <a:pt x="6605" y="12633"/>
                    <a:pt x="6608" y="12617"/>
                  </a:cubicBezTo>
                  <a:cubicBezTo>
                    <a:pt x="6611" y="12602"/>
                    <a:pt x="6612" y="12585"/>
                    <a:pt x="6610" y="12568"/>
                  </a:cubicBezTo>
                  <a:cubicBezTo>
                    <a:pt x="6607" y="12545"/>
                    <a:pt x="6600" y="12525"/>
                    <a:pt x="6588" y="12508"/>
                  </a:cubicBezTo>
                  <a:cubicBezTo>
                    <a:pt x="6576" y="12490"/>
                    <a:pt x="6560" y="12477"/>
                    <a:pt x="6542" y="12468"/>
                  </a:cubicBezTo>
                  <a:cubicBezTo>
                    <a:pt x="6530" y="12462"/>
                    <a:pt x="6517" y="12458"/>
                    <a:pt x="6502" y="12457"/>
                  </a:cubicBezTo>
                  <a:close/>
                  <a:moveTo>
                    <a:pt x="6720" y="12386"/>
                  </a:moveTo>
                  <a:lnTo>
                    <a:pt x="6329" y="12194"/>
                  </a:lnTo>
                  <a:lnTo>
                    <a:pt x="6306" y="12240"/>
                  </a:lnTo>
                  <a:lnTo>
                    <a:pt x="6697" y="12432"/>
                  </a:lnTo>
                  <a:lnTo>
                    <a:pt x="6720" y="12386"/>
                  </a:lnTo>
                  <a:close/>
                  <a:moveTo>
                    <a:pt x="6495" y="11857"/>
                  </a:moveTo>
                  <a:lnTo>
                    <a:pt x="6367" y="12116"/>
                  </a:lnTo>
                  <a:lnTo>
                    <a:pt x="6407" y="12135"/>
                  </a:lnTo>
                  <a:lnTo>
                    <a:pt x="6458" y="12030"/>
                  </a:lnTo>
                  <a:lnTo>
                    <a:pt x="6810" y="12203"/>
                  </a:lnTo>
                  <a:lnTo>
                    <a:pt x="6832" y="12158"/>
                  </a:lnTo>
                  <a:lnTo>
                    <a:pt x="6481" y="11985"/>
                  </a:lnTo>
                  <a:lnTo>
                    <a:pt x="6533" y="11879"/>
                  </a:lnTo>
                  <a:lnTo>
                    <a:pt x="6495" y="11857"/>
                  </a:lnTo>
                  <a:close/>
                  <a:moveTo>
                    <a:pt x="7038" y="11740"/>
                  </a:moveTo>
                  <a:lnTo>
                    <a:pt x="6583" y="11677"/>
                  </a:lnTo>
                  <a:lnTo>
                    <a:pt x="6553" y="11738"/>
                  </a:lnTo>
                  <a:lnTo>
                    <a:pt x="6880" y="12061"/>
                  </a:lnTo>
                  <a:lnTo>
                    <a:pt x="6903" y="12014"/>
                  </a:lnTo>
                  <a:lnTo>
                    <a:pt x="6801" y="11917"/>
                  </a:lnTo>
                  <a:lnTo>
                    <a:pt x="6873" y="11771"/>
                  </a:lnTo>
                  <a:lnTo>
                    <a:pt x="7012" y="11793"/>
                  </a:lnTo>
                  <a:lnTo>
                    <a:pt x="7038" y="11740"/>
                  </a:lnTo>
                  <a:close/>
                  <a:moveTo>
                    <a:pt x="6829" y="11764"/>
                  </a:moveTo>
                  <a:lnTo>
                    <a:pt x="6769" y="11886"/>
                  </a:lnTo>
                  <a:lnTo>
                    <a:pt x="6608" y="11730"/>
                  </a:lnTo>
                  <a:lnTo>
                    <a:pt x="6829" y="11764"/>
                  </a:lnTo>
                  <a:close/>
                  <a:moveTo>
                    <a:pt x="6475" y="11708"/>
                  </a:moveTo>
                  <a:cubicBezTo>
                    <a:pt x="6467" y="11711"/>
                    <a:pt x="6460" y="11717"/>
                    <a:pt x="6456" y="11725"/>
                  </a:cubicBezTo>
                  <a:cubicBezTo>
                    <a:pt x="6452" y="11733"/>
                    <a:pt x="6452" y="11741"/>
                    <a:pt x="6455" y="11750"/>
                  </a:cubicBezTo>
                  <a:cubicBezTo>
                    <a:pt x="6458" y="11758"/>
                    <a:pt x="6463" y="11765"/>
                    <a:pt x="6471" y="11769"/>
                  </a:cubicBezTo>
                  <a:cubicBezTo>
                    <a:pt x="6479" y="11773"/>
                    <a:pt x="6488" y="11773"/>
                    <a:pt x="6497" y="11770"/>
                  </a:cubicBezTo>
                  <a:cubicBezTo>
                    <a:pt x="6505" y="11768"/>
                    <a:pt x="6512" y="11762"/>
                    <a:pt x="6516" y="11754"/>
                  </a:cubicBezTo>
                  <a:cubicBezTo>
                    <a:pt x="6520" y="11745"/>
                    <a:pt x="6520" y="11737"/>
                    <a:pt x="6517" y="11729"/>
                  </a:cubicBezTo>
                  <a:cubicBezTo>
                    <a:pt x="6514" y="11720"/>
                    <a:pt x="6508" y="11714"/>
                    <a:pt x="6500" y="11710"/>
                  </a:cubicBezTo>
                  <a:cubicBezTo>
                    <a:pt x="6492" y="11706"/>
                    <a:pt x="6484" y="11705"/>
                    <a:pt x="6475" y="11708"/>
                  </a:cubicBezTo>
                  <a:close/>
                  <a:moveTo>
                    <a:pt x="6533" y="11591"/>
                  </a:moveTo>
                  <a:cubicBezTo>
                    <a:pt x="6524" y="11594"/>
                    <a:pt x="6518" y="11599"/>
                    <a:pt x="6514" y="11608"/>
                  </a:cubicBezTo>
                  <a:cubicBezTo>
                    <a:pt x="6510" y="11616"/>
                    <a:pt x="6510" y="11624"/>
                    <a:pt x="6512" y="11633"/>
                  </a:cubicBezTo>
                  <a:cubicBezTo>
                    <a:pt x="6515" y="11641"/>
                    <a:pt x="6521" y="11647"/>
                    <a:pt x="6529" y="11651"/>
                  </a:cubicBezTo>
                  <a:cubicBezTo>
                    <a:pt x="6537" y="11655"/>
                    <a:pt x="6546" y="11656"/>
                    <a:pt x="6554" y="11653"/>
                  </a:cubicBezTo>
                  <a:cubicBezTo>
                    <a:pt x="6563" y="11650"/>
                    <a:pt x="6569" y="11645"/>
                    <a:pt x="6574" y="11636"/>
                  </a:cubicBezTo>
                  <a:cubicBezTo>
                    <a:pt x="6578" y="11628"/>
                    <a:pt x="6578" y="11620"/>
                    <a:pt x="6575" y="11611"/>
                  </a:cubicBezTo>
                  <a:cubicBezTo>
                    <a:pt x="6572" y="11603"/>
                    <a:pt x="6566" y="11597"/>
                    <a:pt x="6558" y="11592"/>
                  </a:cubicBezTo>
                  <a:cubicBezTo>
                    <a:pt x="6550" y="11589"/>
                    <a:pt x="6541" y="11588"/>
                    <a:pt x="6533" y="11591"/>
                  </a:cubicBezTo>
                  <a:close/>
                  <a:moveTo>
                    <a:pt x="6775" y="11288"/>
                  </a:moveTo>
                  <a:lnTo>
                    <a:pt x="6647" y="11547"/>
                  </a:lnTo>
                  <a:lnTo>
                    <a:pt x="6687" y="11566"/>
                  </a:lnTo>
                  <a:lnTo>
                    <a:pt x="6738" y="11461"/>
                  </a:lnTo>
                  <a:lnTo>
                    <a:pt x="7090" y="11634"/>
                  </a:lnTo>
                  <a:lnTo>
                    <a:pt x="7112" y="11589"/>
                  </a:lnTo>
                  <a:lnTo>
                    <a:pt x="6760" y="11416"/>
                  </a:lnTo>
                  <a:lnTo>
                    <a:pt x="6813" y="11310"/>
                  </a:lnTo>
                  <a:lnTo>
                    <a:pt x="6775" y="11288"/>
                  </a:lnTo>
                  <a:close/>
                  <a:moveTo>
                    <a:pt x="7441" y="10921"/>
                  </a:moveTo>
                  <a:lnTo>
                    <a:pt x="7033" y="10763"/>
                  </a:lnTo>
                  <a:lnTo>
                    <a:pt x="6999" y="10832"/>
                  </a:lnTo>
                  <a:lnTo>
                    <a:pt x="7223" y="11033"/>
                  </a:lnTo>
                  <a:cubicBezTo>
                    <a:pt x="7236" y="11045"/>
                    <a:pt x="7249" y="11055"/>
                    <a:pt x="7260" y="11064"/>
                  </a:cubicBezTo>
                  <a:cubicBezTo>
                    <a:pt x="7271" y="11072"/>
                    <a:pt x="7278" y="11077"/>
                    <a:pt x="7279" y="11078"/>
                  </a:cubicBezTo>
                  <a:cubicBezTo>
                    <a:pt x="7277" y="11078"/>
                    <a:pt x="7269" y="11076"/>
                    <a:pt x="7255" y="11072"/>
                  </a:cubicBezTo>
                  <a:cubicBezTo>
                    <a:pt x="7242" y="11068"/>
                    <a:pt x="7224" y="11064"/>
                    <a:pt x="7204" y="11060"/>
                  </a:cubicBezTo>
                  <a:lnTo>
                    <a:pt x="6913" y="11006"/>
                  </a:lnTo>
                  <a:lnTo>
                    <a:pt x="6880" y="11074"/>
                  </a:lnTo>
                  <a:lnTo>
                    <a:pt x="7254" y="11301"/>
                  </a:lnTo>
                  <a:lnTo>
                    <a:pt x="7276" y="11256"/>
                  </a:lnTo>
                  <a:lnTo>
                    <a:pt x="7009" y="11097"/>
                  </a:lnTo>
                  <a:cubicBezTo>
                    <a:pt x="7003" y="11094"/>
                    <a:pt x="6997" y="11090"/>
                    <a:pt x="6989" y="11086"/>
                  </a:cubicBezTo>
                  <a:cubicBezTo>
                    <a:pt x="6982" y="11082"/>
                    <a:pt x="6974" y="11077"/>
                    <a:pt x="6967" y="11073"/>
                  </a:cubicBezTo>
                  <a:cubicBezTo>
                    <a:pt x="6959" y="11069"/>
                    <a:pt x="6953" y="11065"/>
                    <a:pt x="6947" y="11062"/>
                  </a:cubicBezTo>
                  <a:cubicBezTo>
                    <a:pt x="6943" y="11059"/>
                    <a:pt x="6939" y="11058"/>
                    <a:pt x="6938" y="11057"/>
                  </a:cubicBezTo>
                  <a:cubicBezTo>
                    <a:pt x="6942" y="11058"/>
                    <a:pt x="6952" y="11060"/>
                    <a:pt x="6966" y="11063"/>
                  </a:cubicBezTo>
                  <a:cubicBezTo>
                    <a:pt x="6980" y="11066"/>
                    <a:pt x="6999" y="11069"/>
                    <a:pt x="7021" y="11074"/>
                  </a:cubicBezTo>
                  <a:lnTo>
                    <a:pt x="7337" y="11133"/>
                  </a:lnTo>
                  <a:lnTo>
                    <a:pt x="7356" y="11093"/>
                  </a:lnTo>
                  <a:lnTo>
                    <a:pt x="7106" y="10866"/>
                  </a:lnTo>
                  <a:cubicBezTo>
                    <a:pt x="7100" y="10861"/>
                    <a:pt x="7095" y="10856"/>
                    <a:pt x="7089" y="10851"/>
                  </a:cubicBezTo>
                  <a:cubicBezTo>
                    <a:pt x="7083" y="10846"/>
                    <a:pt x="7078" y="10842"/>
                    <a:pt x="7072" y="10837"/>
                  </a:cubicBezTo>
                  <a:cubicBezTo>
                    <a:pt x="7067" y="10833"/>
                    <a:pt x="7062" y="10829"/>
                    <a:pt x="7059" y="10826"/>
                  </a:cubicBezTo>
                  <a:cubicBezTo>
                    <a:pt x="7055" y="10823"/>
                    <a:pt x="7053" y="10821"/>
                    <a:pt x="7052" y="10820"/>
                  </a:cubicBezTo>
                  <a:cubicBezTo>
                    <a:pt x="7053" y="10821"/>
                    <a:pt x="7056" y="10822"/>
                    <a:pt x="7060" y="10824"/>
                  </a:cubicBezTo>
                  <a:cubicBezTo>
                    <a:pt x="7065" y="10826"/>
                    <a:pt x="7071" y="10828"/>
                    <a:pt x="7078" y="10832"/>
                  </a:cubicBezTo>
                  <a:cubicBezTo>
                    <a:pt x="7084" y="10835"/>
                    <a:pt x="7091" y="10838"/>
                    <a:pt x="7099" y="10841"/>
                  </a:cubicBezTo>
                  <a:cubicBezTo>
                    <a:pt x="7107" y="10844"/>
                    <a:pt x="7114" y="10847"/>
                    <a:pt x="7120" y="10850"/>
                  </a:cubicBezTo>
                  <a:lnTo>
                    <a:pt x="7418" y="10968"/>
                  </a:lnTo>
                  <a:lnTo>
                    <a:pt x="7441" y="10921"/>
                  </a:lnTo>
                  <a:close/>
                  <a:moveTo>
                    <a:pt x="7225" y="10373"/>
                  </a:moveTo>
                  <a:lnTo>
                    <a:pt x="7202" y="10419"/>
                  </a:lnTo>
                  <a:lnTo>
                    <a:pt x="7475" y="10553"/>
                  </a:lnTo>
                  <a:cubicBezTo>
                    <a:pt x="7488" y="10560"/>
                    <a:pt x="7499" y="10566"/>
                    <a:pt x="7507" y="10572"/>
                  </a:cubicBezTo>
                  <a:cubicBezTo>
                    <a:pt x="7516" y="10579"/>
                    <a:pt x="7523" y="10587"/>
                    <a:pt x="7528" y="10598"/>
                  </a:cubicBezTo>
                  <a:cubicBezTo>
                    <a:pt x="7533" y="10608"/>
                    <a:pt x="7535" y="10620"/>
                    <a:pt x="7533" y="10634"/>
                  </a:cubicBezTo>
                  <a:cubicBezTo>
                    <a:pt x="7532" y="10647"/>
                    <a:pt x="7527" y="10662"/>
                    <a:pt x="7519" y="10679"/>
                  </a:cubicBezTo>
                  <a:cubicBezTo>
                    <a:pt x="7513" y="10691"/>
                    <a:pt x="7507" y="10701"/>
                    <a:pt x="7500" y="10708"/>
                  </a:cubicBezTo>
                  <a:cubicBezTo>
                    <a:pt x="7493" y="10716"/>
                    <a:pt x="7487" y="10722"/>
                    <a:pt x="7480" y="10726"/>
                  </a:cubicBezTo>
                  <a:cubicBezTo>
                    <a:pt x="7473" y="10730"/>
                    <a:pt x="7467" y="10733"/>
                    <a:pt x="7460" y="10735"/>
                  </a:cubicBezTo>
                  <a:cubicBezTo>
                    <a:pt x="7454" y="10736"/>
                    <a:pt x="7448" y="10737"/>
                    <a:pt x="7443" y="10736"/>
                  </a:cubicBezTo>
                  <a:cubicBezTo>
                    <a:pt x="7436" y="10736"/>
                    <a:pt x="7426" y="10734"/>
                    <a:pt x="7415" y="10729"/>
                  </a:cubicBezTo>
                  <a:cubicBezTo>
                    <a:pt x="7404" y="10725"/>
                    <a:pt x="7393" y="10720"/>
                    <a:pt x="7383" y="10715"/>
                  </a:cubicBezTo>
                  <a:lnTo>
                    <a:pt x="7120" y="10586"/>
                  </a:lnTo>
                  <a:lnTo>
                    <a:pt x="7097" y="10632"/>
                  </a:lnTo>
                  <a:lnTo>
                    <a:pt x="7378" y="10770"/>
                  </a:lnTo>
                  <a:cubicBezTo>
                    <a:pt x="7387" y="10774"/>
                    <a:pt x="7397" y="10779"/>
                    <a:pt x="7409" y="10783"/>
                  </a:cubicBezTo>
                  <a:cubicBezTo>
                    <a:pt x="7420" y="10787"/>
                    <a:pt x="7432" y="10789"/>
                    <a:pt x="7444" y="10789"/>
                  </a:cubicBezTo>
                  <a:cubicBezTo>
                    <a:pt x="7469" y="10788"/>
                    <a:pt x="7490" y="10780"/>
                    <a:pt x="7508" y="10767"/>
                  </a:cubicBezTo>
                  <a:cubicBezTo>
                    <a:pt x="7526" y="10753"/>
                    <a:pt x="7543" y="10731"/>
                    <a:pt x="7558" y="10701"/>
                  </a:cubicBezTo>
                  <a:cubicBezTo>
                    <a:pt x="7569" y="10677"/>
                    <a:pt x="7577" y="10656"/>
                    <a:pt x="7580" y="10637"/>
                  </a:cubicBezTo>
                  <a:cubicBezTo>
                    <a:pt x="7583" y="10618"/>
                    <a:pt x="7582" y="10600"/>
                    <a:pt x="7578" y="10583"/>
                  </a:cubicBezTo>
                  <a:cubicBezTo>
                    <a:pt x="7574" y="10567"/>
                    <a:pt x="7566" y="10553"/>
                    <a:pt x="7555" y="10543"/>
                  </a:cubicBezTo>
                  <a:cubicBezTo>
                    <a:pt x="7544" y="10532"/>
                    <a:pt x="7527" y="10521"/>
                    <a:pt x="7503" y="10510"/>
                  </a:cubicBezTo>
                  <a:lnTo>
                    <a:pt x="7225" y="10373"/>
                  </a:lnTo>
                  <a:close/>
                  <a:moveTo>
                    <a:pt x="7068" y="10504"/>
                  </a:moveTo>
                  <a:cubicBezTo>
                    <a:pt x="7059" y="10507"/>
                    <a:pt x="7053" y="10512"/>
                    <a:pt x="7049" y="10520"/>
                  </a:cubicBezTo>
                  <a:cubicBezTo>
                    <a:pt x="7045" y="10528"/>
                    <a:pt x="7045" y="10537"/>
                    <a:pt x="7047" y="10545"/>
                  </a:cubicBezTo>
                  <a:cubicBezTo>
                    <a:pt x="7050" y="10554"/>
                    <a:pt x="7056" y="10560"/>
                    <a:pt x="7064" y="10564"/>
                  </a:cubicBezTo>
                  <a:cubicBezTo>
                    <a:pt x="7072" y="10568"/>
                    <a:pt x="7081" y="10569"/>
                    <a:pt x="7089" y="10566"/>
                  </a:cubicBezTo>
                  <a:cubicBezTo>
                    <a:pt x="7098" y="10563"/>
                    <a:pt x="7104" y="10557"/>
                    <a:pt x="7109" y="10549"/>
                  </a:cubicBezTo>
                  <a:cubicBezTo>
                    <a:pt x="7113" y="10541"/>
                    <a:pt x="7113" y="10532"/>
                    <a:pt x="7110" y="10524"/>
                  </a:cubicBezTo>
                  <a:cubicBezTo>
                    <a:pt x="7107" y="10516"/>
                    <a:pt x="7101" y="10509"/>
                    <a:pt x="7093" y="10505"/>
                  </a:cubicBezTo>
                  <a:cubicBezTo>
                    <a:pt x="7085" y="10501"/>
                    <a:pt x="7076" y="10501"/>
                    <a:pt x="7068" y="10504"/>
                  </a:cubicBezTo>
                  <a:close/>
                  <a:moveTo>
                    <a:pt x="7125" y="10387"/>
                  </a:moveTo>
                  <a:cubicBezTo>
                    <a:pt x="7117" y="10390"/>
                    <a:pt x="7111" y="10395"/>
                    <a:pt x="7106" y="10404"/>
                  </a:cubicBezTo>
                  <a:cubicBezTo>
                    <a:pt x="7103" y="10412"/>
                    <a:pt x="7102" y="10420"/>
                    <a:pt x="7105" y="10428"/>
                  </a:cubicBezTo>
                  <a:cubicBezTo>
                    <a:pt x="7108" y="10437"/>
                    <a:pt x="7113" y="10443"/>
                    <a:pt x="7121" y="10447"/>
                  </a:cubicBezTo>
                  <a:cubicBezTo>
                    <a:pt x="7130" y="10451"/>
                    <a:pt x="7138" y="10452"/>
                    <a:pt x="7147" y="10449"/>
                  </a:cubicBezTo>
                  <a:cubicBezTo>
                    <a:pt x="7156" y="10446"/>
                    <a:pt x="7162" y="10441"/>
                    <a:pt x="7166" y="10432"/>
                  </a:cubicBezTo>
                  <a:cubicBezTo>
                    <a:pt x="7170" y="10424"/>
                    <a:pt x="7171" y="10416"/>
                    <a:pt x="7167" y="10407"/>
                  </a:cubicBezTo>
                  <a:cubicBezTo>
                    <a:pt x="7164" y="10399"/>
                    <a:pt x="7158" y="10392"/>
                    <a:pt x="7150" y="10388"/>
                  </a:cubicBezTo>
                  <a:cubicBezTo>
                    <a:pt x="7142" y="10384"/>
                    <a:pt x="7134" y="10384"/>
                    <a:pt x="7125" y="10387"/>
                  </a:cubicBezTo>
                  <a:close/>
                  <a:moveTo>
                    <a:pt x="7799" y="10193"/>
                  </a:moveTo>
                  <a:lnTo>
                    <a:pt x="7408" y="10000"/>
                  </a:lnTo>
                  <a:lnTo>
                    <a:pt x="7386" y="10046"/>
                  </a:lnTo>
                  <a:lnTo>
                    <a:pt x="7599" y="10149"/>
                  </a:lnTo>
                  <a:cubicBezTo>
                    <a:pt x="7613" y="10156"/>
                    <a:pt x="7627" y="10163"/>
                    <a:pt x="7642" y="10169"/>
                  </a:cubicBezTo>
                  <a:cubicBezTo>
                    <a:pt x="7656" y="10176"/>
                    <a:pt x="7669" y="10181"/>
                    <a:pt x="7680" y="10186"/>
                  </a:cubicBezTo>
                  <a:cubicBezTo>
                    <a:pt x="7692" y="10191"/>
                    <a:pt x="7701" y="10195"/>
                    <a:pt x="7709" y="10198"/>
                  </a:cubicBezTo>
                  <a:cubicBezTo>
                    <a:pt x="7716" y="10201"/>
                    <a:pt x="7720" y="10203"/>
                    <a:pt x="7721" y="10203"/>
                  </a:cubicBezTo>
                  <a:cubicBezTo>
                    <a:pt x="7719" y="10203"/>
                    <a:pt x="7716" y="10202"/>
                    <a:pt x="7709" y="10202"/>
                  </a:cubicBezTo>
                  <a:cubicBezTo>
                    <a:pt x="7703" y="10201"/>
                    <a:pt x="7696" y="10201"/>
                    <a:pt x="7686" y="10200"/>
                  </a:cubicBezTo>
                  <a:cubicBezTo>
                    <a:pt x="7677" y="10200"/>
                    <a:pt x="7667" y="10199"/>
                    <a:pt x="7655" y="10199"/>
                  </a:cubicBezTo>
                  <a:cubicBezTo>
                    <a:pt x="7644" y="10198"/>
                    <a:pt x="7632" y="10198"/>
                    <a:pt x="7621" y="10199"/>
                  </a:cubicBezTo>
                  <a:lnTo>
                    <a:pt x="7307" y="10206"/>
                  </a:lnTo>
                  <a:lnTo>
                    <a:pt x="7280" y="10260"/>
                  </a:lnTo>
                  <a:lnTo>
                    <a:pt x="7671" y="10452"/>
                  </a:lnTo>
                  <a:lnTo>
                    <a:pt x="7695" y="10404"/>
                  </a:lnTo>
                  <a:lnTo>
                    <a:pt x="7467" y="10295"/>
                  </a:lnTo>
                  <a:cubicBezTo>
                    <a:pt x="7456" y="10289"/>
                    <a:pt x="7444" y="10284"/>
                    <a:pt x="7433" y="10279"/>
                  </a:cubicBezTo>
                  <a:cubicBezTo>
                    <a:pt x="7421" y="10274"/>
                    <a:pt x="7410" y="10269"/>
                    <a:pt x="7400" y="10265"/>
                  </a:cubicBezTo>
                  <a:cubicBezTo>
                    <a:pt x="7390" y="10261"/>
                    <a:pt x="7382" y="10257"/>
                    <a:pt x="7374" y="10254"/>
                  </a:cubicBezTo>
                  <a:cubicBezTo>
                    <a:pt x="7367" y="10251"/>
                    <a:pt x="7362" y="10249"/>
                    <a:pt x="7359" y="10248"/>
                  </a:cubicBezTo>
                  <a:cubicBezTo>
                    <a:pt x="7363" y="10248"/>
                    <a:pt x="7368" y="10249"/>
                    <a:pt x="7376" y="10249"/>
                  </a:cubicBezTo>
                  <a:cubicBezTo>
                    <a:pt x="7383" y="10249"/>
                    <a:pt x="7392" y="10249"/>
                    <a:pt x="7402" y="10249"/>
                  </a:cubicBezTo>
                  <a:cubicBezTo>
                    <a:pt x="7412" y="10250"/>
                    <a:pt x="7423" y="10250"/>
                    <a:pt x="7436" y="10250"/>
                  </a:cubicBezTo>
                  <a:cubicBezTo>
                    <a:pt x="7448" y="10250"/>
                    <a:pt x="7461" y="10250"/>
                    <a:pt x="7474" y="10249"/>
                  </a:cubicBezTo>
                  <a:lnTo>
                    <a:pt x="7775" y="10242"/>
                  </a:lnTo>
                  <a:lnTo>
                    <a:pt x="7799" y="10193"/>
                  </a:lnTo>
                  <a:close/>
                  <a:moveTo>
                    <a:pt x="7823" y="9772"/>
                  </a:moveTo>
                  <a:cubicBezTo>
                    <a:pt x="7809" y="9770"/>
                    <a:pt x="7795" y="9771"/>
                    <a:pt x="7782" y="9775"/>
                  </a:cubicBezTo>
                  <a:cubicBezTo>
                    <a:pt x="7769" y="9778"/>
                    <a:pt x="7757" y="9784"/>
                    <a:pt x="7746" y="9791"/>
                  </a:cubicBezTo>
                  <a:cubicBezTo>
                    <a:pt x="7735" y="9798"/>
                    <a:pt x="7723" y="9809"/>
                    <a:pt x="7709" y="9824"/>
                  </a:cubicBezTo>
                  <a:lnTo>
                    <a:pt x="7672" y="9862"/>
                  </a:lnTo>
                  <a:cubicBezTo>
                    <a:pt x="7653" y="9882"/>
                    <a:pt x="7637" y="9894"/>
                    <a:pt x="7622" y="9900"/>
                  </a:cubicBezTo>
                  <a:cubicBezTo>
                    <a:pt x="7608" y="9905"/>
                    <a:pt x="7592" y="9904"/>
                    <a:pt x="7576" y="9896"/>
                  </a:cubicBezTo>
                  <a:cubicBezTo>
                    <a:pt x="7556" y="9886"/>
                    <a:pt x="7544" y="9871"/>
                    <a:pt x="7539" y="9852"/>
                  </a:cubicBezTo>
                  <a:cubicBezTo>
                    <a:pt x="7535" y="9833"/>
                    <a:pt x="7538" y="9811"/>
                    <a:pt x="7550" y="9786"/>
                  </a:cubicBezTo>
                  <a:cubicBezTo>
                    <a:pt x="7555" y="9778"/>
                    <a:pt x="7559" y="9770"/>
                    <a:pt x="7564" y="9763"/>
                  </a:cubicBezTo>
                  <a:cubicBezTo>
                    <a:pt x="7569" y="9756"/>
                    <a:pt x="7574" y="9750"/>
                    <a:pt x="7580" y="9744"/>
                  </a:cubicBezTo>
                  <a:cubicBezTo>
                    <a:pt x="7587" y="9738"/>
                    <a:pt x="7594" y="9732"/>
                    <a:pt x="7602" y="9726"/>
                  </a:cubicBezTo>
                  <a:cubicBezTo>
                    <a:pt x="7610" y="9720"/>
                    <a:pt x="7620" y="9714"/>
                    <a:pt x="7630" y="9707"/>
                  </a:cubicBezTo>
                  <a:lnTo>
                    <a:pt x="7607" y="9670"/>
                  </a:lnTo>
                  <a:cubicBezTo>
                    <a:pt x="7563" y="9695"/>
                    <a:pt x="7532" y="9728"/>
                    <a:pt x="7511" y="9770"/>
                  </a:cubicBezTo>
                  <a:cubicBezTo>
                    <a:pt x="7502" y="9789"/>
                    <a:pt x="7496" y="9807"/>
                    <a:pt x="7494" y="9826"/>
                  </a:cubicBezTo>
                  <a:cubicBezTo>
                    <a:pt x="7492" y="9844"/>
                    <a:pt x="7493" y="9861"/>
                    <a:pt x="7497" y="9877"/>
                  </a:cubicBezTo>
                  <a:cubicBezTo>
                    <a:pt x="7502" y="9893"/>
                    <a:pt x="7509" y="9907"/>
                    <a:pt x="7520" y="9920"/>
                  </a:cubicBezTo>
                  <a:cubicBezTo>
                    <a:pt x="7531" y="9933"/>
                    <a:pt x="7544" y="9943"/>
                    <a:pt x="7561" y="9951"/>
                  </a:cubicBezTo>
                  <a:cubicBezTo>
                    <a:pt x="7586" y="9964"/>
                    <a:pt x="7612" y="9966"/>
                    <a:pt x="7637" y="9958"/>
                  </a:cubicBezTo>
                  <a:cubicBezTo>
                    <a:pt x="7649" y="9955"/>
                    <a:pt x="7660" y="9949"/>
                    <a:pt x="7670" y="9941"/>
                  </a:cubicBezTo>
                  <a:cubicBezTo>
                    <a:pt x="7680" y="9933"/>
                    <a:pt x="7692" y="9921"/>
                    <a:pt x="7706" y="9906"/>
                  </a:cubicBezTo>
                  <a:lnTo>
                    <a:pt x="7737" y="9872"/>
                  </a:lnTo>
                  <a:cubicBezTo>
                    <a:pt x="7774" y="9833"/>
                    <a:pt x="7810" y="9821"/>
                    <a:pt x="7845" y="9838"/>
                  </a:cubicBezTo>
                  <a:cubicBezTo>
                    <a:pt x="7868" y="9850"/>
                    <a:pt x="7882" y="9868"/>
                    <a:pt x="7887" y="9894"/>
                  </a:cubicBezTo>
                  <a:cubicBezTo>
                    <a:pt x="7889" y="9905"/>
                    <a:pt x="7889" y="9916"/>
                    <a:pt x="7887" y="9926"/>
                  </a:cubicBezTo>
                  <a:cubicBezTo>
                    <a:pt x="7885" y="9937"/>
                    <a:pt x="7881" y="9949"/>
                    <a:pt x="7873" y="9964"/>
                  </a:cubicBezTo>
                  <a:cubicBezTo>
                    <a:pt x="7864" y="9984"/>
                    <a:pt x="7852" y="10001"/>
                    <a:pt x="7838" y="10015"/>
                  </a:cubicBezTo>
                  <a:cubicBezTo>
                    <a:pt x="7825" y="10029"/>
                    <a:pt x="7808" y="10042"/>
                    <a:pt x="7788" y="10052"/>
                  </a:cubicBezTo>
                  <a:lnTo>
                    <a:pt x="7815" y="10091"/>
                  </a:lnTo>
                  <a:cubicBezTo>
                    <a:pt x="7836" y="10077"/>
                    <a:pt x="7855" y="10062"/>
                    <a:pt x="7871" y="10045"/>
                  </a:cubicBezTo>
                  <a:cubicBezTo>
                    <a:pt x="7886" y="10027"/>
                    <a:pt x="7900" y="10006"/>
                    <a:pt x="7912" y="9983"/>
                  </a:cubicBezTo>
                  <a:cubicBezTo>
                    <a:pt x="7921" y="9965"/>
                    <a:pt x="7926" y="9948"/>
                    <a:pt x="7929" y="9932"/>
                  </a:cubicBezTo>
                  <a:cubicBezTo>
                    <a:pt x="7932" y="9917"/>
                    <a:pt x="7933" y="9900"/>
                    <a:pt x="7931" y="9883"/>
                  </a:cubicBezTo>
                  <a:cubicBezTo>
                    <a:pt x="7928" y="9861"/>
                    <a:pt x="7921" y="9840"/>
                    <a:pt x="7909" y="9823"/>
                  </a:cubicBezTo>
                  <a:cubicBezTo>
                    <a:pt x="7897" y="9805"/>
                    <a:pt x="7882" y="9792"/>
                    <a:pt x="7863" y="9783"/>
                  </a:cubicBezTo>
                  <a:cubicBezTo>
                    <a:pt x="7851" y="9777"/>
                    <a:pt x="7838" y="9773"/>
                    <a:pt x="7823" y="9772"/>
                  </a:cubicBezTo>
                  <a:close/>
                  <a:moveTo>
                    <a:pt x="7741" y="9325"/>
                  </a:moveTo>
                  <a:lnTo>
                    <a:pt x="7613" y="9584"/>
                  </a:lnTo>
                  <a:lnTo>
                    <a:pt x="7653" y="9603"/>
                  </a:lnTo>
                  <a:lnTo>
                    <a:pt x="7704" y="9498"/>
                  </a:lnTo>
                  <a:lnTo>
                    <a:pt x="8056" y="9671"/>
                  </a:lnTo>
                  <a:lnTo>
                    <a:pt x="8078" y="9626"/>
                  </a:lnTo>
                  <a:lnTo>
                    <a:pt x="7726" y="9453"/>
                  </a:lnTo>
                  <a:lnTo>
                    <a:pt x="7779" y="9347"/>
                  </a:lnTo>
                  <a:lnTo>
                    <a:pt x="7741" y="9325"/>
                  </a:lnTo>
                  <a:close/>
                  <a:moveTo>
                    <a:pt x="8272" y="9231"/>
                  </a:moveTo>
                  <a:lnTo>
                    <a:pt x="8232" y="9211"/>
                  </a:lnTo>
                  <a:lnTo>
                    <a:pt x="8147" y="9383"/>
                  </a:lnTo>
                  <a:lnTo>
                    <a:pt x="8004" y="9313"/>
                  </a:lnTo>
                  <a:lnTo>
                    <a:pt x="8070" y="9179"/>
                  </a:lnTo>
                  <a:lnTo>
                    <a:pt x="8030" y="9159"/>
                  </a:lnTo>
                  <a:lnTo>
                    <a:pt x="7964" y="9293"/>
                  </a:lnTo>
                  <a:lnTo>
                    <a:pt x="7836" y="9230"/>
                  </a:lnTo>
                  <a:lnTo>
                    <a:pt x="7914" y="9069"/>
                  </a:lnTo>
                  <a:lnTo>
                    <a:pt x="7879" y="9044"/>
                  </a:lnTo>
                  <a:lnTo>
                    <a:pt x="7774" y="9258"/>
                  </a:lnTo>
                  <a:lnTo>
                    <a:pt x="8164" y="9450"/>
                  </a:lnTo>
                  <a:lnTo>
                    <a:pt x="8272" y="9231"/>
                  </a:lnTo>
                  <a:close/>
                  <a:moveTo>
                    <a:pt x="8435" y="8900"/>
                  </a:moveTo>
                  <a:lnTo>
                    <a:pt x="8399" y="8904"/>
                  </a:lnTo>
                  <a:cubicBezTo>
                    <a:pt x="8382" y="8907"/>
                    <a:pt x="8365" y="8909"/>
                    <a:pt x="8346" y="8912"/>
                  </a:cubicBezTo>
                  <a:cubicBezTo>
                    <a:pt x="8327" y="8914"/>
                    <a:pt x="8310" y="8917"/>
                    <a:pt x="8293" y="8919"/>
                  </a:cubicBezTo>
                  <a:cubicBezTo>
                    <a:pt x="8277" y="8921"/>
                    <a:pt x="8265" y="8923"/>
                    <a:pt x="8258" y="8924"/>
                  </a:cubicBezTo>
                  <a:cubicBezTo>
                    <a:pt x="8248" y="8926"/>
                    <a:pt x="8238" y="8929"/>
                    <a:pt x="8226" y="8932"/>
                  </a:cubicBezTo>
                  <a:cubicBezTo>
                    <a:pt x="8214" y="8935"/>
                    <a:pt x="8204" y="8938"/>
                    <a:pt x="8195" y="8942"/>
                  </a:cubicBezTo>
                  <a:lnTo>
                    <a:pt x="8198" y="8936"/>
                  </a:lnTo>
                  <a:cubicBezTo>
                    <a:pt x="8206" y="8921"/>
                    <a:pt x="8210" y="8905"/>
                    <a:pt x="8211" y="8890"/>
                  </a:cubicBezTo>
                  <a:cubicBezTo>
                    <a:pt x="8212" y="8875"/>
                    <a:pt x="8210" y="8860"/>
                    <a:pt x="8206" y="8847"/>
                  </a:cubicBezTo>
                  <a:cubicBezTo>
                    <a:pt x="8201" y="8833"/>
                    <a:pt x="8193" y="8821"/>
                    <a:pt x="8182" y="8809"/>
                  </a:cubicBezTo>
                  <a:cubicBezTo>
                    <a:pt x="8171" y="8798"/>
                    <a:pt x="8158" y="8788"/>
                    <a:pt x="8142" y="8780"/>
                  </a:cubicBezTo>
                  <a:cubicBezTo>
                    <a:pt x="8132" y="8775"/>
                    <a:pt x="8122" y="8772"/>
                    <a:pt x="8112" y="8770"/>
                  </a:cubicBezTo>
                  <a:cubicBezTo>
                    <a:pt x="8102" y="8768"/>
                    <a:pt x="8093" y="8767"/>
                    <a:pt x="8084" y="8768"/>
                  </a:cubicBezTo>
                  <a:cubicBezTo>
                    <a:pt x="8076" y="8768"/>
                    <a:pt x="8068" y="8769"/>
                    <a:pt x="8060" y="8771"/>
                  </a:cubicBezTo>
                  <a:cubicBezTo>
                    <a:pt x="8053" y="8773"/>
                    <a:pt x="8046" y="8776"/>
                    <a:pt x="8041" y="8778"/>
                  </a:cubicBezTo>
                  <a:cubicBezTo>
                    <a:pt x="8035" y="8781"/>
                    <a:pt x="8029" y="8785"/>
                    <a:pt x="8023" y="8789"/>
                  </a:cubicBezTo>
                  <a:cubicBezTo>
                    <a:pt x="8017" y="8793"/>
                    <a:pt x="8011" y="8799"/>
                    <a:pt x="8005" y="8806"/>
                  </a:cubicBezTo>
                  <a:cubicBezTo>
                    <a:pt x="7999" y="8812"/>
                    <a:pt x="7992" y="8820"/>
                    <a:pt x="7986" y="8830"/>
                  </a:cubicBezTo>
                  <a:cubicBezTo>
                    <a:pt x="7980" y="8840"/>
                    <a:pt x="7974" y="8851"/>
                    <a:pt x="7967" y="8865"/>
                  </a:cubicBezTo>
                  <a:lnTo>
                    <a:pt x="7922" y="8956"/>
                  </a:lnTo>
                  <a:lnTo>
                    <a:pt x="8313" y="9148"/>
                  </a:lnTo>
                  <a:lnTo>
                    <a:pt x="8336" y="9103"/>
                  </a:lnTo>
                  <a:lnTo>
                    <a:pt x="8159" y="9016"/>
                  </a:lnTo>
                  <a:cubicBezTo>
                    <a:pt x="8164" y="9006"/>
                    <a:pt x="8170" y="8999"/>
                    <a:pt x="8176" y="8994"/>
                  </a:cubicBezTo>
                  <a:cubicBezTo>
                    <a:pt x="8182" y="8990"/>
                    <a:pt x="8192" y="8986"/>
                    <a:pt x="8206" y="8984"/>
                  </a:cubicBezTo>
                  <a:cubicBezTo>
                    <a:pt x="8229" y="8979"/>
                    <a:pt x="8251" y="8975"/>
                    <a:pt x="8272" y="8971"/>
                  </a:cubicBezTo>
                  <a:cubicBezTo>
                    <a:pt x="8292" y="8968"/>
                    <a:pt x="8312" y="8965"/>
                    <a:pt x="8329" y="8963"/>
                  </a:cubicBezTo>
                  <a:cubicBezTo>
                    <a:pt x="8346" y="8961"/>
                    <a:pt x="8361" y="8960"/>
                    <a:pt x="8375" y="8959"/>
                  </a:cubicBezTo>
                  <a:cubicBezTo>
                    <a:pt x="8388" y="8958"/>
                    <a:pt x="8399" y="8958"/>
                    <a:pt x="8406" y="8958"/>
                  </a:cubicBezTo>
                  <a:lnTo>
                    <a:pt x="8435" y="8900"/>
                  </a:lnTo>
                  <a:close/>
                  <a:moveTo>
                    <a:pt x="8149" y="8851"/>
                  </a:moveTo>
                  <a:cubicBezTo>
                    <a:pt x="8157" y="8859"/>
                    <a:pt x="8163" y="8868"/>
                    <a:pt x="8166" y="8878"/>
                  </a:cubicBezTo>
                  <a:cubicBezTo>
                    <a:pt x="8169" y="8889"/>
                    <a:pt x="8170" y="8900"/>
                    <a:pt x="8167" y="8913"/>
                  </a:cubicBezTo>
                  <a:cubicBezTo>
                    <a:pt x="8165" y="8926"/>
                    <a:pt x="8160" y="8941"/>
                    <a:pt x="8151" y="8958"/>
                  </a:cubicBezTo>
                  <a:lnTo>
                    <a:pt x="8130" y="9001"/>
                  </a:lnTo>
                  <a:lnTo>
                    <a:pt x="7984" y="8930"/>
                  </a:lnTo>
                  <a:lnTo>
                    <a:pt x="8007" y="8883"/>
                  </a:lnTo>
                  <a:cubicBezTo>
                    <a:pt x="8012" y="8872"/>
                    <a:pt x="8017" y="8863"/>
                    <a:pt x="8023" y="8856"/>
                  </a:cubicBezTo>
                  <a:cubicBezTo>
                    <a:pt x="8028" y="8849"/>
                    <a:pt x="8033" y="8843"/>
                    <a:pt x="8039" y="8838"/>
                  </a:cubicBezTo>
                  <a:cubicBezTo>
                    <a:pt x="8049" y="8829"/>
                    <a:pt x="8061" y="8824"/>
                    <a:pt x="8076" y="8822"/>
                  </a:cubicBezTo>
                  <a:cubicBezTo>
                    <a:pt x="8090" y="8820"/>
                    <a:pt x="8104" y="8822"/>
                    <a:pt x="8117" y="8829"/>
                  </a:cubicBezTo>
                  <a:cubicBezTo>
                    <a:pt x="8130" y="8835"/>
                    <a:pt x="8141" y="8842"/>
                    <a:pt x="8149" y="8851"/>
                  </a:cubicBezTo>
                  <a:close/>
                  <a:moveTo>
                    <a:pt x="8647" y="8688"/>
                  </a:moveTo>
                  <a:lnTo>
                    <a:pt x="8098" y="8418"/>
                  </a:lnTo>
                  <a:lnTo>
                    <a:pt x="8080" y="8456"/>
                  </a:lnTo>
                  <a:lnTo>
                    <a:pt x="8629" y="8726"/>
                  </a:lnTo>
                  <a:lnTo>
                    <a:pt x="8647" y="8688"/>
                  </a:lnTo>
                  <a:close/>
                  <a:moveTo>
                    <a:pt x="8422" y="7940"/>
                  </a:moveTo>
                  <a:lnTo>
                    <a:pt x="8399" y="7987"/>
                  </a:lnTo>
                  <a:lnTo>
                    <a:pt x="8671" y="8121"/>
                  </a:lnTo>
                  <a:cubicBezTo>
                    <a:pt x="8685" y="8127"/>
                    <a:pt x="8696" y="8134"/>
                    <a:pt x="8704" y="8140"/>
                  </a:cubicBezTo>
                  <a:cubicBezTo>
                    <a:pt x="8713" y="8146"/>
                    <a:pt x="8720" y="8155"/>
                    <a:pt x="8725" y="8165"/>
                  </a:cubicBezTo>
                  <a:cubicBezTo>
                    <a:pt x="8730" y="8175"/>
                    <a:pt x="8732" y="8187"/>
                    <a:pt x="8730" y="8201"/>
                  </a:cubicBezTo>
                  <a:cubicBezTo>
                    <a:pt x="8729" y="8215"/>
                    <a:pt x="8724" y="8230"/>
                    <a:pt x="8716" y="8246"/>
                  </a:cubicBezTo>
                  <a:cubicBezTo>
                    <a:pt x="8710" y="8259"/>
                    <a:pt x="8703" y="8268"/>
                    <a:pt x="8697" y="8276"/>
                  </a:cubicBezTo>
                  <a:cubicBezTo>
                    <a:pt x="8690" y="8284"/>
                    <a:pt x="8684" y="8290"/>
                    <a:pt x="8677" y="8294"/>
                  </a:cubicBezTo>
                  <a:cubicBezTo>
                    <a:pt x="8670" y="8298"/>
                    <a:pt x="8663" y="8301"/>
                    <a:pt x="8657" y="8302"/>
                  </a:cubicBezTo>
                  <a:cubicBezTo>
                    <a:pt x="8651" y="8304"/>
                    <a:pt x="8645" y="8304"/>
                    <a:pt x="8640" y="8304"/>
                  </a:cubicBezTo>
                  <a:cubicBezTo>
                    <a:pt x="8633" y="8304"/>
                    <a:pt x="8623" y="8301"/>
                    <a:pt x="8612" y="8297"/>
                  </a:cubicBezTo>
                  <a:cubicBezTo>
                    <a:pt x="8601" y="8293"/>
                    <a:pt x="8590" y="8288"/>
                    <a:pt x="8580" y="8283"/>
                  </a:cubicBezTo>
                  <a:lnTo>
                    <a:pt x="8317" y="8154"/>
                  </a:lnTo>
                  <a:lnTo>
                    <a:pt x="8294" y="8200"/>
                  </a:lnTo>
                  <a:lnTo>
                    <a:pt x="8575" y="8338"/>
                  </a:lnTo>
                  <a:cubicBezTo>
                    <a:pt x="8583" y="8342"/>
                    <a:pt x="8594" y="8346"/>
                    <a:pt x="8605" y="8351"/>
                  </a:cubicBezTo>
                  <a:cubicBezTo>
                    <a:pt x="8617" y="8355"/>
                    <a:pt x="8629" y="8357"/>
                    <a:pt x="8641" y="8356"/>
                  </a:cubicBezTo>
                  <a:cubicBezTo>
                    <a:pt x="8666" y="8355"/>
                    <a:pt x="8687" y="8348"/>
                    <a:pt x="8705" y="8334"/>
                  </a:cubicBezTo>
                  <a:cubicBezTo>
                    <a:pt x="8723" y="8321"/>
                    <a:pt x="8740" y="8299"/>
                    <a:pt x="8755" y="8268"/>
                  </a:cubicBezTo>
                  <a:cubicBezTo>
                    <a:pt x="8766" y="8244"/>
                    <a:pt x="8774" y="8223"/>
                    <a:pt x="8777" y="8205"/>
                  </a:cubicBezTo>
                  <a:cubicBezTo>
                    <a:pt x="8780" y="8186"/>
                    <a:pt x="8779" y="8168"/>
                    <a:pt x="8775" y="8151"/>
                  </a:cubicBezTo>
                  <a:cubicBezTo>
                    <a:pt x="8771" y="8134"/>
                    <a:pt x="8763" y="8121"/>
                    <a:pt x="8752" y="8110"/>
                  </a:cubicBezTo>
                  <a:cubicBezTo>
                    <a:pt x="8741" y="8100"/>
                    <a:pt x="8723" y="8089"/>
                    <a:pt x="8700" y="8077"/>
                  </a:cubicBezTo>
                  <a:lnTo>
                    <a:pt x="8422" y="7940"/>
                  </a:lnTo>
                  <a:close/>
                  <a:moveTo>
                    <a:pt x="8996" y="7760"/>
                  </a:moveTo>
                  <a:lnTo>
                    <a:pt x="8605" y="7568"/>
                  </a:lnTo>
                  <a:lnTo>
                    <a:pt x="8582" y="7614"/>
                  </a:lnTo>
                  <a:lnTo>
                    <a:pt x="8796" y="7717"/>
                  </a:lnTo>
                  <a:cubicBezTo>
                    <a:pt x="8810" y="7724"/>
                    <a:pt x="8824" y="7731"/>
                    <a:pt x="8838" y="7737"/>
                  </a:cubicBezTo>
                  <a:cubicBezTo>
                    <a:pt x="8853" y="7743"/>
                    <a:pt x="8866" y="7749"/>
                    <a:pt x="8877" y="7754"/>
                  </a:cubicBezTo>
                  <a:cubicBezTo>
                    <a:pt x="8889" y="7759"/>
                    <a:pt x="8898" y="7763"/>
                    <a:pt x="8906" y="7766"/>
                  </a:cubicBezTo>
                  <a:cubicBezTo>
                    <a:pt x="8913" y="7769"/>
                    <a:pt x="8917" y="7770"/>
                    <a:pt x="8917" y="7770"/>
                  </a:cubicBezTo>
                  <a:cubicBezTo>
                    <a:pt x="8916" y="7770"/>
                    <a:pt x="8912" y="7770"/>
                    <a:pt x="8906" y="7769"/>
                  </a:cubicBezTo>
                  <a:cubicBezTo>
                    <a:pt x="8900" y="7769"/>
                    <a:pt x="8892" y="7769"/>
                    <a:pt x="8883" y="7768"/>
                  </a:cubicBezTo>
                  <a:cubicBezTo>
                    <a:pt x="8874" y="7768"/>
                    <a:pt x="8864" y="7767"/>
                    <a:pt x="8852" y="7767"/>
                  </a:cubicBezTo>
                  <a:cubicBezTo>
                    <a:pt x="8841" y="7766"/>
                    <a:pt x="8829" y="7766"/>
                    <a:pt x="8817" y="7766"/>
                  </a:cubicBezTo>
                  <a:lnTo>
                    <a:pt x="8504" y="7774"/>
                  </a:lnTo>
                  <a:lnTo>
                    <a:pt x="8477" y="7828"/>
                  </a:lnTo>
                  <a:lnTo>
                    <a:pt x="8868" y="8020"/>
                  </a:lnTo>
                  <a:lnTo>
                    <a:pt x="8892" y="7972"/>
                  </a:lnTo>
                  <a:lnTo>
                    <a:pt x="8664" y="7862"/>
                  </a:lnTo>
                  <a:cubicBezTo>
                    <a:pt x="8653" y="7857"/>
                    <a:pt x="8641" y="7851"/>
                    <a:pt x="8630" y="7846"/>
                  </a:cubicBezTo>
                  <a:cubicBezTo>
                    <a:pt x="8618" y="7841"/>
                    <a:pt x="8607" y="7837"/>
                    <a:pt x="8597" y="7833"/>
                  </a:cubicBezTo>
                  <a:cubicBezTo>
                    <a:pt x="8587" y="7828"/>
                    <a:pt x="8578" y="7825"/>
                    <a:pt x="8571" y="7821"/>
                  </a:cubicBezTo>
                  <a:cubicBezTo>
                    <a:pt x="8564" y="7818"/>
                    <a:pt x="8559" y="7816"/>
                    <a:pt x="8556" y="7815"/>
                  </a:cubicBezTo>
                  <a:cubicBezTo>
                    <a:pt x="8560" y="7816"/>
                    <a:pt x="8565" y="7816"/>
                    <a:pt x="8573" y="7817"/>
                  </a:cubicBezTo>
                  <a:cubicBezTo>
                    <a:pt x="8580" y="7817"/>
                    <a:pt x="8589" y="7817"/>
                    <a:pt x="8599" y="7817"/>
                  </a:cubicBezTo>
                  <a:cubicBezTo>
                    <a:pt x="8609" y="7817"/>
                    <a:pt x="8620" y="7817"/>
                    <a:pt x="8632" y="7817"/>
                  </a:cubicBezTo>
                  <a:cubicBezTo>
                    <a:pt x="8645" y="7817"/>
                    <a:pt x="8657" y="7817"/>
                    <a:pt x="8671" y="7817"/>
                  </a:cubicBezTo>
                  <a:lnTo>
                    <a:pt x="8972" y="7809"/>
                  </a:lnTo>
                  <a:lnTo>
                    <a:pt x="8996" y="7760"/>
                  </a:lnTo>
                  <a:close/>
                  <a:moveTo>
                    <a:pt x="4776" y="18063"/>
                  </a:moveTo>
                  <a:lnTo>
                    <a:pt x="4739" y="18068"/>
                  </a:lnTo>
                  <a:cubicBezTo>
                    <a:pt x="4723" y="18070"/>
                    <a:pt x="4705" y="18073"/>
                    <a:pt x="4686" y="18075"/>
                  </a:cubicBezTo>
                  <a:cubicBezTo>
                    <a:pt x="4668" y="18078"/>
                    <a:pt x="4650" y="18080"/>
                    <a:pt x="4633" y="18082"/>
                  </a:cubicBezTo>
                  <a:cubicBezTo>
                    <a:pt x="4617" y="18085"/>
                    <a:pt x="4605" y="18087"/>
                    <a:pt x="4599" y="18088"/>
                  </a:cubicBezTo>
                  <a:cubicBezTo>
                    <a:pt x="4589" y="18090"/>
                    <a:pt x="4578" y="18092"/>
                    <a:pt x="4566" y="18095"/>
                  </a:cubicBezTo>
                  <a:cubicBezTo>
                    <a:pt x="4554" y="18098"/>
                    <a:pt x="4544" y="18102"/>
                    <a:pt x="4535" y="18106"/>
                  </a:cubicBezTo>
                  <a:lnTo>
                    <a:pt x="4538" y="18100"/>
                  </a:lnTo>
                  <a:cubicBezTo>
                    <a:pt x="4546" y="18084"/>
                    <a:pt x="4550" y="18069"/>
                    <a:pt x="4551" y="18054"/>
                  </a:cubicBezTo>
                  <a:cubicBezTo>
                    <a:pt x="4552" y="18038"/>
                    <a:pt x="4551" y="18024"/>
                    <a:pt x="4546" y="18010"/>
                  </a:cubicBezTo>
                  <a:cubicBezTo>
                    <a:pt x="4541" y="17997"/>
                    <a:pt x="4533" y="17984"/>
                    <a:pt x="4522" y="17972"/>
                  </a:cubicBezTo>
                  <a:cubicBezTo>
                    <a:pt x="4511" y="17961"/>
                    <a:pt x="4498" y="17951"/>
                    <a:pt x="4482" y="17943"/>
                  </a:cubicBezTo>
                  <a:cubicBezTo>
                    <a:pt x="4472" y="17938"/>
                    <a:pt x="4462" y="17935"/>
                    <a:pt x="4452" y="17933"/>
                  </a:cubicBezTo>
                  <a:cubicBezTo>
                    <a:pt x="4442" y="17932"/>
                    <a:pt x="4433" y="17931"/>
                    <a:pt x="4424" y="17931"/>
                  </a:cubicBezTo>
                  <a:cubicBezTo>
                    <a:pt x="4416" y="17931"/>
                    <a:pt x="4408" y="17932"/>
                    <a:pt x="4400" y="17935"/>
                  </a:cubicBezTo>
                  <a:cubicBezTo>
                    <a:pt x="4393" y="17937"/>
                    <a:pt x="4387" y="17939"/>
                    <a:pt x="4381" y="17942"/>
                  </a:cubicBezTo>
                  <a:cubicBezTo>
                    <a:pt x="4375" y="17945"/>
                    <a:pt x="4369" y="17948"/>
                    <a:pt x="4363" y="17952"/>
                  </a:cubicBezTo>
                  <a:cubicBezTo>
                    <a:pt x="4357" y="17957"/>
                    <a:pt x="4351" y="17962"/>
                    <a:pt x="4345" y="17969"/>
                  </a:cubicBezTo>
                  <a:cubicBezTo>
                    <a:pt x="4339" y="17976"/>
                    <a:pt x="4333" y="17984"/>
                    <a:pt x="4326" y="17994"/>
                  </a:cubicBezTo>
                  <a:cubicBezTo>
                    <a:pt x="4320" y="18003"/>
                    <a:pt x="4314" y="18015"/>
                    <a:pt x="4307" y="18028"/>
                  </a:cubicBezTo>
                  <a:lnTo>
                    <a:pt x="4263" y="18119"/>
                  </a:lnTo>
                  <a:lnTo>
                    <a:pt x="4536" y="18254"/>
                  </a:lnTo>
                  <a:lnTo>
                    <a:pt x="4651" y="18254"/>
                  </a:lnTo>
                  <a:lnTo>
                    <a:pt x="4499" y="18179"/>
                  </a:lnTo>
                  <a:cubicBezTo>
                    <a:pt x="4504" y="18169"/>
                    <a:pt x="4510" y="18162"/>
                    <a:pt x="4516" y="18158"/>
                  </a:cubicBezTo>
                  <a:cubicBezTo>
                    <a:pt x="4523" y="18153"/>
                    <a:pt x="4532" y="18150"/>
                    <a:pt x="4546" y="18147"/>
                  </a:cubicBezTo>
                  <a:cubicBezTo>
                    <a:pt x="4569" y="18142"/>
                    <a:pt x="4591" y="18138"/>
                    <a:pt x="4612" y="18135"/>
                  </a:cubicBezTo>
                  <a:cubicBezTo>
                    <a:pt x="4633" y="18131"/>
                    <a:pt x="4652" y="18129"/>
                    <a:pt x="4669" y="18126"/>
                  </a:cubicBezTo>
                  <a:cubicBezTo>
                    <a:pt x="4686" y="18124"/>
                    <a:pt x="4702" y="18123"/>
                    <a:pt x="4715" y="18122"/>
                  </a:cubicBezTo>
                  <a:cubicBezTo>
                    <a:pt x="4728" y="18122"/>
                    <a:pt x="4739" y="18122"/>
                    <a:pt x="4747" y="18122"/>
                  </a:cubicBezTo>
                  <a:lnTo>
                    <a:pt x="4776" y="18063"/>
                  </a:lnTo>
                  <a:close/>
                  <a:moveTo>
                    <a:pt x="9002" y="9474"/>
                  </a:moveTo>
                  <a:lnTo>
                    <a:pt x="9002" y="9372"/>
                  </a:lnTo>
                  <a:lnTo>
                    <a:pt x="8955" y="9467"/>
                  </a:lnTo>
                  <a:lnTo>
                    <a:pt x="8812" y="9397"/>
                  </a:lnTo>
                  <a:lnTo>
                    <a:pt x="8878" y="9263"/>
                  </a:lnTo>
                  <a:lnTo>
                    <a:pt x="8837" y="9243"/>
                  </a:lnTo>
                  <a:lnTo>
                    <a:pt x="8772" y="9377"/>
                  </a:lnTo>
                  <a:lnTo>
                    <a:pt x="8643" y="9314"/>
                  </a:lnTo>
                  <a:lnTo>
                    <a:pt x="8722" y="9154"/>
                  </a:lnTo>
                  <a:lnTo>
                    <a:pt x="8687" y="9129"/>
                  </a:lnTo>
                  <a:lnTo>
                    <a:pt x="8581" y="9342"/>
                  </a:lnTo>
                  <a:lnTo>
                    <a:pt x="8972" y="9535"/>
                  </a:lnTo>
                  <a:lnTo>
                    <a:pt x="9002" y="9474"/>
                  </a:lnTo>
                  <a:close/>
                  <a:moveTo>
                    <a:pt x="9002" y="8988"/>
                  </a:moveTo>
                  <a:lnTo>
                    <a:pt x="9002" y="8936"/>
                  </a:lnTo>
                  <a:lnTo>
                    <a:pt x="8805" y="8888"/>
                  </a:lnTo>
                  <a:lnTo>
                    <a:pt x="8780" y="8938"/>
                  </a:lnTo>
                  <a:lnTo>
                    <a:pt x="9002" y="8988"/>
                  </a:lnTo>
                  <a:close/>
                  <a:moveTo>
                    <a:pt x="9002" y="8843"/>
                  </a:moveTo>
                  <a:lnTo>
                    <a:pt x="9002" y="8784"/>
                  </a:lnTo>
                  <a:cubicBezTo>
                    <a:pt x="8996" y="8780"/>
                    <a:pt x="8990" y="8776"/>
                    <a:pt x="8985" y="8772"/>
                  </a:cubicBezTo>
                  <a:cubicBezTo>
                    <a:pt x="8976" y="8765"/>
                    <a:pt x="8969" y="8760"/>
                    <a:pt x="8963" y="8756"/>
                  </a:cubicBezTo>
                  <a:cubicBezTo>
                    <a:pt x="8957" y="8752"/>
                    <a:pt x="8954" y="8750"/>
                    <a:pt x="8953" y="8749"/>
                  </a:cubicBezTo>
                  <a:cubicBezTo>
                    <a:pt x="8954" y="8749"/>
                    <a:pt x="8958" y="8751"/>
                    <a:pt x="8965" y="8753"/>
                  </a:cubicBezTo>
                  <a:cubicBezTo>
                    <a:pt x="8972" y="8755"/>
                    <a:pt x="8981" y="8757"/>
                    <a:pt x="8991" y="8760"/>
                  </a:cubicBezTo>
                  <a:lnTo>
                    <a:pt x="9002" y="8763"/>
                  </a:lnTo>
                  <a:lnTo>
                    <a:pt x="9002" y="8714"/>
                  </a:lnTo>
                  <a:lnTo>
                    <a:pt x="8902" y="8690"/>
                  </a:lnTo>
                  <a:lnTo>
                    <a:pt x="8876" y="8743"/>
                  </a:lnTo>
                  <a:lnTo>
                    <a:pt x="9002" y="8843"/>
                  </a:lnTo>
                  <a:close/>
                  <a:moveTo>
                    <a:pt x="9002" y="8567"/>
                  </a:moveTo>
                  <a:lnTo>
                    <a:pt x="9002" y="8502"/>
                  </a:lnTo>
                  <a:lnTo>
                    <a:pt x="8997" y="8498"/>
                  </a:lnTo>
                  <a:lnTo>
                    <a:pt x="8974" y="8545"/>
                  </a:lnTo>
                  <a:lnTo>
                    <a:pt x="9002" y="8567"/>
                  </a:lnTo>
                  <a:close/>
                  <a:moveTo>
                    <a:pt x="4489" y="18014"/>
                  </a:moveTo>
                  <a:cubicBezTo>
                    <a:pt x="4498" y="18023"/>
                    <a:pt x="4503" y="18032"/>
                    <a:pt x="4506" y="18041"/>
                  </a:cubicBezTo>
                  <a:cubicBezTo>
                    <a:pt x="4509" y="18052"/>
                    <a:pt x="4510" y="18064"/>
                    <a:pt x="4508" y="18076"/>
                  </a:cubicBezTo>
                  <a:cubicBezTo>
                    <a:pt x="4505" y="18089"/>
                    <a:pt x="4500" y="18104"/>
                    <a:pt x="4491" y="18122"/>
                  </a:cubicBezTo>
                  <a:lnTo>
                    <a:pt x="4470" y="18165"/>
                  </a:lnTo>
                  <a:lnTo>
                    <a:pt x="4324" y="18093"/>
                  </a:lnTo>
                  <a:lnTo>
                    <a:pt x="4347" y="18046"/>
                  </a:lnTo>
                  <a:cubicBezTo>
                    <a:pt x="4352" y="18036"/>
                    <a:pt x="4358" y="18027"/>
                    <a:pt x="4363" y="18020"/>
                  </a:cubicBezTo>
                  <a:cubicBezTo>
                    <a:pt x="4368" y="18013"/>
                    <a:pt x="4374" y="18006"/>
                    <a:pt x="4379" y="18001"/>
                  </a:cubicBezTo>
                  <a:cubicBezTo>
                    <a:pt x="4389" y="17992"/>
                    <a:pt x="4402" y="17987"/>
                    <a:pt x="4416" y="17985"/>
                  </a:cubicBezTo>
                  <a:cubicBezTo>
                    <a:pt x="4431" y="17984"/>
                    <a:pt x="4444" y="17986"/>
                    <a:pt x="4457" y="17992"/>
                  </a:cubicBezTo>
                  <a:cubicBezTo>
                    <a:pt x="4470" y="17999"/>
                    <a:pt x="4481" y="18006"/>
                    <a:pt x="4489" y="18014"/>
                  </a:cubicBezTo>
                  <a:close/>
                  <a:moveTo>
                    <a:pt x="4787" y="17669"/>
                  </a:moveTo>
                  <a:cubicBezTo>
                    <a:pt x="4772" y="17668"/>
                    <a:pt x="4758" y="17669"/>
                    <a:pt x="4745" y="17672"/>
                  </a:cubicBezTo>
                  <a:cubicBezTo>
                    <a:pt x="4732" y="17676"/>
                    <a:pt x="4720" y="17681"/>
                    <a:pt x="4709" y="17688"/>
                  </a:cubicBezTo>
                  <a:cubicBezTo>
                    <a:pt x="4698" y="17696"/>
                    <a:pt x="4686" y="17707"/>
                    <a:pt x="4672" y="17722"/>
                  </a:cubicBezTo>
                  <a:lnTo>
                    <a:pt x="4635" y="17760"/>
                  </a:lnTo>
                  <a:cubicBezTo>
                    <a:pt x="4616" y="17779"/>
                    <a:pt x="4600" y="17792"/>
                    <a:pt x="4585" y="17797"/>
                  </a:cubicBezTo>
                  <a:cubicBezTo>
                    <a:pt x="4571" y="17802"/>
                    <a:pt x="4556" y="17801"/>
                    <a:pt x="4540" y="17793"/>
                  </a:cubicBezTo>
                  <a:cubicBezTo>
                    <a:pt x="4520" y="17783"/>
                    <a:pt x="4507" y="17769"/>
                    <a:pt x="4502" y="17750"/>
                  </a:cubicBezTo>
                  <a:cubicBezTo>
                    <a:pt x="4498" y="17730"/>
                    <a:pt x="4502" y="17708"/>
                    <a:pt x="4514" y="17684"/>
                  </a:cubicBezTo>
                  <a:cubicBezTo>
                    <a:pt x="4518" y="17675"/>
                    <a:pt x="4522" y="17668"/>
                    <a:pt x="4527" y="17661"/>
                  </a:cubicBezTo>
                  <a:cubicBezTo>
                    <a:pt x="4532" y="17654"/>
                    <a:pt x="4537" y="17647"/>
                    <a:pt x="4544" y="17641"/>
                  </a:cubicBezTo>
                  <a:cubicBezTo>
                    <a:pt x="4550" y="17635"/>
                    <a:pt x="4557" y="17629"/>
                    <a:pt x="4565" y="17623"/>
                  </a:cubicBezTo>
                  <a:cubicBezTo>
                    <a:pt x="4573" y="17617"/>
                    <a:pt x="4583" y="17611"/>
                    <a:pt x="4594" y="17605"/>
                  </a:cubicBezTo>
                  <a:lnTo>
                    <a:pt x="4570" y="17568"/>
                  </a:lnTo>
                  <a:cubicBezTo>
                    <a:pt x="4527" y="17593"/>
                    <a:pt x="4495" y="17626"/>
                    <a:pt x="4474" y="17667"/>
                  </a:cubicBezTo>
                  <a:cubicBezTo>
                    <a:pt x="4465" y="17686"/>
                    <a:pt x="4459" y="17705"/>
                    <a:pt x="4457" y="17723"/>
                  </a:cubicBezTo>
                  <a:cubicBezTo>
                    <a:pt x="4455" y="17741"/>
                    <a:pt x="4456" y="17758"/>
                    <a:pt x="4461" y="17774"/>
                  </a:cubicBezTo>
                  <a:cubicBezTo>
                    <a:pt x="4465" y="17790"/>
                    <a:pt x="4473" y="17804"/>
                    <a:pt x="4483" y="17817"/>
                  </a:cubicBezTo>
                  <a:cubicBezTo>
                    <a:pt x="4494" y="17830"/>
                    <a:pt x="4508" y="17841"/>
                    <a:pt x="4524" y="17849"/>
                  </a:cubicBezTo>
                  <a:cubicBezTo>
                    <a:pt x="4550" y="17861"/>
                    <a:pt x="4575" y="17863"/>
                    <a:pt x="4600" y="17856"/>
                  </a:cubicBezTo>
                  <a:cubicBezTo>
                    <a:pt x="4612" y="17852"/>
                    <a:pt x="4623" y="17846"/>
                    <a:pt x="4633" y="17838"/>
                  </a:cubicBezTo>
                  <a:cubicBezTo>
                    <a:pt x="4643" y="17830"/>
                    <a:pt x="4655" y="17819"/>
                    <a:pt x="4669" y="17803"/>
                  </a:cubicBezTo>
                  <a:lnTo>
                    <a:pt x="4701" y="17770"/>
                  </a:lnTo>
                  <a:cubicBezTo>
                    <a:pt x="4738" y="17730"/>
                    <a:pt x="4773" y="17719"/>
                    <a:pt x="4808" y="17736"/>
                  </a:cubicBezTo>
                  <a:cubicBezTo>
                    <a:pt x="4831" y="17747"/>
                    <a:pt x="4845" y="17766"/>
                    <a:pt x="4850" y="17791"/>
                  </a:cubicBezTo>
                  <a:cubicBezTo>
                    <a:pt x="4852" y="17803"/>
                    <a:pt x="4853" y="17814"/>
                    <a:pt x="4851" y="17824"/>
                  </a:cubicBezTo>
                  <a:cubicBezTo>
                    <a:pt x="4849" y="17834"/>
                    <a:pt x="4844" y="17847"/>
                    <a:pt x="4837" y="17862"/>
                  </a:cubicBezTo>
                  <a:cubicBezTo>
                    <a:pt x="4827" y="17881"/>
                    <a:pt x="4815" y="17898"/>
                    <a:pt x="4802" y="17913"/>
                  </a:cubicBezTo>
                  <a:cubicBezTo>
                    <a:pt x="4788" y="17927"/>
                    <a:pt x="4771" y="17939"/>
                    <a:pt x="4751" y="17950"/>
                  </a:cubicBezTo>
                  <a:lnTo>
                    <a:pt x="4778" y="17988"/>
                  </a:lnTo>
                  <a:cubicBezTo>
                    <a:pt x="4799" y="17975"/>
                    <a:pt x="4818" y="17959"/>
                    <a:pt x="4834" y="17942"/>
                  </a:cubicBezTo>
                  <a:cubicBezTo>
                    <a:pt x="4850" y="17924"/>
                    <a:pt x="4863" y="17904"/>
                    <a:pt x="4875" y="17880"/>
                  </a:cubicBezTo>
                  <a:cubicBezTo>
                    <a:pt x="4884" y="17862"/>
                    <a:pt x="4890" y="17845"/>
                    <a:pt x="4893" y="17830"/>
                  </a:cubicBezTo>
                  <a:cubicBezTo>
                    <a:pt x="4896" y="17814"/>
                    <a:pt x="4896" y="17798"/>
                    <a:pt x="4894" y="17781"/>
                  </a:cubicBezTo>
                  <a:cubicBezTo>
                    <a:pt x="4892" y="17758"/>
                    <a:pt x="4884" y="17738"/>
                    <a:pt x="4872" y="17720"/>
                  </a:cubicBezTo>
                  <a:cubicBezTo>
                    <a:pt x="4860" y="17703"/>
                    <a:pt x="4845" y="17689"/>
                    <a:pt x="4827" y="17680"/>
                  </a:cubicBezTo>
                  <a:cubicBezTo>
                    <a:pt x="4815" y="17674"/>
                    <a:pt x="4801" y="17671"/>
                    <a:pt x="4787" y="17669"/>
                  </a:cubicBezTo>
                  <a:close/>
                  <a:moveTo>
                    <a:pt x="5004" y="17599"/>
                  </a:moveTo>
                  <a:lnTo>
                    <a:pt x="4613" y="17406"/>
                  </a:lnTo>
                  <a:lnTo>
                    <a:pt x="4591" y="17452"/>
                  </a:lnTo>
                  <a:lnTo>
                    <a:pt x="4982" y="17644"/>
                  </a:lnTo>
                  <a:lnTo>
                    <a:pt x="5004" y="17599"/>
                  </a:lnTo>
                  <a:close/>
                  <a:moveTo>
                    <a:pt x="4779" y="17069"/>
                  </a:moveTo>
                  <a:lnTo>
                    <a:pt x="4652" y="17328"/>
                  </a:lnTo>
                  <a:lnTo>
                    <a:pt x="4691" y="17347"/>
                  </a:lnTo>
                  <a:lnTo>
                    <a:pt x="4743" y="17243"/>
                  </a:lnTo>
                  <a:lnTo>
                    <a:pt x="5094" y="17415"/>
                  </a:lnTo>
                  <a:lnTo>
                    <a:pt x="5116" y="17370"/>
                  </a:lnTo>
                  <a:lnTo>
                    <a:pt x="4765" y="17198"/>
                  </a:lnTo>
                  <a:lnTo>
                    <a:pt x="4817" y="17092"/>
                  </a:lnTo>
                  <a:lnTo>
                    <a:pt x="4779" y="17069"/>
                  </a:lnTo>
                  <a:close/>
                  <a:moveTo>
                    <a:pt x="4947" y="16729"/>
                  </a:moveTo>
                  <a:lnTo>
                    <a:pt x="4920" y="16783"/>
                  </a:lnTo>
                  <a:lnTo>
                    <a:pt x="5033" y="16931"/>
                  </a:lnTo>
                  <a:cubicBezTo>
                    <a:pt x="5040" y="16941"/>
                    <a:pt x="5047" y="16951"/>
                    <a:pt x="5053" y="16959"/>
                  </a:cubicBezTo>
                  <a:cubicBezTo>
                    <a:pt x="5060" y="16967"/>
                    <a:pt x="5064" y="16972"/>
                    <a:pt x="5066" y="16974"/>
                  </a:cubicBezTo>
                  <a:cubicBezTo>
                    <a:pt x="5057" y="16974"/>
                    <a:pt x="5048" y="16973"/>
                    <a:pt x="5039" y="16973"/>
                  </a:cubicBezTo>
                  <a:cubicBezTo>
                    <a:pt x="5031" y="16972"/>
                    <a:pt x="5022" y="16972"/>
                    <a:pt x="5012" y="16972"/>
                  </a:cubicBezTo>
                  <a:lnTo>
                    <a:pt x="4827" y="16973"/>
                  </a:lnTo>
                  <a:lnTo>
                    <a:pt x="4798" y="17030"/>
                  </a:lnTo>
                  <a:lnTo>
                    <a:pt x="5096" y="17021"/>
                  </a:lnTo>
                  <a:lnTo>
                    <a:pt x="5251" y="17097"/>
                  </a:lnTo>
                  <a:lnTo>
                    <a:pt x="5275" y="17048"/>
                  </a:lnTo>
                  <a:lnTo>
                    <a:pt x="5123" y="16973"/>
                  </a:lnTo>
                  <a:lnTo>
                    <a:pt x="4947" y="16729"/>
                  </a:lnTo>
                  <a:close/>
                  <a:moveTo>
                    <a:pt x="5306" y="16300"/>
                  </a:moveTo>
                  <a:cubicBezTo>
                    <a:pt x="5280" y="16294"/>
                    <a:pt x="5255" y="16293"/>
                    <a:pt x="5230" y="16296"/>
                  </a:cubicBezTo>
                  <a:cubicBezTo>
                    <a:pt x="5221" y="16297"/>
                    <a:pt x="5211" y="16300"/>
                    <a:pt x="5200" y="16303"/>
                  </a:cubicBezTo>
                  <a:cubicBezTo>
                    <a:pt x="5189" y="16307"/>
                    <a:pt x="5178" y="16312"/>
                    <a:pt x="5167" y="16318"/>
                  </a:cubicBezTo>
                  <a:cubicBezTo>
                    <a:pt x="5156" y="16325"/>
                    <a:pt x="5145" y="16334"/>
                    <a:pt x="5134" y="16345"/>
                  </a:cubicBezTo>
                  <a:cubicBezTo>
                    <a:pt x="5124" y="16357"/>
                    <a:pt x="5114" y="16371"/>
                    <a:pt x="5106" y="16388"/>
                  </a:cubicBezTo>
                  <a:cubicBezTo>
                    <a:pt x="5094" y="16412"/>
                    <a:pt x="5088" y="16436"/>
                    <a:pt x="5088" y="16460"/>
                  </a:cubicBezTo>
                  <a:cubicBezTo>
                    <a:pt x="5088" y="16484"/>
                    <a:pt x="5093" y="16506"/>
                    <a:pt x="5104" y="16528"/>
                  </a:cubicBezTo>
                  <a:cubicBezTo>
                    <a:pt x="5115" y="16550"/>
                    <a:pt x="5130" y="16571"/>
                    <a:pt x="5152" y="16590"/>
                  </a:cubicBezTo>
                  <a:cubicBezTo>
                    <a:pt x="5173" y="16609"/>
                    <a:pt x="5199" y="16627"/>
                    <a:pt x="5230" y="16642"/>
                  </a:cubicBezTo>
                  <a:cubicBezTo>
                    <a:pt x="5298" y="16675"/>
                    <a:pt x="5357" y="16685"/>
                    <a:pt x="5408" y="16672"/>
                  </a:cubicBezTo>
                  <a:cubicBezTo>
                    <a:pt x="5430" y="16666"/>
                    <a:pt x="5450" y="16656"/>
                    <a:pt x="5468" y="16642"/>
                  </a:cubicBezTo>
                  <a:cubicBezTo>
                    <a:pt x="5486" y="16628"/>
                    <a:pt x="5500" y="16609"/>
                    <a:pt x="5512" y="16585"/>
                  </a:cubicBezTo>
                  <a:cubicBezTo>
                    <a:pt x="5522" y="16564"/>
                    <a:pt x="5528" y="16545"/>
                    <a:pt x="5530" y="16526"/>
                  </a:cubicBezTo>
                  <a:cubicBezTo>
                    <a:pt x="5532" y="16508"/>
                    <a:pt x="5530" y="16488"/>
                    <a:pt x="5523" y="16467"/>
                  </a:cubicBezTo>
                  <a:cubicBezTo>
                    <a:pt x="5515" y="16438"/>
                    <a:pt x="5500" y="16413"/>
                    <a:pt x="5480" y="16392"/>
                  </a:cubicBezTo>
                  <a:cubicBezTo>
                    <a:pt x="5459" y="16370"/>
                    <a:pt x="5430" y="16350"/>
                    <a:pt x="5393" y="16332"/>
                  </a:cubicBezTo>
                  <a:cubicBezTo>
                    <a:pt x="5361" y="16316"/>
                    <a:pt x="5332" y="16306"/>
                    <a:pt x="5306" y="16300"/>
                  </a:cubicBezTo>
                  <a:close/>
                  <a:moveTo>
                    <a:pt x="5415" y="16410"/>
                  </a:moveTo>
                  <a:cubicBezTo>
                    <a:pt x="5427" y="16418"/>
                    <a:pt x="5437" y="16425"/>
                    <a:pt x="5445" y="16432"/>
                  </a:cubicBezTo>
                  <a:cubicBezTo>
                    <a:pt x="5454" y="16439"/>
                    <a:pt x="5461" y="16446"/>
                    <a:pt x="5466" y="16453"/>
                  </a:cubicBezTo>
                  <a:cubicBezTo>
                    <a:pt x="5472" y="16460"/>
                    <a:pt x="5476" y="16467"/>
                    <a:pt x="5480" y="16475"/>
                  </a:cubicBezTo>
                  <a:cubicBezTo>
                    <a:pt x="5486" y="16490"/>
                    <a:pt x="5490" y="16504"/>
                    <a:pt x="5490" y="16519"/>
                  </a:cubicBezTo>
                  <a:cubicBezTo>
                    <a:pt x="5489" y="16534"/>
                    <a:pt x="5485" y="16549"/>
                    <a:pt x="5477" y="16565"/>
                  </a:cubicBezTo>
                  <a:cubicBezTo>
                    <a:pt x="5474" y="16573"/>
                    <a:pt x="5469" y="16580"/>
                    <a:pt x="5462" y="16588"/>
                  </a:cubicBezTo>
                  <a:cubicBezTo>
                    <a:pt x="5456" y="16595"/>
                    <a:pt x="5449" y="16602"/>
                    <a:pt x="5442" y="16607"/>
                  </a:cubicBezTo>
                  <a:cubicBezTo>
                    <a:pt x="5435" y="16613"/>
                    <a:pt x="5427" y="16617"/>
                    <a:pt x="5419" y="16621"/>
                  </a:cubicBezTo>
                  <a:cubicBezTo>
                    <a:pt x="5411" y="16625"/>
                    <a:pt x="5403" y="16627"/>
                    <a:pt x="5394" y="16627"/>
                  </a:cubicBezTo>
                  <a:cubicBezTo>
                    <a:pt x="5377" y="16628"/>
                    <a:pt x="5356" y="16625"/>
                    <a:pt x="5330" y="16618"/>
                  </a:cubicBezTo>
                  <a:cubicBezTo>
                    <a:pt x="5303" y="16611"/>
                    <a:pt x="5276" y="16600"/>
                    <a:pt x="5246" y="16585"/>
                  </a:cubicBezTo>
                  <a:cubicBezTo>
                    <a:pt x="5222" y="16573"/>
                    <a:pt x="5202" y="16562"/>
                    <a:pt x="5186" y="16550"/>
                  </a:cubicBezTo>
                  <a:cubicBezTo>
                    <a:pt x="5170" y="16538"/>
                    <a:pt x="5158" y="16526"/>
                    <a:pt x="5148" y="16512"/>
                  </a:cubicBezTo>
                  <a:cubicBezTo>
                    <a:pt x="5138" y="16498"/>
                    <a:pt x="5132" y="16481"/>
                    <a:pt x="5131" y="16462"/>
                  </a:cubicBezTo>
                  <a:cubicBezTo>
                    <a:pt x="5131" y="16443"/>
                    <a:pt x="5135" y="16424"/>
                    <a:pt x="5144" y="16406"/>
                  </a:cubicBezTo>
                  <a:cubicBezTo>
                    <a:pt x="5155" y="16383"/>
                    <a:pt x="5169" y="16368"/>
                    <a:pt x="5187" y="16359"/>
                  </a:cubicBezTo>
                  <a:cubicBezTo>
                    <a:pt x="5205" y="16350"/>
                    <a:pt x="5222" y="16345"/>
                    <a:pt x="5240" y="16345"/>
                  </a:cubicBezTo>
                  <a:cubicBezTo>
                    <a:pt x="5257" y="16346"/>
                    <a:pt x="5276" y="16349"/>
                    <a:pt x="5298" y="16356"/>
                  </a:cubicBezTo>
                  <a:cubicBezTo>
                    <a:pt x="5319" y="16363"/>
                    <a:pt x="5345" y="16374"/>
                    <a:pt x="5374" y="16388"/>
                  </a:cubicBezTo>
                  <a:cubicBezTo>
                    <a:pt x="5390" y="16396"/>
                    <a:pt x="5403" y="16403"/>
                    <a:pt x="5415" y="16410"/>
                  </a:cubicBezTo>
                  <a:close/>
                  <a:moveTo>
                    <a:pt x="5340" y="15929"/>
                  </a:moveTo>
                  <a:lnTo>
                    <a:pt x="5239" y="16135"/>
                  </a:lnTo>
                  <a:lnTo>
                    <a:pt x="5630" y="16327"/>
                  </a:lnTo>
                  <a:lnTo>
                    <a:pt x="5653" y="16280"/>
                  </a:lnTo>
                  <a:lnTo>
                    <a:pt x="5467" y="16188"/>
                  </a:lnTo>
                  <a:lnTo>
                    <a:pt x="5529" y="16063"/>
                  </a:lnTo>
                  <a:lnTo>
                    <a:pt x="5491" y="16044"/>
                  </a:lnTo>
                  <a:lnTo>
                    <a:pt x="5429" y="16170"/>
                  </a:lnTo>
                  <a:lnTo>
                    <a:pt x="5301" y="16106"/>
                  </a:lnTo>
                  <a:lnTo>
                    <a:pt x="5375" y="15955"/>
                  </a:lnTo>
                  <a:lnTo>
                    <a:pt x="5340" y="15929"/>
                  </a:lnTo>
                  <a:close/>
                  <a:moveTo>
                    <a:pt x="6006" y="15562"/>
                  </a:moveTo>
                  <a:lnTo>
                    <a:pt x="5599" y="15404"/>
                  </a:lnTo>
                  <a:lnTo>
                    <a:pt x="5565" y="15473"/>
                  </a:lnTo>
                  <a:lnTo>
                    <a:pt x="5788" y="15674"/>
                  </a:lnTo>
                  <a:cubicBezTo>
                    <a:pt x="5802" y="15686"/>
                    <a:pt x="5814" y="15696"/>
                    <a:pt x="5826" y="15705"/>
                  </a:cubicBezTo>
                  <a:cubicBezTo>
                    <a:pt x="5837" y="15713"/>
                    <a:pt x="5843" y="15718"/>
                    <a:pt x="5845" y="15719"/>
                  </a:cubicBezTo>
                  <a:cubicBezTo>
                    <a:pt x="5843" y="15719"/>
                    <a:pt x="5835" y="15717"/>
                    <a:pt x="5821" y="15713"/>
                  </a:cubicBezTo>
                  <a:cubicBezTo>
                    <a:pt x="5807" y="15709"/>
                    <a:pt x="5790" y="15705"/>
                    <a:pt x="5769" y="15701"/>
                  </a:cubicBezTo>
                  <a:lnTo>
                    <a:pt x="5479" y="15647"/>
                  </a:lnTo>
                  <a:lnTo>
                    <a:pt x="5445" y="15715"/>
                  </a:lnTo>
                  <a:lnTo>
                    <a:pt x="5819" y="15942"/>
                  </a:lnTo>
                  <a:lnTo>
                    <a:pt x="5842" y="15897"/>
                  </a:lnTo>
                  <a:lnTo>
                    <a:pt x="5574" y="15738"/>
                  </a:lnTo>
                  <a:cubicBezTo>
                    <a:pt x="5569" y="15735"/>
                    <a:pt x="5562" y="15731"/>
                    <a:pt x="5555" y="15727"/>
                  </a:cubicBezTo>
                  <a:cubicBezTo>
                    <a:pt x="5547" y="15723"/>
                    <a:pt x="5540" y="15718"/>
                    <a:pt x="5532" y="15714"/>
                  </a:cubicBezTo>
                  <a:cubicBezTo>
                    <a:pt x="5525" y="15710"/>
                    <a:pt x="5518" y="15706"/>
                    <a:pt x="5513" y="15703"/>
                  </a:cubicBezTo>
                  <a:cubicBezTo>
                    <a:pt x="5508" y="15700"/>
                    <a:pt x="5505" y="15699"/>
                    <a:pt x="5503" y="15698"/>
                  </a:cubicBezTo>
                  <a:cubicBezTo>
                    <a:pt x="5508" y="15699"/>
                    <a:pt x="5517" y="15701"/>
                    <a:pt x="5531" y="15704"/>
                  </a:cubicBezTo>
                  <a:cubicBezTo>
                    <a:pt x="5546" y="15707"/>
                    <a:pt x="5565" y="15711"/>
                    <a:pt x="5587" y="15715"/>
                  </a:cubicBezTo>
                  <a:lnTo>
                    <a:pt x="5902" y="15774"/>
                  </a:lnTo>
                  <a:lnTo>
                    <a:pt x="5922" y="15734"/>
                  </a:lnTo>
                  <a:lnTo>
                    <a:pt x="5671" y="15507"/>
                  </a:lnTo>
                  <a:cubicBezTo>
                    <a:pt x="5666" y="15502"/>
                    <a:pt x="5660" y="15497"/>
                    <a:pt x="5655" y="15492"/>
                  </a:cubicBezTo>
                  <a:cubicBezTo>
                    <a:pt x="5649" y="15487"/>
                    <a:pt x="5643" y="15483"/>
                    <a:pt x="5638" y="15478"/>
                  </a:cubicBezTo>
                  <a:cubicBezTo>
                    <a:pt x="5632" y="15474"/>
                    <a:pt x="5628" y="15470"/>
                    <a:pt x="5624" y="15467"/>
                  </a:cubicBezTo>
                  <a:cubicBezTo>
                    <a:pt x="5621" y="15464"/>
                    <a:pt x="5618" y="15462"/>
                    <a:pt x="5618" y="15461"/>
                  </a:cubicBezTo>
                  <a:cubicBezTo>
                    <a:pt x="5619" y="15462"/>
                    <a:pt x="5621" y="15463"/>
                    <a:pt x="5626" y="15465"/>
                  </a:cubicBezTo>
                  <a:cubicBezTo>
                    <a:pt x="5631" y="15467"/>
                    <a:pt x="5636" y="15469"/>
                    <a:pt x="5643" y="15473"/>
                  </a:cubicBezTo>
                  <a:cubicBezTo>
                    <a:pt x="5650" y="15476"/>
                    <a:pt x="5657" y="15479"/>
                    <a:pt x="5665" y="15482"/>
                  </a:cubicBezTo>
                  <a:cubicBezTo>
                    <a:pt x="5672" y="15485"/>
                    <a:pt x="5679" y="15488"/>
                    <a:pt x="5685" y="15491"/>
                  </a:cubicBezTo>
                  <a:lnTo>
                    <a:pt x="5983" y="15609"/>
                  </a:lnTo>
                  <a:lnTo>
                    <a:pt x="6006" y="15562"/>
                  </a:lnTo>
                  <a:close/>
                  <a:moveTo>
                    <a:pt x="5791" y="15014"/>
                  </a:moveTo>
                  <a:lnTo>
                    <a:pt x="5768" y="15060"/>
                  </a:lnTo>
                  <a:lnTo>
                    <a:pt x="6040" y="15194"/>
                  </a:lnTo>
                  <a:cubicBezTo>
                    <a:pt x="6053" y="15201"/>
                    <a:pt x="6064" y="15207"/>
                    <a:pt x="6073" y="15213"/>
                  </a:cubicBezTo>
                  <a:cubicBezTo>
                    <a:pt x="6081" y="15220"/>
                    <a:pt x="6088" y="15228"/>
                    <a:pt x="6094" y="15239"/>
                  </a:cubicBezTo>
                  <a:cubicBezTo>
                    <a:pt x="6099" y="15249"/>
                    <a:pt x="6101" y="15261"/>
                    <a:pt x="6099" y="15275"/>
                  </a:cubicBezTo>
                  <a:cubicBezTo>
                    <a:pt x="6097" y="15288"/>
                    <a:pt x="6092" y="15304"/>
                    <a:pt x="6084" y="15320"/>
                  </a:cubicBezTo>
                  <a:cubicBezTo>
                    <a:pt x="6078" y="15332"/>
                    <a:pt x="6072" y="15342"/>
                    <a:pt x="6066" y="15350"/>
                  </a:cubicBezTo>
                  <a:cubicBezTo>
                    <a:pt x="6059" y="15357"/>
                    <a:pt x="6052" y="15363"/>
                    <a:pt x="6046" y="15367"/>
                  </a:cubicBezTo>
                  <a:cubicBezTo>
                    <a:pt x="6039" y="15371"/>
                    <a:pt x="6032" y="15374"/>
                    <a:pt x="6026" y="15376"/>
                  </a:cubicBezTo>
                  <a:cubicBezTo>
                    <a:pt x="6020" y="15377"/>
                    <a:pt x="6014" y="15378"/>
                    <a:pt x="6009" y="15377"/>
                  </a:cubicBezTo>
                  <a:cubicBezTo>
                    <a:pt x="6001" y="15377"/>
                    <a:pt x="5992" y="15375"/>
                    <a:pt x="5981" y="15370"/>
                  </a:cubicBezTo>
                  <a:cubicBezTo>
                    <a:pt x="5969" y="15366"/>
                    <a:pt x="5959" y="15361"/>
                    <a:pt x="5949" y="15357"/>
                  </a:cubicBezTo>
                  <a:lnTo>
                    <a:pt x="5686" y="15227"/>
                  </a:lnTo>
                  <a:lnTo>
                    <a:pt x="5663" y="15273"/>
                  </a:lnTo>
                  <a:lnTo>
                    <a:pt x="5943" y="15411"/>
                  </a:lnTo>
                  <a:cubicBezTo>
                    <a:pt x="5952" y="15415"/>
                    <a:pt x="5962" y="15420"/>
                    <a:pt x="5974" y="15424"/>
                  </a:cubicBezTo>
                  <a:cubicBezTo>
                    <a:pt x="5986" y="15428"/>
                    <a:pt x="5998" y="15430"/>
                    <a:pt x="6010" y="15430"/>
                  </a:cubicBezTo>
                  <a:cubicBezTo>
                    <a:pt x="6034" y="15429"/>
                    <a:pt x="6056" y="15421"/>
                    <a:pt x="6074" y="15408"/>
                  </a:cubicBezTo>
                  <a:cubicBezTo>
                    <a:pt x="6092" y="15394"/>
                    <a:pt x="6108" y="15372"/>
                    <a:pt x="6123" y="15342"/>
                  </a:cubicBezTo>
                  <a:cubicBezTo>
                    <a:pt x="6135" y="15318"/>
                    <a:pt x="6142" y="15297"/>
                    <a:pt x="6145" y="15278"/>
                  </a:cubicBezTo>
                  <a:cubicBezTo>
                    <a:pt x="6148" y="15259"/>
                    <a:pt x="6148" y="15242"/>
                    <a:pt x="6143" y="15224"/>
                  </a:cubicBezTo>
                  <a:cubicBezTo>
                    <a:pt x="6139" y="15208"/>
                    <a:pt x="6132" y="15194"/>
                    <a:pt x="6121" y="15184"/>
                  </a:cubicBezTo>
                  <a:cubicBezTo>
                    <a:pt x="6109" y="15173"/>
                    <a:pt x="6092" y="15162"/>
                    <a:pt x="6069" y="15151"/>
                  </a:cubicBezTo>
                  <a:lnTo>
                    <a:pt x="5791" y="15014"/>
                  </a:lnTo>
                  <a:close/>
                  <a:moveTo>
                    <a:pt x="5633" y="15145"/>
                  </a:moveTo>
                  <a:cubicBezTo>
                    <a:pt x="5625" y="15148"/>
                    <a:pt x="5619" y="15153"/>
                    <a:pt x="5615" y="15162"/>
                  </a:cubicBezTo>
                  <a:cubicBezTo>
                    <a:pt x="5611" y="15170"/>
                    <a:pt x="5610" y="15178"/>
                    <a:pt x="5613" y="15186"/>
                  </a:cubicBezTo>
                  <a:cubicBezTo>
                    <a:pt x="5616" y="15195"/>
                    <a:pt x="5621" y="15201"/>
                    <a:pt x="5629" y="15205"/>
                  </a:cubicBezTo>
                  <a:cubicBezTo>
                    <a:pt x="5638" y="15209"/>
                    <a:pt x="5646" y="15210"/>
                    <a:pt x="5655" y="15207"/>
                  </a:cubicBezTo>
                  <a:cubicBezTo>
                    <a:pt x="5664" y="15204"/>
                    <a:pt x="5670" y="15198"/>
                    <a:pt x="5674" y="15190"/>
                  </a:cubicBezTo>
                  <a:cubicBezTo>
                    <a:pt x="5678" y="15182"/>
                    <a:pt x="5679" y="15173"/>
                    <a:pt x="5675" y="15165"/>
                  </a:cubicBezTo>
                  <a:cubicBezTo>
                    <a:pt x="5672" y="15157"/>
                    <a:pt x="5667" y="15150"/>
                    <a:pt x="5658" y="15146"/>
                  </a:cubicBezTo>
                  <a:cubicBezTo>
                    <a:pt x="5650" y="15142"/>
                    <a:pt x="5642" y="15142"/>
                    <a:pt x="5633" y="15145"/>
                  </a:cubicBezTo>
                  <a:close/>
                  <a:moveTo>
                    <a:pt x="5691" y="15028"/>
                  </a:moveTo>
                  <a:cubicBezTo>
                    <a:pt x="5682" y="15031"/>
                    <a:pt x="5676" y="15036"/>
                    <a:pt x="5672" y="15045"/>
                  </a:cubicBezTo>
                  <a:cubicBezTo>
                    <a:pt x="5668" y="15053"/>
                    <a:pt x="5668" y="15061"/>
                    <a:pt x="5670" y="15069"/>
                  </a:cubicBezTo>
                  <a:cubicBezTo>
                    <a:pt x="5673" y="15078"/>
                    <a:pt x="5679" y="15084"/>
                    <a:pt x="5687" y="15088"/>
                  </a:cubicBezTo>
                  <a:cubicBezTo>
                    <a:pt x="5695" y="15092"/>
                    <a:pt x="5704" y="15093"/>
                    <a:pt x="5712" y="15090"/>
                  </a:cubicBezTo>
                  <a:cubicBezTo>
                    <a:pt x="5721" y="15087"/>
                    <a:pt x="5727" y="15082"/>
                    <a:pt x="5732" y="15073"/>
                  </a:cubicBezTo>
                  <a:cubicBezTo>
                    <a:pt x="5736" y="15065"/>
                    <a:pt x="5736" y="15057"/>
                    <a:pt x="5733" y="15048"/>
                  </a:cubicBezTo>
                  <a:cubicBezTo>
                    <a:pt x="5730" y="15040"/>
                    <a:pt x="5724" y="15034"/>
                    <a:pt x="5716" y="15029"/>
                  </a:cubicBezTo>
                  <a:cubicBezTo>
                    <a:pt x="5708" y="15025"/>
                    <a:pt x="5699" y="15025"/>
                    <a:pt x="5691" y="15028"/>
                  </a:cubicBezTo>
                  <a:close/>
                  <a:moveTo>
                    <a:pt x="6365" y="14834"/>
                  </a:moveTo>
                  <a:lnTo>
                    <a:pt x="5974" y="14641"/>
                  </a:lnTo>
                  <a:lnTo>
                    <a:pt x="5951" y="14687"/>
                  </a:lnTo>
                  <a:lnTo>
                    <a:pt x="6165" y="14790"/>
                  </a:lnTo>
                  <a:cubicBezTo>
                    <a:pt x="6179" y="14797"/>
                    <a:pt x="6193" y="14804"/>
                    <a:pt x="6207" y="14810"/>
                  </a:cubicBezTo>
                  <a:cubicBezTo>
                    <a:pt x="6221" y="14817"/>
                    <a:pt x="6234" y="14822"/>
                    <a:pt x="6246" y="14827"/>
                  </a:cubicBezTo>
                  <a:cubicBezTo>
                    <a:pt x="6257" y="14832"/>
                    <a:pt x="6267" y="14836"/>
                    <a:pt x="6274" y="14839"/>
                  </a:cubicBezTo>
                  <a:cubicBezTo>
                    <a:pt x="6282" y="14842"/>
                    <a:pt x="6286" y="14844"/>
                    <a:pt x="6286" y="14844"/>
                  </a:cubicBezTo>
                  <a:cubicBezTo>
                    <a:pt x="6285" y="14844"/>
                    <a:pt x="6281" y="14843"/>
                    <a:pt x="6275" y="14843"/>
                  </a:cubicBezTo>
                  <a:cubicBezTo>
                    <a:pt x="6269" y="14842"/>
                    <a:pt x="6261" y="14842"/>
                    <a:pt x="6252" y="14841"/>
                  </a:cubicBezTo>
                  <a:cubicBezTo>
                    <a:pt x="6243" y="14841"/>
                    <a:pt x="6232" y="14840"/>
                    <a:pt x="6221" y="14840"/>
                  </a:cubicBezTo>
                  <a:cubicBezTo>
                    <a:pt x="6209" y="14839"/>
                    <a:pt x="6198" y="14839"/>
                    <a:pt x="6186" y="14840"/>
                  </a:cubicBezTo>
                  <a:lnTo>
                    <a:pt x="5873" y="14847"/>
                  </a:lnTo>
                  <a:lnTo>
                    <a:pt x="5846" y="14901"/>
                  </a:lnTo>
                  <a:lnTo>
                    <a:pt x="6237" y="15093"/>
                  </a:lnTo>
                  <a:lnTo>
                    <a:pt x="6261" y="15045"/>
                  </a:lnTo>
                  <a:lnTo>
                    <a:pt x="6033" y="14936"/>
                  </a:lnTo>
                  <a:cubicBezTo>
                    <a:pt x="6021" y="14930"/>
                    <a:pt x="6010" y="14925"/>
                    <a:pt x="5998" y="14920"/>
                  </a:cubicBezTo>
                  <a:cubicBezTo>
                    <a:pt x="5987" y="14915"/>
                    <a:pt x="5976" y="14910"/>
                    <a:pt x="5966" y="14906"/>
                  </a:cubicBezTo>
                  <a:cubicBezTo>
                    <a:pt x="5956" y="14902"/>
                    <a:pt x="5947" y="14898"/>
                    <a:pt x="5940" y="14895"/>
                  </a:cubicBezTo>
                  <a:cubicBezTo>
                    <a:pt x="5933" y="14892"/>
                    <a:pt x="5928" y="14890"/>
                    <a:pt x="5924" y="14889"/>
                  </a:cubicBezTo>
                  <a:cubicBezTo>
                    <a:pt x="5928" y="14889"/>
                    <a:pt x="5934" y="14890"/>
                    <a:pt x="5941" y="14890"/>
                  </a:cubicBezTo>
                  <a:cubicBezTo>
                    <a:pt x="5949" y="14890"/>
                    <a:pt x="5958" y="14891"/>
                    <a:pt x="5968" y="14891"/>
                  </a:cubicBezTo>
                  <a:cubicBezTo>
                    <a:pt x="5978" y="14891"/>
                    <a:pt x="5989" y="14891"/>
                    <a:pt x="6001" y="14891"/>
                  </a:cubicBezTo>
                  <a:cubicBezTo>
                    <a:pt x="6013" y="14891"/>
                    <a:pt x="6026" y="14891"/>
                    <a:pt x="6040" y="14890"/>
                  </a:cubicBezTo>
                  <a:lnTo>
                    <a:pt x="6341" y="14883"/>
                  </a:lnTo>
                  <a:lnTo>
                    <a:pt x="6365" y="14834"/>
                  </a:lnTo>
                  <a:close/>
                  <a:moveTo>
                    <a:pt x="6389" y="14413"/>
                  </a:moveTo>
                  <a:cubicBezTo>
                    <a:pt x="6374" y="14411"/>
                    <a:pt x="6360" y="14412"/>
                    <a:pt x="6347" y="14416"/>
                  </a:cubicBezTo>
                  <a:cubicBezTo>
                    <a:pt x="6334" y="14419"/>
                    <a:pt x="6322" y="14425"/>
                    <a:pt x="6311" y="14432"/>
                  </a:cubicBezTo>
                  <a:cubicBezTo>
                    <a:pt x="6301" y="14439"/>
                    <a:pt x="6288" y="14451"/>
                    <a:pt x="6274" y="14465"/>
                  </a:cubicBezTo>
                  <a:lnTo>
                    <a:pt x="6238" y="14503"/>
                  </a:lnTo>
                  <a:cubicBezTo>
                    <a:pt x="6219" y="14523"/>
                    <a:pt x="6202" y="14535"/>
                    <a:pt x="6188" y="14541"/>
                  </a:cubicBezTo>
                  <a:cubicBezTo>
                    <a:pt x="6173" y="14546"/>
                    <a:pt x="6158" y="14545"/>
                    <a:pt x="6142" y="14537"/>
                  </a:cubicBezTo>
                  <a:cubicBezTo>
                    <a:pt x="6122" y="14527"/>
                    <a:pt x="6109" y="14512"/>
                    <a:pt x="6105" y="14493"/>
                  </a:cubicBezTo>
                  <a:cubicBezTo>
                    <a:pt x="6100" y="14474"/>
                    <a:pt x="6104" y="14452"/>
                    <a:pt x="6116" y="14427"/>
                  </a:cubicBezTo>
                  <a:cubicBezTo>
                    <a:pt x="6120" y="14419"/>
                    <a:pt x="6125" y="14411"/>
                    <a:pt x="6129" y="14404"/>
                  </a:cubicBezTo>
                  <a:cubicBezTo>
                    <a:pt x="6134" y="14398"/>
                    <a:pt x="6140" y="14391"/>
                    <a:pt x="6146" y="14385"/>
                  </a:cubicBezTo>
                  <a:cubicBezTo>
                    <a:pt x="6152" y="14379"/>
                    <a:pt x="6160" y="14373"/>
                    <a:pt x="6168" y="14367"/>
                  </a:cubicBezTo>
                  <a:cubicBezTo>
                    <a:pt x="6176" y="14361"/>
                    <a:pt x="6185" y="14355"/>
                    <a:pt x="6196" y="14348"/>
                  </a:cubicBezTo>
                  <a:lnTo>
                    <a:pt x="6172" y="14311"/>
                  </a:lnTo>
                  <a:cubicBezTo>
                    <a:pt x="6129" y="14336"/>
                    <a:pt x="6097" y="14369"/>
                    <a:pt x="6077" y="14411"/>
                  </a:cubicBezTo>
                  <a:cubicBezTo>
                    <a:pt x="6067" y="14430"/>
                    <a:pt x="6062" y="14448"/>
                    <a:pt x="6059" y="14467"/>
                  </a:cubicBezTo>
                  <a:cubicBezTo>
                    <a:pt x="6057" y="14485"/>
                    <a:pt x="6059" y="14502"/>
                    <a:pt x="6063" y="14518"/>
                  </a:cubicBezTo>
                  <a:cubicBezTo>
                    <a:pt x="6067" y="14534"/>
                    <a:pt x="6075" y="14548"/>
                    <a:pt x="6086" y="14561"/>
                  </a:cubicBezTo>
                  <a:cubicBezTo>
                    <a:pt x="6096" y="14574"/>
                    <a:pt x="6110" y="14584"/>
                    <a:pt x="6127" y="14592"/>
                  </a:cubicBezTo>
                  <a:cubicBezTo>
                    <a:pt x="6152" y="14605"/>
                    <a:pt x="6177" y="14607"/>
                    <a:pt x="6203" y="14599"/>
                  </a:cubicBezTo>
                  <a:cubicBezTo>
                    <a:pt x="6214" y="14596"/>
                    <a:pt x="6225" y="14590"/>
                    <a:pt x="6235" y="14582"/>
                  </a:cubicBezTo>
                  <a:cubicBezTo>
                    <a:pt x="6245" y="14574"/>
                    <a:pt x="6257" y="14562"/>
                    <a:pt x="6272" y="14547"/>
                  </a:cubicBezTo>
                  <a:lnTo>
                    <a:pt x="6303" y="14513"/>
                  </a:lnTo>
                  <a:cubicBezTo>
                    <a:pt x="6340" y="14474"/>
                    <a:pt x="6376" y="14462"/>
                    <a:pt x="6410" y="14479"/>
                  </a:cubicBezTo>
                  <a:cubicBezTo>
                    <a:pt x="6433" y="14491"/>
                    <a:pt x="6448" y="14509"/>
                    <a:pt x="6452" y="14535"/>
                  </a:cubicBezTo>
                  <a:cubicBezTo>
                    <a:pt x="6455" y="14546"/>
                    <a:pt x="6455" y="14557"/>
                    <a:pt x="6453" y="14567"/>
                  </a:cubicBezTo>
                  <a:cubicBezTo>
                    <a:pt x="6451" y="14578"/>
                    <a:pt x="6446" y="14590"/>
                    <a:pt x="6439" y="14605"/>
                  </a:cubicBezTo>
                  <a:cubicBezTo>
                    <a:pt x="6429" y="14625"/>
                    <a:pt x="6418" y="14642"/>
                    <a:pt x="6404" y="14656"/>
                  </a:cubicBezTo>
                  <a:cubicBezTo>
                    <a:pt x="6390" y="14671"/>
                    <a:pt x="6374" y="14683"/>
                    <a:pt x="6354" y="14693"/>
                  </a:cubicBezTo>
                  <a:lnTo>
                    <a:pt x="6380" y="14732"/>
                  </a:lnTo>
                  <a:cubicBezTo>
                    <a:pt x="6402" y="14719"/>
                    <a:pt x="6420" y="14703"/>
                    <a:pt x="6436" y="14686"/>
                  </a:cubicBezTo>
                  <a:cubicBezTo>
                    <a:pt x="6452" y="14668"/>
                    <a:pt x="6466" y="14648"/>
                    <a:pt x="6477" y="14624"/>
                  </a:cubicBezTo>
                  <a:cubicBezTo>
                    <a:pt x="6486" y="14606"/>
                    <a:pt x="6492" y="14589"/>
                    <a:pt x="6495" y="14573"/>
                  </a:cubicBezTo>
                  <a:cubicBezTo>
                    <a:pt x="6498" y="14558"/>
                    <a:pt x="6498" y="14541"/>
                    <a:pt x="6496" y="14524"/>
                  </a:cubicBezTo>
                  <a:cubicBezTo>
                    <a:pt x="6494" y="14502"/>
                    <a:pt x="6487" y="14481"/>
                    <a:pt x="6475" y="14464"/>
                  </a:cubicBezTo>
                  <a:cubicBezTo>
                    <a:pt x="6462" y="14446"/>
                    <a:pt x="6447" y="14433"/>
                    <a:pt x="6429" y="14424"/>
                  </a:cubicBezTo>
                  <a:cubicBezTo>
                    <a:pt x="6417" y="14418"/>
                    <a:pt x="6403" y="14414"/>
                    <a:pt x="6389" y="14413"/>
                  </a:cubicBezTo>
                  <a:close/>
                  <a:moveTo>
                    <a:pt x="6306" y="13966"/>
                  </a:moveTo>
                  <a:lnTo>
                    <a:pt x="6179" y="14225"/>
                  </a:lnTo>
                  <a:lnTo>
                    <a:pt x="6218" y="14244"/>
                  </a:lnTo>
                  <a:lnTo>
                    <a:pt x="6270" y="14139"/>
                  </a:lnTo>
                  <a:lnTo>
                    <a:pt x="6621" y="14312"/>
                  </a:lnTo>
                  <a:lnTo>
                    <a:pt x="6643" y="14267"/>
                  </a:lnTo>
                  <a:lnTo>
                    <a:pt x="6292" y="14094"/>
                  </a:lnTo>
                  <a:lnTo>
                    <a:pt x="6344" y="13988"/>
                  </a:lnTo>
                  <a:lnTo>
                    <a:pt x="6306" y="13966"/>
                  </a:lnTo>
                  <a:close/>
                  <a:moveTo>
                    <a:pt x="6838" y="13872"/>
                  </a:moveTo>
                  <a:lnTo>
                    <a:pt x="6798" y="13852"/>
                  </a:lnTo>
                  <a:lnTo>
                    <a:pt x="6713" y="14024"/>
                  </a:lnTo>
                  <a:lnTo>
                    <a:pt x="6570" y="13954"/>
                  </a:lnTo>
                  <a:lnTo>
                    <a:pt x="6636" y="13820"/>
                  </a:lnTo>
                  <a:lnTo>
                    <a:pt x="6595" y="13800"/>
                  </a:lnTo>
                  <a:lnTo>
                    <a:pt x="6529" y="13934"/>
                  </a:lnTo>
                  <a:lnTo>
                    <a:pt x="6401" y="13871"/>
                  </a:lnTo>
                  <a:lnTo>
                    <a:pt x="6480" y="13711"/>
                  </a:lnTo>
                  <a:lnTo>
                    <a:pt x="6444" y="13685"/>
                  </a:lnTo>
                  <a:lnTo>
                    <a:pt x="6339" y="13899"/>
                  </a:lnTo>
                  <a:lnTo>
                    <a:pt x="6730" y="14091"/>
                  </a:lnTo>
                  <a:lnTo>
                    <a:pt x="6838" y="13872"/>
                  </a:lnTo>
                  <a:close/>
                  <a:moveTo>
                    <a:pt x="7001" y="13541"/>
                  </a:moveTo>
                  <a:lnTo>
                    <a:pt x="6965" y="13546"/>
                  </a:lnTo>
                  <a:cubicBezTo>
                    <a:pt x="6948" y="13548"/>
                    <a:pt x="6930" y="13550"/>
                    <a:pt x="6912" y="13553"/>
                  </a:cubicBezTo>
                  <a:cubicBezTo>
                    <a:pt x="6893" y="13555"/>
                    <a:pt x="6875" y="13558"/>
                    <a:pt x="6859" y="13560"/>
                  </a:cubicBezTo>
                  <a:cubicBezTo>
                    <a:pt x="6842" y="13562"/>
                    <a:pt x="6831" y="13564"/>
                    <a:pt x="6824" y="13565"/>
                  </a:cubicBezTo>
                  <a:cubicBezTo>
                    <a:pt x="6814" y="13567"/>
                    <a:pt x="6803" y="13570"/>
                    <a:pt x="6791" y="13573"/>
                  </a:cubicBezTo>
                  <a:cubicBezTo>
                    <a:pt x="6779" y="13576"/>
                    <a:pt x="6769" y="13579"/>
                    <a:pt x="6761" y="13583"/>
                  </a:cubicBezTo>
                  <a:lnTo>
                    <a:pt x="6763" y="13578"/>
                  </a:lnTo>
                  <a:cubicBezTo>
                    <a:pt x="6771" y="13562"/>
                    <a:pt x="6775" y="13547"/>
                    <a:pt x="6777" y="13531"/>
                  </a:cubicBezTo>
                  <a:cubicBezTo>
                    <a:pt x="6778" y="13516"/>
                    <a:pt x="6776" y="13502"/>
                    <a:pt x="6771" y="13488"/>
                  </a:cubicBezTo>
                  <a:cubicBezTo>
                    <a:pt x="6766" y="13474"/>
                    <a:pt x="6758" y="13462"/>
                    <a:pt x="6748" y="13450"/>
                  </a:cubicBezTo>
                  <a:cubicBezTo>
                    <a:pt x="6737" y="13439"/>
                    <a:pt x="6723" y="13429"/>
                    <a:pt x="6707" y="13421"/>
                  </a:cubicBezTo>
                  <a:cubicBezTo>
                    <a:pt x="6697" y="13416"/>
                    <a:pt x="6687" y="13413"/>
                    <a:pt x="6677" y="13411"/>
                  </a:cubicBezTo>
                  <a:cubicBezTo>
                    <a:pt x="6668" y="13409"/>
                    <a:pt x="6658" y="13408"/>
                    <a:pt x="6650" y="13409"/>
                  </a:cubicBezTo>
                  <a:cubicBezTo>
                    <a:pt x="6641" y="13409"/>
                    <a:pt x="6633" y="13410"/>
                    <a:pt x="6626" y="13412"/>
                  </a:cubicBezTo>
                  <a:cubicBezTo>
                    <a:pt x="6618" y="13414"/>
                    <a:pt x="6612" y="13417"/>
                    <a:pt x="6606" y="13419"/>
                  </a:cubicBezTo>
                  <a:cubicBezTo>
                    <a:pt x="6600" y="13422"/>
                    <a:pt x="6594" y="13426"/>
                    <a:pt x="6588" y="13430"/>
                  </a:cubicBezTo>
                  <a:cubicBezTo>
                    <a:pt x="6582" y="13434"/>
                    <a:pt x="6576" y="13440"/>
                    <a:pt x="6570" y="13447"/>
                  </a:cubicBezTo>
                  <a:cubicBezTo>
                    <a:pt x="6564" y="13453"/>
                    <a:pt x="6558" y="13462"/>
                    <a:pt x="6552" y="13471"/>
                  </a:cubicBezTo>
                  <a:cubicBezTo>
                    <a:pt x="6546" y="13481"/>
                    <a:pt x="6539" y="13492"/>
                    <a:pt x="6533" y="13506"/>
                  </a:cubicBezTo>
                  <a:lnTo>
                    <a:pt x="6488" y="13597"/>
                  </a:lnTo>
                  <a:lnTo>
                    <a:pt x="6879" y="13789"/>
                  </a:lnTo>
                  <a:lnTo>
                    <a:pt x="6901" y="13744"/>
                  </a:lnTo>
                  <a:lnTo>
                    <a:pt x="6724" y="13657"/>
                  </a:lnTo>
                  <a:cubicBezTo>
                    <a:pt x="6730" y="13647"/>
                    <a:pt x="6735" y="13640"/>
                    <a:pt x="6742" y="13635"/>
                  </a:cubicBezTo>
                  <a:cubicBezTo>
                    <a:pt x="6748" y="13631"/>
                    <a:pt x="6758" y="13627"/>
                    <a:pt x="6771" y="13625"/>
                  </a:cubicBezTo>
                  <a:cubicBezTo>
                    <a:pt x="6794" y="13620"/>
                    <a:pt x="6816" y="13616"/>
                    <a:pt x="6837" y="13612"/>
                  </a:cubicBezTo>
                  <a:cubicBezTo>
                    <a:pt x="6858" y="13609"/>
                    <a:pt x="6877" y="13606"/>
                    <a:pt x="6894" y="13604"/>
                  </a:cubicBezTo>
                  <a:cubicBezTo>
                    <a:pt x="6912" y="13602"/>
                    <a:pt x="6927" y="13601"/>
                    <a:pt x="6940" y="13600"/>
                  </a:cubicBezTo>
                  <a:cubicBezTo>
                    <a:pt x="6954" y="13600"/>
                    <a:pt x="6964" y="13599"/>
                    <a:pt x="6972" y="13599"/>
                  </a:cubicBezTo>
                  <a:lnTo>
                    <a:pt x="7001" y="13541"/>
                  </a:lnTo>
                  <a:close/>
                  <a:moveTo>
                    <a:pt x="6715" y="13492"/>
                  </a:moveTo>
                  <a:cubicBezTo>
                    <a:pt x="6723" y="13500"/>
                    <a:pt x="6729" y="13509"/>
                    <a:pt x="6732" y="13519"/>
                  </a:cubicBezTo>
                  <a:cubicBezTo>
                    <a:pt x="6735" y="13530"/>
                    <a:pt x="6735" y="13541"/>
                    <a:pt x="6733" y="13554"/>
                  </a:cubicBezTo>
                  <a:cubicBezTo>
                    <a:pt x="6731" y="13567"/>
                    <a:pt x="6725" y="13582"/>
                    <a:pt x="6717" y="13599"/>
                  </a:cubicBezTo>
                  <a:lnTo>
                    <a:pt x="6695" y="13642"/>
                  </a:lnTo>
                  <a:lnTo>
                    <a:pt x="6550" y="13571"/>
                  </a:lnTo>
                  <a:lnTo>
                    <a:pt x="6573" y="13524"/>
                  </a:lnTo>
                  <a:cubicBezTo>
                    <a:pt x="6578" y="13513"/>
                    <a:pt x="6583" y="13504"/>
                    <a:pt x="6588" y="13497"/>
                  </a:cubicBezTo>
                  <a:cubicBezTo>
                    <a:pt x="6593" y="13490"/>
                    <a:pt x="6599" y="13484"/>
                    <a:pt x="6605" y="13479"/>
                  </a:cubicBezTo>
                  <a:cubicBezTo>
                    <a:pt x="6615" y="13470"/>
                    <a:pt x="6627" y="13465"/>
                    <a:pt x="6641" y="13463"/>
                  </a:cubicBezTo>
                  <a:cubicBezTo>
                    <a:pt x="6656" y="13461"/>
                    <a:pt x="6670" y="13463"/>
                    <a:pt x="6683" y="13470"/>
                  </a:cubicBezTo>
                  <a:cubicBezTo>
                    <a:pt x="6696" y="13476"/>
                    <a:pt x="6706" y="13484"/>
                    <a:pt x="6715" y="13492"/>
                  </a:cubicBezTo>
                  <a:close/>
                  <a:moveTo>
                    <a:pt x="7213" y="13329"/>
                  </a:moveTo>
                  <a:lnTo>
                    <a:pt x="6664" y="13059"/>
                  </a:lnTo>
                  <a:lnTo>
                    <a:pt x="6645" y="13097"/>
                  </a:lnTo>
                  <a:lnTo>
                    <a:pt x="7194" y="13367"/>
                  </a:lnTo>
                  <a:lnTo>
                    <a:pt x="7213" y="13329"/>
                  </a:lnTo>
                  <a:close/>
                  <a:moveTo>
                    <a:pt x="7058" y="12438"/>
                  </a:moveTo>
                  <a:lnTo>
                    <a:pt x="7035" y="12485"/>
                  </a:lnTo>
                  <a:lnTo>
                    <a:pt x="7238" y="12645"/>
                  </a:lnTo>
                  <a:cubicBezTo>
                    <a:pt x="7251" y="12655"/>
                    <a:pt x="7264" y="12665"/>
                    <a:pt x="7276" y="12675"/>
                  </a:cubicBezTo>
                  <a:cubicBezTo>
                    <a:pt x="7289" y="12684"/>
                    <a:pt x="7300" y="12693"/>
                    <a:pt x="7311" y="12700"/>
                  </a:cubicBezTo>
                  <a:cubicBezTo>
                    <a:pt x="7321" y="12708"/>
                    <a:pt x="7329" y="12714"/>
                    <a:pt x="7336" y="12719"/>
                  </a:cubicBezTo>
                  <a:cubicBezTo>
                    <a:pt x="7341" y="12723"/>
                    <a:pt x="7345" y="12725"/>
                    <a:pt x="7346" y="12726"/>
                  </a:cubicBezTo>
                  <a:cubicBezTo>
                    <a:pt x="7344" y="12726"/>
                    <a:pt x="7341" y="12725"/>
                    <a:pt x="7336" y="12724"/>
                  </a:cubicBezTo>
                  <a:cubicBezTo>
                    <a:pt x="7330" y="12722"/>
                    <a:pt x="7322" y="12719"/>
                    <a:pt x="7312" y="12716"/>
                  </a:cubicBezTo>
                  <a:cubicBezTo>
                    <a:pt x="7302" y="12713"/>
                    <a:pt x="7290" y="12710"/>
                    <a:pt x="7277" y="12707"/>
                  </a:cubicBezTo>
                  <a:cubicBezTo>
                    <a:pt x="7264" y="12703"/>
                    <a:pt x="7249" y="12699"/>
                    <a:pt x="7233" y="12695"/>
                  </a:cubicBezTo>
                  <a:lnTo>
                    <a:pt x="6964" y="12630"/>
                  </a:lnTo>
                  <a:lnTo>
                    <a:pt x="6938" y="12683"/>
                  </a:lnTo>
                  <a:lnTo>
                    <a:pt x="7146" y="12850"/>
                  </a:lnTo>
                  <a:cubicBezTo>
                    <a:pt x="7156" y="12858"/>
                    <a:pt x="7167" y="12866"/>
                    <a:pt x="7178" y="12875"/>
                  </a:cubicBezTo>
                  <a:cubicBezTo>
                    <a:pt x="7190" y="12884"/>
                    <a:pt x="7201" y="12892"/>
                    <a:pt x="7211" y="12900"/>
                  </a:cubicBezTo>
                  <a:cubicBezTo>
                    <a:pt x="7221" y="12907"/>
                    <a:pt x="7229" y="12914"/>
                    <a:pt x="7236" y="12919"/>
                  </a:cubicBezTo>
                  <a:cubicBezTo>
                    <a:pt x="7243" y="12925"/>
                    <a:pt x="7247" y="12927"/>
                    <a:pt x="7248" y="12928"/>
                  </a:cubicBezTo>
                  <a:cubicBezTo>
                    <a:pt x="7246" y="12927"/>
                    <a:pt x="7241" y="12926"/>
                    <a:pt x="7233" y="12923"/>
                  </a:cubicBezTo>
                  <a:cubicBezTo>
                    <a:pt x="7224" y="12920"/>
                    <a:pt x="7214" y="12917"/>
                    <a:pt x="7201" y="12913"/>
                  </a:cubicBezTo>
                  <a:cubicBezTo>
                    <a:pt x="7189" y="12910"/>
                    <a:pt x="7176" y="12906"/>
                    <a:pt x="7161" y="12902"/>
                  </a:cubicBezTo>
                  <a:cubicBezTo>
                    <a:pt x="7147" y="12898"/>
                    <a:pt x="7133" y="12894"/>
                    <a:pt x="7119" y="12891"/>
                  </a:cubicBezTo>
                  <a:lnTo>
                    <a:pt x="6866" y="12828"/>
                  </a:lnTo>
                  <a:lnTo>
                    <a:pt x="6842" y="12878"/>
                  </a:lnTo>
                  <a:lnTo>
                    <a:pt x="7278" y="12978"/>
                  </a:lnTo>
                  <a:lnTo>
                    <a:pt x="7308" y="12917"/>
                  </a:lnTo>
                  <a:lnTo>
                    <a:pt x="7111" y="12761"/>
                  </a:lnTo>
                  <a:cubicBezTo>
                    <a:pt x="7099" y="12752"/>
                    <a:pt x="7088" y="12743"/>
                    <a:pt x="7077" y="12735"/>
                  </a:cubicBezTo>
                  <a:cubicBezTo>
                    <a:pt x="7065" y="12726"/>
                    <a:pt x="7055" y="12719"/>
                    <a:pt x="7046" y="12712"/>
                  </a:cubicBezTo>
                  <a:cubicBezTo>
                    <a:pt x="7037" y="12706"/>
                    <a:pt x="7030" y="12700"/>
                    <a:pt x="7024" y="12696"/>
                  </a:cubicBezTo>
                  <a:cubicBezTo>
                    <a:pt x="7018" y="12692"/>
                    <a:pt x="7015" y="12690"/>
                    <a:pt x="7014" y="12689"/>
                  </a:cubicBezTo>
                  <a:cubicBezTo>
                    <a:pt x="7015" y="12689"/>
                    <a:pt x="7020" y="12691"/>
                    <a:pt x="7026" y="12693"/>
                  </a:cubicBezTo>
                  <a:cubicBezTo>
                    <a:pt x="7033" y="12695"/>
                    <a:pt x="7042" y="12697"/>
                    <a:pt x="7052" y="12700"/>
                  </a:cubicBezTo>
                  <a:cubicBezTo>
                    <a:pt x="7063" y="12703"/>
                    <a:pt x="7075" y="12707"/>
                    <a:pt x="7089" y="12711"/>
                  </a:cubicBezTo>
                  <a:cubicBezTo>
                    <a:pt x="7103" y="12714"/>
                    <a:pt x="7118" y="12718"/>
                    <a:pt x="7134" y="12722"/>
                  </a:cubicBezTo>
                  <a:lnTo>
                    <a:pt x="7375" y="12781"/>
                  </a:lnTo>
                  <a:lnTo>
                    <a:pt x="7405" y="12720"/>
                  </a:lnTo>
                  <a:lnTo>
                    <a:pt x="7058" y="12438"/>
                  </a:lnTo>
                  <a:close/>
                  <a:moveTo>
                    <a:pt x="7595" y="12332"/>
                  </a:moveTo>
                  <a:lnTo>
                    <a:pt x="7555" y="12313"/>
                  </a:lnTo>
                  <a:lnTo>
                    <a:pt x="7470" y="12485"/>
                  </a:lnTo>
                  <a:lnTo>
                    <a:pt x="7327" y="12414"/>
                  </a:lnTo>
                  <a:lnTo>
                    <a:pt x="7393" y="12280"/>
                  </a:lnTo>
                  <a:lnTo>
                    <a:pt x="7353" y="12260"/>
                  </a:lnTo>
                  <a:lnTo>
                    <a:pt x="7287" y="12394"/>
                  </a:lnTo>
                  <a:lnTo>
                    <a:pt x="7159" y="12331"/>
                  </a:lnTo>
                  <a:lnTo>
                    <a:pt x="7237" y="12171"/>
                  </a:lnTo>
                  <a:lnTo>
                    <a:pt x="7202" y="12146"/>
                  </a:lnTo>
                  <a:lnTo>
                    <a:pt x="7097" y="12360"/>
                  </a:lnTo>
                  <a:lnTo>
                    <a:pt x="7488" y="12552"/>
                  </a:lnTo>
                  <a:lnTo>
                    <a:pt x="7595" y="12332"/>
                  </a:lnTo>
                  <a:close/>
                  <a:moveTo>
                    <a:pt x="7611" y="11928"/>
                  </a:moveTo>
                  <a:cubicBezTo>
                    <a:pt x="7597" y="11927"/>
                    <a:pt x="7583" y="11928"/>
                    <a:pt x="7570" y="11931"/>
                  </a:cubicBezTo>
                  <a:cubicBezTo>
                    <a:pt x="7557" y="11935"/>
                    <a:pt x="7545" y="11940"/>
                    <a:pt x="7534" y="11948"/>
                  </a:cubicBezTo>
                  <a:cubicBezTo>
                    <a:pt x="7523" y="11955"/>
                    <a:pt x="7511" y="11966"/>
                    <a:pt x="7497" y="11981"/>
                  </a:cubicBezTo>
                  <a:lnTo>
                    <a:pt x="7460" y="12019"/>
                  </a:lnTo>
                  <a:cubicBezTo>
                    <a:pt x="7441" y="12038"/>
                    <a:pt x="7425" y="12051"/>
                    <a:pt x="7410" y="12056"/>
                  </a:cubicBezTo>
                  <a:cubicBezTo>
                    <a:pt x="7396" y="12061"/>
                    <a:pt x="7381" y="12060"/>
                    <a:pt x="7365" y="12052"/>
                  </a:cubicBezTo>
                  <a:cubicBezTo>
                    <a:pt x="7344" y="12042"/>
                    <a:pt x="7332" y="12028"/>
                    <a:pt x="7327" y="12009"/>
                  </a:cubicBezTo>
                  <a:cubicBezTo>
                    <a:pt x="7323" y="11989"/>
                    <a:pt x="7326" y="11967"/>
                    <a:pt x="7339" y="11943"/>
                  </a:cubicBezTo>
                  <a:cubicBezTo>
                    <a:pt x="7343" y="11934"/>
                    <a:pt x="7347" y="11927"/>
                    <a:pt x="7352" y="11920"/>
                  </a:cubicBezTo>
                  <a:cubicBezTo>
                    <a:pt x="7357" y="11913"/>
                    <a:pt x="7362" y="11907"/>
                    <a:pt x="7369" y="11900"/>
                  </a:cubicBezTo>
                  <a:cubicBezTo>
                    <a:pt x="7375" y="11894"/>
                    <a:pt x="7382" y="11888"/>
                    <a:pt x="7390" y="11882"/>
                  </a:cubicBezTo>
                  <a:cubicBezTo>
                    <a:pt x="7398" y="11876"/>
                    <a:pt x="7408" y="11870"/>
                    <a:pt x="7418" y="11864"/>
                  </a:cubicBezTo>
                  <a:lnTo>
                    <a:pt x="7395" y="11827"/>
                  </a:lnTo>
                  <a:cubicBezTo>
                    <a:pt x="7352" y="11852"/>
                    <a:pt x="7320" y="11885"/>
                    <a:pt x="7299" y="11926"/>
                  </a:cubicBezTo>
                  <a:cubicBezTo>
                    <a:pt x="7290" y="11945"/>
                    <a:pt x="7284" y="11964"/>
                    <a:pt x="7282" y="11982"/>
                  </a:cubicBezTo>
                  <a:cubicBezTo>
                    <a:pt x="7280" y="12000"/>
                    <a:pt x="7281" y="12017"/>
                    <a:pt x="7286" y="12033"/>
                  </a:cubicBezTo>
                  <a:cubicBezTo>
                    <a:pt x="7290" y="12049"/>
                    <a:pt x="7298" y="12063"/>
                    <a:pt x="7308" y="12076"/>
                  </a:cubicBezTo>
                  <a:cubicBezTo>
                    <a:pt x="7319" y="12089"/>
                    <a:pt x="7333" y="12100"/>
                    <a:pt x="7349" y="12108"/>
                  </a:cubicBezTo>
                  <a:cubicBezTo>
                    <a:pt x="7374" y="12120"/>
                    <a:pt x="7400" y="12122"/>
                    <a:pt x="7425" y="12115"/>
                  </a:cubicBezTo>
                  <a:cubicBezTo>
                    <a:pt x="7437" y="12111"/>
                    <a:pt x="7448" y="12105"/>
                    <a:pt x="7458" y="12097"/>
                  </a:cubicBezTo>
                  <a:cubicBezTo>
                    <a:pt x="7468" y="12089"/>
                    <a:pt x="7480" y="12078"/>
                    <a:pt x="7494" y="12062"/>
                  </a:cubicBezTo>
                  <a:lnTo>
                    <a:pt x="7525" y="12029"/>
                  </a:lnTo>
                  <a:cubicBezTo>
                    <a:pt x="7563" y="11989"/>
                    <a:pt x="7598" y="11978"/>
                    <a:pt x="7633" y="11995"/>
                  </a:cubicBezTo>
                  <a:cubicBezTo>
                    <a:pt x="7656" y="12006"/>
                    <a:pt x="7670" y="12025"/>
                    <a:pt x="7675" y="12050"/>
                  </a:cubicBezTo>
                  <a:cubicBezTo>
                    <a:pt x="7677" y="12062"/>
                    <a:pt x="7677" y="12073"/>
                    <a:pt x="7675" y="12083"/>
                  </a:cubicBezTo>
                  <a:cubicBezTo>
                    <a:pt x="7673" y="12093"/>
                    <a:pt x="7669" y="12106"/>
                    <a:pt x="7661" y="12121"/>
                  </a:cubicBezTo>
                  <a:cubicBezTo>
                    <a:pt x="7652" y="12140"/>
                    <a:pt x="7640" y="12157"/>
                    <a:pt x="7626" y="12172"/>
                  </a:cubicBezTo>
                  <a:cubicBezTo>
                    <a:pt x="7613" y="12186"/>
                    <a:pt x="7596" y="12198"/>
                    <a:pt x="7576" y="12209"/>
                  </a:cubicBezTo>
                  <a:lnTo>
                    <a:pt x="7603" y="12247"/>
                  </a:lnTo>
                  <a:cubicBezTo>
                    <a:pt x="7624" y="12234"/>
                    <a:pt x="7643" y="12219"/>
                    <a:pt x="7659" y="12201"/>
                  </a:cubicBezTo>
                  <a:cubicBezTo>
                    <a:pt x="7674" y="12184"/>
                    <a:pt x="7688" y="12163"/>
                    <a:pt x="7700" y="12139"/>
                  </a:cubicBezTo>
                  <a:cubicBezTo>
                    <a:pt x="7709" y="12121"/>
                    <a:pt x="7715" y="12104"/>
                    <a:pt x="7718" y="12089"/>
                  </a:cubicBezTo>
                  <a:cubicBezTo>
                    <a:pt x="7720" y="12073"/>
                    <a:pt x="7721" y="12057"/>
                    <a:pt x="7719" y="12040"/>
                  </a:cubicBezTo>
                  <a:cubicBezTo>
                    <a:pt x="7716" y="12017"/>
                    <a:pt x="7709" y="11997"/>
                    <a:pt x="7697" y="11979"/>
                  </a:cubicBezTo>
                  <a:cubicBezTo>
                    <a:pt x="7685" y="11962"/>
                    <a:pt x="7670" y="11948"/>
                    <a:pt x="7652" y="11939"/>
                  </a:cubicBezTo>
                  <a:cubicBezTo>
                    <a:pt x="7639" y="11934"/>
                    <a:pt x="7626" y="11930"/>
                    <a:pt x="7611" y="11928"/>
                  </a:cubicBezTo>
                  <a:close/>
                  <a:moveTo>
                    <a:pt x="7529" y="11481"/>
                  </a:moveTo>
                  <a:lnTo>
                    <a:pt x="7401" y="11740"/>
                  </a:lnTo>
                  <a:lnTo>
                    <a:pt x="7441" y="11760"/>
                  </a:lnTo>
                  <a:lnTo>
                    <a:pt x="7492" y="11655"/>
                  </a:lnTo>
                  <a:lnTo>
                    <a:pt x="7844" y="11828"/>
                  </a:lnTo>
                  <a:lnTo>
                    <a:pt x="7866" y="11783"/>
                  </a:lnTo>
                  <a:lnTo>
                    <a:pt x="7514" y="11610"/>
                  </a:lnTo>
                  <a:lnTo>
                    <a:pt x="7567" y="11504"/>
                  </a:lnTo>
                  <a:lnTo>
                    <a:pt x="7529" y="11481"/>
                  </a:lnTo>
                  <a:close/>
                  <a:moveTo>
                    <a:pt x="7663" y="11209"/>
                  </a:moveTo>
                  <a:lnTo>
                    <a:pt x="7562" y="11414"/>
                  </a:lnTo>
                  <a:lnTo>
                    <a:pt x="7953" y="11607"/>
                  </a:lnTo>
                  <a:lnTo>
                    <a:pt x="7976" y="11559"/>
                  </a:lnTo>
                  <a:lnTo>
                    <a:pt x="7790" y="11468"/>
                  </a:lnTo>
                  <a:lnTo>
                    <a:pt x="7852" y="11343"/>
                  </a:lnTo>
                  <a:lnTo>
                    <a:pt x="7814" y="11324"/>
                  </a:lnTo>
                  <a:lnTo>
                    <a:pt x="7752" y="11449"/>
                  </a:lnTo>
                  <a:lnTo>
                    <a:pt x="7624" y="11386"/>
                  </a:lnTo>
                  <a:lnTo>
                    <a:pt x="7698" y="11235"/>
                  </a:lnTo>
                  <a:lnTo>
                    <a:pt x="7663" y="11209"/>
                  </a:lnTo>
                  <a:close/>
                  <a:moveTo>
                    <a:pt x="8210" y="11083"/>
                  </a:moveTo>
                  <a:lnTo>
                    <a:pt x="7756" y="11020"/>
                  </a:lnTo>
                  <a:lnTo>
                    <a:pt x="7726" y="11081"/>
                  </a:lnTo>
                  <a:lnTo>
                    <a:pt x="8052" y="11404"/>
                  </a:lnTo>
                  <a:lnTo>
                    <a:pt x="8076" y="11357"/>
                  </a:lnTo>
                  <a:lnTo>
                    <a:pt x="7974" y="11260"/>
                  </a:lnTo>
                  <a:lnTo>
                    <a:pt x="8046" y="11114"/>
                  </a:lnTo>
                  <a:lnTo>
                    <a:pt x="8184" y="11136"/>
                  </a:lnTo>
                  <a:lnTo>
                    <a:pt x="8210" y="11083"/>
                  </a:lnTo>
                  <a:close/>
                  <a:moveTo>
                    <a:pt x="8002" y="11107"/>
                  </a:moveTo>
                  <a:lnTo>
                    <a:pt x="7942" y="11229"/>
                  </a:lnTo>
                  <a:lnTo>
                    <a:pt x="7781" y="11073"/>
                  </a:lnTo>
                  <a:lnTo>
                    <a:pt x="8002" y="11107"/>
                  </a:lnTo>
                  <a:close/>
                  <a:moveTo>
                    <a:pt x="7648" y="11051"/>
                  </a:moveTo>
                  <a:cubicBezTo>
                    <a:pt x="7639" y="11054"/>
                    <a:pt x="7633" y="11060"/>
                    <a:pt x="7629" y="11068"/>
                  </a:cubicBezTo>
                  <a:cubicBezTo>
                    <a:pt x="7625" y="11076"/>
                    <a:pt x="7624" y="11085"/>
                    <a:pt x="7627" y="11093"/>
                  </a:cubicBezTo>
                  <a:cubicBezTo>
                    <a:pt x="7630" y="11102"/>
                    <a:pt x="7635" y="11108"/>
                    <a:pt x="7643" y="11112"/>
                  </a:cubicBezTo>
                  <a:cubicBezTo>
                    <a:pt x="7652" y="11116"/>
                    <a:pt x="7660" y="11116"/>
                    <a:pt x="7669" y="11114"/>
                  </a:cubicBezTo>
                  <a:cubicBezTo>
                    <a:pt x="7678" y="11111"/>
                    <a:pt x="7684" y="11105"/>
                    <a:pt x="7688" y="11097"/>
                  </a:cubicBezTo>
                  <a:cubicBezTo>
                    <a:pt x="7692" y="11089"/>
                    <a:pt x="7693" y="11080"/>
                    <a:pt x="7690" y="11072"/>
                  </a:cubicBezTo>
                  <a:cubicBezTo>
                    <a:pt x="7686" y="11063"/>
                    <a:pt x="7681" y="11057"/>
                    <a:pt x="7672" y="11053"/>
                  </a:cubicBezTo>
                  <a:cubicBezTo>
                    <a:pt x="7664" y="11049"/>
                    <a:pt x="7656" y="11049"/>
                    <a:pt x="7648" y="11051"/>
                  </a:cubicBezTo>
                  <a:close/>
                  <a:moveTo>
                    <a:pt x="7705" y="10934"/>
                  </a:moveTo>
                  <a:cubicBezTo>
                    <a:pt x="7697" y="10937"/>
                    <a:pt x="7691" y="10943"/>
                    <a:pt x="7686" y="10951"/>
                  </a:cubicBezTo>
                  <a:cubicBezTo>
                    <a:pt x="7683" y="10959"/>
                    <a:pt x="7682" y="10967"/>
                    <a:pt x="7685" y="10976"/>
                  </a:cubicBezTo>
                  <a:cubicBezTo>
                    <a:pt x="7688" y="10984"/>
                    <a:pt x="7693" y="10990"/>
                    <a:pt x="7701" y="10994"/>
                  </a:cubicBezTo>
                  <a:cubicBezTo>
                    <a:pt x="7710" y="10998"/>
                    <a:pt x="7718" y="10999"/>
                    <a:pt x="7727" y="10996"/>
                  </a:cubicBezTo>
                  <a:cubicBezTo>
                    <a:pt x="7736" y="10993"/>
                    <a:pt x="7742" y="10988"/>
                    <a:pt x="7746" y="10979"/>
                  </a:cubicBezTo>
                  <a:cubicBezTo>
                    <a:pt x="7750" y="10971"/>
                    <a:pt x="7751" y="10963"/>
                    <a:pt x="7747" y="10954"/>
                  </a:cubicBezTo>
                  <a:cubicBezTo>
                    <a:pt x="7744" y="10946"/>
                    <a:pt x="7738" y="10940"/>
                    <a:pt x="7730" y="10936"/>
                  </a:cubicBezTo>
                  <a:cubicBezTo>
                    <a:pt x="7722" y="10932"/>
                    <a:pt x="7714" y="10931"/>
                    <a:pt x="7705" y="10934"/>
                  </a:cubicBezTo>
                  <a:close/>
                  <a:moveTo>
                    <a:pt x="8306" y="10789"/>
                  </a:moveTo>
                  <a:lnTo>
                    <a:pt x="8230" y="10943"/>
                  </a:lnTo>
                  <a:lnTo>
                    <a:pt x="7879" y="10770"/>
                  </a:lnTo>
                  <a:lnTo>
                    <a:pt x="7856" y="10817"/>
                  </a:lnTo>
                  <a:lnTo>
                    <a:pt x="8247" y="11009"/>
                  </a:lnTo>
                  <a:lnTo>
                    <a:pt x="8342" y="10815"/>
                  </a:lnTo>
                  <a:lnTo>
                    <a:pt x="8306" y="10789"/>
                  </a:lnTo>
                  <a:close/>
                  <a:moveTo>
                    <a:pt x="8405" y="10687"/>
                  </a:moveTo>
                  <a:lnTo>
                    <a:pt x="8014" y="10495"/>
                  </a:lnTo>
                  <a:lnTo>
                    <a:pt x="7992" y="10541"/>
                  </a:lnTo>
                  <a:lnTo>
                    <a:pt x="8383" y="10733"/>
                  </a:lnTo>
                  <a:lnTo>
                    <a:pt x="8405" y="10687"/>
                  </a:lnTo>
                  <a:close/>
                  <a:moveTo>
                    <a:pt x="8429" y="10267"/>
                  </a:moveTo>
                  <a:cubicBezTo>
                    <a:pt x="8414" y="10265"/>
                    <a:pt x="8401" y="10266"/>
                    <a:pt x="8388" y="10270"/>
                  </a:cubicBezTo>
                  <a:cubicBezTo>
                    <a:pt x="8375" y="10273"/>
                    <a:pt x="8363" y="10278"/>
                    <a:pt x="8352" y="10286"/>
                  </a:cubicBezTo>
                  <a:cubicBezTo>
                    <a:pt x="8341" y="10293"/>
                    <a:pt x="8328" y="10304"/>
                    <a:pt x="8314" y="10319"/>
                  </a:cubicBezTo>
                  <a:lnTo>
                    <a:pt x="8278" y="10357"/>
                  </a:lnTo>
                  <a:cubicBezTo>
                    <a:pt x="8259" y="10377"/>
                    <a:pt x="8242" y="10389"/>
                    <a:pt x="8228" y="10394"/>
                  </a:cubicBezTo>
                  <a:cubicBezTo>
                    <a:pt x="8213" y="10400"/>
                    <a:pt x="8198" y="10399"/>
                    <a:pt x="8182" y="10391"/>
                  </a:cubicBezTo>
                  <a:cubicBezTo>
                    <a:pt x="8162" y="10381"/>
                    <a:pt x="8150" y="10366"/>
                    <a:pt x="8145" y="10347"/>
                  </a:cubicBezTo>
                  <a:cubicBezTo>
                    <a:pt x="8140" y="10328"/>
                    <a:pt x="8144" y="10306"/>
                    <a:pt x="8156" y="10281"/>
                  </a:cubicBezTo>
                  <a:cubicBezTo>
                    <a:pt x="8160" y="10273"/>
                    <a:pt x="8165" y="10265"/>
                    <a:pt x="8170" y="10258"/>
                  </a:cubicBezTo>
                  <a:cubicBezTo>
                    <a:pt x="8174" y="10251"/>
                    <a:pt x="8180" y="10245"/>
                    <a:pt x="8186" y="10239"/>
                  </a:cubicBezTo>
                  <a:cubicBezTo>
                    <a:pt x="8193" y="10233"/>
                    <a:pt x="8200" y="10227"/>
                    <a:pt x="8208" y="10221"/>
                  </a:cubicBezTo>
                  <a:cubicBezTo>
                    <a:pt x="8216" y="10215"/>
                    <a:pt x="8225" y="10209"/>
                    <a:pt x="8236" y="10202"/>
                  </a:cubicBezTo>
                  <a:lnTo>
                    <a:pt x="8213" y="10165"/>
                  </a:lnTo>
                  <a:cubicBezTo>
                    <a:pt x="8169" y="10190"/>
                    <a:pt x="8137" y="10223"/>
                    <a:pt x="8117" y="10264"/>
                  </a:cubicBezTo>
                  <a:cubicBezTo>
                    <a:pt x="8108" y="10283"/>
                    <a:pt x="8102" y="10302"/>
                    <a:pt x="8100" y="10320"/>
                  </a:cubicBezTo>
                  <a:cubicBezTo>
                    <a:pt x="8098" y="10339"/>
                    <a:pt x="8099" y="10356"/>
                    <a:pt x="8103" y="10372"/>
                  </a:cubicBezTo>
                  <a:cubicBezTo>
                    <a:pt x="8108" y="10387"/>
                    <a:pt x="8115" y="10402"/>
                    <a:pt x="8126" y="10415"/>
                  </a:cubicBezTo>
                  <a:cubicBezTo>
                    <a:pt x="8137" y="10427"/>
                    <a:pt x="8150" y="10438"/>
                    <a:pt x="8167" y="10446"/>
                  </a:cubicBezTo>
                  <a:cubicBezTo>
                    <a:pt x="8192" y="10458"/>
                    <a:pt x="8217" y="10461"/>
                    <a:pt x="8243" y="10453"/>
                  </a:cubicBezTo>
                  <a:cubicBezTo>
                    <a:pt x="8255" y="10449"/>
                    <a:pt x="8265" y="10444"/>
                    <a:pt x="8276" y="10436"/>
                  </a:cubicBezTo>
                  <a:cubicBezTo>
                    <a:pt x="8286" y="10428"/>
                    <a:pt x="8298" y="10416"/>
                    <a:pt x="8312" y="10401"/>
                  </a:cubicBezTo>
                  <a:lnTo>
                    <a:pt x="8343" y="10367"/>
                  </a:lnTo>
                  <a:cubicBezTo>
                    <a:pt x="8380" y="10327"/>
                    <a:pt x="8416" y="10316"/>
                    <a:pt x="8451" y="10333"/>
                  </a:cubicBezTo>
                  <a:cubicBezTo>
                    <a:pt x="8474" y="10344"/>
                    <a:pt x="8488" y="10363"/>
                    <a:pt x="8493" y="10388"/>
                  </a:cubicBezTo>
                  <a:cubicBezTo>
                    <a:pt x="8495" y="10400"/>
                    <a:pt x="8495" y="10411"/>
                    <a:pt x="8493" y="10421"/>
                  </a:cubicBezTo>
                  <a:cubicBezTo>
                    <a:pt x="8491" y="10432"/>
                    <a:pt x="8486" y="10444"/>
                    <a:pt x="8479" y="10459"/>
                  </a:cubicBezTo>
                  <a:cubicBezTo>
                    <a:pt x="8469" y="10479"/>
                    <a:pt x="8458" y="10496"/>
                    <a:pt x="8444" y="10510"/>
                  </a:cubicBezTo>
                  <a:cubicBezTo>
                    <a:pt x="8430" y="10524"/>
                    <a:pt x="8414" y="10537"/>
                    <a:pt x="8394" y="10547"/>
                  </a:cubicBezTo>
                  <a:lnTo>
                    <a:pt x="8420" y="10586"/>
                  </a:lnTo>
                  <a:cubicBezTo>
                    <a:pt x="8442" y="10572"/>
                    <a:pt x="8461" y="10557"/>
                    <a:pt x="8476" y="10539"/>
                  </a:cubicBezTo>
                  <a:cubicBezTo>
                    <a:pt x="8492" y="10522"/>
                    <a:pt x="8506" y="10501"/>
                    <a:pt x="8517" y="10478"/>
                  </a:cubicBezTo>
                  <a:cubicBezTo>
                    <a:pt x="8526" y="10459"/>
                    <a:pt x="8532" y="10443"/>
                    <a:pt x="8535" y="10427"/>
                  </a:cubicBezTo>
                  <a:cubicBezTo>
                    <a:pt x="8538" y="10412"/>
                    <a:pt x="8539" y="10395"/>
                    <a:pt x="8537" y="10378"/>
                  </a:cubicBezTo>
                  <a:cubicBezTo>
                    <a:pt x="8534" y="10355"/>
                    <a:pt x="8527" y="10335"/>
                    <a:pt x="8515" y="10318"/>
                  </a:cubicBezTo>
                  <a:cubicBezTo>
                    <a:pt x="8503" y="10300"/>
                    <a:pt x="8487" y="10287"/>
                    <a:pt x="8469" y="10278"/>
                  </a:cubicBezTo>
                  <a:cubicBezTo>
                    <a:pt x="8457" y="10272"/>
                    <a:pt x="8444" y="10268"/>
                    <a:pt x="8429" y="10267"/>
                  </a:cubicBezTo>
                  <a:close/>
                  <a:moveTo>
                    <a:pt x="8680" y="9984"/>
                  </a:moveTo>
                  <a:cubicBezTo>
                    <a:pt x="8683" y="10001"/>
                    <a:pt x="8683" y="10016"/>
                    <a:pt x="8681" y="10030"/>
                  </a:cubicBezTo>
                  <a:cubicBezTo>
                    <a:pt x="8679" y="10044"/>
                    <a:pt x="8675" y="10058"/>
                    <a:pt x="8668" y="10073"/>
                  </a:cubicBezTo>
                  <a:cubicBezTo>
                    <a:pt x="8657" y="10095"/>
                    <a:pt x="8641" y="10113"/>
                    <a:pt x="8619" y="10126"/>
                  </a:cubicBezTo>
                  <a:cubicBezTo>
                    <a:pt x="8598" y="10139"/>
                    <a:pt x="8573" y="10144"/>
                    <a:pt x="8543" y="10142"/>
                  </a:cubicBezTo>
                  <a:cubicBezTo>
                    <a:pt x="8530" y="10141"/>
                    <a:pt x="8516" y="10138"/>
                    <a:pt x="8503" y="10134"/>
                  </a:cubicBezTo>
                  <a:cubicBezTo>
                    <a:pt x="8490" y="10130"/>
                    <a:pt x="8473" y="10123"/>
                    <a:pt x="8454" y="10114"/>
                  </a:cubicBezTo>
                  <a:cubicBezTo>
                    <a:pt x="8431" y="10102"/>
                    <a:pt x="8412" y="10091"/>
                    <a:pt x="8397" y="10081"/>
                  </a:cubicBezTo>
                  <a:cubicBezTo>
                    <a:pt x="8382" y="10070"/>
                    <a:pt x="8369" y="10058"/>
                    <a:pt x="8359" y="10046"/>
                  </a:cubicBezTo>
                  <a:cubicBezTo>
                    <a:pt x="8341" y="10026"/>
                    <a:pt x="8331" y="10005"/>
                    <a:pt x="8327" y="9983"/>
                  </a:cubicBezTo>
                  <a:cubicBezTo>
                    <a:pt x="8324" y="9962"/>
                    <a:pt x="8328" y="9940"/>
                    <a:pt x="8339" y="9917"/>
                  </a:cubicBezTo>
                  <a:cubicBezTo>
                    <a:pt x="8346" y="9902"/>
                    <a:pt x="8354" y="9890"/>
                    <a:pt x="8364" y="9881"/>
                  </a:cubicBezTo>
                  <a:cubicBezTo>
                    <a:pt x="8373" y="9871"/>
                    <a:pt x="8385" y="9862"/>
                    <a:pt x="8400" y="9855"/>
                  </a:cubicBezTo>
                  <a:lnTo>
                    <a:pt x="8382" y="9815"/>
                  </a:lnTo>
                  <a:cubicBezTo>
                    <a:pt x="8365" y="9823"/>
                    <a:pt x="8350" y="9834"/>
                    <a:pt x="8336" y="9848"/>
                  </a:cubicBezTo>
                  <a:cubicBezTo>
                    <a:pt x="8323" y="9862"/>
                    <a:pt x="8311" y="9879"/>
                    <a:pt x="8302" y="9898"/>
                  </a:cubicBezTo>
                  <a:cubicBezTo>
                    <a:pt x="8290" y="9921"/>
                    <a:pt x="8284" y="9946"/>
                    <a:pt x="8285" y="9971"/>
                  </a:cubicBezTo>
                  <a:cubicBezTo>
                    <a:pt x="8285" y="9996"/>
                    <a:pt x="8290" y="10020"/>
                    <a:pt x="8301" y="10044"/>
                  </a:cubicBezTo>
                  <a:cubicBezTo>
                    <a:pt x="8312" y="10067"/>
                    <a:pt x="8328" y="10089"/>
                    <a:pt x="8348" y="10109"/>
                  </a:cubicBezTo>
                  <a:cubicBezTo>
                    <a:pt x="8369" y="10130"/>
                    <a:pt x="8394" y="10147"/>
                    <a:pt x="8423" y="10161"/>
                  </a:cubicBezTo>
                  <a:cubicBezTo>
                    <a:pt x="8452" y="10175"/>
                    <a:pt x="8481" y="10185"/>
                    <a:pt x="8510" y="10191"/>
                  </a:cubicBezTo>
                  <a:cubicBezTo>
                    <a:pt x="8539" y="10196"/>
                    <a:pt x="8567" y="10195"/>
                    <a:pt x="8594" y="10188"/>
                  </a:cubicBezTo>
                  <a:cubicBezTo>
                    <a:pt x="8619" y="10181"/>
                    <a:pt x="8640" y="10170"/>
                    <a:pt x="8659" y="10154"/>
                  </a:cubicBezTo>
                  <a:cubicBezTo>
                    <a:pt x="8677" y="10139"/>
                    <a:pt x="8692" y="10120"/>
                    <a:pt x="8702" y="10099"/>
                  </a:cubicBezTo>
                  <a:cubicBezTo>
                    <a:pt x="8712" y="10080"/>
                    <a:pt x="8718" y="10059"/>
                    <a:pt x="8722" y="10038"/>
                  </a:cubicBezTo>
                  <a:cubicBezTo>
                    <a:pt x="8726" y="10017"/>
                    <a:pt x="8726" y="9996"/>
                    <a:pt x="8724" y="9975"/>
                  </a:cubicBezTo>
                  <a:lnTo>
                    <a:pt x="8680" y="9984"/>
                  </a:lnTo>
                  <a:close/>
                  <a:moveTo>
                    <a:pt x="8916" y="9649"/>
                  </a:moveTo>
                  <a:lnTo>
                    <a:pt x="8525" y="9457"/>
                  </a:lnTo>
                  <a:lnTo>
                    <a:pt x="8502" y="9503"/>
                  </a:lnTo>
                  <a:lnTo>
                    <a:pt x="8666" y="9584"/>
                  </a:lnTo>
                  <a:lnTo>
                    <a:pt x="8585" y="9748"/>
                  </a:lnTo>
                  <a:lnTo>
                    <a:pt x="8421" y="9668"/>
                  </a:lnTo>
                  <a:lnTo>
                    <a:pt x="8399" y="9714"/>
                  </a:lnTo>
                  <a:lnTo>
                    <a:pt x="8789" y="9906"/>
                  </a:lnTo>
                  <a:lnTo>
                    <a:pt x="8812" y="9860"/>
                  </a:lnTo>
                  <a:lnTo>
                    <a:pt x="8623" y="9767"/>
                  </a:lnTo>
                  <a:lnTo>
                    <a:pt x="8704" y="9603"/>
                  </a:lnTo>
                  <a:lnTo>
                    <a:pt x="8893" y="9696"/>
                  </a:lnTo>
                  <a:lnTo>
                    <a:pt x="8916" y="9649"/>
                  </a:lnTo>
                  <a:close/>
                  <a:moveTo>
                    <a:pt x="5421" y="18254"/>
                  </a:moveTo>
                  <a:lnTo>
                    <a:pt x="5119" y="18105"/>
                  </a:lnTo>
                  <a:lnTo>
                    <a:pt x="5096" y="18151"/>
                  </a:lnTo>
                  <a:lnTo>
                    <a:pt x="5306" y="18254"/>
                  </a:lnTo>
                  <a:lnTo>
                    <a:pt x="5421" y="18254"/>
                  </a:lnTo>
                  <a:close/>
                  <a:moveTo>
                    <a:pt x="9002" y="10906"/>
                  </a:moveTo>
                  <a:lnTo>
                    <a:pt x="9002" y="10850"/>
                  </a:lnTo>
                  <a:lnTo>
                    <a:pt x="8789" y="10745"/>
                  </a:lnTo>
                  <a:lnTo>
                    <a:pt x="8841" y="10639"/>
                  </a:lnTo>
                  <a:lnTo>
                    <a:pt x="8803" y="10617"/>
                  </a:lnTo>
                  <a:lnTo>
                    <a:pt x="8676" y="10876"/>
                  </a:lnTo>
                  <a:lnTo>
                    <a:pt x="8715" y="10895"/>
                  </a:lnTo>
                  <a:lnTo>
                    <a:pt x="8767" y="10790"/>
                  </a:lnTo>
                  <a:lnTo>
                    <a:pt x="9002" y="10906"/>
                  </a:lnTo>
                  <a:close/>
                  <a:moveTo>
                    <a:pt x="9002" y="10631"/>
                  </a:moveTo>
                  <a:lnTo>
                    <a:pt x="9002" y="10573"/>
                  </a:lnTo>
                  <a:lnTo>
                    <a:pt x="8898" y="10522"/>
                  </a:lnTo>
                  <a:lnTo>
                    <a:pt x="8977" y="10361"/>
                  </a:lnTo>
                  <a:lnTo>
                    <a:pt x="8942" y="10336"/>
                  </a:lnTo>
                  <a:lnTo>
                    <a:pt x="8836" y="10550"/>
                  </a:lnTo>
                  <a:lnTo>
                    <a:pt x="9002" y="10631"/>
                  </a:lnTo>
                  <a:close/>
                  <a:moveTo>
                    <a:pt x="5626" y="17962"/>
                  </a:moveTo>
                  <a:lnTo>
                    <a:pt x="5550" y="18117"/>
                  </a:lnTo>
                  <a:lnTo>
                    <a:pt x="5198" y="17944"/>
                  </a:lnTo>
                  <a:lnTo>
                    <a:pt x="5175" y="17991"/>
                  </a:lnTo>
                  <a:lnTo>
                    <a:pt x="5566" y="18183"/>
                  </a:lnTo>
                  <a:lnTo>
                    <a:pt x="5662" y="17988"/>
                  </a:lnTo>
                  <a:lnTo>
                    <a:pt x="5626" y="17962"/>
                  </a:lnTo>
                  <a:close/>
                  <a:moveTo>
                    <a:pt x="5828" y="17650"/>
                  </a:moveTo>
                  <a:lnTo>
                    <a:pt x="5438" y="17457"/>
                  </a:lnTo>
                  <a:lnTo>
                    <a:pt x="5415" y="17504"/>
                  </a:lnTo>
                  <a:lnTo>
                    <a:pt x="5578" y="17584"/>
                  </a:lnTo>
                  <a:lnTo>
                    <a:pt x="5497" y="17749"/>
                  </a:lnTo>
                  <a:lnTo>
                    <a:pt x="5334" y="17669"/>
                  </a:lnTo>
                  <a:lnTo>
                    <a:pt x="5311" y="17714"/>
                  </a:lnTo>
                  <a:lnTo>
                    <a:pt x="5702" y="17906"/>
                  </a:lnTo>
                  <a:lnTo>
                    <a:pt x="5724" y="17861"/>
                  </a:lnTo>
                  <a:lnTo>
                    <a:pt x="5535" y="17768"/>
                  </a:lnTo>
                  <a:lnTo>
                    <a:pt x="5616" y="17603"/>
                  </a:lnTo>
                  <a:lnTo>
                    <a:pt x="5805" y="17696"/>
                  </a:lnTo>
                  <a:lnTo>
                    <a:pt x="5828" y="17650"/>
                  </a:lnTo>
                  <a:close/>
                  <a:moveTo>
                    <a:pt x="5993" y="17316"/>
                  </a:moveTo>
                  <a:lnTo>
                    <a:pt x="5952" y="17296"/>
                  </a:lnTo>
                  <a:lnTo>
                    <a:pt x="5868" y="17468"/>
                  </a:lnTo>
                  <a:lnTo>
                    <a:pt x="5725" y="17398"/>
                  </a:lnTo>
                  <a:lnTo>
                    <a:pt x="5790" y="17264"/>
                  </a:lnTo>
                  <a:lnTo>
                    <a:pt x="5750" y="17244"/>
                  </a:lnTo>
                  <a:lnTo>
                    <a:pt x="5684" y="17378"/>
                  </a:lnTo>
                  <a:lnTo>
                    <a:pt x="5556" y="17315"/>
                  </a:lnTo>
                  <a:lnTo>
                    <a:pt x="5635" y="17154"/>
                  </a:lnTo>
                  <a:lnTo>
                    <a:pt x="5599" y="17129"/>
                  </a:lnTo>
                  <a:lnTo>
                    <a:pt x="5494" y="17343"/>
                  </a:lnTo>
                  <a:lnTo>
                    <a:pt x="5885" y="17535"/>
                  </a:lnTo>
                  <a:lnTo>
                    <a:pt x="5993" y="17316"/>
                  </a:lnTo>
                  <a:close/>
                  <a:moveTo>
                    <a:pt x="6093" y="17013"/>
                  </a:moveTo>
                  <a:lnTo>
                    <a:pt x="6017" y="17167"/>
                  </a:lnTo>
                  <a:lnTo>
                    <a:pt x="5665" y="16994"/>
                  </a:lnTo>
                  <a:lnTo>
                    <a:pt x="5642" y="17041"/>
                  </a:lnTo>
                  <a:lnTo>
                    <a:pt x="6033" y="17233"/>
                  </a:lnTo>
                  <a:lnTo>
                    <a:pt x="6129" y="17038"/>
                  </a:lnTo>
                  <a:lnTo>
                    <a:pt x="6093" y="17013"/>
                  </a:lnTo>
                  <a:close/>
                  <a:moveTo>
                    <a:pt x="6352" y="16585"/>
                  </a:moveTo>
                  <a:lnTo>
                    <a:pt x="5945" y="16427"/>
                  </a:lnTo>
                  <a:lnTo>
                    <a:pt x="5911" y="16496"/>
                  </a:lnTo>
                  <a:lnTo>
                    <a:pt x="6134" y="16697"/>
                  </a:lnTo>
                  <a:cubicBezTo>
                    <a:pt x="6148" y="16709"/>
                    <a:pt x="6160" y="16719"/>
                    <a:pt x="6172" y="16728"/>
                  </a:cubicBezTo>
                  <a:cubicBezTo>
                    <a:pt x="6183" y="16736"/>
                    <a:pt x="6189" y="16741"/>
                    <a:pt x="6191" y="16742"/>
                  </a:cubicBezTo>
                  <a:cubicBezTo>
                    <a:pt x="6189" y="16742"/>
                    <a:pt x="6181" y="16740"/>
                    <a:pt x="6167" y="16736"/>
                  </a:cubicBezTo>
                  <a:cubicBezTo>
                    <a:pt x="6153" y="16732"/>
                    <a:pt x="6136" y="16728"/>
                    <a:pt x="6115" y="16724"/>
                  </a:cubicBezTo>
                  <a:lnTo>
                    <a:pt x="5825" y="16670"/>
                  </a:lnTo>
                  <a:lnTo>
                    <a:pt x="5791" y="16738"/>
                  </a:lnTo>
                  <a:lnTo>
                    <a:pt x="6165" y="16965"/>
                  </a:lnTo>
                  <a:lnTo>
                    <a:pt x="6187" y="16920"/>
                  </a:lnTo>
                  <a:lnTo>
                    <a:pt x="5920" y="16761"/>
                  </a:lnTo>
                  <a:cubicBezTo>
                    <a:pt x="5915" y="16758"/>
                    <a:pt x="5908" y="16754"/>
                    <a:pt x="5901" y="16750"/>
                  </a:cubicBezTo>
                  <a:cubicBezTo>
                    <a:pt x="5893" y="16746"/>
                    <a:pt x="5886" y="16741"/>
                    <a:pt x="5878" y="16737"/>
                  </a:cubicBezTo>
                  <a:cubicBezTo>
                    <a:pt x="5871" y="16733"/>
                    <a:pt x="5864" y="16729"/>
                    <a:pt x="5859" y="16726"/>
                  </a:cubicBezTo>
                  <a:cubicBezTo>
                    <a:pt x="5854" y="16723"/>
                    <a:pt x="5851" y="16722"/>
                    <a:pt x="5849" y="16721"/>
                  </a:cubicBezTo>
                  <a:cubicBezTo>
                    <a:pt x="5854" y="16722"/>
                    <a:pt x="5863" y="16724"/>
                    <a:pt x="5877" y="16727"/>
                  </a:cubicBezTo>
                  <a:cubicBezTo>
                    <a:pt x="5892" y="16730"/>
                    <a:pt x="5910" y="16733"/>
                    <a:pt x="5932" y="16738"/>
                  </a:cubicBezTo>
                  <a:lnTo>
                    <a:pt x="6248" y="16797"/>
                  </a:lnTo>
                  <a:lnTo>
                    <a:pt x="6268" y="16757"/>
                  </a:lnTo>
                  <a:lnTo>
                    <a:pt x="6017" y="16530"/>
                  </a:lnTo>
                  <a:cubicBezTo>
                    <a:pt x="6012" y="16525"/>
                    <a:pt x="6006" y="16520"/>
                    <a:pt x="6000" y="16515"/>
                  </a:cubicBezTo>
                  <a:cubicBezTo>
                    <a:pt x="5995" y="16510"/>
                    <a:pt x="5989" y="16506"/>
                    <a:pt x="5984" y="16501"/>
                  </a:cubicBezTo>
                  <a:cubicBezTo>
                    <a:pt x="5978" y="16497"/>
                    <a:pt x="5974" y="16493"/>
                    <a:pt x="5970" y="16490"/>
                  </a:cubicBezTo>
                  <a:cubicBezTo>
                    <a:pt x="5966" y="16487"/>
                    <a:pt x="5964" y="16485"/>
                    <a:pt x="5964" y="16484"/>
                  </a:cubicBezTo>
                  <a:cubicBezTo>
                    <a:pt x="5965" y="16485"/>
                    <a:pt x="5967" y="16486"/>
                    <a:pt x="5972" y="16488"/>
                  </a:cubicBezTo>
                  <a:cubicBezTo>
                    <a:pt x="5977" y="16490"/>
                    <a:pt x="5982" y="16492"/>
                    <a:pt x="5989" y="16496"/>
                  </a:cubicBezTo>
                  <a:cubicBezTo>
                    <a:pt x="5996" y="16499"/>
                    <a:pt x="6003" y="16502"/>
                    <a:pt x="6010" y="16505"/>
                  </a:cubicBezTo>
                  <a:cubicBezTo>
                    <a:pt x="6018" y="16508"/>
                    <a:pt x="6025" y="16511"/>
                    <a:pt x="6031" y="16514"/>
                  </a:cubicBezTo>
                  <a:lnTo>
                    <a:pt x="6329" y="16632"/>
                  </a:lnTo>
                  <a:lnTo>
                    <a:pt x="6352" y="16585"/>
                  </a:lnTo>
                  <a:close/>
                  <a:moveTo>
                    <a:pt x="6372" y="16174"/>
                  </a:moveTo>
                  <a:cubicBezTo>
                    <a:pt x="6357" y="16172"/>
                    <a:pt x="6343" y="16173"/>
                    <a:pt x="6330" y="16176"/>
                  </a:cubicBezTo>
                  <a:cubicBezTo>
                    <a:pt x="6317" y="16180"/>
                    <a:pt x="6305" y="16185"/>
                    <a:pt x="6294" y="16193"/>
                  </a:cubicBezTo>
                  <a:cubicBezTo>
                    <a:pt x="6283" y="16200"/>
                    <a:pt x="6271" y="16211"/>
                    <a:pt x="6257" y="16226"/>
                  </a:cubicBezTo>
                  <a:lnTo>
                    <a:pt x="6221" y="16264"/>
                  </a:lnTo>
                  <a:cubicBezTo>
                    <a:pt x="6202" y="16284"/>
                    <a:pt x="6185" y="16296"/>
                    <a:pt x="6171" y="16301"/>
                  </a:cubicBezTo>
                  <a:cubicBezTo>
                    <a:pt x="6156" y="16307"/>
                    <a:pt x="6141" y="16306"/>
                    <a:pt x="6125" y="16298"/>
                  </a:cubicBezTo>
                  <a:cubicBezTo>
                    <a:pt x="6105" y="16288"/>
                    <a:pt x="6092" y="16273"/>
                    <a:pt x="6088" y="16254"/>
                  </a:cubicBezTo>
                  <a:cubicBezTo>
                    <a:pt x="6083" y="16235"/>
                    <a:pt x="6087" y="16213"/>
                    <a:pt x="6099" y="16188"/>
                  </a:cubicBezTo>
                  <a:cubicBezTo>
                    <a:pt x="6103" y="16180"/>
                    <a:pt x="6107" y="16172"/>
                    <a:pt x="6112" y="16165"/>
                  </a:cubicBezTo>
                  <a:cubicBezTo>
                    <a:pt x="6117" y="16158"/>
                    <a:pt x="6123" y="16152"/>
                    <a:pt x="6129" y="16146"/>
                  </a:cubicBezTo>
                  <a:cubicBezTo>
                    <a:pt x="6135" y="16140"/>
                    <a:pt x="6142" y="16134"/>
                    <a:pt x="6151" y="16128"/>
                  </a:cubicBezTo>
                  <a:cubicBezTo>
                    <a:pt x="6159" y="16122"/>
                    <a:pt x="6168" y="16116"/>
                    <a:pt x="6179" y="16109"/>
                  </a:cubicBezTo>
                  <a:lnTo>
                    <a:pt x="6155" y="16072"/>
                  </a:lnTo>
                  <a:cubicBezTo>
                    <a:pt x="6112" y="16097"/>
                    <a:pt x="6080" y="16130"/>
                    <a:pt x="6060" y="16171"/>
                  </a:cubicBezTo>
                  <a:cubicBezTo>
                    <a:pt x="6050" y="16190"/>
                    <a:pt x="6045" y="16209"/>
                    <a:pt x="6042" y="16227"/>
                  </a:cubicBezTo>
                  <a:cubicBezTo>
                    <a:pt x="6040" y="16246"/>
                    <a:pt x="6041" y="16263"/>
                    <a:pt x="6046" y="16279"/>
                  </a:cubicBezTo>
                  <a:cubicBezTo>
                    <a:pt x="6050" y="16294"/>
                    <a:pt x="6058" y="16309"/>
                    <a:pt x="6069" y="16322"/>
                  </a:cubicBezTo>
                  <a:cubicBezTo>
                    <a:pt x="6079" y="16334"/>
                    <a:pt x="6093" y="16345"/>
                    <a:pt x="6110" y="16353"/>
                  </a:cubicBezTo>
                  <a:cubicBezTo>
                    <a:pt x="6135" y="16365"/>
                    <a:pt x="6160" y="16368"/>
                    <a:pt x="6186" y="16360"/>
                  </a:cubicBezTo>
                  <a:cubicBezTo>
                    <a:pt x="6197" y="16356"/>
                    <a:pt x="6208" y="16351"/>
                    <a:pt x="6218" y="16342"/>
                  </a:cubicBezTo>
                  <a:cubicBezTo>
                    <a:pt x="6228" y="16334"/>
                    <a:pt x="6240" y="16323"/>
                    <a:pt x="6254" y="16308"/>
                  </a:cubicBezTo>
                  <a:lnTo>
                    <a:pt x="6286" y="16274"/>
                  </a:lnTo>
                  <a:cubicBezTo>
                    <a:pt x="6323" y="16234"/>
                    <a:pt x="6359" y="16223"/>
                    <a:pt x="6393" y="16240"/>
                  </a:cubicBezTo>
                  <a:cubicBezTo>
                    <a:pt x="6416" y="16251"/>
                    <a:pt x="6430" y="16270"/>
                    <a:pt x="6435" y="16295"/>
                  </a:cubicBezTo>
                  <a:cubicBezTo>
                    <a:pt x="6438" y="16307"/>
                    <a:pt x="6438" y="16318"/>
                    <a:pt x="6436" y="16328"/>
                  </a:cubicBezTo>
                  <a:cubicBezTo>
                    <a:pt x="6434" y="16339"/>
                    <a:pt x="6429" y="16351"/>
                    <a:pt x="6422" y="16366"/>
                  </a:cubicBezTo>
                  <a:cubicBezTo>
                    <a:pt x="6412" y="16386"/>
                    <a:pt x="6400" y="16403"/>
                    <a:pt x="6387" y="16417"/>
                  </a:cubicBezTo>
                  <a:cubicBezTo>
                    <a:pt x="6373" y="16431"/>
                    <a:pt x="6356" y="16444"/>
                    <a:pt x="6337" y="16454"/>
                  </a:cubicBezTo>
                  <a:lnTo>
                    <a:pt x="6363" y="16493"/>
                  </a:lnTo>
                  <a:cubicBezTo>
                    <a:pt x="6385" y="16479"/>
                    <a:pt x="6403" y="16464"/>
                    <a:pt x="6419" y="16446"/>
                  </a:cubicBezTo>
                  <a:cubicBezTo>
                    <a:pt x="6435" y="16429"/>
                    <a:pt x="6448" y="16408"/>
                    <a:pt x="6460" y="16385"/>
                  </a:cubicBezTo>
                  <a:cubicBezTo>
                    <a:pt x="6469" y="16366"/>
                    <a:pt x="6475" y="16350"/>
                    <a:pt x="6478" y="16334"/>
                  </a:cubicBezTo>
                  <a:cubicBezTo>
                    <a:pt x="6481" y="16318"/>
                    <a:pt x="6481" y="16302"/>
                    <a:pt x="6479" y="16285"/>
                  </a:cubicBezTo>
                  <a:cubicBezTo>
                    <a:pt x="6477" y="16262"/>
                    <a:pt x="6470" y="16242"/>
                    <a:pt x="6457" y="16225"/>
                  </a:cubicBezTo>
                  <a:cubicBezTo>
                    <a:pt x="6445" y="16207"/>
                    <a:pt x="6430" y="16194"/>
                    <a:pt x="6412" y="16185"/>
                  </a:cubicBezTo>
                  <a:cubicBezTo>
                    <a:pt x="6400" y="16179"/>
                    <a:pt x="6386" y="16175"/>
                    <a:pt x="6372" y="16174"/>
                  </a:cubicBezTo>
                  <a:close/>
                  <a:moveTo>
                    <a:pt x="6486" y="15984"/>
                  </a:moveTo>
                  <a:lnTo>
                    <a:pt x="6443" y="15962"/>
                  </a:lnTo>
                  <a:lnTo>
                    <a:pt x="6389" y="16071"/>
                  </a:lnTo>
                  <a:lnTo>
                    <a:pt x="6433" y="16092"/>
                  </a:lnTo>
                  <a:lnTo>
                    <a:pt x="6486" y="15984"/>
                  </a:lnTo>
                  <a:close/>
                  <a:moveTo>
                    <a:pt x="6403" y="15496"/>
                  </a:moveTo>
                  <a:lnTo>
                    <a:pt x="6380" y="15542"/>
                  </a:lnTo>
                  <a:lnTo>
                    <a:pt x="6652" y="15676"/>
                  </a:lnTo>
                  <a:cubicBezTo>
                    <a:pt x="6665" y="15683"/>
                    <a:pt x="6676" y="15689"/>
                    <a:pt x="6685" y="15696"/>
                  </a:cubicBezTo>
                  <a:cubicBezTo>
                    <a:pt x="6693" y="15702"/>
                    <a:pt x="6700" y="15710"/>
                    <a:pt x="6706" y="15721"/>
                  </a:cubicBezTo>
                  <a:cubicBezTo>
                    <a:pt x="6711" y="15731"/>
                    <a:pt x="6712" y="15743"/>
                    <a:pt x="6711" y="15757"/>
                  </a:cubicBezTo>
                  <a:cubicBezTo>
                    <a:pt x="6709" y="15771"/>
                    <a:pt x="6704" y="15786"/>
                    <a:pt x="6696" y="15802"/>
                  </a:cubicBezTo>
                  <a:cubicBezTo>
                    <a:pt x="6690" y="15814"/>
                    <a:pt x="6684" y="15824"/>
                    <a:pt x="6678" y="15832"/>
                  </a:cubicBezTo>
                  <a:cubicBezTo>
                    <a:pt x="6671" y="15839"/>
                    <a:pt x="6664" y="15845"/>
                    <a:pt x="6657" y="15850"/>
                  </a:cubicBezTo>
                  <a:cubicBezTo>
                    <a:pt x="6651" y="15854"/>
                    <a:pt x="6644" y="15857"/>
                    <a:pt x="6638" y="15858"/>
                  </a:cubicBezTo>
                  <a:cubicBezTo>
                    <a:pt x="6631" y="15859"/>
                    <a:pt x="6626" y="15860"/>
                    <a:pt x="6621" y="15860"/>
                  </a:cubicBezTo>
                  <a:cubicBezTo>
                    <a:pt x="6613" y="15859"/>
                    <a:pt x="6604" y="15857"/>
                    <a:pt x="6593" y="15853"/>
                  </a:cubicBezTo>
                  <a:cubicBezTo>
                    <a:pt x="6581" y="15848"/>
                    <a:pt x="6571" y="15844"/>
                    <a:pt x="6561" y="15839"/>
                  </a:cubicBezTo>
                  <a:lnTo>
                    <a:pt x="6298" y="15709"/>
                  </a:lnTo>
                  <a:lnTo>
                    <a:pt x="6275" y="15755"/>
                  </a:lnTo>
                  <a:lnTo>
                    <a:pt x="6555" y="15893"/>
                  </a:lnTo>
                  <a:cubicBezTo>
                    <a:pt x="6564" y="15898"/>
                    <a:pt x="6574" y="15902"/>
                    <a:pt x="6586" y="15906"/>
                  </a:cubicBezTo>
                  <a:cubicBezTo>
                    <a:pt x="6598" y="15911"/>
                    <a:pt x="6610" y="15913"/>
                    <a:pt x="6622" y="15912"/>
                  </a:cubicBezTo>
                  <a:cubicBezTo>
                    <a:pt x="6646" y="15911"/>
                    <a:pt x="6668" y="15904"/>
                    <a:pt x="6686" y="15890"/>
                  </a:cubicBezTo>
                  <a:cubicBezTo>
                    <a:pt x="6704" y="15876"/>
                    <a:pt x="6720" y="15854"/>
                    <a:pt x="6735" y="15824"/>
                  </a:cubicBezTo>
                  <a:cubicBezTo>
                    <a:pt x="6747" y="15800"/>
                    <a:pt x="6754" y="15779"/>
                    <a:pt x="6757" y="15760"/>
                  </a:cubicBezTo>
                  <a:cubicBezTo>
                    <a:pt x="6760" y="15742"/>
                    <a:pt x="6760" y="15724"/>
                    <a:pt x="6755" y="15707"/>
                  </a:cubicBezTo>
                  <a:cubicBezTo>
                    <a:pt x="6751" y="15690"/>
                    <a:pt x="6744" y="15676"/>
                    <a:pt x="6733" y="15666"/>
                  </a:cubicBezTo>
                  <a:cubicBezTo>
                    <a:pt x="6721" y="15656"/>
                    <a:pt x="6704" y="15645"/>
                    <a:pt x="6681" y="15633"/>
                  </a:cubicBezTo>
                  <a:lnTo>
                    <a:pt x="6403" y="15496"/>
                  </a:lnTo>
                  <a:close/>
                  <a:moveTo>
                    <a:pt x="6977" y="15316"/>
                  </a:moveTo>
                  <a:lnTo>
                    <a:pt x="6586" y="15124"/>
                  </a:lnTo>
                  <a:lnTo>
                    <a:pt x="6563" y="15170"/>
                  </a:lnTo>
                  <a:lnTo>
                    <a:pt x="6776" y="15273"/>
                  </a:lnTo>
                  <a:cubicBezTo>
                    <a:pt x="6791" y="15280"/>
                    <a:pt x="6805" y="15286"/>
                    <a:pt x="6819" y="15293"/>
                  </a:cubicBezTo>
                  <a:cubicBezTo>
                    <a:pt x="6833" y="15299"/>
                    <a:pt x="6846" y="15305"/>
                    <a:pt x="6858" y="15309"/>
                  </a:cubicBezTo>
                  <a:cubicBezTo>
                    <a:pt x="6869" y="15314"/>
                    <a:pt x="6879" y="15318"/>
                    <a:pt x="6886" y="15321"/>
                  </a:cubicBezTo>
                  <a:cubicBezTo>
                    <a:pt x="6894" y="15324"/>
                    <a:pt x="6898" y="15326"/>
                    <a:pt x="6898" y="15326"/>
                  </a:cubicBezTo>
                  <a:cubicBezTo>
                    <a:pt x="6897" y="15326"/>
                    <a:pt x="6893" y="15326"/>
                    <a:pt x="6887" y="15325"/>
                  </a:cubicBezTo>
                  <a:cubicBezTo>
                    <a:pt x="6881" y="15325"/>
                    <a:pt x="6873" y="15324"/>
                    <a:pt x="6864" y="15324"/>
                  </a:cubicBezTo>
                  <a:cubicBezTo>
                    <a:pt x="6855" y="15323"/>
                    <a:pt x="6844" y="15323"/>
                    <a:pt x="6833" y="15322"/>
                  </a:cubicBezTo>
                  <a:cubicBezTo>
                    <a:pt x="6821" y="15322"/>
                    <a:pt x="6810" y="15322"/>
                    <a:pt x="6798" y="15322"/>
                  </a:cubicBezTo>
                  <a:lnTo>
                    <a:pt x="6485" y="15329"/>
                  </a:lnTo>
                  <a:lnTo>
                    <a:pt x="6458" y="15383"/>
                  </a:lnTo>
                  <a:lnTo>
                    <a:pt x="6849" y="15576"/>
                  </a:lnTo>
                  <a:lnTo>
                    <a:pt x="6873" y="15527"/>
                  </a:lnTo>
                  <a:lnTo>
                    <a:pt x="6645" y="15418"/>
                  </a:lnTo>
                  <a:cubicBezTo>
                    <a:pt x="6633" y="15412"/>
                    <a:pt x="6622" y="15407"/>
                    <a:pt x="6610" y="15402"/>
                  </a:cubicBezTo>
                  <a:cubicBezTo>
                    <a:pt x="6599" y="15397"/>
                    <a:pt x="6588" y="15392"/>
                    <a:pt x="6578" y="15388"/>
                  </a:cubicBezTo>
                  <a:cubicBezTo>
                    <a:pt x="6568" y="15384"/>
                    <a:pt x="6559" y="15380"/>
                    <a:pt x="6552" y="15377"/>
                  </a:cubicBezTo>
                  <a:cubicBezTo>
                    <a:pt x="6545" y="15374"/>
                    <a:pt x="6540" y="15372"/>
                    <a:pt x="6536" y="15371"/>
                  </a:cubicBezTo>
                  <a:cubicBezTo>
                    <a:pt x="6540" y="15372"/>
                    <a:pt x="6546" y="15372"/>
                    <a:pt x="6553" y="15372"/>
                  </a:cubicBezTo>
                  <a:cubicBezTo>
                    <a:pt x="6561" y="15373"/>
                    <a:pt x="6569" y="15373"/>
                    <a:pt x="6580" y="15373"/>
                  </a:cubicBezTo>
                  <a:cubicBezTo>
                    <a:pt x="6590" y="15373"/>
                    <a:pt x="6601" y="15373"/>
                    <a:pt x="6613" y="15373"/>
                  </a:cubicBezTo>
                  <a:cubicBezTo>
                    <a:pt x="6625" y="15373"/>
                    <a:pt x="6638" y="15373"/>
                    <a:pt x="6652" y="15373"/>
                  </a:cubicBezTo>
                  <a:lnTo>
                    <a:pt x="6953" y="15365"/>
                  </a:lnTo>
                  <a:lnTo>
                    <a:pt x="6977" y="15316"/>
                  </a:lnTo>
                  <a:close/>
                  <a:moveTo>
                    <a:pt x="7055" y="15156"/>
                  </a:moveTo>
                  <a:lnTo>
                    <a:pt x="6665" y="14964"/>
                  </a:lnTo>
                  <a:lnTo>
                    <a:pt x="6642" y="15009"/>
                  </a:lnTo>
                  <a:lnTo>
                    <a:pt x="7033" y="15202"/>
                  </a:lnTo>
                  <a:lnTo>
                    <a:pt x="7055" y="15156"/>
                  </a:lnTo>
                  <a:close/>
                  <a:moveTo>
                    <a:pt x="6855" y="14576"/>
                  </a:moveTo>
                  <a:lnTo>
                    <a:pt x="6832" y="14624"/>
                  </a:lnTo>
                  <a:lnTo>
                    <a:pt x="7048" y="14835"/>
                  </a:lnTo>
                  <a:cubicBezTo>
                    <a:pt x="7066" y="14852"/>
                    <a:pt x="7081" y="14866"/>
                    <a:pt x="7093" y="14877"/>
                  </a:cubicBezTo>
                  <a:cubicBezTo>
                    <a:pt x="7105" y="14888"/>
                    <a:pt x="7113" y="14895"/>
                    <a:pt x="7118" y="14899"/>
                  </a:cubicBezTo>
                  <a:cubicBezTo>
                    <a:pt x="7115" y="14898"/>
                    <a:pt x="7110" y="14896"/>
                    <a:pt x="7103" y="14895"/>
                  </a:cubicBezTo>
                  <a:cubicBezTo>
                    <a:pt x="7096" y="14893"/>
                    <a:pt x="7088" y="14891"/>
                    <a:pt x="7079" y="14889"/>
                  </a:cubicBezTo>
                  <a:cubicBezTo>
                    <a:pt x="7070" y="14887"/>
                    <a:pt x="7060" y="14885"/>
                    <a:pt x="7050" y="14884"/>
                  </a:cubicBezTo>
                  <a:cubicBezTo>
                    <a:pt x="7039" y="14882"/>
                    <a:pt x="7029" y="14880"/>
                    <a:pt x="7019" y="14879"/>
                  </a:cubicBezTo>
                  <a:lnTo>
                    <a:pt x="6727" y="14837"/>
                  </a:lnTo>
                  <a:lnTo>
                    <a:pt x="6702" y="14888"/>
                  </a:lnTo>
                  <a:lnTo>
                    <a:pt x="7157" y="14949"/>
                  </a:lnTo>
                  <a:lnTo>
                    <a:pt x="7180" y="14903"/>
                  </a:lnTo>
                  <a:lnTo>
                    <a:pt x="6855" y="14576"/>
                  </a:lnTo>
                  <a:close/>
                  <a:moveTo>
                    <a:pt x="7391" y="14474"/>
                  </a:moveTo>
                  <a:lnTo>
                    <a:pt x="7351" y="14454"/>
                  </a:lnTo>
                  <a:lnTo>
                    <a:pt x="7266" y="14626"/>
                  </a:lnTo>
                  <a:lnTo>
                    <a:pt x="7123" y="14556"/>
                  </a:lnTo>
                  <a:lnTo>
                    <a:pt x="7189" y="14422"/>
                  </a:lnTo>
                  <a:lnTo>
                    <a:pt x="7148" y="14402"/>
                  </a:lnTo>
                  <a:lnTo>
                    <a:pt x="7083" y="14536"/>
                  </a:lnTo>
                  <a:lnTo>
                    <a:pt x="6954" y="14473"/>
                  </a:lnTo>
                  <a:lnTo>
                    <a:pt x="7033" y="14312"/>
                  </a:lnTo>
                  <a:lnTo>
                    <a:pt x="6997" y="14287"/>
                  </a:lnTo>
                  <a:lnTo>
                    <a:pt x="6892" y="14501"/>
                  </a:lnTo>
                  <a:lnTo>
                    <a:pt x="7283" y="14693"/>
                  </a:lnTo>
                  <a:lnTo>
                    <a:pt x="7391" y="14474"/>
                  </a:lnTo>
                  <a:close/>
                  <a:moveTo>
                    <a:pt x="7554" y="14143"/>
                  </a:moveTo>
                  <a:lnTo>
                    <a:pt x="7518" y="14147"/>
                  </a:lnTo>
                  <a:cubicBezTo>
                    <a:pt x="7501" y="14150"/>
                    <a:pt x="7483" y="14152"/>
                    <a:pt x="7465" y="14155"/>
                  </a:cubicBezTo>
                  <a:cubicBezTo>
                    <a:pt x="7446" y="14157"/>
                    <a:pt x="7428" y="14160"/>
                    <a:pt x="7412" y="14162"/>
                  </a:cubicBezTo>
                  <a:cubicBezTo>
                    <a:pt x="7395" y="14164"/>
                    <a:pt x="7384" y="14166"/>
                    <a:pt x="7377" y="14167"/>
                  </a:cubicBezTo>
                  <a:cubicBezTo>
                    <a:pt x="7367" y="14169"/>
                    <a:pt x="7356" y="14172"/>
                    <a:pt x="7344" y="14175"/>
                  </a:cubicBezTo>
                  <a:cubicBezTo>
                    <a:pt x="7332" y="14178"/>
                    <a:pt x="7322" y="14181"/>
                    <a:pt x="7314" y="14185"/>
                  </a:cubicBezTo>
                  <a:lnTo>
                    <a:pt x="7317" y="14179"/>
                  </a:lnTo>
                  <a:cubicBezTo>
                    <a:pt x="7324" y="14164"/>
                    <a:pt x="7329" y="14148"/>
                    <a:pt x="7330" y="14133"/>
                  </a:cubicBezTo>
                  <a:cubicBezTo>
                    <a:pt x="7331" y="14118"/>
                    <a:pt x="7329" y="14103"/>
                    <a:pt x="7324" y="14090"/>
                  </a:cubicBezTo>
                  <a:cubicBezTo>
                    <a:pt x="7319" y="14076"/>
                    <a:pt x="7312" y="14063"/>
                    <a:pt x="7301" y="14052"/>
                  </a:cubicBezTo>
                  <a:cubicBezTo>
                    <a:pt x="7290" y="14040"/>
                    <a:pt x="7276" y="14031"/>
                    <a:pt x="7260" y="14023"/>
                  </a:cubicBezTo>
                  <a:cubicBezTo>
                    <a:pt x="7250" y="14018"/>
                    <a:pt x="7240" y="14015"/>
                    <a:pt x="7230" y="14013"/>
                  </a:cubicBezTo>
                  <a:cubicBezTo>
                    <a:pt x="7221" y="14011"/>
                    <a:pt x="7211" y="14010"/>
                    <a:pt x="7203" y="14011"/>
                  </a:cubicBezTo>
                  <a:cubicBezTo>
                    <a:pt x="7194" y="14011"/>
                    <a:pt x="7186" y="14012"/>
                    <a:pt x="7179" y="14014"/>
                  </a:cubicBezTo>
                  <a:cubicBezTo>
                    <a:pt x="7172" y="14016"/>
                    <a:pt x="7165" y="14018"/>
                    <a:pt x="7159" y="14021"/>
                  </a:cubicBezTo>
                  <a:cubicBezTo>
                    <a:pt x="7153" y="14024"/>
                    <a:pt x="7147" y="14028"/>
                    <a:pt x="7141" y="14032"/>
                  </a:cubicBezTo>
                  <a:cubicBezTo>
                    <a:pt x="7135" y="14036"/>
                    <a:pt x="7129" y="14042"/>
                    <a:pt x="7123" y="14049"/>
                  </a:cubicBezTo>
                  <a:cubicBezTo>
                    <a:pt x="7117" y="14055"/>
                    <a:pt x="7111" y="14063"/>
                    <a:pt x="7105" y="14073"/>
                  </a:cubicBezTo>
                  <a:cubicBezTo>
                    <a:pt x="7099" y="14083"/>
                    <a:pt x="7092" y="14094"/>
                    <a:pt x="7086" y="14108"/>
                  </a:cubicBezTo>
                  <a:lnTo>
                    <a:pt x="7041" y="14199"/>
                  </a:lnTo>
                  <a:lnTo>
                    <a:pt x="7432" y="14391"/>
                  </a:lnTo>
                  <a:lnTo>
                    <a:pt x="7454" y="14345"/>
                  </a:lnTo>
                  <a:lnTo>
                    <a:pt x="7278" y="14259"/>
                  </a:lnTo>
                  <a:cubicBezTo>
                    <a:pt x="7283" y="14249"/>
                    <a:pt x="7289" y="14242"/>
                    <a:pt x="7295" y="14237"/>
                  </a:cubicBezTo>
                  <a:cubicBezTo>
                    <a:pt x="7301" y="14233"/>
                    <a:pt x="7311" y="14229"/>
                    <a:pt x="7325" y="14226"/>
                  </a:cubicBezTo>
                  <a:cubicBezTo>
                    <a:pt x="7348" y="14222"/>
                    <a:pt x="7370" y="14218"/>
                    <a:pt x="7390" y="14214"/>
                  </a:cubicBezTo>
                  <a:cubicBezTo>
                    <a:pt x="7411" y="14211"/>
                    <a:pt x="7430" y="14208"/>
                    <a:pt x="7448" y="14206"/>
                  </a:cubicBezTo>
                  <a:cubicBezTo>
                    <a:pt x="7465" y="14204"/>
                    <a:pt x="7480" y="14203"/>
                    <a:pt x="7493" y="14202"/>
                  </a:cubicBezTo>
                  <a:cubicBezTo>
                    <a:pt x="7507" y="14201"/>
                    <a:pt x="7517" y="14201"/>
                    <a:pt x="7525" y="14201"/>
                  </a:cubicBezTo>
                  <a:lnTo>
                    <a:pt x="7554" y="14143"/>
                  </a:lnTo>
                  <a:close/>
                  <a:moveTo>
                    <a:pt x="7268" y="14094"/>
                  </a:moveTo>
                  <a:cubicBezTo>
                    <a:pt x="7276" y="14102"/>
                    <a:pt x="7282" y="14111"/>
                    <a:pt x="7285" y="14121"/>
                  </a:cubicBezTo>
                  <a:cubicBezTo>
                    <a:pt x="7288" y="14131"/>
                    <a:pt x="7288" y="14143"/>
                    <a:pt x="7286" y="14156"/>
                  </a:cubicBezTo>
                  <a:cubicBezTo>
                    <a:pt x="7284" y="14168"/>
                    <a:pt x="7278" y="14184"/>
                    <a:pt x="7270" y="14201"/>
                  </a:cubicBezTo>
                  <a:lnTo>
                    <a:pt x="7248" y="14244"/>
                  </a:lnTo>
                  <a:lnTo>
                    <a:pt x="7103" y="14173"/>
                  </a:lnTo>
                  <a:lnTo>
                    <a:pt x="7126" y="14126"/>
                  </a:lnTo>
                  <a:cubicBezTo>
                    <a:pt x="7131" y="14115"/>
                    <a:pt x="7136" y="14106"/>
                    <a:pt x="7141" y="14099"/>
                  </a:cubicBezTo>
                  <a:cubicBezTo>
                    <a:pt x="7146" y="14092"/>
                    <a:pt x="7152" y="14086"/>
                    <a:pt x="7158" y="14081"/>
                  </a:cubicBezTo>
                  <a:cubicBezTo>
                    <a:pt x="7168" y="14072"/>
                    <a:pt x="7180" y="14067"/>
                    <a:pt x="7195" y="14065"/>
                  </a:cubicBezTo>
                  <a:cubicBezTo>
                    <a:pt x="7209" y="14063"/>
                    <a:pt x="7223" y="14065"/>
                    <a:pt x="7236" y="14072"/>
                  </a:cubicBezTo>
                  <a:cubicBezTo>
                    <a:pt x="7249" y="14078"/>
                    <a:pt x="7259" y="14085"/>
                    <a:pt x="7268" y="14094"/>
                  </a:cubicBezTo>
                  <a:close/>
                  <a:moveTo>
                    <a:pt x="7565" y="13749"/>
                  </a:moveTo>
                  <a:cubicBezTo>
                    <a:pt x="7550" y="13747"/>
                    <a:pt x="7537" y="13748"/>
                    <a:pt x="7523" y="13752"/>
                  </a:cubicBezTo>
                  <a:cubicBezTo>
                    <a:pt x="7510" y="13755"/>
                    <a:pt x="7498" y="13761"/>
                    <a:pt x="7488" y="13768"/>
                  </a:cubicBezTo>
                  <a:cubicBezTo>
                    <a:pt x="7477" y="13775"/>
                    <a:pt x="7464" y="13786"/>
                    <a:pt x="7450" y="13801"/>
                  </a:cubicBezTo>
                  <a:lnTo>
                    <a:pt x="7414" y="13839"/>
                  </a:lnTo>
                  <a:cubicBezTo>
                    <a:pt x="7395" y="13859"/>
                    <a:pt x="7378" y="13871"/>
                    <a:pt x="7364" y="13876"/>
                  </a:cubicBezTo>
                  <a:cubicBezTo>
                    <a:pt x="7349" y="13882"/>
                    <a:pt x="7334" y="13881"/>
                    <a:pt x="7318" y="13873"/>
                  </a:cubicBezTo>
                  <a:cubicBezTo>
                    <a:pt x="7298" y="13863"/>
                    <a:pt x="7286" y="13848"/>
                    <a:pt x="7281" y="13829"/>
                  </a:cubicBezTo>
                  <a:cubicBezTo>
                    <a:pt x="7276" y="13810"/>
                    <a:pt x="7280" y="13788"/>
                    <a:pt x="7292" y="13763"/>
                  </a:cubicBezTo>
                  <a:cubicBezTo>
                    <a:pt x="7296" y="13755"/>
                    <a:pt x="7301" y="13747"/>
                    <a:pt x="7305" y="13740"/>
                  </a:cubicBezTo>
                  <a:cubicBezTo>
                    <a:pt x="7310" y="13733"/>
                    <a:pt x="7316" y="13727"/>
                    <a:pt x="7322" y="13721"/>
                  </a:cubicBezTo>
                  <a:cubicBezTo>
                    <a:pt x="7328" y="13715"/>
                    <a:pt x="7336" y="13709"/>
                    <a:pt x="7344" y="13703"/>
                  </a:cubicBezTo>
                  <a:cubicBezTo>
                    <a:pt x="7352" y="13697"/>
                    <a:pt x="7361" y="13691"/>
                    <a:pt x="7372" y="13684"/>
                  </a:cubicBezTo>
                  <a:lnTo>
                    <a:pt x="7348" y="13647"/>
                  </a:lnTo>
                  <a:cubicBezTo>
                    <a:pt x="7305" y="13672"/>
                    <a:pt x="7273" y="13705"/>
                    <a:pt x="7253" y="13747"/>
                  </a:cubicBezTo>
                  <a:cubicBezTo>
                    <a:pt x="7243" y="13766"/>
                    <a:pt x="7238" y="13784"/>
                    <a:pt x="7236" y="13802"/>
                  </a:cubicBezTo>
                  <a:cubicBezTo>
                    <a:pt x="7233" y="13821"/>
                    <a:pt x="7235" y="13838"/>
                    <a:pt x="7239" y="13854"/>
                  </a:cubicBezTo>
                  <a:cubicBezTo>
                    <a:pt x="7243" y="13870"/>
                    <a:pt x="7251" y="13884"/>
                    <a:pt x="7262" y="13897"/>
                  </a:cubicBezTo>
                  <a:cubicBezTo>
                    <a:pt x="7272" y="13910"/>
                    <a:pt x="7286" y="13920"/>
                    <a:pt x="7303" y="13928"/>
                  </a:cubicBezTo>
                  <a:cubicBezTo>
                    <a:pt x="7328" y="13941"/>
                    <a:pt x="7353" y="13943"/>
                    <a:pt x="7379" y="13935"/>
                  </a:cubicBezTo>
                  <a:cubicBezTo>
                    <a:pt x="7390" y="13931"/>
                    <a:pt x="7401" y="13926"/>
                    <a:pt x="7411" y="13918"/>
                  </a:cubicBezTo>
                  <a:cubicBezTo>
                    <a:pt x="7421" y="13910"/>
                    <a:pt x="7434" y="13898"/>
                    <a:pt x="7448" y="13883"/>
                  </a:cubicBezTo>
                  <a:lnTo>
                    <a:pt x="7479" y="13849"/>
                  </a:lnTo>
                  <a:cubicBezTo>
                    <a:pt x="7516" y="13810"/>
                    <a:pt x="7552" y="13798"/>
                    <a:pt x="7586" y="13815"/>
                  </a:cubicBezTo>
                  <a:cubicBezTo>
                    <a:pt x="7610" y="13827"/>
                    <a:pt x="7624" y="13845"/>
                    <a:pt x="7628" y="13871"/>
                  </a:cubicBezTo>
                  <a:cubicBezTo>
                    <a:pt x="7631" y="13882"/>
                    <a:pt x="7631" y="13893"/>
                    <a:pt x="7629" y="13903"/>
                  </a:cubicBezTo>
                  <a:cubicBezTo>
                    <a:pt x="7627" y="13914"/>
                    <a:pt x="7622" y="13926"/>
                    <a:pt x="7615" y="13941"/>
                  </a:cubicBezTo>
                  <a:cubicBezTo>
                    <a:pt x="7605" y="13961"/>
                    <a:pt x="7594" y="13978"/>
                    <a:pt x="7580" y="13992"/>
                  </a:cubicBezTo>
                  <a:cubicBezTo>
                    <a:pt x="7566" y="14006"/>
                    <a:pt x="7550" y="14019"/>
                    <a:pt x="7530" y="14029"/>
                  </a:cubicBezTo>
                  <a:lnTo>
                    <a:pt x="7556" y="14068"/>
                  </a:lnTo>
                  <a:cubicBezTo>
                    <a:pt x="7578" y="14054"/>
                    <a:pt x="7597" y="14039"/>
                    <a:pt x="7612" y="14021"/>
                  </a:cubicBezTo>
                  <a:cubicBezTo>
                    <a:pt x="7628" y="14004"/>
                    <a:pt x="7642" y="13983"/>
                    <a:pt x="7653" y="13960"/>
                  </a:cubicBezTo>
                  <a:cubicBezTo>
                    <a:pt x="7662" y="13942"/>
                    <a:pt x="7668" y="13925"/>
                    <a:pt x="7671" y="13909"/>
                  </a:cubicBezTo>
                  <a:cubicBezTo>
                    <a:pt x="7674" y="13894"/>
                    <a:pt x="7674" y="13877"/>
                    <a:pt x="7672" y="13860"/>
                  </a:cubicBezTo>
                  <a:cubicBezTo>
                    <a:pt x="7670" y="13837"/>
                    <a:pt x="7663" y="13817"/>
                    <a:pt x="7651" y="13800"/>
                  </a:cubicBezTo>
                  <a:cubicBezTo>
                    <a:pt x="7638" y="13782"/>
                    <a:pt x="7623" y="13769"/>
                    <a:pt x="7605" y="13760"/>
                  </a:cubicBezTo>
                  <a:cubicBezTo>
                    <a:pt x="7593" y="13754"/>
                    <a:pt x="7580" y="13750"/>
                    <a:pt x="7565" y="13749"/>
                  </a:cubicBezTo>
                  <a:close/>
                  <a:moveTo>
                    <a:pt x="7783" y="13678"/>
                  </a:moveTo>
                  <a:lnTo>
                    <a:pt x="7392" y="13486"/>
                  </a:lnTo>
                  <a:lnTo>
                    <a:pt x="7369" y="13532"/>
                  </a:lnTo>
                  <a:lnTo>
                    <a:pt x="7760" y="13724"/>
                  </a:lnTo>
                  <a:lnTo>
                    <a:pt x="7783" y="13678"/>
                  </a:lnTo>
                  <a:close/>
                  <a:moveTo>
                    <a:pt x="7558" y="13149"/>
                  </a:moveTo>
                  <a:lnTo>
                    <a:pt x="7430" y="13407"/>
                  </a:lnTo>
                  <a:lnTo>
                    <a:pt x="7470" y="13427"/>
                  </a:lnTo>
                  <a:lnTo>
                    <a:pt x="7521" y="13322"/>
                  </a:lnTo>
                  <a:lnTo>
                    <a:pt x="7873" y="13495"/>
                  </a:lnTo>
                  <a:lnTo>
                    <a:pt x="7895" y="13450"/>
                  </a:lnTo>
                  <a:lnTo>
                    <a:pt x="7543" y="13277"/>
                  </a:lnTo>
                  <a:lnTo>
                    <a:pt x="7595" y="13171"/>
                  </a:lnTo>
                  <a:lnTo>
                    <a:pt x="7558" y="13149"/>
                  </a:lnTo>
                  <a:close/>
                  <a:moveTo>
                    <a:pt x="8100" y="13032"/>
                  </a:moveTo>
                  <a:lnTo>
                    <a:pt x="7646" y="12969"/>
                  </a:lnTo>
                  <a:lnTo>
                    <a:pt x="7616" y="13030"/>
                  </a:lnTo>
                  <a:lnTo>
                    <a:pt x="7943" y="13353"/>
                  </a:lnTo>
                  <a:lnTo>
                    <a:pt x="7966" y="13306"/>
                  </a:lnTo>
                  <a:lnTo>
                    <a:pt x="7864" y="13209"/>
                  </a:lnTo>
                  <a:lnTo>
                    <a:pt x="7936" y="13063"/>
                  </a:lnTo>
                  <a:lnTo>
                    <a:pt x="8074" y="13085"/>
                  </a:lnTo>
                  <a:lnTo>
                    <a:pt x="8100" y="13032"/>
                  </a:lnTo>
                  <a:close/>
                  <a:moveTo>
                    <a:pt x="7892" y="13056"/>
                  </a:moveTo>
                  <a:lnTo>
                    <a:pt x="7832" y="13178"/>
                  </a:lnTo>
                  <a:lnTo>
                    <a:pt x="7671" y="13022"/>
                  </a:lnTo>
                  <a:lnTo>
                    <a:pt x="7892" y="13056"/>
                  </a:lnTo>
                  <a:close/>
                  <a:moveTo>
                    <a:pt x="7538" y="13000"/>
                  </a:moveTo>
                  <a:cubicBezTo>
                    <a:pt x="7529" y="13003"/>
                    <a:pt x="7523" y="13009"/>
                    <a:pt x="7519" y="13017"/>
                  </a:cubicBezTo>
                  <a:cubicBezTo>
                    <a:pt x="7515" y="13025"/>
                    <a:pt x="7515" y="13033"/>
                    <a:pt x="7517" y="13042"/>
                  </a:cubicBezTo>
                  <a:cubicBezTo>
                    <a:pt x="7520" y="13050"/>
                    <a:pt x="7526" y="13057"/>
                    <a:pt x="7534" y="13060"/>
                  </a:cubicBezTo>
                  <a:cubicBezTo>
                    <a:pt x="7542" y="13065"/>
                    <a:pt x="7551" y="13065"/>
                    <a:pt x="7559" y="13062"/>
                  </a:cubicBezTo>
                  <a:cubicBezTo>
                    <a:pt x="7568" y="13060"/>
                    <a:pt x="7574" y="13054"/>
                    <a:pt x="7579" y="13046"/>
                  </a:cubicBezTo>
                  <a:cubicBezTo>
                    <a:pt x="7583" y="13037"/>
                    <a:pt x="7583" y="13029"/>
                    <a:pt x="7580" y="13021"/>
                  </a:cubicBezTo>
                  <a:cubicBezTo>
                    <a:pt x="7577" y="13012"/>
                    <a:pt x="7571" y="13006"/>
                    <a:pt x="7563" y="13002"/>
                  </a:cubicBezTo>
                  <a:cubicBezTo>
                    <a:pt x="7555" y="12998"/>
                    <a:pt x="7546" y="12997"/>
                    <a:pt x="7538" y="13000"/>
                  </a:cubicBezTo>
                  <a:close/>
                  <a:moveTo>
                    <a:pt x="7596" y="12883"/>
                  </a:moveTo>
                  <a:cubicBezTo>
                    <a:pt x="7587" y="12886"/>
                    <a:pt x="7581" y="12891"/>
                    <a:pt x="7577" y="12900"/>
                  </a:cubicBezTo>
                  <a:cubicBezTo>
                    <a:pt x="7573" y="12908"/>
                    <a:pt x="7572" y="12916"/>
                    <a:pt x="7575" y="12924"/>
                  </a:cubicBezTo>
                  <a:cubicBezTo>
                    <a:pt x="7578" y="12933"/>
                    <a:pt x="7584" y="12939"/>
                    <a:pt x="7592" y="12943"/>
                  </a:cubicBezTo>
                  <a:cubicBezTo>
                    <a:pt x="7600" y="12947"/>
                    <a:pt x="7608" y="12948"/>
                    <a:pt x="7617" y="12945"/>
                  </a:cubicBezTo>
                  <a:cubicBezTo>
                    <a:pt x="7626" y="12942"/>
                    <a:pt x="7632" y="12937"/>
                    <a:pt x="7636" y="12928"/>
                  </a:cubicBezTo>
                  <a:cubicBezTo>
                    <a:pt x="7640" y="12920"/>
                    <a:pt x="7641" y="12912"/>
                    <a:pt x="7638" y="12903"/>
                  </a:cubicBezTo>
                  <a:cubicBezTo>
                    <a:pt x="7635" y="12895"/>
                    <a:pt x="7629" y="12889"/>
                    <a:pt x="7620" y="12884"/>
                  </a:cubicBezTo>
                  <a:cubicBezTo>
                    <a:pt x="7612" y="12880"/>
                    <a:pt x="7604" y="12880"/>
                    <a:pt x="7596" y="12883"/>
                  </a:cubicBezTo>
                  <a:close/>
                  <a:moveTo>
                    <a:pt x="7837" y="12580"/>
                  </a:moveTo>
                  <a:lnTo>
                    <a:pt x="7710" y="12839"/>
                  </a:lnTo>
                  <a:lnTo>
                    <a:pt x="7750" y="12858"/>
                  </a:lnTo>
                  <a:lnTo>
                    <a:pt x="7801" y="12753"/>
                  </a:lnTo>
                  <a:lnTo>
                    <a:pt x="8153" y="12926"/>
                  </a:lnTo>
                  <a:lnTo>
                    <a:pt x="8175" y="12881"/>
                  </a:lnTo>
                  <a:lnTo>
                    <a:pt x="7823" y="12708"/>
                  </a:lnTo>
                  <a:lnTo>
                    <a:pt x="7875" y="12602"/>
                  </a:lnTo>
                  <a:lnTo>
                    <a:pt x="7837" y="12580"/>
                  </a:lnTo>
                  <a:close/>
                  <a:moveTo>
                    <a:pt x="8503" y="12213"/>
                  </a:moveTo>
                  <a:lnTo>
                    <a:pt x="8096" y="12055"/>
                  </a:lnTo>
                  <a:lnTo>
                    <a:pt x="8062" y="12124"/>
                  </a:lnTo>
                  <a:lnTo>
                    <a:pt x="8286" y="12325"/>
                  </a:lnTo>
                  <a:cubicBezTo>
                    <a:pt x="8299" y="12337"/>
                    <a:pt x="8312" y="12347"/>
                    <a:pt x="8323" y="12356"/>
                  </a:cubicBezTo>
                  <a:cubicBezTo>
                    <a:pt x="8334" y="12364"/>
                    <a:pt x="8341" y="12369"/>
                    <a:pt x="8342" y="12370"/>
                  </a:cubicBezTo>
                  <a:cubicBezTo>
                    <a:pt x="8340" y="12370"/>
                    <a:pt x="8332" y="12368"/>
                    <a:pt x="8318" y="12364"/>
                  </a:cubicBezTo>
                  <a:cubicBezTo>
                    <a:pt x="8304" y="12360"/>
                    <a:pt x="8287" y="12356"/>
                    <a:pt x="8267" y="12352"/>
                  </a:cubicBezTo>
                  <a:lnTo>
                    <a:pt x="7976" y="12298"/>
                  </a:lnTo>
                  <a:lnTo>
                    <a:pt x="7943" y="12366"/>
                  </a:lnTo>
                  <a:lnTo>
                    <a:pt x="8317" y="12593"/>
                  </a:lnTo>
                  <a:lnTo>
                    <a:pt x="8339" y="12548"/>
                  </a:lnTo>
                  <a:lnTo>
                    <a:pt x="8071" y="12389"/>
                  </a:lnTo>
                  <a:cubicBezTo>
                    <a:pt x="8066" y="12386"/>
                    <a:pt x="8059" y="12382"/>
                    <a:pt x="8052" y="12378"/>
                  </a:cubicBezTo>
                  <a:cubicBezTo>
                    <a:pt x="8044" y="12374"/>
                    <a:pt x="8037" y="12369"/>
                    <a:pt x="8030" y="12365"/>
                  </a:cubicBezTo>
                  <a:cubicBezTo>
                    <a:pt x="8022" y="12361"/>
                    <a:pt x="8016" y="12357"/>
                    <a:pt x="8010" y="12354"/>
                  </a:cubicBezTo>
                  <a:cubicBezTo>
                    <a:pt x="8005" y="12351"/>
                    <a:pt x="8002" y="12350"/>
                    <a:pt x="8001" y="12349"/>
                  </a:cubicBezTo>
                  <a:cubicBezTo>
                    <a:pt x="8005" y="12350"/>
                    <a:pt x="8014" y="12352"/>
                    <a:pt x="8028" y="12355"/>
                  </a:cubicBezTo>
                  <a:cubicBezTo>
                    <a:pt x="8043" y="12358"/>
                    <a:pt x="8062" y="12361"/>
                    <a:pt x="8084" y="12366"/>
                  </a:cubicBezTo>
                  <a:lnTo>
                    <a:pt x="8399" y="12425"/>
                  </a:lnTo>
                  <a:lnTo>
                    <a:pt x="8419" y="12385"/>
                  </a:lnTo>
                  <a:lnTo>
                    <a:pt x="8168" y="12158"/>
                  </a:lnTo>
                  <a:cubicBezTo>
                    <a:pt x="8163" y="12153"/>
                    <a:pt x="8158" y="12148"/>
                    <a:pt x="8152" y="12143"/>
                  </a:cubicBezTo>
                  <a:cubicBezTo>
                    <a:pt x="8146" y="12138"/>
                    <a:pt x="8140" y="12134"/>
                    <a:pt x="8135" y="12129"/>
                  </a:cubicBezTo>
                  <a:cubicBezTo>
                    <a:pt x="8130" y="12125"/>
                    <a:pt x="8125" y="12121"/>
                    <a:pt x="8122" y="12118"/>
                  </a:cubicBezTo>
                  <a:cubicBezTo>
                    <a:pt x="8118" y="12115"/>
                    <a:pt x="8116" y="12113"/>
                    <a:pt x="8115" y="12112"/>
                  </a:cubicBezTo>
                  <a:cubicBezTo>
                    <a:pt x="8116" y="12112"/>
                    <a:pt x="8119" y="12114"/>
                    <a:pt x="8123" y="12116"/>
                  </a:cubicBezTo>
                  <a:cubicBezTo>
                    <a:pt x="8128" y="12118"/>
                    <a:pt x="8134" y="12120"/>
                    <a:pt x="8140" y="12123"/>
                  </a:cubicBezTo>
                  <a:cubicBezTo>
                    <a:pt x="8147" y="12127"/>
                    <a:pt x="8154" y="12130"/>
                    <a:pt x="8162" y="12133"/>
                  </a:cubicBezTo>
                  <a:cubicBezTo>
                    <a:pt x="8169" y="12136"/>
                    <a:pt x="8176" y="12139"/>
                    <a:pt x="8183" y="12142"/>
                  </a:cubicBezTo>
                  <a:lnTo>
                    <a:pt x="8480" y="12260"/>
                  </a:lnTo>
                  <a:lnTo>
                    <a:pt x="8503" y="12213"/>
                  </a:lnTo>
                  <a:close/>
                  <a:moveTo>
                    <a:pt x="8288" y="11665"/>
                  </a:moveTo>
                  <a:lnTo>
                    <a:pt x="8265" y="11711"/>
                  </a:lnTo>
                  <a:lnTo>
                    <a:pt x="8537" y="11845"/>
                  </a:lnTo>
                  <a:cubicBezTo>
                    <a:pt x="8551" y="11851"/>
                    <a:pt x="8562" y="11858"/>
                    <a:pt x="8570" y="11864"/>
                  </a:cubicBezTo>
                  <a:cubicBezTo>
                    <a:pt x="8579" y="11870"/>
                    <a:pt x="8586" y="11879"/>
                    <a:pt x="8591" y="11890"/>
                  </a:cubicBezTo>
                  <a:cubicBezTo>
                    <a:pt x="8596" y="11900"/>
                    <a:pt x="8598" y="11912"/>
                    <a:pt x="8596" y="11925"/>
                  </a:cubicBezTo>
                  <a:cubicBezTo>
                    <a:pt x="8595" y="11939"/>
                    <a:pt x="8590" y="11954"/>
                    <a:pt x="8582" y="11971"/>
                  </a:cubicBezTo>
                  <a:cubicBezTo>
                    <a:pt x="8576" y="11983"/>
                    <a:pt x="8569" y="11993"/>
                    <a:pt x="8563" y="12000"/>
                  </a:cubicBezTo>
                  <a:cubicBezTo>
                    <a:pt x="8556" y="12008"/>
                    <a:pt x="8550" y="12014"/>
                    <a:pt x="8543" y="12018"/>
                  </a:cubicBezTo>
                  <a:cubicBezTo>
                    <a:pt x="8536" y="12022"/>
                    <a:pt x="8529" y="12025"/>
                    <a:pt x="8523" y="12026"/>
                  </a:cubicBezTo>
                  <a:cubicBezTo>
                    <a:pt x="8517" y="12028"/>
                    <a:pt x="8511" y="12028"/>
                    <a:pt x="8506" y="12028"/>
                  </a:cubicBezTo>
                  <a:cubicBezTo>
                    <a:pt x="8499" y="12028"/>
                    <a:pt x="8489" y="12026"/>
                    <a:pt x="8478" y="12021"/>
                  </a:cubicBezTo>
                  <a:cubicBezTo>
                    <a:pt x="8467" y="12017"/>
                    <a:pt x="8456" y="12012"/>
                    <a:pt x="8446" y="12007"/>
                  </a:cubicBezTo>
                  <a:lnTo>
                    <a:pt x="8183" y="11878"/>
                  </a:lnTo>
                  <a:lnTo>
                    <a:pt x="8160" y="11924"/>
                  </a:lnTo>
                  <a:lnTo>
                    <a:pt x="8441" y="12062"/>
                  </a:lnTo>
                  <a:cubicBezTo>
                    <a:pt x="8449" y="12066"/>
                    <a:pt x="8460" y="12071"/>
                    <a:pt x="8471" y="12075"/>
                  </a:cubicBezTo>
                  <a:cubicBezTo>
                    <a:pt x="8483" y="12079"/>
                    <a:pt x="8495" y="12081"/>
                    <a:pt x="8507" y="12081"/>
                  </a:cubicBezTo>
                  <a:cubicBezTo>
                    <a:pt x="8532" y="12079"/>
                    <a:pt x="8553" y="12072"/>
                    <a:pt x="8571" y="12059"/>
                  </a:cubicBezTo>
                  <a:cubicBezTo>
                    <a:pt x="8589" y="12045"/>
                    <a:pt x="8605" y="12023"/>
                    <a:pt x="8620" y="11993"/>
                  </a:cubicBezTo>
                  <a:cubicBezTo>
                    <a:pt x="8632" y="11969"/>
                    <a:pt x="8640" y="11947"/>
                    <a:pt x="8643" y="11929"/>
                  </a:cubicBezTo>
                  <a:cubicBezTo>
                    <a:pt x="8646" y="11910"/>
                    <a:pt x="8645" y="11892"/>
                    <a:pt x="8641" y="11875"/>
                  </a:cubicBezTo>
                  <a:cubicBezTo>
                    <a:pt x="8637" y="11859"/>
                    <a:pt x="8629" y="11845"/>
                    <a:pt x="8618" y="11835"/>
                  </a:cubicBezTo>
                  <a:cubicBezTo>
                    <a:pt x="8607" y="11824"/>
                    <a:pt x="8589" y="11813"/>
                    <a:pt x="8566" y="11802"/>
                  </a:cubicBezTo>
                  <a:lnTo>
                    <a:pt x="8288" y="11665"/>
                  </a:lnTo>
                  <a:close/>
                  <a:moveTo>
                    <a:pt x="8131" y="11796"/>
                  </a:moveTo>
                  <a:cubicBezTo>
                    <a:pt x="8122" y="11798"/>
                    <a:pt x="8116" y="11804"/>
                    <a:pt x="8112" y="11812"/>
                  </a:cubicBezTo>
                  <a:cubicBezTo>
                    <a:pt x="8108" y="11820"/>
                    <a:pt x="8107" y="11829"/>
                    <a:pt x="8110" y="11837"/>
                  </a:cubicBezTo>
                  <a:cubicBezTo>
                    <a:pt x="8113" y="11846"/>
                    <a:pt x="8119" y="11852"/>
                    <a:pt x="8127" y="11856"/>
                  </a:cubicBezTo>
                  <a:cubicBezTo>
                    <a:pt x="8135" y="11860"/>
                    <a:pt x="8143" y="11861"/>
                    <a:pt x="8152" y="11858"/>
                  </a:cubicBezTo>
                  <a:cubicBezTo>
                    <a:pt x="8161" y="11855"/>
                    <a:pt x="8167" y="11849"/>
                    <a:pt x="8171" y="11841"/>
                  </a:cubicBezTo>
                  <a:cubicBezTo>
                    <a:pt x="8175" y="11833"/>
                    <a:pt x="8176" y="11824"/>
                    <a:pt x="8173" y="11816"/>
                  </a:cubicBezTo>
                  <a:cubicBezTo>
                    <a:pt x="8170" y="11807"/>
                    <a:pt x="8164" y="11801"/>
                    <a:pt x="8155" y="11797"/>
                  </a:cubicBezTo>
                  <a:cubicBezTo>
                    <a:pt x="8147" y="11793"/>
                    <a:pt x="8139" y="11793"/>
                    <a:pt x="8131" y="11796"/>
                  </a:cubicBezTo>
                  <a:close/>
                  <a:moveTo>
                    <a:pt x="8188" y="11679"/>
                  </a:moveTo>
                  <a:cubicBezTo>
                    <a:pt x="8180" y="11682"/>
                    <a:pt x="8173" y="11687"/>
                    <a:pt x="8169" y="11696"/>
                  </a:cubicBezTo>
                  <a:cubicBezTo>
                    <a:pt x="8165" y="11704"/>
                    <a:pt x="8165" y="11712"/>
                    <a:pt x="8168" y="11720"/>
                  </a:cubicBezTo>
                  <a:cubicBezTo>
                    <a:pt x="8171" y="11729"/>
                    <a:pt x="8176" y="11735"/>
                    <a:pt x="8184" y="11739"/>
                  </a:cubicBezTo>
                  <a:cubicBezTo>
                    <a:pt x="8192" y="11743"/>
                    <a:pt x="8201" y="11744"/>
                    <a:pt x="8210" y="11741"/>
                  </a:cubicBezTo>
                  <a:cubicBezTo>
                    <a:pt x="8218" y="11738"/>
                    <a:pt x="8225" y="11733"/>
                    <a:pt x="8229" y="11724"/>
                  </a:cubicBezTo>
                  <a:cubicBezTo>
                    <a:pt x="8233" y="11716"/>
                    <a:pt x="8233" y="11707"/>
                    <a:pt x="8230" y="11699"/>
                  </a:cubicBezTo>
                  <a:cubicBezTo>
                    <a:pt x="8227" y="11691"/>
                    <a:pt x="8221" y="11684"/>
                    <a:pt x="8213" y="11680"/>
                  </a:cubicBezTo>
                  <a:cubicBezTo>
                    <a:pt x="8205" y="11676"/>
                    <a:pt x="8197" y="11676"/>
                    <a:pt x="8188" y="11679"/>
                  </a:cubicBezTo>
                  <a:close/>
                  <a:moveTo>
                    <a:pt x="8862" y="11485"/>
                  </a:moveTo>
                  <a:lnTo>
                    <a:pt x="8471" y="11292"/>
                  </a:lnTo>
                  <a:lnTo>
                    <a:pt x="8448" y="11338"/>
                  </a:lnTo>
                  <a:lnTo>
                    <a:pt x="8662" y="11441"/>
                  </a:lnTo>
                  <a:cubicBezTo>
                    <a:pt x="8676" y="11448"/>
                    <a:pt x="8690" y="11455"/>
                    <a:pt x="8704" y="11461"/>
                  </a:cubicBezTo>
                  <a:cubicBezTo>
                    <a:pt x="8719" y="11467"/>
                    <a:pt x="8732" y="11473"/>
                    <a:pt x="8743" y="11478"/>
                  </a:cubicBezTo>
                  <a:cubicBezTo>
                    <a:pt x="8755" y="11483"/>
                    <a:pt x="8764" y="11487"/>
                    <a:pt x="8772" y="11490"/>
                  </a:cubicBezTo>
                  <a:cubicBezTo>
                    <a:pt x="8779" y="11493"/>
                    <a:pt x="8783" y="11495"/>
                    <a:pt x="8783" y="11495"/>
                  </a:cubicBezTo>
                  <a:cubicBezTo>
                    <a:pt x="8782" y="11495"/>
                    <a:pt x="8778" y="11494"/>
                    <a:pt x="8772" y="11494"/>
                  </a:cubicBezTo>
                  <a:cubicBezTo>
                    <a:pt x="8766" y="11493"/>
                    <a:pt x="8758" y="11493"/>
                    <a:pt x="8749" y="11492"/>
                  </a:cubicBezTo>
                  <a:cubicBezTo>
                    <a:pt x="8740" y="11492"/>
                    <a:pt x="8730" y="11491"/>
                    <a:pt x="8718" y="11491"/>
                  </a:cubicBezTo>
                  <a:cubicBezTo>
                    <a:pt x="8706" y="11490"/>
                    <a:pt x="8695" y="11490"/>
                    <a:pt x="8683" y="11491"/>
                  </a:cubicBezTo>
                  <a:lnTo>
                    <a:pt x="8370" y="11498"/>
                  </a:lnTo>
                  <a:lnTo>
                    <a:pt x="8343" y="11552"/>
                  </a:lnTo>
                  <a:lnTo>
                    <a:pt x="8734" y="11744"/>
                  </a:lnTo>
                  <a:lnTo>
                    <a:pt x="8758" y="11696"/>
                  </a:lnTo>
                  <a:lnTo>
                    <a:pt x="8530" y="11587"/>
                  </a:lnTo>
                  <a:cubicBezTo>
                    <a:pt x="8519" y="11581"/>
                    <a:pt x="8507" y="11576"/>
                    <a:pt x="8495" y="11571"/>
                  </a:cubicBezTo>
                  <a:cubicBezTo>
                    <a:pt x="8484" y="11566"/>
                    <a:pt x="8473" y="11561"/>
                    <a:pt x="8463" y="11557"/>
                  </a:cubicBezTo>
                  <a:cubicBezTo>
                    <a:pt x="8453" y="11553"/>
                    <a:pt x="8444" y="11549"/>
                    <a:pt x="8437" y="11546"/>
                  </a:cubicBezTo>
                  <a:cubicBezTo>
                    <a:pt x="8430" y="11543"/>
                    <a:pt x="8425" y="11541"/>
                    <a:pt x="8422" y="11540"/>
                  </a:cubicBezTo>
                  <a:cubicBezTo>
                    <a:pt x="8426" y="11540"/>
                    <a:pt x="8431" y="11541"/>
                    <a:pt x="8439" y="11541"/>
                  </a:cubicBezTo>
                  <a:cubicBezTo>
                    <a:pt x="8446" y="11541"/>
                    <a:pt x="8455" y="11541"/>
                    <a:pt x="8465" y="11541"/>
                  </a:cubicBezTo>
                  <a:cubicBezTo>
                    <a:pt x="8475" y="11541"/>
                    <a:pt x="8486" y="11542"/>
                    <a:pt x="8498" y="11542"/>
                  </a:cubicBezTo>
                  <a:cubicBezTo>
                    <a:pt x="8511" y="11542"/>
                    <a:pt x="8523" y="11542"/>
                    <a:pt x="8537" y="11541"/>
                  </a:cubicBezTo>
                  <a:lnTo>
                    <a:pt x="8838" y="11534"/>
                  </a:lnTo>
                  <a:lnTo>
                    <a:pt x="8862" y="11485"/>
                  </a:lnTo>
                  <a:close/>
                  <a:moveTo>
                    <a:pt x="8886" y="11064"/>
                  </a:moveTo>
                  <a:cubicBezTo>
                    <a:pt x="8872" y="11062"/>
                    <a:pt x="8858" y="11063"/>
                    <a:pt x="8845" y="11067"/>
                  </a:cubicBezTo>
                  <a:cubicBezTo>
                    <a:pt x="8832" y="11070"/>
                    <a:pt x="8820" y="11076"/>
                    <a:pt x="8809" y="11083"/>
                  </a:cubicBezTo>
                  <a:cubicBezTo>
                    <a:pt x="8798" y="11090"/>
                    <a:pt x="8785" y="11101"/>
                    <a:pt x="8771" y="11116"/>
                  </a:cubicBezTo>
                  <a:lnTo>
                    <a:pt x="8735" y="11154"/>
                  </a:lnTo>
                  <a:cubicBezTo>
                    <a:pt x="8716" y="11174"/>
                    <a:pt x="8699" y="11186"/>
                    <a:pt x="8685" y="11192"/>
                  </a:cubicBezTo>
                  <a:cubicBezTo>
                    <a:pt x="8670" y="11197"/>
                    <a:pt x="8655" y="11196"/>
                    <a:pt x="8639" y="11188"/>
                  </a:cubicBezTo>
                  <a:cubicBezTo>
                    <a:pt x="8619" y="11178"/>
                    <a:pt x="8607" y="11163"/>
                    <a:pt x="8602" y="11144"/>
                  </a:cubicBezTo>
                  <a:cubicBezTo>
                    <a:pt x="8597" y="11125"/>
                    <a:pt x="8601" y="11103"/>
                    <a:pt x="8613" y="11078"/>
                  </a:cubicBezTo>
                  <a:cubicBezTo>
                    <a:pt x="8617" y="11070"/>
                    <a:pt x="8622" y="11062"/>
                    <a:pt x="8627" y="11055"/>
                  </a:cubicBezTo>
                  <a:cubicBezTo>
                    <a:pt x="8631" y="11048"/>
                    <a:pt x="8637" y="11042"/>
                    <a:pt x="8643" y="11036"/>
                  </a:cubicBezTo>
                  <a:cubicBezTo>
                    <a:pt x="8650" y="11030"/>
                    <a:pt x="8657" y="11024"/>
                    <a:pt x="8665" y="11018"/>
                  </a:cubicBezTo>
                  <a:cubicBezTo>
                    <a:pt x="8673" y="11012"/>
                    <a:pt x="8682" y="11006"/>
                    <a:pt x="8693" y="10999"/>
                  </a:cubicBezTo>
                  <a:lnTo>
                    <a:pt x="8670" y="10962"/>
                  </a:lnTo>
                  <a:cubicBezTo>
                    <a:pt x="8626" y="10987"/>
                    <a:pt x="8594" y="11020"/>
                    <a:pt x="8574" y="11062"/>
                  </a:cubicBezTo>
                  <a:cubicBezTo>
                    <a:pt x="8565" y="11081"/>
                    <a:pt x="8559" y="11099"/>
                    <a:pt x="8557" y="11117"/>
                  </a:cubicBezTo>
                  <a:cubicBezTo>
                    <a:pt x="8555" y="11136"/>
                    <a:pt x="8556" y="11153"/>
                    <a:pt x="8560" y="11169"/>
                  </a:cubicBezTo>
                  <a:cubicBezTo>
                    <a:pt x="8565" y="11185"/>
                    <a:pt x="8572" y="11199"/>
                    <a:pt x="8583" y="11212"/>
                  </a:cubicBezTo>
                  <a:cubicBezTo>
                    <a:pt x="8594" y="11225"/>
                    <a:pt x="8607" y="11235"/>
                    <a:pt x="8624" y="11243"/>
                  </a:cubicBezTo>
                  <a:cubicBezTo>
                    <a:pt x="8649" y="11256"/>
                    <a:pt x="8674" y="11258"/>
                    <a:pt x="8700" y="11250"/>
                  </a:cubicBezTo>
                  <a:cubicBezTo>
                    <a:pt x="8712" y="11247"/>
                    <a:pt x="8722" y="11241"/>
                    <a:pt x="8733" y="11233"/>
                  </a:cubicBezTo>
                  <a:cubicBezTo>
                    <a:pt x="8743" y="11225"/>
                    <a:pt x="8755" y="11213"/>
                    <a:pt x="8769" y="11198"/>
                  </a:cubicBezTo>
                  <a:lnTo>
                    <a:pt x="8800" y="11164"/>
                  </a:lnTo>
                  <a:cubicBezTo>
                    <a:pt x="8837" y="11125"/>
                    <a:pt x="8873" y="11113"/>
                    <a:pt x="8908" y="11130"/>
                  </a:cubicBezTo>
                  <a:cubicBezTo>
                    <a:pt x="8931" y="11142"/>
                    <a:pt x="8945" y="11160"/>
                    <a:pt x="8950" y="11186"/>
                  </a:cubicBezTo>
                  <a:cubicBezTo>
                    <a:pt x="8952" y="11197"/>
                    <a:pt x="8952" y="11208"/>
                    <a:pt x="8950" y="11218"/>
                  </a:cubicBezTo>
                  <a:cubicBezTo>
                    <a:pt x="8948" y="11229"/>
                    <a:pt x="8943" y="11241"/>
                    <a:pt x="8936" y="11256"/>
                  </a:cubicBezTo>
                  <a:cubicBezTo>
                    <a:pt x="8926" y="11276"/>
                    <a:pt x="8915" y="11293"/>
                    <a:pt x="8901" y="11307"/>
                  </a:cubicBezTo>
                  <a:cubicBezTo>
                    <a:pt x="8888" y="11321"/>
                    <a:pt x="8871" y="11334"/>
                    <a:pt x="8851" y="11344"/>
                  </a:cubicBezTo>
                  <a:lnTo>
                    <a:pt x="8877" y="11383"/>
                  </a:lnTo>
                  <a:cubicBezTo>
                    <a:pt x="8899" y="11369"/>
                    <a:pt x="8918" y="11354"/>
                    <a:pt x="8933" y="11336"/>
                  </a:cubicBezTo>
                  <a:cubicBezTo>
                    <a:pt x="8949" y="11319"/>
                    <a:pt x="8963" y="11298"/>
                    <a:pt x="8974" y="11275"/>
                  </a:cubicBezTo>
                  <a:cubicBezTo>
                    <a:pt x="8983" y="11257"/>
                    <a:pt x="8989" y="11240"/>
                    <a:pt x="8992" y="11224"/>
                  </a:cubicBezTo>
                  <a:cubicBezTo>
                    <a:pt x="8995" y="11209"/>
                    <a:pt x="8996" y="11192"/>
                    <a:pt x="8994" y="11175"/>
                  </a:cubicBezTo>
                  <a:cubicBezTo>
                    <a:pt x="8991" y="11152"/>
                    <a:pt x="8984" y="11132"/>
                    <a:pt x="8972" y="11115"/>
                  </a:cubicBezTo>
                  <a:cubicBezTo>
                    <a:pt x="8960" y="11097"/>
                    <a:pt x="8944" y="11084"/>
                    <a:pt x="8926" y="11075"/>
                  </a:cubicBezTo>
                  <a:cubicBezTo>
                    <a:pt x="8914" y="11069"/>
                    <a:pt x="8901" y="11065"/>
                    <a:pt x="8886" y="11064"/>
                  </a:cubicBezTo>
                  <a:close/>
                  <a:moveTo>
                    <a:pt x="6440" y="18132"/>
                  </a:moveTo>
                  <a:lnTo>
                    <a:pt x="6404" y="18137"/>
                  </a:lnTo>
                  <a:cubicBezTo>
                    <a:pt x="6387" y="18139"/>
                    <a:pt x="6370" y="18141"/>
                    <a:pt x="6351" y="18144"/>
                  </a:cubicBezTo>
                  <a:cubicBezTo>
                    <a:pt x="6332" y="18147"/>
                    <a:pt x="6315" y="18149"/>
                    <a:pt x="6298" y="18151"/>
                  </a:cubicBezTo>
                  <a:cubicBezTo>
                    <a:pt x="6282" y="18154"/>
                    <a:pt x="6270" y="18155"/>
                    <a:pt x="6263" y="18157"/>
                  </a:cubicBezTo>
                  <a:cubicBezTo>
                    <a:pt x="6253" y="18159"/>
                    <a:pt x="6242" y="18161"/>
                    <a:pt x="6231" y="18164"/>
                  </a:cubicBezTo>
                  <a:cubicBezTo>
                    <a:pt x="6219" y="18167"/>
                    <a:pt x="6208" y="18171"/>
                    <a:pt x="6200" y="18175"/>
                  </a:cubicBezTo>
                  <a:lnTo>
                    <a:pt x="6203" y="18169"/>
                  </a:lnTo>
                  <a:cubicBezTo>
                    <a:pt x="6210" y="18153"/>
                    <a:pt x="6215" y="18138"/>
                    <a:pt x="6216" y="18123"/>
                  </a:cubicBezTo>
                  <a:cubicBezTo>
                    <a:pt x="6217" y="18107"/>
                    <a:pt x="6215" y="18093"/>
                    <a:pt x="6210" y="18079"/>
                  </a:cubicBezTo>
                  <a:cubicBezTo>
                    <a:pt x="6206" y="18065"/>
                    <a:pt x="6198" y="18053"/>
                    <a:pt x="6187" y="18041"/>
                  </a:cubicBezTo>
                  <a:cubicBezTo>
                    <a:pt x="6176" y="18030"/>
                    <a:pt x="6163" y="18020"/>
                    <a:pt x="6147" y="18012"/>
                  </a:cubicBezTo>
                  <a:cubicBezTo>
                    <a:pt x="6136" y="18007"/>
                    <a:pt x="6126" y="18004"/>
                    <a:pt x="6117" y="18002"/>
                  </a:cubicBezTo>
                  <a:cubicBezTo>
                    <a:pt x="6107" y="18001"/>
                    <a:pt x="6098" y="18000"/>
                    <a:pt x="6089" y="18000"/>
                  </a:cubicBezTo>
                  <a:cubicBezTo>
                    <a:pt x="6080" y="18000"/>
                    <a:pt x="6072" y="18001"/>
                    <a:pt x="6065" y="18003"/>
                  </a:cubicBezTo>
                  <a:cubicBezTo>
                    <a:pt x="6058" y="18005"/>
                    <a:pt x="6051" y="18008"/>
                    <a:pt x="6046" y="18011"/>
                  </a:cubicBezTo>
                  <a:cubicBezTo>
                    <a:pt x="6039" y="18013"/>
                    <a:pt x="6034" y="18017"/>
                    <a:pt x="6028" y="18021"/>
                  </a:cubicBezTo>
                  <a:cubicBezTo>
                    <a:pt x="6022" y="18026"/>
                    <a:pt x="6016" y="18031"/>
                    <a:pt x="6010" y="18038"/>
                  </a:cubicBezTo>
                  <a:cubicBezTo>
                    <a:pt x="6003" y="18045"/>
                    <a:pt x="5997" y="18053"/>
                    <a:pt x="5991" y="18063"/>
                  </a:cubicBezTo>
                  <a:cubicBezTo>
                    <a:pt x="5985" y="18072"/>
                    <a:pt x="5978" y="18084"/>
                    <a:pt x="5972" y="18097"/>
                  </a:cubicBezTo>
                  <a:lnTo>
                    <a:pt x="5927" y="18188"/>
                  </a:lnTo>
                  <a:lnTo>
                    <a:pt x="6061" y="18254"/>
                  </a:lnTo>
                  <a:lnTo>
                    <a:pt x="6176" y="18254"/>
                  </a:lnTo>
                  <a:lnTo>
                    <a:pt x="6164" y="18248"/>
                  </a:lnTo>
                  <a:cubicBezTo>
                    <a:pt x="6169" y="18238"/>
                    <a:pt x="6175" y="18231"/>
                    <a:pt x="6181" y="18227"/>
                  </a:cubicBezTo>
                  <a:cubicBezTo>
                    <a:pt x="6187" y="18222"/>
                    <a:pt x="6197" y="18219"/>
                    <a:pt x="6211" y="18216"/>
                  </a:cubicBezTo>
                  <a:cubicBezTo>
                    <a:pt x="6234" y="18211"/>
                    <a:pt x="6256" y="18207"/>
                    <a:pt x="6277" y="18204"/>
                  </a:cubicBezTo>
                  <a:cubicBezTo>
                    <a:pt x="6297" y="18200"/>
                    <a:pt x="6316" y="18197"/>
                    <a:pt x="6334" y="18195"/>
                  </a:cubicBezTo>
                  <a:cubicBezTo>
                    <a:pt x="6351" y="18193"/>
                    <a:pt x="6366" y="18192"/>
                    <a:pt x="6380" y="18191"/>
                  </a:cubicBezTo>
                  <a:cubicBezTo>
                    <a:pt x="6393" y="18191"/>
                    <a:pt x="6403" y="18191"/>
                    <a:pt x="6411" y="18191"/>
                  </a:cubicBezTo>
                  <a:lnTo>
                    <a:pt x="6440" y="18132"/>
                  </a:lnTo>
                  <a:close/>
                  <a:moveTo>
                    <a:pt x="9002" y="12831"/>
                  </a:moveTo>
                  <a:lnTo>
                    <a:pt x="9002" y="12772"/>
                  </a:lnTo>
                  <a:lnTo>
                    <a:pt x="8835" y="12692"/>
                  </a:lnTo>
                  <a:cubicBezTo>
                    <a:pt x="8824" y="12686"/>
                    <a:pt x="8813" y="12681"/>
                    <a:pt x="8801" y="12676"/>
                  </a:cubicBezTo>
                  <a:cubicBezTo>
                    <a:pt x="8789" y="12671"/>
                    <a:pt x="8778" y="12666"/>
                    <a:pt x="8768" y="12662"/>
                  </a:cubicBezTo>
                  <a:cubicBezTo>
                    <a:pt x="8758" y="12658"/>
                    <a:pt x="8750" y="12654"/>
                    <a:pt x="8742" y="12651"/>
                  </a:cubicBezTo>
                  <a:cubicBezTo>
                    <a:pt x="8735" y="12648"/>
                    <a:pt x="8730" y="12646"/>
                    <a:pt x="8727" y="12645"/>
                  </a:cubicBezTo>
                  <a:cubicBezTo>
                    <a:pt x="8731" y="12645"/>
                    <a:pt x="8737" y="12646"/>
                    <a:pt x="8744" y="12646"/>
                  </a:cubicBezTo>
                  <a:cubicBezTo>
                    <a:pt x="8751" y="12647"/>
                    <a:pt x="8760" y="12647"/>
                    <a:pt x="8770" y="12647"/>
                  </a:cubicBezTo>
                  <a:cubicBezTo>
                    <a:pt x="8780" y="12647"/>
                    <a:pt x="8792" y="12647"/>
                    <a:pt x="8804" y="12647"/>
                  </a:cubicBezTo>
                  <a:cubicBezTo>
                    <a:pt x="8816" y="12647"/>
                    <a:pt x="8829" y="12647"/>
                    <a:pt x="8842" y="12646"/>
                  </a:cubicBezTo>
                  <a:lnTo>
                    <a:pt x="9002" y="12642"/>
                  </a:lnTo>
                  <a:lnTo>
                    <a:pt x="9002" y="12596"/>
                  </a:lnTo>
                  <a:cubicBezTo>
                    <a:pt x="8998" y="12596"/>
                    <a:pt x="8993" y="12596"/>
                    <a:pt x="8989" y="12596"/>
                  </a:cubicBezTo>
                  <a:lnTo>
                    <a:pt x="8675" y="12603"/>
                  </a:lnTo>
                  <a:lnTo>
                    <a:pt x="8649" y="12657"/>
                  </a:lnTo>
                  <a:lnTo>
                    <a:pt x="9002" y="12831"/>
                  </a:lnTo>
                  <a:close/>
                  <a:moveTo>
                    <a:pt x="9002" y="12563"/>
                  </a:moveTo>
                  <a:lnTo>
                    <a:pt x="9002" y="12508"/>
                  </a:lnTo>
                  <a:lnTo>
                    <a:pt x="8776" y="12398"/>
                  </a:lnTo>
                  <a:lnTo>
                    <a:pt x="8754" y="12444"/>
                  </a:lnTo>
                  <a:lnTo>
                    <a:pt x="8967" y="12547"/>
                  </a:lnTo>
                  <a:cubicBezTo>
                    <a:pt x="8979" y="12552"/>
                    <a:pt x="8990" y="12558"/>
                    <a:pt x="9002" y="12563"/>
                  </a:cubicBezTo>
                  <a:close/>
                  <a:moveTo>
                    <a:pt x="9002" y="12356"/>
                  </a:moveTo>
                  <a:lnTo>
                    <a:pt x="9002" y="12291"/>
                  </a:lnTo>
                  <a:cubicBezTo>
                    <a:pt x="8998" y="12294"/>
                    <a:pt x="8994" y="12295"/>
                    <a:pt x="8990" y="12297"/>
                  </a:cubicBezTo>
                  <a:cubicBezTo>
                    <a:pt x="8976" y="12302"/>
                    <a:pt x="8961" y="12301"/>
                    <a:pt x="8945" y="12293"/>
                  </a:cubicBezTo>
                  <a:cubicBezTo>
                    <a:pt x="8925" y="12283"/>
                    <a:pt x="8912" y="12269"/>
                    <a:pt x="8907" y="12249"/>
                  </a:cubicBezTo>
                  <a:cubicBezTo>
                    <a:pt x="8903" y="12230"/>
                    <a:pt x="8906" y="12208"/>
                    <a:pt x="8919" y="12183"/>
                  </a:cubicBezTo>
                  <a:cubicBezTo>
                    <a:pt x="8923" y="12175"/>
                    <a:pt x="8927" y="12167"/>
                    <a:pt x="8932" y="12161"/>
                  </a:cubicBezTo>
                  <a:cubicBezTo>
                    <a:pt x="8937" y="12154"/>
                    <a:pt x="8942" y="12147"/>
                    <a:pt x="8949" y="12141"/>
                  </a:cubicBezTo>
                  <a:cubicBezTo>
                    <a:pt x="8955" y="12135"/>
                    <a:pt x="8962" y="12129"/>
                    <a:pt x="8970" y="12123"/>
                  </a:cubicBezTo>
                  <a:cubicBezTo>
                    <a:pt x="8978" y="12117"/>
                    <a:pt x="8988" y="12111"/>
                    <a:pt x="8999" y="12104"/>
                  </a:cubicBezTo>
                  <a:lnTo>
                    <a:pt x="8975" y="12067"/>
                  </a:lnTo>
                  <a:cubicBezTo>
                    <a:pt x="8932" y="12092"/>
                    <a:pt x="8900" y="12125"/>
                    <a:pt x="8879" y="12167"/>
                  </a:cubicBezTo>
                  <a:cubicBezTo>
                    <a:pt x="8870" y="12186"/>
                    <a:pt x="8864" y="12205"/>
                    <a:pt x="8862" y="12223"/>
                  </a:cubicBezTo>
                  <a:cubicBezTo>
                    <a:pt x="8860" y="12241"/>
                    <a:pt x="8861" y="12258"/>
                    <a:pt x="8866" y="12274"/>
                  </a:cubicBezTo>
                  <a:cubicBezTo>
                    <a:pt x="8870" y="12290"/>
                    <a:pt x="8878" y="12304"/>
                    <a:pt x="8888" y="12317"/>
                  </a:cubicBezTo>
                  <a:cubicBezTo>
                    <a:pt x="8899" y="12330"/>
                    <a:pt x="8913" y="12340"/>
                    <a:pt x="8929" y="12349"/>
                  </a:cubicBezTo>
                  <a:cubicBezTo>
                    <a:pt x="8953" y="12360"/>
                    <a:pt x="8978" y="12363"/>
                    <a:pt x="9002" y="12356"/>
                  </a:cubicBezTo>
                  <a:close/>
                  <a:moveTo>
                    <a:pt x="6154" y="18083"/>
                  </a:moveTo>
                  <a:cubicBezTo>
                    <a:pt x="6162" y="18092"/>
                    <a:pt x="6168" y="18101"/>
                    <a:pt x="6171" y="18110"/>
                  </a:cubicBezTo>
                  <a:cubicBezTo>
                    <a:pt x="6174" y="18121"/>
                    <a:pt x="6174" y="18133"/>
                    <a:pt x="6172" y="18145"/>
                  </a:cubicBezTo>
                  <a:cubicBezTo>
                    <a:pt x="6170" y="18158"/>
                    <a:pt x="6165" y="18173"/>
                    <a:pt x="6156" y="18190"/>
                  </a:cubicBezTo>
                  <a:lnTo>
                    <a:pt x="6135" y="18234"/>
                  </a:lnTo>
                  <a:lnTo>
                    <a:pt x="5989" y="18162"/>
                  </a:lnTo>
                  <a:lnTo>
                    <a:pt x="6012" y="18115"/>
                  </a:lnTo>
                  <a:cubicBezTo>
                    <a:pt x="6017" y="18105"/>
                    <a:pt x="6022" y="18096"/>
                    <a:pt x="6027" y="18089"/>
                  </a:cubicBezTo>
                  <a:cubicBezTo>
                    <a:pt x="6033" y="18081"/>
                    <a:pt x="6038" y="18075"/>
                    <a:pt x="6044" y="18070"/>
                  </a:cubicBezTo>
                  <a:cubicBezTo>
                    <a:pt x="6054" y="18061"/>
                    <a:pt x="6066" y="18056"/>
                    <a:pt x="6081" y="18054"/>
                  </a:cubicBezTo>
                  <a:cubicBezTo>
                    <a:pt x="6095" y="18053"/>
                    <a:pt x="6109" y="18055"/>
                    <a:pt x="6122" y="18061"/>
                  </a:cubicBezTo>
                  <a:cubicBezTo>
                    <a:pt x="6135" y="18067"/>
                    <a:pt x="6146" y="18075"/>
                    <a:pt x="6154" y="18083"/>
                  </a:cubicBezTo>
                  <a:close/>
                  <a:moveTo>
                    <a:pt x="6652" y="17921"/>
                  </a:moveTo>
                  <a:lnTo>
                    <a:pt x="6103" y="17650"/>
                  </a:lnTo>
                  <a:lnTo>
                    <a:pt x="6084" y="17688"/>
                  </a:lnTo>
                  <a:lnTo>
                    <a:pt x="6634" y="17958"/>
                  </a:lnTo>
                  <a:lnTo>
                    <a:pt x="6652" y="17921"/>
                  </a:lnTo>
                  <a:close/>
                  <a:moveTo>
                    <a:pt x="6427" y="17173"/>
                  </a:moveTo>
                  <a:lnTo>
                    <a:pt x="6404" y="17219"/>
                  </a:lnTo>
                  <a:lnTo>
                    <a:pt x="6676" y="17353"/>
                  </a:lnTo>
                  <a:cubicBezTo>
                    <a:pt x="6690" y="17360"/>
                    <a:pt x="6701" y="17366"/>
                    <a:pt x="6709" y="17372"/>
                  </a:cubicBezTo>
                  <a:cubicBezTo>
                    <a:pt x="6717" y="17379"/>
                    <a:pt x="6724" y="17387"/>
                    <a:pt x="6730" y="17398"/>
                  </a:cubicBezTo>
                  <a:cubicBezTo>
                    <a:pt x="6735" y="17408"/>
                    <a:pt x="6737" y="17420"/>
                    <a:pt x="6735" y="17434"/>
                  </a:cubicBezTo>
                  <a:cubicBezTo>
                    <a:pt x="6733" y="17447"/>
                    <a:pt x="6729" y="17463"/>
                    <a:pt x="6721" y="17479"/>
                  </a:cubicBezTo>
                  <a:cubicBezTo>
                    <a:pt x="6715" y="17491"/>
                    <a:pt x="6708" y="17501"/>
                    <a:pt x="6702" y="17509"/>
                  </a:cubicBezTo>
                  <a:cubicBezTo>
                    <a:pt x="6695" y="17516"/>
                    <a:pt x="6688" y="17522"/>
                    <a:pt x="6682" y="17526"/>
                  </a:cubicBezTo>
                  <a:cubicBezTo>
                    <a:pt x="6675" y="17530"/>
                    <a:pt x="6668" y="17533"/>
                    <a:pt x="6662" y="17535"/>
                  </a:cubicBezTo>
                  <a:cubicBezTo>
                    <a:pt x="6656" y="17536"/>
                    <a:pt x="6650" y="17537"/>
                    <a:pt x="6645" y="17536"/>
                  </a:cubicBezTo>
                  <a:cubicBezTo>
                    <a:pt x="6637" y="17536"/>
                    <a:pt x="6628" y="17534"/>
                    <a:pt x="6617" y="17529"/>
                  </a:cubicBezTo>
                  <a:cubicBezTo>
                    <a:pt x="6606" y="17525"/>
                    <a:pt x="6595" y="17520"/>
                    <a:pt x="6585" y="17516"/>
                  </a:cubicBezTo>
                  <a:lnTo>
                    <a:pt x="6322" y="17386"/>
                  </a:lnTo>
                  <a:lnTo>
                    <a:pt x="6299" y="17432"/>
                  </a:lnTo>
                  <a:lnTo>
                    <a:pt x="6579" y="17570"/>
                  </a:lnTo>
                  <a:cubicBezTo>
                    <a:pt x="6588" y="17574"/>
                    <a:pt x="6598" y="17579"/>
                    <a:pt x="6610" y="17583"/>
                  </a:cubicBezTo>
                  <a:cubicBezTo>
                    <a:pt x="6622" y="17587"/>
                    <a:pt x="6634" y="17589"/>
                    <a:pt x="6646" y="17589"/>
                  </a:cubicBezTo>
                  <a:cubicBezTo>
                    <a:pt x="6671" y="17588"/>
                    <a:pt x="6692" y="17580"/>
                    <a:pt x="6710" y="17567"/>
                  </a:cubicBezTo>
                  <a:cubicBezTo>
                    <a:pt x="6728" y="17553"/>
                    <a:pt x="6744" y="17531"/>
                    <a:pt x="6759" y="17501"/>
                  </a:cubicBezTo>
                  <a:cubicBezTo>
                    <a:pt x="6771" y="17477"/>
                    <a:pt x="6779" y="17456"/>
                    <a:pt x="6782" y="17437"/>
                  </a:cubicBezTo>
                  <a:cubicBezTo>
                    <a:pt x="6785" y="17418"/>
                    <a:pt x="6784" y="17401"/>
                    <a:pt x="6780" y="17383"/>
                  </a:cubicBezTo>
                  <a:cubicBezTo>
                    <a:pt x="6776" y="17367"/>
                    <a:pt x="6768" y="17353"/>
                    <a:pt x="6757" y="17343"/>
                  </a:cubicBezTo>
                  <a:cubicBezTo>
                    <a:pt x="6746" y="17332"/>
                    <a:pt x="6728" y="17321"/>
                    <a:pt x="6705" y="17310"/>
                  </a:cubicBezTo>
                  <a:lnTo>
                    <a:pt x="6427" y="17173"/>
                  </a:lnTo>
                  <a:close/>
                  <a:moveTo>
                    <a:pt x="7001" y="16993"/>
                  </a:moveTo>
                  <a:lnTo>
                    <a:pt x="6610" y="16800"/>
                  </a:lnTo>
                  <a:lnTo>
                    <a:pt x="6587" y="16846"/>
                  </a:lnTo>
                  <a:lnTo>
                    <a:pt x="6801" y="16949"/>
                  </a:lnTo>
                  <a:cubicBezTo>
                    <a:pt x="6815" y="16956"/>
                    <a:pt x="6829" y="16963"/>
                    <a:pt x="6843" y="16969"/>
                  </a:cubicBezTo>
                  <a:cubicBezTo>
                    <a:pt x="6858" y="16976"/>
                    <a:pt x="6871" y="16981"/>
                    <a:pt x="6882" y="16986"/>
                  </a:cubicBezTo>
                  <a:cubicBezTo>
                    <a:pt x="6893" y="16991"/>
                    <a:pt x="6903" y="16995"/>
                    <a:pt x="6910" y="16998"/>
                  </a:cubicBezTo>
                  <a:cubicBezTo>
                    <a:pt x="6918" y="17001"/>
                    <a:pt x="6922" y="17003"/>
                    <a:pt x="6922" y="17003"/>
                  </a:cubicBezTo>
                  <a:cubicBezTo>
                    <a:pt x="6921" y="17003"/>
                    <a:pt x="6917" y="17002"/>
                    <a:pt x="6911" y="17002"/>
                  </a:cubicBezTo>
                  <a:cubicBezTo>
                    <a:pt x="6905" y="17001"/>
                    <a:pt x="6897" y="17001"/>
                    <a:pt x="6888" y="17000"/>
                  </a:cubicBezTo>
                  <a:cubicBezTo>
                    <a:pt x="6879" y="17000"/>
                    <a:pt x="6868" y="16999"/>
                    <a:pt x="6857" y="16999"/>
                  </a:cubicBezTo>
                  <a:cubicBezTo>
                    <a:pt x="6845" y="16998"/>
                    <a:pt x="6834" y="16998"/>
                    <a:pt x="6822" y="16999"/>
                  </a:cubicBezTo>
                  <a:lnTo>
                    <a:pt x="6509" y="17006"/>
                  </a:lnTo>
                  <a:lnTo>
                    <a:pt x="6482" y="17060"/>
                  </a:lnTo>
                  <a:lnTo>
                    <a:pt x="6873" y="17252"/>
                  </a:lnTo>
                  <a:lnTo>
                    <a:pt x="6897" y="17204"/>
                  </a:lnTo>
                  <a:lnTo>
                    <a:pt x="6669" y="17095"/>
                  </a:lnTo>
                  <a:cubicBezTo>
                    <a:pt x="6658" y="17089"/>
                    <a:pt x="6646" y="17084"/>
                    <a:pt x="6634" y="17079"/>
                  </a:cubicBezTo>
                  <a:cubicBezTo>
                    <a:pt x="6623" y="17074"/>
                    <a:pt x="6612" y="17069"/>
                    <a:pt x="6602" y="17065"/>
                  </a:cubicBezTo>
                  <a:cubicBezTo>
                    <a:pt x="6592" y="17061"/>
                    <a:pt x="6583" y="17057"/>
                    <a:pt x="6576" y="17054"/>
                  </a:cubicBezTo>
                  <a:cubicBezTo>
                    <a:pt x="6569" y="17051"/>
                    <a:pt x="6564" y="17049"/>
                    <a:pt x="6560" y="17048"/>
                  </a:cubicBezTo>
                  <a:cubicBezTo>
                    <a:pt x="6564" y="17048"/>
                    <a:pt x="6570" y="17049"/>
                    <a:pt x="6578" y="17049"/>
                  </a:cubicBezTo>
                  <a:cubicBezTo>
                    <a:pt x="6585" y="17049"/>
                    <a:pt x="6594" y="17050"/>
                    <a:pt x="6604" y="17050"/>
                  </a:cubicBezTo>
                  <a:cubicBezTo>
                    <a:pt x="6614" y="17050"/>
                    <a:pt x="6625" y="17050"/>
                    <a:pt x="6637" y="17050"/>
                  </a:cubicBezTo>
                  <a:cubicBezTo>
                    <a:pt x="6650" y="17050"/>
                    <a:pt x="6662" y="17050"/>
                    <a:pt x="6676" y="17049"/>
                  </a:cubicBezTo>
                  <a:lnTo>
                    <a:pt x="6977" y="17042"/>
                  </a:lnTo>
                  <a:lnTo>
                    <a:pt x="7001" y="16993"/>
                  </a:lnTo>
                  <a:close/>
                  <a:moveTo>
                    <a:pt x="7080" y="16833"/>
                  </a:moveTo>
                  <a:lnTo>
                    <a:pt x="6689" y="16640"/>
                  </a:lnTo>
                  <a:lnTo>
                    <a:pt x="6666" y="16686"/>
                  </a:lnTo>
                  <a:lnTo>
                    <a:pt x="7057" y="16878"/>
                  </a:lnTo>
                  <a:lnTo>
                    <a:pt x="7080" y="16833"/>
                  </a:lnTo>
                  <a:close/>
                  <a:moveTo>
                    <a:pt x="6879" y="16253"/>
                  </a:moveTo>
                  <a:lnTo>
                    <a:pt x="6856" y="16301"/>
                  </a:lnTo>
                  <a:lnTo>
                    <a:pt x="7072" y="16511"/>
                  </a:lnTo>
                  <a:cubicBezTo>
                    <a:pt x="7090" y="16529"/>
                    <a:pt x="7105" y="16543"/>
                    <a:pt x="7117" y="16554"/>
                  </a:cubicBezTo>
                  <a:cubicBezTo>
                    <a:pt x="7129" y="16565"/>
                    <a:pt x="7137" y="16572"/>
                    <a:pt x="7142" y="16575"/>
                  </a:cubicBezTo>
                  <a:cubicBezTo>
                    <a:pt x="7139" y="16575"/>
                    <a:pt x="7134" y="16573"/>
                    <a:pt x="7127" y="16571"/>
                  </a:cubicBezTo>
                  <a:cubicBezTo>
                    <a:pt x="7120" y="16570"/>
                    <a:pt x="7112" y="16568"/>
                    <a:pt x="7103" y="16566"/>
                  </a:cubicBezTo>
                  <a:cubicBezTo>
                    <a:pt x="7094" y="16564"/>
                    <a:pt x="7084" y="16562"/>
                    <a:pt x="7074" y="16560"/>
                  </a:cubicBezTo>
                  <a:cubicBezTo>
                    <a:pt x="7064" y="16559"/>
                    <a:pt x="7053" y="16557"/>
                    <a:pt x="7043" y="16555"/>
                  </a:cubicBezTo>
                  <a:lnTo>
                    <a:pt x="6751" y="16514"/>
                  </a:lnTo>
                  <a:lnTo>
                    <a:pt x="6726" y="16565"/>
                  </a:lnTo>
                  <a:lnTo>
                    <a:pt x="7182" y="16625"/>
                  </a:lnTo>
                  <a:lnTo>
                    <a:pt x="7204" y="16579"/>
                  </a:lnTo>
                  <a:lnTo>
                    <a:pt x="6879" y="16253"/>
                  </a:lnTo>
                  <a:close/>
                  <a:moveTo>
                    <a:pt x="7415" y="16150"/>
                  </a:moveTo>
                  <a:lnTo>
                    <a:pt x="7375" y="16131"/>
                  </a:lnTo>
                  <a:lnTo>
                    <a:pt x="7290" y="16303"/>
                  </a:lnTo>
                  <a:lnTo>
                    <a:pt x="7147" y="16232"/>
                  </a:lnTo>
                  <a:lnTo>
                    <a:pt x="7213" y="16098"/>
                  </a:lnTo>
                  <a:lnTo>
                    <a:pt x="7173" y="16078"/>
                  </a:lnTo>
                  <a:lnTo>
                    <a:pt x="7107" y="16212"/>
                  </a:lnTo>
                  <a:lnTo>
                    <a:pt x="6979" y="16149"/>
                  </a:lnTo>
                  <a:lnTo>
                    <a:pt x="7057" y="15989"/>
                  </a:lnTo>
                  <a:lnTo>
                    <a:pt x="7022" y="15964"/>
                  </a:lnTo>
                  <a:lnTo>
                    <a:pt x="6916" y="16177"/>
                  </a:lnTo>
                  <a:lnTo>
                    <a:pt x="7307" y="16370"/>
                  </a:lnTo>
                  <a:lnTo>
                    <a:pt x="7415" y="16150"/>
                  </a:lnTo>
                  <a:close/>
                  <a:moveTo>
                    <a:pt x="7578" y="15819"/>
                  </a:moveTo>
                  <a:lnTo>
                    <a:pt x="7542" y="15824"/>
                  </a:lnTo>
                  <a:cubicBezTo>
                    <a:pt x="7525" y="15826"/>
                    <a:pt x="7508" y="15829"/>
                    <a:pt x="7489" y="15831"/>
                  </a:cubicBezTo>
                  <a:cubicBezTo>
                    <a:pt x="7470" y="15834"/>
                    <a:pt x="7453" y="15836"/>
                    <a:pt x="7436" y="15839"/>
                  </a:cubicBezTo>
                  <a:cubicBezTo>
                    <a:pt x="7420" y="15841"/>
                    <a:pt x="7408" y="15843"/>
                    <a:pt x="7401" y="15844"/>
                  </a:cubicBezTo>
                  <a:cubicBezTo>
                    <a:pt x="7391" y="15846"/>
                    <a:pt x="7380" y="15848"/>
                    <a:pt x="7369" y="15851"/>
                  </a:cubicBezTo>
                  <a:cubicBezTo>
                    <a:pt x="7357" y="15854"/>
                    <a:pt x="7346" y="15858"/>
                    <a:pt x="7338" y="15862"/>
                  </a:cubicBezTo>
                  <a:lnTo>
                    <a:pt x="7341" y="15856"/>
                  </a:lnTo>
                  <a:cubicBezTo>
                    <a:pt x="7348" y="15841"/>
                    <a:pt x="7353" y="15825"/>
                    <a:pt x="7354" y="15810"/>
                  </a:cubicBezTo>
                  <a:cubicBezTo>
                    <a:pt x="7355" y="15795"/>
                    <a:pt x="7353" y="15780"/>
                    <a:pt x="7348" y="15766"/>
                  </a:cubicBezTo>
                  <a:cubicBezTo>
                    <a:pt x="7344" y="15753"/>
                    <a:pt x="7336" y="15740"/>
                    <a:pt x="7325" y="15729"/>
                  </a:cubicBezTo>
                  <a:cubicBezTo>
                    <a:pt x="7314" y="15717"/>
                    <a:pt x="7301" y="15708"/>
                    <a:pt x="7285" y="15700"/>
                  </a:cubicBezTo>
                  <a:cubicBezTo>
                    <a:pt x="7274" y="15695"/>
                    <a:pt x="7264" y="15691"/>
                    <a:pt x="7255" y="15690"/>
                  </a:cubicBezTo>
                  <a:cubicBezTo>
                    <a:pt x="7245" y="15688"/>
                    <a:pt x="7236" y="15687"/>
                    <a:pt x="7227" y="15687"/>
                  </a:cubicBezTo>
                  <a:cubicBezTo>
                    <a:pt x="7218" y="15688"/>
                    <a:pt x="7210" y="15689"/>
                    <a:pt x="7203" y="15691"/>
                  </a:cubicBezTo>
                  <a:cubicBezTo>
                    <a:pt x="7196" y="15693"/>
                    <a:pt x="7189" y="15695"/>
                    <a:pt x="7184" y="15698"/>
                  </a:cubicBezTo>
                  <a:cubicBezTo>
                    <a:pt x="7178" y="15701"/>
                    <a:pt x="7172" y="15704"/>
                    <a:pt x="7166" y="15709"/>
                  </a:cubicBezTo>
                  <a:cubicBezTo>
                    <a:pt x="7160" y="15713"/>
                    <a:pt x="7154" y="15719"/>
                    <a:pt x="7148" y="15725"/>
                  </a:cubicBezTo>
                  <a:cubicBezTo>
                    <a:pt x="7141" y="15732"/>
                    <a:pt x="7135" y="15740"/>
                    <a:pt x="7129" y="15750"/>
                  </a:cubicBezTo>
                  <a:cubicBezTo>
                    <a:pt x="7123" y="15760"/>
                    <a:pt x="7117" y="15771"/>
                    <a:pt x="7110" y="15784"/>
                  </a:cubicBezTo>
                  <a:lnTo>
                    <a:pt x="7065" y="15875"/>
                  </a:lnTo>
                  <a:lnTo>
                    <a:pt x="7456" y="16068"/>
                  </a:lnTo>
                  <a:lnTo>
                    <a:pt x="7478" y="16022"/>
                  </a:lnTo>
                  <a:lnTo>
                    <a:pt x="7302" y="15935"/>
                  </a:lnTo>
                  <a:cubicBezTo>
                    <a:pt x="7307" y="15926"/>
                    <a:pt x="7313" y="15919"/>
                    <a:pt x="7319" y="15914"/>
                  </a:cubicBezTo>
                  <a:cubicBezTo>
                    <a:pt x="7325" y="15910"/>
                    <a:pt x="7335" y="15906"/>
                    <a:pt x="7349" y="15903"/>
                  </a:cubicBezTo>
                  <a:cubicBezTo>
                    <a:pt x="7372" y="15899"/>
                    <a:pt x="7394" y="15894"/>
                    <a:pt x="7415" y="15891"/>
                  </a:cubicBezTo>
                  <a:cubicBezTo>
                    <a:pt x="7435" y="15888"/>
                    <a:pt x="7454" y="15885"/>
                    <a:pt x="7472" y="15883"/>
                  </a:cubicBezTo>
                  <a:cubicBezTo>
                    <a:pt x="7489" y="15881"/>
                    <a:pt x="7504" y="15879"/>
                    <a:pt x="7518" y="15879"/>
                  </a:cubicBezTo>
                  <a:cubicBezTo>
                    <a:pt x="7531" y="15878"/>
                    <a:pt x="7541" y="15878"/>
                    <a:pt x="7549" y="15878"/>
                  </a:cubicBezTo>
                  <a:lnTo>
                    <a:pt x="7578" y="15819"/>
                  </a:lnTo>
                  <a:close/>
                  <a:moveTo>
                    <a:pt x="7292" y="15770"/>
                  </a:moveTo>
                  <a:cubicBezTo>
                    <a:pt x="7300" y="15779"/>
                    <a:pt x="7306" y="15788"/>
                    <a:pt x="7309" y="15797"/>
                  </a:cubicBezTo>
                  <a:cubicBezTo>
                    <a:pt x="7312" y="15808"/>
                    <a:pt x="7312" y="15820"/>
                    <a:pt x="7310" y="15833"/>
                  </a:cubicBezTo>
                  <a:cubicBezTo>
                    <a:pt x="7308" y="15845"/>
                    <a:pt x="7303" y="15860"/>
                    <a:pt x="7294" y="15878"/>
                  </a:cubicBezTo>
                  <a:lnTo>
                    <a:pt x="7273" y="15921"/>
                  </a:lnTo>
                  <a:lnTo>
                    <a:pt x="7127" y="15849"/>
                  </a:lnTo>
                  <a:lnTo>
                    <a:pt x="7150" y="15802"/>
                  </a:lnTo>
                  <a:cubicBezTo>
                    <a:pt x="7155" y="15792"/>
                    <a:pt x="7160" y="15783"/>
                    <a:pt x="7165" y="15776"/>
                  </a:cubicBezTo>
                  <a:cubicBezTo>
                    <a:pt x="7171" y="15769"/>
                    <a:pt x="7176" y="15763"/>
                    <a:pt x="7182" y="15757"/>
                  </a:cubicBezTo>
                  <a:cubicBezTo>
                    <a:pt x="7192" y="15749"/>
                    <a:pt x="7204" y="15743"/>
                    <a:pt x="7219" y="15742"/>
                  </a:cubicBezTo>
                  <a:cubicBezTo>
                    <a:pt x="7233" y="15740"/>
                    <a:pt x="7247" y="15742"/>
                    <a:pt x="7260" y="15748"/>
                  </a:cubicBezTo>
                  <a:cubicBezTo>
                    <a:pt x="7273" y="15755"/>
                    <a:pt x="7284" y="15762"/>
                    <a:pt x="7292" y="15770"/>
                  </a:cubicBezTo>
                  <a:close/>
                  <a:moveTo>
                    <a:pt x="7589" y="15425"/>
                  </a:moveTo>
                  <a:cubicBezTo>
                    <a:pt x="7575" y="15424"/>
                    <a:pt x="7561" y="15425"/>
                    <a:pt x="7548" y="15428"/>
                  </a:cubicBezTo>
                  <a:cubicBezTo>
                    <a:pt x="7535" y="15432"/>
                    <a:pt x="7523" y="15437"/>
                    <a:pt x="7512" y="15445"/>
                  </a:cubicBezTo>
                  <a:cubicBezTo>
                    <a:pt x="7501" y="15452"/>
                    <a:pt x="7488" y="15463"/>
                    <a:pt x="7474" y="15478"/>
                  </a:cubicBezTo>
                  <a:lnTo>
                    <a:pt x="7438" y="15516"/>
                  </a:lnTo>
                  <a:cubicBezTo>
                    <a:pt x="7419" y="15535"/>
                    <a:pt x="7402" y="15548"/>
                    <a:pt x="7388" y="15553"/>
                  </a:cubicBezTo>
                  <a:cubicBezTo>
                    <a:pt x="7373" y="15559"/>
                    <a:pt x="7358" y="15557"/>
                    <a:pt x="7342" y="15550"/>
                  </a:cubicBezTo>
                  <a:cubicBezTo>
                    <a:pt x="7322" y="15540"/>
                    <a:pt x="7310" y="15525"/>
                    <a:pt x="7305" y="15506"/>
                  </a:cubicBezTo>
                  <a:cubicBezTo>
                    <a:pt x="7300" y="15486"/>
                    <a:pt x="7304" y="15464"/>
                    <a:pt x="7316" y="15440"/>
                  </a:cubicBezTo>
                  <a:cubicBezTo>
                    <a:pt x="7320" y="15431"/>
                    <a:pt x="7325" y="15424"/>
                    <a:pt x="7330" y="15417"/>
                  </a:cubicBezTo>
                  <a:cubicBezTo>
                    <a:pt x="7334" y="15410"/>
                    <a:pt x="7340" y="15404"/>
                    <a:pt x="7346" y="15398"/>
                  </a:cubicBezTo>
                  <a:cubicBezTo>
                    <a:pt x="7353" y="15391"/>
                    <a:pt x="7360" y="15385"/>
                    <a:pt x="7368" y="15380"/>
                  </a:cubicBezTo>
                  <a:cubicBezTo>
                    <a:pt x="7376" y="15374"/>
                    <a:pt x="7385" y="15367"/>
                    <a:pt x="7396" y="15361"/>
                  </a:cubicBezTo>
                  <a:lnTo>
                    <a:pt x="7373" y="15324"/>
                  </a:lnTo>
                  <a:cubicBezTo>
                    <a:pt x="7329" y="15349"/>
                    <a:pt x="7297" y="15382"/>
                    <a:pt x="7277" y="15423"/>
                  </a:cubicBezTo>
                  <a:cubicBezTo>
                    <a:pt x="7268" y="15442"/>
                    <a:pt x="7262" y="15461"/>
                    <a:pt x="7260" y="15479"/>
                  </a:cubicBezTo>
                  <a:cubicBezTo>
                    <a:pt x="7258" y="15497"/>
                    <a:pt x="7259" y="15515"/>
                    <a:pt x="7263" y="15530"/>
                  </a:cubicBezTo>
                  <a:cubicBezTo>
                    <a:pt x="7268" y="15546"/>
                    <a:pt x="7275" y="15561"/>
                    <a:pt x="7286" y="15573"/>
                  </a:cubicBezTo>
                  <a:cubicBezTo>
                    <a:pt x="7297" y="15586"/>
                    <a:pt x="7310" y="15597"/>
                    <a:pt x="7327" y="15605"/>
                  </a:cubicBezTo>
                  <a:cubicBezTo>
                    <a:pt x="7352" y="15617"/>
                    <a:pt x="7377" y="15620"/>
                    <a:pt x="7403" y="15612"/>
                  </a:cubicBezTo>
                  <a:cubicBezTo>
                    <a:pt x="7415" y="15608"/>
                    <a:pt x="7426" y="15602"/>
                    <a:pt x="7436" y="15594"/>
                  </a:cubicBezTo>
                  <a:cubicBezTo>
                    <a:pt x="7446" y="15586"/>
                    <a:pt x="7458" y="15575"/>
                    <a:pt x="7472" y="15559"/>
                  </a:cubicBezTo>
                  <a:lnTo>
                    <a:pt x="7503" y="15526"/>
                  </a:lnTo>
                  <a:cubicBezTo>
                    <a:pt x="7540" y="15486"/>
                    <a:pt x="7576" y="15475"/>
                    <a:pt x="7611" y="15492"/>
                  </a:cubicBezTo>
                  <a:cubicBezTo>
                    <a:pt x="7634" y="15503"/>
                    <a:pt x="7648" y="15522"/>
                    <a:pt x="7653" y="15547"/>
                  </a:cubicBezTo>
                  <a:cubicBezTo>
                    <a:pt x="7655" y="15559"/>
                    <a:pt x="7655" y="15570"/>
                    <a:pt x="7653" y="15580"/>
                  </a:cubicBezTo>
                  <a:cubicBezTo>
                    <a:pt x="7651" y="15590"/>
                    <a:pt x="7647" y="15603"/>
                    <a:pt x="7639" y="15618"/>
                  </a:cubicBezTo>
                  <a:cubicBezTo>
                    <a:pt x="7629" y="15637"/>
                    <a:pt x="7618" y="15655"/>
                    <a:pt x="7604" y="15669"/>
                  </a:cubicBezTo>
                  <a:cubicBezTo>
                    <a:pt x="7591" y="15683"/>
                    <a:pt x="7574" y="15696"/>
                    <a:pt x="7554" y="15706"/>
                  </a:cubicBezTo>
                  <a:lnTo>
                    <a:pt x="7580" y="15744"/>
                  </a:lnTo>
                  <a:cubicBezTo>
                    <a:pt x="7602" y="15731"/>
                    <a:pt x="7621" y="15716"/>
                    <a:pt x="7636" y="15698"/>
                  </a:cubicBezTo>
                  <a:cubicBezTo>
                    <a:pt x="7652" y="15681"/>
                    <a:pt x="7666" y="15660"/>
                    <a:pt x="7677" y="15637"/>
                  </a:cubicBezTo>
                  <a:cubicBezTo>
                    <a:pt x="7686" y="15618"/>
                    <a:pt x="7692" y="15601"/>
                    <a:pt x="7695" y="15586"/>
                  </a:cubicBezTo>
                  <a:cubicBezTo>
                    <a:pt x="7698" y="15570"/>
                    <a:pt x="7699" y="15554"/>
                    <a:pt x="7697" y="15537"/>
                  </a:cubicBezTo>
                  <a:cubicBezTo>
                    <a:pt x="7694" y="15514"/>
                    <a:pt x="7687" y="15494"/>
                    <a:pt x="7675" y="15476"/>
                  </a:cubicBezTo>
                  <a:cubicBezTo>
                    <a:pt x="7663" y="15459"/>
                    <a:pt x="7647" y="15446"/>
                    <a:pt x="7629" y="15437"/>
                  </a:cubicBezTo>
                  <a:cubicBezTo>
                    <a:pt x="7617" y="15431"/>
                    <a:pt x="7604" y="15427"/>
                    <a:pt x="7589" y="15425"/>
                  </a:cubicBezTo>
                  <a:close/>
                  <a:moveTo>
                    <a:pt x="7807" y="15355"/>
                  </a:moveTo>
                  <a:lnTo>
                    <a:pt x="7416" y="15163"/>
                  </a:lnTo>
                  <a:lnTo>
                    <a:pt x="7393" y="15208"/>
                  </a:lnTo>
                  <a:lnTo>
                    <a:pt x="7784" y="15401"/>
                  </a:lnTo>
                  <a:lnTo>
                    <a:pt x="7807" y="15355"/>
                  </a:lnTo>
                  <a:close/>
                  <a:moveTo>
                    <a:pt x="7582" y="14826"/>
                  </a:moveTo>
                  <a:lnTo>
                    <a:pt x="7454" y="15084"/>
                  </a:lnTo>
                  <a:lnTo>
                    <a:pt x="7494" y="15104"/>
                  </a:lnTo>
                  <a:lnTo>
                    <a:pt x="7545" y="14999"/>
                  </a:lnTo>
                  <a:lnTo>
                    <a:pt x="7897" y="15172"/>
                  </a:lnTo>
                  <a:lnTo>
                    <a:pt x="7919" y="15127"/>
                  </a:lnTo>
                  <a:lnTo>
                    <a:pt x="7568" y="14954"/>
                  </a:lnTo>
                  <a:lnTo>
                    <a:pt x="7620" y="14848"/>
                  </a:lnTo>
                  <a:lnTo>
                    <a:pt x="7582" y="14826"/>
                  </a:lnTo>
                  <a:close/>
                  <a:moveTo>
                    <a:pt x="7749" y="14485"/>
                  </a:moveTo>
                  <a:lnTo>
                    <a:pt x="7723" y="14539"/>
                  </a:lnTo>
                  <a:lnTo>
                    <a:pt x="7835" y="14687"/>
                  </a:lnTo>
                  <a:cubicBezTo>
                    <a:pt x="7842" y="14698"/>
                    <a:pt x="7849" y="14707"/>
                    <a:pt x="7856" y="14715"/>
                  </a:cubicBezTo>
                  <a:cubicBezTo>
                    <a:pt x="7863" y="14723"/>
                    <a:pt x="7867" y="14728"/>
                    <a:pt x="7869" y="14730"/>
                  </a:cubicBezTo>
                  <a:cubicBezTo>
                    <a:pt x="7859" y="14730"/>
                    <a:pt x="7850" y="14729"/>
                    <a:pt x="7842" y="14729"/>
                  </a:cubicBezTo>
                  <a:cubicBezTo>
                    <a:pt x="7833" y="14729"/>
                    <a:pt x="7824" y="14728"/>
                    <a:pt x="7815" y="14728"/>
                  </a:cubicBezTo>
                  <a:lnTo>
                    <a:pt x="7629" y="14729"/>
                  </a:lnTo>
                  <a:lnTo>
                    <a:pt x="7601" y="14787"/>
                  </a:lnTo>
                  <a:lnTo>
                    <a:pt x="7899" y="14777"/>
                  </a:lnTo>
                  <a:lnTo>
                    <a:pt x="8054" y="14853"/>
                  </a:lnTo>
                  <a:lnTo>
                    <a:pt x="8078" y="14805"/>
                  </a:lnTo>
                  <a:lnTo>
                    <a:pt x="7925" y="14730"/>
                  </a:lnTo>
                  <a:lnTo>
                    <a:pt x="7749" y="14485"/>
                  </a:lnTo>
                  <a:close/>
                  <a:moveTo>
                    <a:pt x="8109" y="14056"/>
                  </a:moveTo>
                  <a:cubicBezTo>
                    <a:pt x="8082" y="14050"/>
                    <a:pt x="8057" y="14049"/>
                    <a:pt x="8033" y="14052"/>
                  </a:cubicBezTo>
                  <a:cubicBezTo>
                    <a:pt x="8024" y="14053"/>
                    <a:pt x="8014" y="14056"/>
                    <a:pt x="8003" y="14059"/>
                  </a:cubicBezTo>
                  <a:cubicBezTo>
                    <a:pt x="7992" y="14063"/>
                    <a:pt x="7980" y="14068"/>
                    <a:pt x="7969" y="14075"/>
                  </a:cubicBezTo>
                  <a:cubicBezTo>
                    <a:pt x="7958" y="14081"/>
                    <a:pt x="7947" y="14090"/>
                    <a:pt x="7937" y="14102"/>
                  </a:cubicBezTo>
                  <a:cubicBezTo>
                    <a:pt x="7927" y="14113"/>
                    <a:pt x="7917" y="14127"/>
                    <a:pt x="7909" y="14144"/>
                  </a:cubicBezTo>
                  <a:cubicBezTo>
                    <a:pt x="7897" y="14168"/>
                    <a:pt x="7891" y="14192"/>
                    <a:pt x="7891" y="14216"/>
                  </a:cubicBezTo>
                  <a:cubicBezTo>
                    <a:pt x="7890" y="14240"/>
                    <a:pt x="7896" y="14263"/>
                    <a:pt x="7906" y="14284"/>
                  </a:cubicBezTo>
                  <a:cubicBezTo>
                    <a:pt x="7917" y="14306"/>
                    <a:pt x="7933" y="14327"/>
                    <a:pt x="7954" y="14346"/>
                  </a:cubicBezTo>
                  <a:cubicBezTo>
                    <a:pt x="7975" y="14365"/>
                    <a:pt x="8002" y="14383"/>
                    <a:pt x="8033" y="14398"/>
                  </a:cubicBezTo>
                  <a:cubicBezTo>
                    <a:pt x="8100" y="14431"/>
                    <a:pt x="8160" y="14441"/>
                    <a:pt x="8211" y="14428"/>
                  </a:cubicBezTo>
                  <a:cubicBezTo>
                    <a:pt x="8232" y="14422"/>
                    <a:pt x="8252" y="14412"/>
                    <a:pt x="8270" y="14398"/>
                  </a:cubicBezTo>
                  <a:cubicBezTo>
                    <a:pt x="8288" y="14384"/>
                    <a:pt x="8303" y="14365"/>
                    <a:pt x="8315" y="14341"/>
                  </a:cubicBezTo>
                  <a:cubicBezTo>
                    <a:pt x="8325" y="14320"/>
                    <a:pt x="8331" y="14301"/>
                    <a:pt x="8333" y="14283"/>
                  </a:cubicBezTo>
                  <a:cubicBezTo>
                    <a:pt x="8334" y="14264"/>
                    <a:pt x="8332" y="14244"/>
                    <a:pt x="8326" y="14223"/>
                  </a:cubicBezTo>
                  <a:cubicBezTo>
                    <a:pt x="8318" y="14195"/>
                    <a:pt x="8303" y="14170"/>
                    <a:pt x="8282" y="14148"/>
                  </a:cubicBezTo>
                  <a:cubicBezTo>
                    <a:pt x="8262" y="14127"/>
                    <a:pt x="8233" y="14107"/>
                    <a:pt x="8195" y="14088"/>
                  </a:cubicBezTo>
                  <a:cubicBezTo>
                    <a:pt x="8164" y="14073"/>
                    <a:pt x="8135" y="14062"/>
                    <a:pt x="8109" y="14056"/>
                  </a:cubicBezTo>
                  <a:close/>
                  <a:moveTo>
                    <a:pt x="8218" y="14167"/>
                  </a:moveTo>
                  <a:cubicBezTo>
                    <a:pt x="8230" y="14174"/>
                    <a:pt x="8240" y="14181"/>
                    <a:pt x="8248" y="14188"/>
                  </a:cubicBezTo>
                  <a:cubicBezTo>
                    <a:pt x="8256" y="14195"/>
                    <a:pt x="8263" y="14202"/>
                    <a:pt x="8269" y="14209"/>
                  </a:cubicBezTo>
                  <a:cubicBezTo>
                    <a:pt x="8274" y="14216"/>
                    <a:pt x="8279" y="14224"/>
                    <a:pt x="8282" y="14232"/>
                  </a:cubicBezTo>
                  <a:cubicBezTo>
                    <a:pt x="8289" y="14246"/>
                    <a:pt x="8292" y="14260"/>
                    <a:pt x="8292" y="14275"/>
                  </a:cubicBezTo>
                  <a:cubicBezTo>
                    <a:pt x="8292" y="14290"/>
                    <a:pt x="8288" y="14305"/>
                    <a:pt x="8280" y="14321"/>
                  </a:cubicBezTo>
                  <a:cubicBezTo>
                    <a:pt x="8276" y="14329"/>
                    <a:pt x="8271" y="14337"/>
                    <a:pt x="8265" y="14344"/>
                  </a:cubicBezTo>
                  <a:cubicBezTo>
                    <a:pt x="8259" y="14351"/>
                    <a:pt x="8252" y="14358"/>
                    <a:pt x="8245" y="14363"/>
                  </a:cubicBezTo>
                  <a:cubicBezTo>
                    <a:pt x="8237" y="14369"/>
                    <a:pt x="8230" y="14374"/>
                    <a:pt x="8222" y="14377"/>
                  </a:cubicBezTo>
                  <a:cubicBezTo>
                    <a:pt x="8214" y="14381"/>
                    <a:pt x="8205" y="14383"/>
                    <a:pt x="8197" y="14383"/>
                  </a:cubicBezTo>
                  <a:cubicBezTo>
                    <a:pt x="8180" y="14385"/>
                    <a:pt x="8158" y="14381"/>
                    <a:pt x="8132" y="14374"/>
                  </a:cubicBezTo>
                  <a:cubicBezTo>
                    <a:pt x="8106" y="14367"/>
                    <a:pt x="8078" y="14356"/>
                    <a:pt x="8048" y="14342"/>
                  </a:cubicBezTo>
                  <a:cubicBezTo>
                    <a:pt x="8024" y="14330"/>
                    <a:pt x="8004" y="14318"/>
                    <a:pt x="7988" y="14306"/>
                  </a:cubicBezTo>
                  <a:cubicBezTo>
                    <a:pt x="7973" y="14294"/>
                    <a:pt x="7960" y="14282"/>
                    <a:pt x="7951" y="14269"/>
                  </a:cubicBezTo>
                  <a:cubicBezTo>
                    <a:pt x="7940" y="14254"/>
                    <a:pt x="7935" y="14237"/>
                    <a:pt x="7934" y="14218"/>
                  </a:cubicBezTo>
                  <a:cubicBezTo>
                    <a:pt x="7933" y="14199"/>
                    <a:pt x="7937" y="14181"/>
                    <a:pt x="7946" y="14162"/>
                  </a:cubicBezTo>
                  <a:cubicBezTo>
                    <a:pt x="7957" y="14140"/>
                    <a:pt x="7972" y="14124"/>
                    <a:pt x="7990" y="14115"/>
                  </a:cubicBezTo>
                  <a:cubicBezTo>
                    <a:pt x="8007" y="14106"/>
                    <a:pt x="8025" y="14101"/>
                    <a:pt x="8043" y="14102"/>
                  </a:cubicBezTo>
                  <a:cubicBezTo>
                    <a:pt x="8060" y="14102"/>
                    <a:pt x="8079" y="14105"/>
                    <a:pt x="8100" y="14112"/>
                  </a:cubicBezTo>
                  <a:cubicBezTo>
                    <a:pt x="8122" y="14119"/>
                    <a:pt x="8147" y="14130"/>
                    <a:pt x="8176" y="14144"/>
                  </a:cubicBezTo>
                  <a:cubicBezTo>
                    <a:pt x="8192" y="14152"/>
                    <a:pt x="8206" y="14159"/>
                    <a:pt x="8218" y="14167"/>
                  </a:cubicBezTo>
                  <a:close/>
                  <a:moveTo>
                    <a:pt x="8143" y="13685"/>
                  </a:moveTo>
                  <a:lnTo>
                    <a:pt x="8042" y="13891"/>
                  </a:lnTo>
                  <a:lnTo>
                    <a:pt x="8432" y="14083"/>
                  </a:lnTo>
                  <a:lnTo>
                    <a:pt x="8456" y="14036"/>
                  </a:lnTo>
                  <a:lnTo>
                    <a:pt x="8270" y="13945"/>
                  </a:lnTo>
                  <a:lnTo>
                    <a:pt x="8332" y="13819"/>
                  </a:lnTo>
                  <a:lnTo>
                    <a:pt x="8294" y="13800"/>
                  </a:lnTo>
                  <a:lnTo>
                    <a:pt x="8232" y="13926"/>
                  </a:lnTo>
                  <a:lnTo>
                    <a:pt x="8104" y="13863"/>
                  </a:lnTo>
                  <a:lnTo>
                    <a:pt x="8178" y="13712"/>
                  </a:lnTo>
                  <a:lnTo>
                    <a:pt x="8143" y="13685"/>
                  </a:lnTo>
                  <a:close/>
                  <a:moveTo>
                    <a:pt x="8809" y="13319"/>
                  </a:moveTo>
                  <a:lnTo>
                    <a:pt x="8401" y="13160"/>
                  </a:lnTo>
                  <a:lnTo>
                    <a:pt x="8367" y="13229"/>
                  </a:lnTo>
                  <a:lnTo>
                    <a:pt x="8591" y="13430"/>
                  </a:lnTo>
                  <a:cubicBezTo>
                    <a:pt x="8605" y="13442"/>
                    <a:pt x="8617" y="13452"/>
                    <a:pt x="8628" y="13461"/>
                  </a:cubicBezTo>
                  <a:cubicBezTo>
                    <a:pt x="8640" y="13470"/>
                    <a:pt x="8646" y="13474"/>
                    <a:pt x="8647" y="13476"/>
                  </a:cubicBezTo>
                  <a:cubicBezTo>
                    <a:pt x="8645" y="13475"/>
                    <a:pt x="8637" y="13473"/>
                    <a:pt x="8624" y="13469"/>
                  </a:cubicBezTo>
                  <a:cubicBezTo>
                    <a:pt x="8610" y="13465"/>
                    <a:pt x="8593" y="13462"/>
                    <a:pt x="8572" y="13458"/>
                  </a:cubicBezTo>
                  <a:lnTo>
                    <a:pt x="8282" y="13403"/>
                  </a:lnTo>
                  <a:lnTo>
                    <a:pt x="8248" y="13472"/>
                  </a:lnTo>
                  <a:lnTo>
                    <a:pt x="8622" y="13698"/>
                  </a:lnTo>
                  <a:lnTo>
                    <a:pt x="8644" y="13653"/>
                  </a:lnTo>
                  <a:lnTo>
                    <a:pt x="8377" y="13495"/>
                  </a:lnTo>
                  <a:cubicBezTo>
                    <a:pt x="8371" y="13491"/>
                    <a:pt x="8365" y="13488"/>
                    <a:pt x="8357" y="13483"/>
                  </a:cubicBezTo>
                  <a:cubicBezTo>
                    <a:pt x="8350" y="13479"/>
                    <a:pt x="8342" y="13475"/>
                    <a:pt x="8335" y="13470"/>
                  </a:cubicBezTo>
                  <a:cubicBezTo>
                    <a:pt x="8327" y="13466"/>
                    <a:pt x="8321" y="13463"/>
                    <a:pt x="8316" y="13459"/>
                  </a:cubicBezTo>
                  <a:cubicBezTo>
                    <a:pt x="8311" y="13457"/>
                    <a:pt x="8308" y="13455"/>
                    <a:pt x="8306" y="13454"/>
                  </a:cubicBezTo>
                  <a:cubicBezTo>
                    <a:pt x="8311" y="13455"/>
                    <a:pt x="8320" y="13457"/>
                    <a:pt x="8334" y="13460"/>
                  </a:cubicBezTo>
                  <a:cubicBezTo>
                    <a:pt x="8349" y="13463"/>
                    <a:pt x="8367" y="13467"/>
                    <a:pt x="8389" y="13471"/>
                  </a:cubicBezTo>
                  <a:lnTo>
                    <a:pt x="8705" y="13530"/>
                  </a:lnTo>
                  <a:lnTo>
                    <a:pt x="8724" y="13490"/>
                  </a:lnTo>
                  <a:lnTo>
                    <a:pt x="8474" y="13263"/>
                  </a:lnTo>
                  <a:cubicBezTo>
                    <a:pt x="8469" y="13258"/>
                    <a:pt x="8463" y="13254"/>
                    <a:pt x="8457" y="13249"/>
                  </a:cubicBezTo>
                  <a:cubicBezTo>
                    <a:pt x="8451" y="13244"/>
                    <a:pt x="8446" y="13239"/>
                    <a:pt x="8440" y="13234"/>
                  </a:cubicBezTo>
                  <a:cubicBezTo>
                    <a:pt x="8435" y="13230"/>
                    <a:pt x="8431" y="13226"/>
                    <a:pt x="8427" y="13223"/>
                  </a:cubicBezTo>
                  <a:cubicBezTo>
                    <a:pt x="8423" y="13220"/>
                    <a:pt x="8421" y="13218"/>
                    <a:pt x="8420" y="13217"/>
                  </a:cubicBezTo>
                  <a:cubicBezTo>
                    <a:pt x="8421" y="13218"/>
                    <a:pt x="8424" y="13219"/>
                    <a:pt x="8429" y="13221"/>
                  </a:cubicBezTo>
                  <a:cubicBezTo>
                    <a:pt x="8433" y="13223"/>
                    <a:pt x="8439" y="13226"/>
                    <a:pt x="8446" y="13229"/>
                  </a:cubicBezTo>
                  <a:cubicBezTo>
                    <a:pt x="8452" y="13232"/>
                    <a:pt x="8460" y="13235"/>
                    <a:pt x="8467" y="13238"/>
                  </a:cubicBezTo>
                  <a:cubicBezTo>
                    <a:pt x="8475" y="13242"/>
                    <a:pt x="8482" y="13244"/>
                    <a:pt x="8488" y="13247"/>
                  </a:cubicBezTo>
                  <a:lnTo>
                    <a:pt x="8786" y="13365"/>
                  </a:lnTo>
                  <a:lnTo>
                    <a:pt x="8809" y="13319"/>
                  </a:lnTo>
                  <a:close/>
                  <a:moveTo>
                    <a:pt x="8593" y="12770"/>
                  </a:moveTo>
                  <a:lnTo>
                    <a:pt x="8570" y="12816"/>
                  </a:lnTo>
                  <a:lnTo>
                    <a:pt x="8843" y="12950"/>
                  </a:lnTo>
                  <a:cubicBezTo>
                    <a:pt x="8856" y="12957"/>
                    <a:pt x="8867" y="12963"/>
                    <a:pt x="8875" y="12969"/>
                  </a:cubicBezTo>
                  <a:cubicBezTo>
                    <a:pt x="8884" y="12976"/>
                    <a:pt x="8891" y="12984"/>
                    <a:pt x="8896" y="12995"/>
                  </a:cubicBezTo>
                  <a:cubicBezTo>
                    <a:pt x="8901" y="13005"/>
                    <a:pt x="8903" y="13017"/>
                    <a:pt x="8902" y="13031"/>
                  </a:cubicBezTo>
                  <a:cubicBezTo>
                    <a:pt x="8900" y="13045"/>
                    <a:pt x="8895" y="13060"/>
                    <a:pt x="8887" y="13076"/>
                  </a:cubicBezTo>
                  <a:cubicBezTo>
                    <a:pt x="8881" y="13088"/>
                    <a:pt x="8875" y="13098"/>
                    <a:pt x="8868" y="13106"/>
                  </a:cubicBezTo>
                  <a:cubicBezTo>
                    <a:pt x="8862" y="13113"/>
                    <a:pt x="8855" y="13119"/>
                    <a:pt x="8848" y="13123"/>
                  </a:cubicBezTo>
                  <a:cubicBezTo>
                    <a:pt x="8841" y="13128"/>
                    <a:pt x="8835" y="13130"/>
                    <a:pt x="8828" y="13132"/>
                  </a:cubicBezTo>
                  <a:cubicBezTo>
                    <a:pt x="8822" y="13133"/>
                    <a:pt x="8816" y="13134"/>
                    <a:pt x="8811" y="13134"/>
                  </a:cubicBezTo>
                  <a:cubicBezTo>
                    <a:pt x="8804" y="13133"/>
                    <a:pt x="8795" y="13131"/>
                    <a:pt x="8783" y="13127"/>
                  </a:cubicBezTo>
                  <a:cubicBezTo>
                    <a:pt x="8772" y="13122"/>
                    <a:pt x="8761" y="13118"/>
                    <a:pt x="8752" y="13113"/>
                  </a:cubicBezTo>
                  <a:lnTo>
                    <a:pt x="8488" y="12983"/>
                  </a:lnTo>
                  <a:lnTo>
                    <a:pt x="8466" y="13029"/>
                  </a:lnTo>
                  <a:lnTo>
                    <a:pt x="8746" y="13167"/>
                  </a:lnTo>
                  <a:cubicBezTo>
                    <a:pt x="8755" y="13172"/>
                    <a:pt x="8765" y="13176"/>
                    <a:pt x="8777" y="13180"/>
                  </a:cubicBezTo>
                  <a:cubicBezTo>
                    <a:pt x="8788" y="13185"/>
                    <a:pt x="8800" y="13186"/>
                    <a:pt x="8813" y="13186"/>
                  </a:cubicBezTo>
                  <a:cubicBezTo>
                    <a:pt x="8837" y="13185"/>
                    <a:pt x="8858" y="13177"/>
                    <a:pt x="8876" y="13164"/>
                  </a:cubicBezTo>
                  <a:cubicBezTo>
                    <a:pt x="8894" y="13150"/>
                    <a:pt x="8911" y="13128"/>
                    <a:pt x="8926" y="13098"/>
                  </a:cubicBezTo>
                  <a:cubicBezTo>
                    <a:pt x="8938" y="13074"/>
                    <a:pt x="8945" y="13053"/>
                    <a:pt x="8948" y="13034"/>
                  </a:cubicBezTo>
                  <a:cubicBezTo>
                    <a:pt x="8951" y="13016"/>
                    <a:pt x="8950" y="12998"/>
                    <a:pt x="8946" y="12981"/>
                  </a:cubicBezTo>
                  <a:cubicBezTo>
                    <a:pt x="8942" y="12964"/>
                    <a:pt x="8934" y="12950"/>
                    <a:pt x="8923" y="12940"/>
                  </a:cubicBezTo>
                  <a:cubicBezTo>
                    <a:pt x="8912" y="12929"/>
                    <a:pt x="8895" y="12918"/>
                    <a:pt x="8871" y="12907"/>
                  </a:cubicBezTo>
                  <a:lnTo>
                    <a:pt x="8593" y="12770"/>
                  </a:lnTo>
                  <a:close/>
                  <a:moveTo>
                    <a:pt x="8436" y="12901"/>
                  </a:moveTo>
                  <a:cubicBezTo>
                    <a:pt x="8428" y="12904"/>
                    <a:pt x="8421" y="12909"/>
                    <a:pt x="8417" y="12918"/>
                  </a:cubicBezTo>
                  <a:cubicBezTo>
                    <a:pt x="8413" y="12926"/>
                    <a:pt x="8413" y="12934"/>
                    <a:pt x="8416" y="12942"/>
                  </a:cubicBezTo>
                  <a:cubicBezTo>
                    <a:pt x="8419" y="12951"/>
                    <a:pt x="8424" y="12957"/>
                    <a:pt x="8432" y="12961"/>
                  </a:cubicBezTo>
                  <a:cubicBezTo>
                    <a:pt x="8440" y="12965"/>
                    <a:pt x="8449" y="12966"/>
                    <a:pt x="8458" y="12963"/>
                  </a:cubicBezTo>
                  <a:cubicBezTo>
                    <a:pt x="8466" y="12960"/>
                    <a:pt x="8473" y="12955"/>
                    <a:pt x="8477" y="12946"/>
                  </a:cubicBezTo>
                  <a:cubicBezTo>
                    <a:pt x="8481" y="12938"/>
                    <a:pt x="8481" y="12930"/>
                    <a:pt x="8478" y="12921"/>
                  </a:cubicBezTo>
                  <a:cubicBezTo>
                    <a:pt x="8475" y="12913"/>
                    <a:pt x="8469" y="12906"/>
                    <a:pt x="8461" y="12902"/>
                  </a:cubicBezTo>
                  <a:cubicBezTo>
                    <a:pt x="8453" y="12898"/>
                    <a:pt x="8445" y="12898"/>
                    <a:pt x="8436" y="12901"/>
                  </a:cubicBezTo>
                  <a:close/>
                  <a:moveTo>
                    <a:pt x="8494" y="12784"/>
                  </a:moveTo>
                  <a:cubicBezTo>
                    <a:pt x="8485" y="12787"/>
                    <a:pt x="8479" y="12793"/>
                    <a:pt x="8475" y="12801"/>
                  </a:cubicBezTo>
                  <a:cubicBezTo>
                    <a:pt x="8471" y="12809"/>
                    <a:pt x="8470" y="12817"/>
                    <a:pt x="8473" y="12826"/>
                  </a:cubicBezTo>
                  <a:cubicBezTo>
                    <a:pt x="8476" y="12834"/>
                    <a:pt x="8481" y="12840"/>
                    <a:pt x="8489" y="12844"/>
                  </a:cubicBezTo>
                  <a:cubicBezTo>
                    <a:pt x="8498" y="12848"/>
                    <a:pt x="8506" y="12849"/>
                    <a:pt x="8515" y="12846"/>
                  </a:cubicBezTo>
                  <a:cubicBezTo>
                    <a:pt x="8524" y="12843"/>
                    <a:pt x="8530" y="12838"/>
                    <a:pt x="8534" y="12830"/>
                  </a:cubicBezTo>
                  <a:cubicBezTo>
                    <a:pt x="8538" y="12821"/>
                    <a:pt x="8539" y="12813"/>
                    <a:pt x="8536" y="12804"/>
                  </a:cubicBezTo>
                  <a:cubicBezTo>
                    <a:pt x="8532" y="12796"/>
                    <a:pt x="8527" y="12790"/>
                    <a:pt x="8518" y="12786"/>
                  </a:cubicBezTo>
                  <a:cubicBezTo>
                    <a:pt x="8510" y="12782"/>
                    <a:pt x="8502" y="12781"/>
                    <a:pt x="8494" y="12784"/>
                  </a:cubicBezTo>
                  <a:close/>
                  <a:moveTo>
                    <a:pt x="6885" y="17967"/>
                  </a:moveTo>
                  <a:lnTo>
                    <a:pt x="6758" y="18226"/>
                  </a:lnTo>
                  <a:lnTo>
                    <a:pt x="6797" y="18245"/>
                  </a:lnTo>
                  <a:lnTo>
                    <a:pt x="6849" y="18140"/>
                  </a:lnTo>
                  <a:lnTo>
                    <a:pt x="7081" y="18254"/>
                  </a:lnTo>
                  <a:lnTo>
                    <a:pt x="7194" y="18254"/>
                  </a:lnTo>
                  <a:lnTo>
                    <a:pt x="6871" y="18095"/>
                  </a:lnTo>
                  <a:lnTo>
                    <a:pt x="6923" y="17989"/>
                  </a:lnTo>
                  <a:lnTo>
                    <a:pt x="6885" y="17967"/>
                  </a:lnTo>
                  <a:close/>
                  <a:moveTo>
                    <a:pt x="9002" y="14585"/>
                  </a:moveTo>
                  <a:lnTo>
                    <a:pt x="9002" y="14530"/>
                  </a:lnTo>
                  <a:cubicBezTo>
                    <a:pt x="8993" y="14536"/>
                    <a:pt x="8984" y="14542"/>
                    <a:pt x="8973" y="14548"/>
                  </a:cubicBezTo>
                  <a:lnTo>
                    <a:pt x="8999" y="14586"/>
                  </a:lnTo>
                  <a:lnTo>
                    <a:pt x="9002" y="14585"/>
                  </a:lnTo>
                  <a:close/>
                  <a:moveTo>
                    <a:pt x="9002" y="14326"/>
                  </a:moveTo>
                  <a:lnTo>
                    <a:pt x="9002" y="14267"/>
                  </a:lnTo>
                  <a:cubicBezTo>
                    <a:pt x="8990" y="14266"/>
                    <a:pt x="8978" y="14267"/>
                    <a:pt x="8967" y="14270"/>
                  </a:cubicBezTo>
                  <a:cubicBezTo>
                    <a:pt x="8954" y="14274"/>
                    <a:pt x="8942" y="14279"/>
                    <a:pt x="8931" y="14287"/>
                  </a:cubicBezTo>
                  <a:cubicBezTo>
                    <a:pt x="8920" y="14294"/>
                    <a:pt x="8907" y="14305"/>
                    <a:pt x="8894" y="14320"/>
                  </a:cubicBezTo>
                  <a:lnTo>
                    <a:pt x="8857" y="14358"/>
                  </a:lnTo>
                  <a:cubicBezTo>
                    <a:pt x="8838" y="14377"/>
                    <a:pt x="8821" y="14390"/>
                    <a:pt x="8807" y="14395"/>
                  </a:cubicBezTo>
                  <a:cubicBezTo>
                    <a:pt x="8793" y="14401"/>
                    <a:pt x="8777" y="14399"/>
                    <a:pt x="8761" y="14391"/>
                  </a:cubicBezTo>
                  <a:cubicBezTo>
                    <a:pt x="8741" y="14382"/>
                    <a:pt x="8729" y="14367"/>
                    <a:pt x="8724" y="14348"/>
                  </a:cubicBezTo>
                  <a:cubicBezTo>
                    <a:pt x="8720" y="14328"/>
                    <a:pt x="8723" y="14306"/>
                    <a:pt x="8735" y="14282"/>
                  </a:cubicBezTo>
                  <a:cubicBezTo>
                    <a:pt x="8739" y="14273"/>
                    <a:pt x="8744" y="14266"/>
                    <a:pt x="8749" y="14259"/>
                  </a:cubicBezTo>
                  <a:cubicBezTo>
                    <a:pt x="8754" y="14252"/>
                    <a:pt x="8759" y="14246"/>
                    <a:pt x="8765" y="14240"/>
                  </a:cubicBezTo>
                  <a:cubicBezTo>
                    <a:pt x="8772" y="14233"/>
                    <a:pt x="8779" y="14227"/>
                    <a:pt x="8787" y="14221"/>
                  </a:cubicBezTo>
                  <a:cubicBezTo>
                    <a:pt x="8795" y="14216"/>
                    <a:pt x="8804" y="14209"/>
                    <a:pt x="8815" y="14203"/>
                  </a:cubicBezTo>
                  <a:lnTo>
                    <a:pt x="8792" y="14166"/>
                  </a:lnTo>
                  <a:cubicBezTo>
                    <a:pt x="8748" y="14191"/>
                    <a:pt x="8716" y="14224"/>
                    <a:pt x="8696" y="14265"/>
                  </a:cubicBezTo>
                  <a:cubicBezTo>
                    <a:pt x="8687" y="14284"/>
                    <a:pt x="8681" y="14303"/>
                    <a:pt x="8679" y="14321"/>
                  </a:cubicBezTo>
                  <a:cubicBezTo>
                    <a:pt x="8677" y="14339"/>
                    <a:pt x="8678" y="14357"/>
                    <a:pt x="8682" y="14372"/>
                  </a:cubicBezTo>
                  <a:cubicBezTo>
                    <a:pt x="8687" y="14388"/>
                    <a:pt x="8694" y="14403"/>
                    <a:pt x="8705" y="14415"/>
                  </a:cubicBezTo>
                  <a:cubicBezTo>
                    <a:pt x="8716" y="14428"/>
                    <a:pt x="8729" y="14439"/>
                    <a:pt x="8746" y="14447"/>
                  </a:cubicBezTo>
                  <a:cubicBezTo>
                    <a:pt x="8771" y="14459"/>
                    <a:pt x="8796" y="14462"/>
                    <a:pt x="8822" y="14454"/>
                  </a:cubicBezTo>
                  <a:cubicBezTo>
                    <a:pt x="8834" y="14450"/>
                    <a:pt x="8845" y="14444"/>
                    <a:pt x="8855" y="14436"/>
                  </a:cubicBezTo>
                  <a:cubicBezTo>
                    <a:pt x="8865" y="14428"/>
                    <a:pt x="8877" y="14417"/>
                    <a:pt x="8891" y="14401"/>
                  </a:cubicBezTo>
                  <a:lnTo>
                    <a:pt x="8922" y="14368"/>
                  </a:lnTo>
                  <a:cubicBezTo>
                    <a:pt x="8949" y="14339"/>
                    <a:pt x="8976" y="14325"/>
                    <a:pt x="9002" y="14326"/>
                  </a:cubicBezTo>
                  <a:close/>
                  <a:moveTo>
                    <a:pt x="9002" y="14162"/>
                  </a:moveTo>
                  <a:lnTo>
                    <a:pt x="9002" y="14098"/>
                  </a:lnTo>
                  <a:cubicBezTo>
                    <a:pt x="8992" y="14092"/>
                    <a:pt x="8984" y="14087"/>
                    <a:pt x="8976" y="14081"/>
                  </a:cubicBezTo>
                  <a:cubicBezTo>
                    <a:pt x="8961" y="14071"/>
                    <a:pt x="8948" y="14059"/>
                    <a:pt x="8938" y="14047"/>
                  </a:cubicBezTo>
                  <a:cubicBezTo>
                    <a:pt x="8921" y="14027"/>
                    <a:pt x="8910" y="14006"/>
                    <a:pt x="8907" y="13984"/>
                  </a:cubicBezTo>
                  <a:cubicBezTo>
                    <a:pt x="8903" y="13963"/>
                    <a:pt x="8907" y="13940"/>
                    <a:pt x="8918" y="13918"/>
                  </a:cubicBezTo>
                  <a:cubicBezTo>
                    <a:pt x="8925" y="13903"/>
                    <a:pt x="8934" y="13891"/>
                    <a:pt x="8943" y="13881"/>
                  </a:cubicBezTo>
                  <a:cubicBezTo>
                    <a:pt x="8953" y="13872"/>
                    <a:pt x="8965" y="13863"/>
                    <a:pt x="8979" y="13856"/>
                  </a:cubicBezTo>
                  <a:lnTo>
                    <a:pt x="8961" y="13816"/>
                  </a:lnTo>
                  <a:cubicBezTo>
                    <a:pt x="8944" y="13824"/>
                    <a:pt x="8929" y="13835"/>
                    <a:pt x="8915" y="13849"/>
                  </a:cubicBezTo>
                  <a:cubicBezTo>
                    <a:pt x="8902" y="13863"/>
                    <a:pt x="8890" y="13880"/>
                    <a:pt x="8881" y="13899"/>
                  </a:cubicBezTo>
                  <a:cubicBezTo>
                    <a:pt x="8869" y="13922"/>
                    <a:pt x="8863" y="13946"/>
                    <a:pt x="8864" y="13971"/>
                  </a:cubicBezTo>
                  <a:cubicBezTo>
                    <a:pt x="8864" y="13997"/>
                    <a:pt x="8869" y="14021"/>
                    <a:pt x="8880" y="14044"/>
                  </a:cubicBezTo>
                  <a:cubicBezTo>
                    <a:pt x="8891" y="14068"/>
                    <a:pt x="8907" y="14090"/>
                    <a:pt x="8927" y="14110"/>
                  </a:cubicBezTo>
                  <a:cubicBezTo>
                    <a:pt x="8948" y="14130"/>
                    <a:pt x="8973" y="14148"/>
                    <a:pt x="9002" y="14162"/>
                  </a:cubicBezTo>
                  <a:close/>
                  <a:moveTo>
                    <a:pt x="7417" y="17873"/>
                  </a:moveTo>
                  <a:lnTo>
                    <a:pt x="7377" y="17853"/>
                  </a:lnTo>
                  <a:lnTo>
                    <a:pt x="7292" y="18025"/>
                  </a:lnTo>
                  <a:lnTo>
                    <a:pt x="7149" y="17954"/>
                  </a:lnTo>
                  <a:lnTo>
                    <a:pt x="7215" y="17821"/>
                  </a:lnTo>
                  <a:lnTo>
                    <a:pt x="7174" y="17801"/>
                  </a:lnTo>
                  <a:lnTo>
                    <a:pt x="7109" y="17935"/>
                  </a:lnTo>
                  <a:lnTo>
                    <a:pt x="6980" y="17871"/>
                  </a:lnTo>
                  <a:lnTo>
                    <a:pt x="7059" y="17711"/>
                  </a:lnTo>
                  <a:lnTo>
                    <a:pt x="7023" y="17686"/>
                  </a:lnTo>
                  <a:lnTo>
                    <a:pt x="6918" y="17900"/>
                  </a:lnTo>
                  <a:lnTo>
                    <a:pt x="7309" y="18092"/>
                  </a:lnTo>
                  <a:lnTo>
                    <a:pt x="7417" y="17873"/>
                  </a:lnTo>
                  <a:close/>
                  <a:moveTo>
                    <a:pt x="7580" y="17542"/>
                  </a:moveTo>
                  <a:lnTo>
                    <a:pt x="7544" y="17546"/>
                  </a:lnTo>
                  <a:cubicBezTo>
                    <a:pt x="7527" y="17549"/>
                    <a:pt x="7509" y="17551"/>
                    <a:pt x="7491" y="17553"/>
                  </a:cubicBezTo>
                  <a:cubicBezTo>
                    <a:pt x="7472" y="17556"/>
                    <a:pt x="7454" y="17559"/>
                    <a:pt x="7438" y="17561"/>
                  </a:cubicBezTo>
                  <a:cubicBezTo>
                    <a:pt x="7421" y="17563"/>
                    <a:pt x="7410" y="17565"/>
                    <a:pt x="7403" y="17566"/>
                  </a:cubicBezTo>
                  <a:cubicBezTo>
                    <a:pt x="7393" y="17568"/>
                    <a:pt x="7382" y="17570"/>
                    <a:pt x="7370" y="17574"/>
                  </a:cubicBezTo>
                  <a:cubicBezTo>
                    <a:pt x="7358" y="17577"/>
                    <a:pt x="7348" y="17580"/>
                    <a:pt x="7340" y="17584"/>
                  </a:cubicBezTo>
                  <a:lnTo>
                    <a:pt x="7343" y="17578"/>
                  </a:lnTo>
                  <a:cubicBezTo>
                    <a:pt x="7350" y="17563"/>
                    <a:pt x="7355" y="17547"/>
                    <a:pt x="7356" y="17532"/>
                  </a:cubicBezTo>
                  <a:cubicBezTo>
                    <a:pt x="7357" y="17517"/>
                    <a:pt x="7355" y="17502"/>
                    <a:pt x="7350" y="17489"/>
                  </a:cubicBezTo>
                  <a:cubicBezTo>
                    <a:pt x="7345" y="17475"/>
                    <a:pt x="7338" y="17462"/>
                    <a:pt x="7327" y="17451"/>
                  </a:cubicBezTo>
                  <a:cubicBezTo>
                    <a:pt x="7316" y="17439"/>
                    <a:pt x="7302" y="17430"/>
                    <a:pt x="7286" y="17422"/>
                  </a:cubicBezTo>
                  <a:cubicBezTo>
                    <a:pt x="7276" y="17417"/>
                    <a:pt x="7266" y="17413"/>
                    <a:pt x="7256" y="17412"/>
                  </a:cubicBezTo>
                  <a:cubicBezTo>
                    <a:pt x="7247" y="17410"/>
                    <a:pt x="7238" y="17409"/>
                    <a:pt x="7229" y="17409"/>
                  </a:cubicBezTo>
                  <a:cubicBezTo>
                    <a:pt x="7220" y="17410"/>
                    <a:pt x="7212" y="17411"/>
                    <a:pt x="7205" y="17413"/>
                  </a:cubicBezTo>
                  <a:cubicBezTo>
                    <a:pt x="7198" y="17415"/>
                    <a:pt x="7191" y="17417"/>
                    <a:pt x="7185" y="17420"/>
                  </a:cubicBezTo>
                  <a:cubicBezTo>
                    <a:pt x="7179" y="17423"/>
                    <a:pt x="7173" y="17426"/>
                    <a:pt x="7167" y="17431"/>
                  </a:cubicBezTo>
                  <a:cubicBezTo>
                    <a:pt x="7161" y="17435"/>
                    <a:pt x="7155" y="17441"/>
                    <a:pt x="7149" y="17447"/>
                  </a:cubicBezTo>
                  <a:cubicBezTo>
                    <a:pt x="7143" y="17454"/>
                    <a:pt x="7137" y="17462"/>
                    <a:pt x="7131" y="17472"/>
                  </a:cubicBezTo>
                  <a:cubicBezTo>
                    <a:pt x="7125" y="17482"/>
                    <a:pt x="7118" y="17493"/>
                    <a:pt x="7112" y="17506"/>
                  </a:cubicBezTo>
                  <a:lnTo>
                    <a:pt x="7067" y="17598"/>
                  </a:lnTo>
                  <a:lnTo>
                    <a:pt x="7458" y="17790"/>
                  </a:lnTo>
                  <a:lnTo>
                    <a:pt x="7480" y="17744"/>
                  </a:lnTo>
                  <a:lnTo>
                    <a:pt x="7304" y="17657"/>
                  </a:lnTo>
                  <a:cubicBezTo>
                    <a:pt x="7309" y="17648"/>
                    <a:pt x="7315" y="17641"/>
                    <a:pt x="7321" y="17636"/>
                  </a:cubicBezTo>
                  <a:cubicBezTo>
                    <a:pt x="7327" y="17632"/>
                    <a:pt x="7337" y="17628"/>
                    <a:pt x="7351" y="17625"/>
                  </a:cubicBezTo>
                  <a:cubicBezTo>
                    <a:pt x="7374" y="17621"/>
                    <a:pt x="7396" y="17617"/>
                    <a:pt x="7416" y="17613"/>
                  </a:cubicBezTo>
                  <a:cubicBezTo>
                    <a:pt x="7437" y="17610"/>
                    <a:pt x="7456" y="17607"/>
                    <a:pt x="7474" y="17605"/>
                  </a:cubicBezTo>
                  <a:cubicBezTo>
                    <a:pt x="7491" y="17603"/>
                    <a:pt x="7506" y="17601"/>
                    <a:pt x="7519" y="17601"/>
                  </a:cubicBezTo>
                  <a:cubicBezTo>
                    <a:pt x="7533" y="17600"/>
                    <a:pt x="7543" y="17600"/>
                    <a:pt x="7551" y="17600"/>
                  </a:cubicBezTo>
                  <a:lnTo>
                    <a:pt x="7580" y="17542"/>
                  </a:lnTo>
                  <a:close/>
                  <a:moveTo>
                    <a:pt x="7294" y="17493"/>
                  </a:moveTo>
                  <a:cubicBezTo>
                    <a:pt x="7302" y="17501"/>
                    <a:pt x="7308" y="17510"/>
                    <a:pt x="7311" y="17519"/>
                  </a:cubicBezTo>
                  <a:cubicBezTo>
                    <a:pt x="7314" y="17530"/>
                    <a:pt x="7314" y="17542"/>
                    <a:pt x="7312" y="17555"/>
                  </a:cubicBezTo>
                  <a:cubicBezTo>
                    <a:pt x="7310" y="17567"/>
                    <a:pt x="7304" y="17582"/>
                    <a:pt x="7296" y="17600"/>
                  </a:cubicBezTo>
                  <a:lnTo>
                    <a:pt x="7275" y="17643"/>
                  </a:lnTo>
                  <a:lnTo>
                    <a:pt x="7129" y="17571"/>
                  </a:lnTo>
                  <a:lnTo>
                    <a:pt x="7152" y="17525"/>
                  </a:lnTo>
                  <a:cubicBezTo>
                    <a:pt x="7157" y="17514"/>
                    <a:pt x="7162" y="17505"/>
                    <a:pt x="7167" y="17498"/>
                  </a:cubicBezTo>
                  <a:cubicBezTo>
                    <a:pt x="7172" y="17491"/>
                    <a:pt x="7178" y="17485"/>
                    <a:pt x="7184" y="17480"/>
                  </a:cubicBezTo>
                  <a:cubicBezTo>
                    <a:pt x="7194" y="17471"/>
                    <a:pt x="7206" y="17466"/>
                    <a:pt x="7221" y="17464"/>
                  </a:cubicBezTo>
                  <a:cubicBezTo>
                    <a:pt x="7235" y="17462"/>
                    <a:pt x="7249" y="17464"/>
                    <a:pt x="7262" y="17471"/>
                  </a:cubicBezTo>
                  <a:cubicBezTo>
                    <a:pt x="7275" y="17477"/>
                    <a:pt x="7285" y="17484"/>
                    <a:pt x="7294" y="17493"/>
                  </a:cubicBezTo>
                  <a:close/>
                  <a:moveTo>
                    <a:pt x="7792" y="17330"/>
                  </a:moveTo>
                  <a:lnTo>
                    <a:pt x="7243" y="17060"/>
                  </a:lnTo>
                  <a:lnTo>
                    <a:pt x="7224" y="17098"/>
                  </a:lnTo>
                  <a:lnTo>
                    <a:pt x="7773" y="17368"/>
                  </a:lnTo>
                  <a:lnTo>
                    <a:pt x="7792" y="17330"/>
                  </a:lnTo>
                  <a:close/>
                  <a:moveTo>
                    <a:pt x="7637" y="16439"/>
                  </a:moveTo>
                  <a:lnTo>
                    <a:pt x="7614" y="16485"/>
                  </a:lnTo>
                  <a:lnTo>
                    <a:pt x="7817" y="16645"/>
                  </a:lnTo>
                  <a:cubicBezTo>
                    <a:pt x="7830" y="16656"/>
                    <a:pt x="7843" y="16666"/>
                    <a:pt x="7856" y="16675"/>
                  </a:cubicBezTo>
                  <a:cubicBezTo>
                    <a:pt x="7868" y="16685"/>
                    <a:pt x="7880" y="16694"/>
                    <a:pt x="7890" y="16701"/>
                  </a:cubicBezTo>
                  <a:cubicBezTo>
                    <a:pt x="7900" y="16709"/>
                    <a:pt x="7909" y="16715"/>
                    <a:pt x="7915" y="16720"/>
                  </a:cubicBezTo>
                  <a:cubicBezTo>
                    <a:pt x="7920" y="16723"/>
                    <a:pt x="7924" y="16726"/>
                    <a:pt x="7925" y="16727"/>
                  </a:cubicBezTo>
                  <a:cubicBezTo>
                    <a:pt x="7923" y="16727"/>
                    <a:pt x="7920" y="16726"/>
                    <a:pt x="7916" y="16724"/>
                  </a:cubicBezTo>
                  <a:cubicBezTo>
                    <a:pt x="7910" y="16722"/>
                    <a:pt x="7901" y="16720"/>
                    <a:pt x="7891" y="16717"/>
                  </a:cubicBezTo>
                  <a:cubicBezTo>
                    <a:pt x="7881" y="16714"/>
                    <a:pt x="7869" y="16711"/>
                    <a:pt x="7856" y="16707"/>
                  </a:cubicBezTo>
                  <a:cubicBezTo>
                    <a:pt x="7843" y="16704"/>
                    <a:pt x="7828" y="16700"/>
                    <a:pt x="7812" y="16696"/>
                  </a:cubicBezTo>
                  <a:lnTo>
                    <a:pt x="7543" y="16631"/>
                  </a:lnTo>
                  <a:lnTo>
                    <a:pt x="7517" y="16684"/>
                  </a:lnTo>
                  <a:lnTo>
                    <a:pt x="7725" y="16851"/>
                  </a:lnTo>
                  <a:cubicBezTo>
                    <a:pt x="7735" y="16859"/>
                    <a:pt x="7746" y="16867"/>
                    <a:pt x="7758" y="16876"/>
                  </a:cubicBezTo>
                  <a:cubicBezTo>
                    <a:pt x="7769" y="16885"/>
                    <a:pt x="7780" y="16893"/>
                    <a:pt x="7790" y="16901"/>
                  </a:cubicBezTo>
                  <a:cubicBezTo>
                    <a:pt x="7800" y="16908"/>
                    <a:pt x="7808" y="16915"/>
                    <a:pt x="7815" y="16920"/>
                  </a:cubicBezTo>
                  <a:cubicBezTo>
                    <a:pt x="7823" y="16925"/>
                    <a:pt x="7826" y="16928"/>
                    <a:pt x="7827" y="16929"/>
                  </a:cubicBezTo>
                  <a:cubicBezTo>
                    <a:pt x="7825" y="16928"/>
                    <a:pt x="7820" y="16927"/>
                    <a:pt x="7812" y="16924"/>
                  </a:cubicBezTo>
                  <a:cubicBezTo>
                    <a:pt x="7803" y="16921"/>
                    <a:pt x="7793" y="16918"/>
                    <a:pt x="7781" y="16914"/>
                  </a:cubicBezTo>
                  <a:cubicBezTo>
                    <a:pt x="7768" y="16910"/>
                    <a:pt x="7755" y="16907"/>
                    <a:pt x="7740" y="16902"/>
                  </a:cubicBezTo>
                  <a:cubicBezTo>
                    <a:pt x="7726" y="16898"/>
                    <a:pt x="7712" y="16895"/>
                    <a:pt x="7698" y="16891"/>
                  </a:cubicBezTo>
                  <a:lnTo>
                    <a:pt x="7445" y="16828"/>
                  </a:lnTo>
                  <a:lnTo>
                    <a:pt x="7421" y="16879"/>
                  </a:lnTo>
                  <a:lnTo>
                    <a:pt x="7857" y="16979"/>
                  </a:lnTo>
                  <a:lnTo>
                    <a:pt x="7887" y="16918"/>
                  </a:lnTo>
                  <a:lnTo>
                    <a:pt x="7690" y="16762"/>
                  </a:lnTo>
                  <a:cubicBezTo>
                    <a:pt x="7678" y="16753"/>
                    <a:pt x="7667" y="16744"/>
                    <a:pt x="7656" y="16736"/>
                  </a:cubicBezTo>
                  <a:cubicBezTo>
                    <a:pt x="7645" y="16727"/>
                    <a:pt x="7635" y="16719"/>
                    <a:pt x="7625" y="16713"/>
                  </a:cubicBezTo>
                  <a:cubicBezTo>
                    <a:pt x="7616" y="16706"/>
                    <a:pt x="7609" y="16701"/>
                    <a:pt x="7603" y="16697"/>
                  </a:cubicBezTo>
                  <a:cubicBezTo>
                    <a:pt x="7597" y="16693"/>
                    <a:pt x="7594" y="16690"/>
                    <a:pt x="7593" y="16690"/>
                  </a:cubicBezTo>
                  <a:cubicBezTo>
                    <a:pt x="7595" y="16690"/>
                    <a:pt x="7599" y="16692"/>
                    <a:pt x="7606" y="16694"/>
                  </a:cubicBezTo>
                  <a:cubicBezTo>
                    <a:pt x="7612" y="16696"/>
                    <a:pt x="7621" y="16698"/>
                    <a:pt x="7632" y="16701"/>
                  </a:cubicBezTo>
                  <a:cubicBezTo>
                    <a:pt x="7642" y="16704"/>
                    <a:pt x="7654" y="16708"/>
                    <a:pt x="7668" y="16711"/>
                  </a:cubicBezTo>
                  <a:cubicBezTo>
                    <a:pt x="7682" y="16715"/>
                    <a:pt x="7697" y="16719"/>
                    <a:pt x="7713" y="16723"/>
                  </a:cubicBezTo>
                  <a:lnTo>
                    <a:pt x="7954" y="16782"/>
                  </a:lnTo>
                  <a:lnTo>
                    <a:pt x="7984" y="16721"/>
                  </a:lnTo>
                  <a:lnTo>
                    <a:pt x="7637" y="16439"/>
                  </a:lnTo>
                  <a:close/>
                  <a:moveTo>
                    <a:pt x="8175" y="16333"/>
                  </a:moveTo>
                  <a:lnTo>
                    <a:pt x="8134" y="16313"/>
                  </a:lnTo>
                  <a:lnTo>
                    <a:pt x="8049" y="16485"/>
                  </a:lnTo>
                  <a:lnTo>
                    <a:pt x="7906" y="16415"/>
                  </a:lnTo>
                  <a:lnTo>
                    <a:pt x="7972" y="16281"/>
                  </a:lnTo>
                  <a:lnTo>
                    <a:pt x="7932" y="16261"/>
                  </a:lnTo>
                  <a:lnTo>
                    <a:pt x="7866" y="16395"/>
                  </a:lnTo>
                  <a:lnTo>
                    <a:pt x="7738" y="16332"/>
                  </a:lnTo>
                  <a:lnTo>
                    <a:pt x="7817" y="16172"/>
                  </a:lnTo>
                  <a:lnTo>
                    <a:pt x="7781" y="16147"/>
                  </a:lnTo>
                  <a:lnTo>
                    <a:pt x="7676" y="16360"/>
                  </a:lnTo>
                  <a:lnTo>
                    <a:pt x="8067" y="16553"/>
                  </a:lnTo>
                  <a:lnTo>
                    <a:pt x="8175" y="16333"/>
                  </a:lnTo>
                  <a:close/>
                  <a:moveTo>
                    <a:pt x="8191" y="15929"/>
                  </a:moveTo>
                  <a:cubicBezTo>
                    <a:pt x="8176" y="15928"/>
                    <a:pt x="8162" y="15929"/>
                    <a:pt x="8149" y="15932"/>
                  </a:cubicBezTo>
                  <a:cubicBezTo>
                    <a:pt x="8136" y="15935"/>
                    <a:pt x="8124" y="15941"/>
                    <a:pt x="8113" y="15948"/>
                  </a:cubicBezTo>
                  <a:cubicBezTo>
                    <a:pt x="8102" y="15956"/>
                    <a:pt x="8090" y="15967"/>
                    <a:pt x="8076" y="15982"/>
                  </a:cubicBezTo>
                  <a:lnTo>
                    <a:pt x="8039" y="16020"/>
                  </a:lnTo>
                  <a:cubicBezTo>
                    <a:pt x="8020" y="16039"/>
                    <a:pt x="8004" y="16051"/>
                    <a:pt x="7989" y="16057"/>
                  </a:cubicBezTo>
                  <a:cubicBezTo>
                    <a:pt x="7975" y="16062"/>
                    <a:pt x="7960" y="16061"/>
                    <a:pt x="7944" y="16053"/>
                  </a:cubicBezTo>
                  <a:cubicBezTo>
                    <a:pt x="7924" y="16043"/>
                    <a:pt x="7911" y="16029"/>
                    <a:pt x="7906" y="16009"/>
                  </a:cubicBezTo>
                  <a:cubicBezTo>
                    <a:pt x="7902" y="15990"/>
                    <a:pt x="7906" y="15968"/>
                    <a:pt x="7918" y="15943"/>
                  </a:cubicBezTo>
                  <a:cubicBezTo>
                    <a:pt x="7922" y="15935"/>
                    <a:pt x="7926" y="15927"/>
                    <a:pt x="7931" y="15921"/>
                  </a:cubicBezTo>
                  <a:cubicBezTo>
                    <a:pt x="7936" y="15914"/>
                    <a:pt x="7941" y="15907"/>
                    <a:pt x="7948" y="15901"/>
                  </a:cubicBezTo>
                  <a:cubicBezTo>
                    <a:pt x="7954" y="15895"/>
                    <a:pt x="7961" y="15889"/>
                    <a:pt x="7969" y="15883"/>
                  </a:cubicBezTo>
                  <a:cubicBezTo>
                    <a:pt x="7977" y="15877"/>
                    <a:pt x="7987" y="15871"/>
                    <a:pt x="7998" y="15865"/>
                  </a:cubicBezTo>
                  <a:lnTo>
                    <a:pt x="7974" y="15827"/>
                  </a:lnTo>
                  <a:cubicBezTo>
                    <a:pt x="7931" y="15852"/>
                    <a:pt x="7899" y="15886"/>
                    <a:pt x="7878" y="15927"/>
                  </a:cubicBezTo>
                  <a:cubicBezTo>
                    <a:pt x="7869" y="15946"/>
                    <a:pt x="7863" y="15965"/>
                    <a:pt x="7861" y="15983"/>
                  </a:cubicBezTo>
                  <a:cubicBezTo>
                    <a:pt x="7859" y="16001"/>
                    <a:pt x="7860" y="16018"/>
                    <a:pt x="7865" y="16034"/>
                  </a:cubicBezTo>
                  <a:cubicBezTo>
                    <a:pt x="7869" y="16050"/>
                    <a:pt x="7877" y="16064"/>
                    <a:pt x="7887" y="16077"/>
                  </a:cubicBezTo>
                  <a:cubicBezTo>
                    <a:pt x="7898" y="16090"/>
                    <a:pt x="7912" y="16100"/>
                    <a:pt x="7928" y="16109"/>
                  </a:cubicBezTo>
                  <a:cubicBezTo>
                    <a:pt x="7954" y="16121"/>
                    <a:pt x="7979" y="16123"/>
                    <a:pt x="8004" y="16116"/>
                  </a:cubicBezTo>
                  <a:cubicBezTo>
                    <a:pt x="8016" y="16112"/>
                    <a:pt x="8027" y="16106"/>
                    <a:pt x="8037" y="16098"/>
                  </a:cubicBezTo>
                  <a:cubicBezTo>
                    <a:pt x="8047" y="16090"/>
                    <a:pt x="8059" y="16078"/>
                    <a:pt x="8073" y="16063"/>
                  </a:cubicBezTo>
                  <a:lnTo>
                    <a:pt x="8105" y="16030"/>
                  </a:lnTo>
                  <a:cubicBezTo>
                    <a:pt x="8142" y="15990"/>
                    <a:pt x="8177" y="15978"/>
                    <a:pt x="8212" y="15995"/>
                  </a:cubicBezTo>
                  <a:cubicBezTo>
                    <a:pt x="8235" y="16007"/>
                    <a:pt x="8249" y="16025"/>
                    <a:pt x="8254" y="16051"/>
                  </a:cubicBezTo>
                  <a:cubicBezTo>
                    <a:pt x="8256" y="16062"/>
                    <a:pt x="8257" y="16073"/>
                    <a:pt x="8255" y="16084"/>
                  </a:cubicBezTo>
                  <a:cubicBezTo>
                    <a:pt x="8253" y="16094"/>
                    <a:pt x="8248" y="16107"/>
                    <a:pt x="8241" y="16121"/>
                  </a:cubicBezTo>
                  <a:cubicBezTo>
                    <a:pt x="8231" y="16141"/>
                    <a:pt x="8219" y="16158"/>
                    <a:pt x="8206" y="16172"/>
                  </a:cubicBezTo>
                  <a:cubicBezTo>
                    <a:pt x="8192" y="16187"/>
                    <a:pt x="8175" y="16199"/>
                    <a:pt x="8155" y="16210"/>
                  </a:cubicBezTo>
                  <a:lnTo>
                    <a:pt x="8182" y="16248"/>
                  </a:lnTo>
                  <a:cubicBezTo>
                    <a:pt x="8204" y="16235"/>
                    <a:pt x="8222" y="16219"/>
                    <a:pt x="8238" y="16202"/>
                  </a:cubicBezTo>
                  <a:cubicBezTo>
                    <a:pt x="8254" y="16184"/>
                    <a:pt x="8267" y="16164"/>
                    <a:pt x="8279" y="16140"/>
                  </a:cubicBezTo>
                  <a:cubicBezTo>
                    <a:pt x="8288" y="16122"/>
                    <a:pt x="8294" y="16105"/>
                    <a:pt x="8297" y="16090"/>
                  </a:cubicBezTo>
                  <a:cubicBezTo>
                    <a:pt x="8300" y="16074"/>
                    <a:pt x="8300" y="16058"/>
                    <a:pt x="8298" y="16041"/>
                  </a:cubicBezTo>
                  <a:cubicBezTo>
                    <a:pt x="8296" y="16018"/>
                    <a:pt x="8288" y="15998"/>
                    <a:pt x="8276" y="15980"/>
                  </a:cubicBezTo>
                  <a:cubicBezTo>
                    <a:pt x="8264" y="15963"/>
                    <a:pt x="8249" y="15949"/>
                    <a:pt x="8231" y="15940"/>
                  </a:cubicBezTo>
                  <a:cubicBezTo>
                    <a:pt x="8219" y="15934"/>
                    <a:pt x="8205" y="15931"/>
                    <a:pt x="8191" y="15929"/>
                  </a:cubicBezTo>
                  <a:close/>
                  <a:moveTo>
                    <a:pt x="8108" y="15482"/>
                  </a:moveTo>
                  <a:lnTo>
                    <a:pt x="7981" y="15741"/>
                  </a:lnTo>
                  <a:lnTo>
                    <a:pt x="8020" y="15760"/>
                  </a:lnTo>
                  <a:lnTo>
                    <a:pt x="8071" y="15655"/>
                  </a:lnTo>
                  <a:lnTo>
                    <a:pt x="8423" y="15828"/>
                  </a:lnTo>
                  <a:lnTo>
                    <a:pt x="8445" y="15783"/>
                  </a:lnTo>
                  <a:lnTo>
                    <a:pt x="8094" y="15610"/>
                  </a:lnTo>
                  <a:lnTo>
                    <a:pt x="8146" y="15504"/>
                  </a:lnTo>
                  <a:lnTo>
                    <a:pt x="8108" y="15482"/>
                  </a:lnTo>
                  <a:close/>
                  <a:moveTo>
                    <a:pt x="8242" y="15209"/>
                  </a:moveTo>
                  <a:lnTo>
                    <a:pt x="8141" y="15415"/>
                  </a:lnTo>
                  <a:lnTo>
                    <a:pt x="8532" y="15607"/>
                  </a:lnTo>
                  <a:lnTo>
                    <a:pt x="8555" y="15560"/>
                  </a:lnTo>
                  <a:lnTo>
                    <a:pt x="8369" y="15469"/>
                  </a:lnTo>
                  <a:lnTo>
                    <a:pt x="8431" y="15343"/>
                  </a:lnTo>
                  <a:lnTo>
                    <a:pt x="8393" y="15325"/>
                  </a:lnTo>
                  <a:lnTo>
                    <a:pt x="8331" y="15450"/>
                  </a:lnTo>
                  <a:lnTo>
                    <a:pt x="8203" y="15387"/>
                  </a:lnTo>
                  <a:lnTo>
                    <a:pt x="8277" y="15236"/>
                  </a:lnTo>
                  <a:lnTo>
                    <a:pt x="8242" y="15209"/>
                  </a:lnTo>
                  <a:close/>
                  <a:moveTo>
                    <a:pt x="8789" y="15084"/>
                  </a:moveTo>
                  <a:lnTo>
                    <a:pt x="8335" y="15021"/>
                  </a:lnTo>
                  <a:lnTo>
                    <a:pt x="8305" y="15082"/>
                  </a:lnTo>
                  <a:lnTo>
                    <a:pt x="8631" y="15405"/>
                  </a:lnTo>
                  <a:lnTo>
                    <a:pt x="8655" y="15358"/>
                  </a:lnTo>
                  <a:lnTo>
                    <a:pt x="8553" y="15261"/>
                  </a:lnTo>
                  <a:lnTo>
                    <a:pt x="8625" y="15115"/>
                  </a:lnTo>
                  <a:lnTo>
                    <a:pt x="8763" y="15137"/>
                  </a:lnTo>
                  <a:lnTo>
                    <a:pt x="8789" y="15084"/>
                  </a:lnTo>
                  <a:close/>
                  <a:moveTo>
                    <a:pt x="8581" y="15108"/>
                  </a:moveTo>
                  <a:lnTo>
                    <a:pt x="8521" y="15230"/>
                  </a:lnTo>
                  <a:lnTo>
                    <a:pt x="8360" y="15074"/>
                  </a:lnTo>
                  <a:lnTo>
                    <a:pt x="8581" y="15108"/>
                  </a:lnTo>
                  <a:close/>
                  <a:moveTo>
                    <a:pt x="8227" y="15052"/>
                  </a:moveTo>
                  <a:cubicBezTo>
                    <a:pt x="8218" y="15055"/>
                    <a:pt x="8212" y="15061"/>
                    <a:pt x="8208" y="15069"/>
                  </a:cubicBezTo>
                  <a:cubicBezTo>
                    <a:pt x="8204" y="15077"/>
                    <a:pt x="8203" y="15085"/>
                    <a:pt x="8206" y="15094"/>
                  </a:cubicBezTo>
                  <a:cubicBezTo>
                    <a:pt x="8209" y="15102"/>
                    <a:pt x="8215" y="15108"/>
                    <a:pt x="8223" y="15112"/>
                  </a:cubicBezTo>
                  <a:cubicBezTo>
                    <a:pt x="8231" y="15117"/>
                    <a:pt x="8239" y="15117"/>
                    <a:pt x="8248" y="15114"/>
                  </a:cubicBezTo>
                  <a:cubicBezTo>
                    <a:pt x="8257" y="15112"/>
                    <a:pt x="8263" y="15106"/>
                    <a:pt x="8267" y="15098"/>
                  </a:cubicBezTo>
                  <a:cubicBezTo>
                    <a:pt x="8271" y="15089"/>
                    <a:pt x="8272" y="15081"/>
                    <a:pt x="8269" y="15073"/>
                  </a:cubicBezTo>
                  <a:cubicBezTo>
                    <a:pt x="8266" y="15064"/>
                    <a:pt x="8260" y="15058"/>
                    <a:pt x="8251" y="15054"/>
                  </a:cubicBezTo>
                  <a:cubicBezTo>
                    <a:pt x="8244" y="15050"/>
                    <a:pt x="8235" y="15049"/>
                    <a:pt x="8227" y="15052"/>
                  </a:cubicBezTo>
                  <a:close/>
                  <a:moveTo>
                    <a:pt x="8285" y="14935"/>
                  </a:moveTo>
                  <a:cubicBezTo>
                    <a:pt x="8276" y="14938"/>
                    <a:pt x="8270" y="14943"/>
                    <a:pt x="8266" y="14952"/>
                  </a:cubicBezTo>
                  <a:cubicBezTo>
                    <a:pt x="8262" y="14960"/>
                    <a:pt x="8261" y="14968"/>
                    <a:pt x="8264" y="14976"/>
                  </a:cubicBezTo>
                  <a:cubicBezTo>
                    <a:pt x="8267" y="14985"/>
                    <a:pt x="8272" y="14991"/>
                    <a:pt x="8280" y="14995"/>
                  </a:cubicBezTo>
                  <a:cubicBezTo>
                    <a:pt x="8289" y="14999"/>
                    <a:pt x="8297" y="15000"/>
                    <a:pt x="8306" y="14997"/>
                  </a:cubicBezTo>
                  <a:cubicBezTo>
                    <a:pt x="8315" y="14994"/>
                    <a:pt x="8321" y="14989"/>
                    <a:pt x="8325" y="14980"/>
                  </a:cubicBezTo>
                  <a:cubicBezTo>
                    <a:pt x="8329" y="14972"/>
                    <a:pt x="8330" y="14964"/>
                    <a:pt x="8327" y="14955"/>
                  </a:cubicBezTo>
                  <a:cubicBezTo>
                    <a:pt x="8323" y="14947"/>
                    <a:pt x="8318" y="14940"/>
                    <a:pt x="8309" y="14936"/>
                  </a:cubicBezTo>
                  <a:cubicBezTo>
                    <a:pt x="8301" y="14932"/>
                    <a:pt x="8293" y="14932"/>
                    <a:pt x="8285" y="14935"/>
                  </a:cubicBezTo>
                  <a:close/>
                  <a:moveTo>
                    <a:pt x="8885" y="14790"/>
                  </a:moveTo>
                  <a:lnTo>
                    <a:pt x="8809" y="14944"/>
                  </a:lnTo>
                  <a:lnTo>
                    <a:pt x="8458" y="14771"/>
                  </a:lnTo>
                  <a:lnTo>
                    <a:pt x="8435" y="14818"/>
                  </a:lnTo>
                  <a:lnTo>
                    <a:pt x="8826" y="15010"/>
                  </a:lnTo>
                  <a:lnTo>
                    <a:pt x="8922" y="14815"/>
                  </a:lnTo>
                  <a:lnTo>
                    <a:pt x="8885" y="14790"/>
                  </a:lnTo>
                  <a:close/>
                  <a:moveTo>
                    <a:pt x="8984" y="14688"/>
                  </a:moveTo>
                  <a:lnTo>
                    <a:pt x="8593" y="14496"/>
                  </a:lnTo>
                  <a:lnTo>
                    <a:pt x="8571" y="14541"/>
                  </a:lnTo>
                  <a:lnTo>
                    <a:pt x="8962" y="14734"/>
                  </a:lnTo>
                  <a:lnTo>
                    <a:pt x="8984" y="14688"/>
                  </a:lnTo>
                  <a:close/>
                  <a:moveTo>
                    <a:pt x="8151" y="18107"/>
                  </a:moveTo>
                  <a:lnTo>
                    <a:pt x="7760" y="17915"/>
                  </a:lnTo>
                  <a:lnTo>
                    <a:pt x="7737" y="17961"/>
                  </a:lnTo>
                  <a:lnTo>
                    <a:pt x="7901" y="18042"/>
                  </a:lnTo>
                  <a:lnTo>
                    <a:pt x="7820" y="18207"/>
                  </a:lnTo>
                  <a:lnTo>
                    <a:pt x="7656" y="18126"/>
                  </a:lnTo>
                  <a:lnTo>
                    <a:pt x="7634" y="18172"/>
                  </a:lnTo>
                  <a:lnTo>
                    <a:pt x="7801" y="18254"/>
                  </a:lnTo>
                  <a:lnTo>
                    <a:pt x="7916" y="18254"/>
                  </a:lnTo>
                  <a:lnTo>
                    <a:pt x="7858" y="18225"/>
                  </a:lnTo>
                  <a:lnTo>
                    <a:pt x="7939" y="18061"/>
                  </a:lnTo>
                  <a:lnTo>
                    <a:pt x="8128" y="18154"/>
                  </a:lnTo>
                  <a:lnTo>
                    <a:pt x="8151" y="18107"/>
                  </a:lnTo>
                  <a:close/>
                  <a:moveTo>
                    <a:pt x="9002" y="16378"/>
                  </a:moveTo>
                  <a:lnTo>
                    <a:pt x="9002" y="16376"/>
                  </a:lnTo>
                  <a:lnTo>
                    <a:pt x="8612" y="16184"/>
                  </a:lnTo>
                  <a:lnTo>
                    <a:pt x="8589" y="16230"/>
                  </a:lnTo>
                  <a:lnTo>
                    <a:pt x="8752" y="16311"/>
                  </a:lnTo>
                  <a:lnTo>
                    <a:pt x="8671" y="16476"/>
                  </a:lnTo>
                  <a:lnTo>
                    <a:pt x="8508" y="16395"/>
                  </a:lnTo>
                  <a:lnTo>
                    <a:pt x="8486" y="16441"/>
                  </a:lnTo>
                  <a:lnTo>
                    <a:pt x="8876" y="16633"/>
                  </a:lnTo>
                  <a:lnTo>
                    <a:pt x="8899" y="16587"/>
                  </a:lnTo>
                  <a:lnTo>
                    <a:pt x="8710" y="16494"/>
                  </a:lnTo>
                  <a:lnTo>
                    <a:pt x="8791" y="16330"/>
                  </a:lnTo>
                  <a:lnTo>
                    <a:pt x="8980" y="16423"/>
                  </a:lnTo>
                  <a:lnTo>
                    <a:pt x="9002" y="16378"/>
                  </a:lnTo>
                  <a:close/>
                  <a:moveTo>
                    <a:pt x="9002" y="16233"/>
                  </a:moveTo>
                  <a:lnTo>
                    <a:pt x="9002" y="16175"/>
                  </a:lnTo>
                  <a:lnTo>
                    <a:pt x="8899" y="16124"/>
                  </a:lnTo>
                  <a:lnTo>
                    <a:pt x="8965" y="15990"/>
                  </a:lnTo>
                  <a:lnTo>
                    <a:pt x="8924" y="15970"/>
                  </a:lnTo>
                  <a:lnTo>
                    <a:pt x="8858" y="16104"/>
                  </a:lnTo>
                  <a:lnTo>
                    <a:pt x="8730" y="16041"/>
                  </a:lnTo>
                  <a:lnTo>
                    <a:pt x="8809" y="15881"/>
                  </a:lnTo>
                  <a:lnTo>
                    <a:pt x="8773" y="15856"/>
                  </a:lnTo>
                  <a:lnTo>
                    <a:pt x="8668" y="16069"/>
                  </a:lnTo>
                  <a:lnTo>
                    <a:pt x="9002" y="16233"/>
                  </a:lnTo>
                  <a:close/>
                  <a:moveTo>
                    <a:pt x="9002" y="15858"/>
                  </a:moveTo>
                  <a:lnTo>
                    <a:pt x="9002" y="15800"/>
                  </a:lnTo>
                  <a:lnTo>
                    <a:pt x="8840" y="15721"/>
                  </a:lnTo>
                  <a:lnTo>
                    <a:pt x="8817" y="15767"/>
                  </a:lnTo>
                  <a:lnTo>
                    <a:pt x="9002" y="15858"/>
                  </a:lnTo>
                  <a:close/>
                  <a:moveTo>
                    <a:pt x="8315" y="17773"/>
                  </a:moveTo>
                  <a:lnTo>
                    <a:pt x="8275" y="17753"/>
                  </a:lnTo>
                  <a:lnTo>
                    <a:pt x="8190" y="17925"/>
                  </a:lnTo>
                  <a:lnTo>
                    <a:pt x="8047" y="17855"/>
                  </a:lnTo>
                  <a:lnTo>
                    <a:pt x="8113" y="17721"/>
                  </a:lnTo>
                  <a:lnTo>
                    <a:pt x="8073" y="17701"/>
                  </a:lnTo>
                  <a:lnTo>
                    <a:pt x="8007" y="17835"/>
                  </a:lnTo>
                  <a:lnTo>
                    <a:pt x="7879" y="17772"/>
                  </a:lnTo>
                  <a:lnTo>
                    <a:pt x="7957" y="17612"/>
                  </a:lnTo>
                  <a:lnTo>
                    <a:pt x="7922" y="17587"/>
                  </a:lnTo>
                  <a:lnTo>
                    <a:pt x="7817" y="17800"/>
                  </a:lnTo>
                  <a:lnTo>
                    <a:pt x="8207" y="17993"/>
                  </a:lnTo>
                  <a:lnTo>
                    <a:pt x="8315" y="17773"/>
                  </a:lnTo>
                  <a:close/>
                  <a:moveTo>
                    <a:pt x="8232" y="16956"/>
                  </a:moveTo>
                  <a:lnTo>
                    <a:pt x="8209" y="17003"/>
                  </a:lnTo>
                  <a:lnTo>
                    <a:pt x="8412" y="17163"/>
                  </a:lnTo>
                  <a:cubicBezTo>
                    <a:pt x="8425" y="17173"/>
                    <a:pt x="8438" y="17183"/>
                    <a:pt x="8450" y="17192"/>
                  </a:cubicBezTo>
                  <a:cubicBezTo>
                    <a:pt x="8463" y="17202"/>
                    <a:pt x="8474" y="17211"/>
                    <a:pt x="8485" y="17218"/>
                  </a:cubicBezTo>
                  <a:cubicBezTo>
                    <a:pt x="8495" y="17226"/>
                    <a:pt x="8503" y="17232"/>
                    <a:pt x="8510" y="17237"/>
                  </a:cubicBezTo>
                  <a:cubicBezTo>
                    <a:pt x="8515" y="17241"/>
                    <a:pt x="8518" y="17243"/>
                    <a:pt x="8520" y="17244"/>
                  </a:cubicBezTo>
                  <a:cubicBezTo>
                    <a:pt x="8518" y="17244"/>
                    <a:pt x="8515" y="17243"/>
                    <a:pt x="8510" y="17241"/>
                  </a:cubicBezTo>
                  <a:cubicBezTo>
                    <a:pt x="8504" y="17239"/>
                    <a:pt x="8496" y="17237"/>
                    <a:pt x="8486" y="17234"/>
                  </a:cubicBezTo>
                  <a:cubicBezTo>
                    <a:pt x="8476" y="17231"/>
                    <a:pt x="8464" y="17228"/>
                    <a:pt x="8451" y="17225"/>
                  </a:cubicBezTo>
                  <a:cubicBezTo>
                    <a:pt x="8437" y="17221"/>
                    <a:pt x="8423" y="17217"/>
                    <a:pt x="8407" y="17213"/>
                  </a:cubicBezTo>
                  <a:lnTo>
                    <a:pt x="8138" y="17148"/>
                  </a:lnTo>
                  <a:lnTo>
                    <a:pt x="8111" y="17201"/>
                  </a:lnTo>
                  <a:lnTo>
                    <a:pt x="8320" y="17368"/>
                  </a:lnTo>
                  <a:cubicBezTo>
                    <a:pt x="8330" y="17376"/>
                    <a:pt x="8341" y="17384"/>
                    <a:pt x="8352" y="17393"/>
                  </a:cubicBezTo>
                  <a:cubicBezTo>
                    <a:pt x="8364" y="17402"/>
                    <a:pt x="8375" y="17410"/>
                    <a:pt x="8385" y="17418"/>
                  </a:cubicBezTo>
                  <a:cubicBezTo>
                    <a:pt x="8395" y="17425"/>
                    <a:pt x="8403" y="17432"/>
                    <a:pt x="8410" y="17437"/>
                  </a:cubicBezTo>
                  <a:cubicBezTo>
                    <a:pt x="8417" y="17442"/>
                    <a:pt x="8421" y="17445"/>
                    <a:pt x="8422" y="17446"/>
                  </a:cubicBezTo>
                  <a:cubicBezTo>
                    <a:pt x="8420" y="17445"/>
                    <a:pt x="8415" y="17444"/>
                    <a:pt x="8407" y="17441"/>
                  </a:cubicBezTo>
                  <a:cubicBezTo>
                    <a:pt x="8398" y="17438"/>
                    <a:pt x="8388" y="17435"/>
                    <a:pt x="8375" y="17431"/>
                  </a:cubicBezTo>
                  <a:cubicBezTo>
                    <a:pt x="8363" y="17427"/>
                    <a:pt x="8350" y="17424"/>
                    <a:pt x="8335" y="17420"/>
                  </a:cubicBezTo>
                  <a:cubicBezTo>
                    <a:pt x="8321" y="17415"/>
                    <a:pt x="8307" y="17412"/>
                    <a:pt x="8293" y="17408"/>
                  </a:cubicBezTo>
                  <a:lnTo>
                    <a:pt x="8040" y="17346"/>
                  </a:lnTo>
                  <a:lnTo>
                    <a:pt x="8016" y="17396"/>
                  </a:lnTo>
                  <a:lnTo>
                    <a:pt x="8452" y="17496"/>
                  </a:lnTo>
                  <a:lnTo>
                    <a:pt x="8482" y="17435"/>
                  </a:lnTo>
                  <a:lnTo>
                    <a:pt x="8285" y="17279"/>
                  </a:lnTo>
                  <a:cubicBezTo>
                    <a:pt x="8273" y="17270"/>
                    <a:pt x="8262" y="17261"/>
                    <a:pt x="8250" y="17253"/>
                  </a:cubicBezTo>
                  <a:cubicBezTo>
                    <a:pt x="8239" y="17244"/>
                    <a:pt x="8229" y="17237"/>
                    <a:pt x="8220" y="17230"/>
                  </a:cubicBezTo>
                  <a:cubicBezTo>
                    <a:pt x="8211" y="17223"/>
                    <a:pt x="8204" y="17218"/>
                    <a:pt x="8198" y="17214"/>
                  </a:cubicBezTo>
                  <a:cubicBezTo>
                    <a:pt x="8192" y="17210"/>
                    <a:pt x="8189" y="17208"/>
                    <a:pt x="8188" y="17207"/>
                  </a:cubicBezTo>
                  <a:cubicBezTo>
                    <a:pt x="8189" y="17207"/>
                    <a:pt x="8194" y="17209"/>
                    <a:pt x="8200" y="17211"/>
                  </a:cubicBezTo>
                  <a:cubicBezTo>
                    <a:pt x="8207" y="17213"/>
                    <a:pt x="8216" y="17215"/>
                    <a:pt x="8226" y="17218"/>
                  </a:cubicBezTo>
                  <a:cubicBezTo>
                    <a:pt x="8237" y="17221"/>
                    <a:pt x="8249" y="17225"/>
                    <a:pt x="8263" y="17228"/>
                  </a:cubicBezTo>
                  <a:cubicBezTo>
                    <a:pt x="8277" y="17232"/>
                    <a:pt x="8292" y="17236"/>
                    <a:pt x="8308" y="17240"/>
                  </a:cubicBezTo>
                  <a:lnTo>
                    <a:pt x="8549" y="17299"/>
                  </a:lnTo>
                  <a:lnTo>
                    <a:pt x="8579" y="17238"/>
                  </a:lnTo>
                  <a:lnTo>
                    <a:pt x="8232" y="16956"/>
                  </a:lnTo>
                  <a:close/>
                  <a:moveTo>
                    <a:pt x="8684" y="17024"/>
                  </a:moveTo>
                  <a:lnTo>
                    <a:pt x="8293" y="16832"/>
                  </a:lnTo>
                  <a:lnTo>
                    <a:pt x="8271" y="16877"/>
                  </a:lnTo>
                  <a:lnTo>
                    <a:pt x="8661" y="17070"/>
                  </a:lnTo>
                  <a:lnTo>
                    <a:pt x="8684" y="17024"/>
                  </a:lnTo>
                  <a:close/>
                  <a:moveTo>
                    <a:pt x="8800" y="16689"/>
                  </a:moveTo>
                  <a:lnTo>
                    <a:pt x="8724" y="16843"/>
                  </a:lnTo>
                  <a:lnTo>
                    <a:pt x="8372" y="16670"/>
                  </a:lnTo>
                  <a:lnTo>
                    <a:pt x="8349" y="16717"/>
                  </a:lnTo>
                  <a:lnTo>
                    <a:pt x="8740" y="16909"/>
                  </a:lnTo>
                  <a:lnTo>
                    <a:pt x="8836" y="16715"/>
                  </a:lnTo>
                  <a:lnTo>
                    <a:pt x="8800" y="16689"/>
                  </a:lnTo>
                  <a:close/>
                  <a:moveTo>
                    <a:pt x="9002" y="17661"/>
                  </a:moveTo>
                  <a:lnTo>
                    <a:pt x="9002" y="17587"/>
                  </a:lnTo>
                  <a:cubicBezTo>
                    <a:pt x="8992" y="17594"/>
                    <a:pt x="8982" y="17604"/>
                    <a:pt x="8970" y="17617"/>
                  </a:cubicBezTo>
                  <a:lnTo>
                    <a:pt x="8933" y="17655"/>
                  </a:lnTo>
                  <a:cubicBezTo>
                    <a:pt x="8914" y="17674"/>
                    <a:pt x="8898" y="17687"/>
                    <a:pt x="8883" y="17692"/>
                  </a:cubicBezTo>
                  <a:cubicBezTo>
                    <a:pt x="8869" y="17698"/>
                    <a:pt x="8853" y="17696"/>
                    <a:pt x="8838" y="17689"/>
                  </a:cubicBezTo>
                  <a:cubicBezTo>
                    <a:pt x="8817" y="17679"/>
                    <a:pt x="8805" y="17664"/>
                    <a:pt x="8800" y="17645"/>
                  </a:cubicBezTo>
                  <a:cubicBezTo>
                    <a:pt x="8796" y="17625"/>
                    <a:pt x="8799" y="17603"/>
                    <a:pt x="8812" y="17579"/>
                  </a:cubicBezTo>
                  <a:cubicBezTo>
                    <a:pt x="8816" y="17570"/>
                    <a:pt x="8820" y="17563"/>
                    <a:pt x="8825" y="17556"/>
                  </a:cubicBezTo>
                  <a:cubicBezTo>
                    <a:pt x="8830" y="17549"/>
                    <a:pt x="8835" y="17543"/>
                    <a:pt x="8842" y="17537"/>
                  </a:cubicBezTo>
                  <a:cubicBezTo>
                    <a:pt x="8848" y="17530"/>
                    <a:pt x="8855" y="17524"/>
                    <a:pt x="8863" y="17519"/>
                  </a:cubicBezTo>
                  <a:cubicBezTo>
                    <a:pt x="8871" y="17513"/>
                    <a:pt x="8881" y="17506"/>
                    <a:pt x="8891" y="17500"/>
                  </a:cubicBezTo>
                  <a:lnTo>
                    <a:pt x="8868" y="17463"/>
                  </a:lnTo>
                  <a:cubicBezTo>
                    <a:pt x="8824" y="17488"/>
                    <a:pt x="8793" y="17521"/>
                    <a:pt x="8772" y="17562"/>
                  </a:cubicBezTo>
                  <a:cubicBezTo>
                    <a:pt x="8763" y="17581"/>
                    <a:pt x="8757" y="17600"/>
                    <a:pt x="8755" y="17618"/>
                  </a:cubicBezTo>
                  <a:cubicBezTo>
                    <a:pt x="8753" y="17637"/>
                    <a:pt x="8754" y="17654"/>
                    <a:pt x="8758" y="17669"/>
                  </a:cubicBezTo>
                  <a:cubicBezTo>
                    <a:pt x="8763" y="17685"/>
                    <a:pt x="8770" y="17700"/>
                    <a:pt x="8781" y="17712"/>
                  </a:cubicBezTo>
                  <a:cubicBezTo>
                    <a:pt x="8792" y="17725"/>
                    <a:pt x="8806" y="17736"/>
                    <a:pt x="8822" y="17744"/>
                  </a:cubicBezTo>
                  <a:cubicBezTo>
                    <a:pt x="8847" y="17756"/>
                    <a:pt x="8873" y="17759"/>
                    <a:pt x="8898" y="17751"/>
                  </a:cubicBezTo>
                  <a:cubicBezTo>
                    <a:pt x="8910" y="17747"/>
                    <a:pt x="8921" y="17741"/>
                    <a:pt x="8931" y="17733"/>
                  </a:cubicBezTo>
                  <a:cubicBezTo>
                    <a:pt x="8941" y="17725"/>
                    <a:pt x="8953" y="17714"/>
                    <a:pt x="8967" y="17699"/>
                  </a:cubicBezTo>
                  <a:lnTo>
                    <a:pt x="8998" y="17665"/>
                  </a:lnTo>
                  <a:lnTo>
                    <a:pt x="9002" y="17661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67604736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5" orient="horz" pos="1236" userDrawn="1">
          <p15:clr>
            <a:srgbClr val="FBAE40"/>
          </p15:clr>
        </p15:guide>
        <p15:guide id="6" orient="horz" pos="2040" userDrawn="1">
          <p15:clr>
            <a:srgbClr val="FBAE40"/>
          </p15:clr>
        </p15:guide>
        <p15:guide id="7" pos="227" userDrawn="1">
          <p15:clr>
            <a:srgbClr val="FBAE40"/>
          </p15:clr>
        </p15:guide>
        <p15:guide id="8" pos="7461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intergrundbild"/>
          <p:cNvPicPr>
            <a:picLocks noChangeAspect="1"/>
          </p:cNvPicPr>
          <p:nvPr/>
        </p:nvPicPr>
        <p:blipFill rotWithShape="1">
          <a:blip r:embed="rId2"/>
          <a:srcRect t="300" b="5222"/>
          <a:stretch/>
        </p:blipFill>
        <p:spPr>
          <a:xfrm>
            <a:off x="0" y="1"/>
            <a:ext cx="12204700" cy="5669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80500" y="1962075"/>
            <a:ext cx="5042063" cy="498598"/>
          </a:xfrm>
          <a:solidFill>
            <a:schemeClr val="bg2"/>
          </a:solidFill>
        </p:spPr>
        <p:txBody>
          <a:bodyPr wrap="none" lIns="90000" tIns="0" rIns="9000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 der Präsentation auf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80500" y="3590925"/>
            <a:ext cx="2690800" cy="18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</a:p>
          <a:p>
            <a:pPr lvl="0"/>
            <a:r>
              <a:rPr lang="de-DE" dirty="0"/>
              <a:t>Name: der Referentin / des Referenten</a:t>
            </a:r>
          </a:p>
        </p:txBody>
      </p:sp>
      <p:sp>
        <p:nvSpPr>
          <p:cNvPr id="10" name="Logo"/>
          <p:cNvSpPr>
            <a:spLocks noChangeAspect="1" noEditPoints="1"/>
          </p:cNvSpPr>
          <p:nvPr/>
        </p:nvSpPr>
        <p:spPr bwMode="auto">
          <a:xfrm>
            <a:off x="480500" y="304199"/>
            <a:ext cx="360375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sz="1800" dirty="0"/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2047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6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478866" y="2484439"/>
            <a:ext cx="4255565" cy="498598"/>
          </a:xfrm>
          <a:solidFill>
            <a:schemeClr val="bg2"/>
          </a:solidFill>
        </p:spPr>
        <p:txBody>
          <a:bodyPr vert="horz" wrap="none" lIns="90000" rIns="9000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defRPr sz="3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zwei Zeilen einfügen</a:t>
            </a:r>
          </a:p>
        </p:txBody>
      </p:sp>
      <p:sp>
        <p:nvSpPr>
          <p:cNvPr id="2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774197" y="6028843"/>
            <a:ext cx="692083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4" name="Hintergrundbild">
            <a:extLst>
              <a:ext uri="{FF2B5EF4-FFF2-40B4-BE49-F238E27FC236}">
                <a16:creationId xmlns:a16="http://schemas.microsoft.com/office/drawing/2014/main" id="{BA571F12-9FBB-F444-8324-06D41A3658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7981"/>
            <a:ext cx="12204700" cy="5654051"/>
          </a:xfrm>
          <a:prstGeom prst="rect">
            <a:avLst/>
          </a:prstGeom>
        </p:spPr>
      </p:pic>
      <p:sp>
        <p:nvSpPr>
          <p:cNvPr id="25" name="Linie">
            <a:extLst>
              <a:ext uri="{FF2B5EF4-FFF2-40B4-BE49-F238E27FC236}">
                <a16:creationId xmlns:a16="http://schemas.microsoft.com/office/drawing/2014/main" id="{77CF79E4-663F-5B48-89C0-26073481A6A8}"/>
              </a:ext>
            </a:extLst>
          </p:cNvPr>
          <p:cNvSpPr/>
          <p:nvPr userDrawn="1"/>
        </p:nvSpPr>
        <p:spPr>
          <a:xfrm>
            <a:off x="0" y="5642640"/>
            <a:ext cx="122047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grpSp>
        <p:nvGrpSpPr>
          <p:cNvPr id="28" name="Regieanweisungen">
            <a:extLst>
              <a:ext uri="{FF2B5EF4-FFF2-40B4-BE49-F238E27FC236}">
                <a16:creationId xmlns:a16="http://schemas.microsoft.com/office/drawing/2014/main" id="{712B8235-5A53-9945-8D5D-3510A4AA4400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cxnSp>
          <p:nvCxnSpPr>
            <p:cNvPr id="32" name="Linie">
              <a:extLst>
                <a:ext uri="{FF2B5EF4-FFF2-40B4-BE49-F238E27FC236}">
                  <a16:creationId xmlns:a16="http://schemas.microsoft.com/office/drawing/2014/main" id="{9F75CF44-58E0-CF49-9E1C-463536DD6D92}"/>
                </a:ext>
              </a:extLst>
            </p:cNvPr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7A362EBF-CD5A-4142-8441-D4957096E564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>
              <a:extLst>
                <a:ext uri="{FF2B5EF4-FFF2-40B4-BE49-F238E27FC236}">
                  <a16:creationId xmlns:a16="http://schemas.microsoft.com/office/drawing/2014/main" id="{218FBFDE-7BFD-DB4F-883E-BEF6AD66B75F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>
              <a:extLst>
                <a:ext uri="{FF2B5EF4-FFF2-40B4-BE49-F238E27FC236}">
                  <a16:creationId xmlns:a16="http://schemas.microsoft.com/office/drawing/2014/main" id="{A6889172-AEB2-4B49-ABBB-14A5EC539A7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Linie">
              <a:extLst>
                <a:ext uri="{FF2B5EF4-FFF2-40B4-BE49-F238E27FC236}">
                  <a16:creationId xmlns:a16="http://schemas.microsoft.com/office/drawing/2014/main" id="{E7812F82-53CA-9C4F-BE00-FB80E6A90998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Linie">
              <a:extLst>
                <a:ext uri="{FF2B5EF4-FFF2-40B4-BE49-F238E27FC236}">
                  <a16:creationId xmlns:a16="http://schemas.microsoft.com/office/drawing/2014/main" id="{CE45FCEA-1E45-1343-8C1C-A3BEC099F383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>
              <a:extLst>
                <a:ext uri="{FF2B5EF4-FFF2-40B4-BE49-F238E27FC236}">
                  <a16:creationId xmlns:a16="http://schemas.microsoft.com/office/drawing/2014/main" id="{B6E18050-9C35-304A-9775-60B2821E1D4C}"/>
                </a:ext>
              </a:extLst>
            </p:cNvPr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>
              <a:extLst>
                <a:ext uri="{FF2B5EF4-FFF2-40B4-BE49-F238E27FC236}">
                  <a16:creationId xmlns:a16="http://schemas.microsoft.com/office/drawing/2014/main" id="{5221AB02-FC2F-414A-94B6-B8F74B382375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>
              <a:extLst>
                <a:ext uri="{FF2B5EF4-FFF2-40B4-BE49-F238E27FC236}">
                  <a16:creationId xmlns:a16="http://schemas.microsoft.com/office/drawing/2014/main" id="{BE156E55-54A9-F549-AA7E-7C3CABBE8937}"/>
                </a:ext>
              </a:extLst>
            </p:cNvPr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B8C93632-B41D-164C-8A56-30C5204E38F2}"/>
                </a:ext>
              </a:extLst>
            </p:cNvPr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Logo">
            <a:extLst>
              <a:ext uri="{FF2B5EF4-FFF2-40B4-BE49-F238E27FC236}">
                <a16:creationId xmlns:a16="http://schemas.microsoft.com/office/drawing/2014/main" id="{5838021F-306A-1641-8435-E83EC810637D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46" name="wissen.leben">
            <a:extLst>
              <a:ext uri="{FF2B5EF4-FFF2-40B4-BE49-F238E27FC236}">
                <a16:creationId xmlns:a16="http://schemas.microsoft.com/office/drawing/2014/main" id="{EFA1FCFF-ED22-EF47-B5EC-0ACF7025795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58775" y="6323606"/>
            <a:ext cx="1350000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8" name="Titel 1">
            <a:extLst>
              <a:ext uri="{FF2B5EF4-FFF2-40B4-BE49-F238E27FC236}">
                <a16:creationId xmlns:a16="http://schemas.microsoft.com/office/drawing/2014/main" id="{85805F51-5C97-E345-958F-2F1F3E4046D2}"/>
              </a:ext>
            </a:extLst>
          </p:cNvPr>
          <p:cNvSpPr txBox="1">
            <a:spLocks/>
          </p:cNvSpPr>
          <p:nvPr userDrawn="1"/>
        </p:nvSpPr>
        <p:spPr>
          <a:xfrm>
            <a:off x="360000" y="1962075"/>
            <a:ext cx="5042063" cy="498598"/>
          </a:xfrm>
          <a:prstGeom prst="rect">
            <a:avLst/>
          </a:prstGeom>
          <a:solidFill>
            <a:schemeClr val="bg2"/>
          </a:solidFill>
        </p:spPr>
        <p:txBody>
          <a:bodyPr vert="horz" wrap="none" lIns="90000" tIns="0" rIns="90000" bIns="0" rtlCol="0" anchor="t" anchorCtr="0">
            <a:sp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 kern="1200" baseline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de-DE"/>
              <a:t>Titel der Präsentation auf</a:t>
            </a:r>
            <a:endParaRPr lang="de-DE" dirty="0"/>
          </a:p>
        </p:txBody>
      </p:sp>
      <p:sp>
        <p:nvSpPr>
          <p:cNvPr id="59" name="Untertitel 2">
            <a:extLst>
              <a:ext uri="{FF2B5EF4-FFF2-40B4-BE49-F238E27FC236}">
                <a16:creationId xmlns:a16="http://schemas.microsoft.com/office/drawing/2014/main" id="{21FA039B-FF8C-CC43-A7B1-3587AB2B0425}"/>
              </a:ext>
            </a:extLst>
          </p:cNvPr>
          <p:cNvSpPr txBox="1">
            <a:spLocks/>
          </p:cNvSpPr>
          <p:nvPr userDrawn="1"/>
        </p:nvSpPr>
        <p:spPr>
          <a:xfrm>
            <a:off x="360000" y="3590925"/>
            <a:ext cx="2016000" cy="18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lang="de-DE" sz="1800" b="0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r>
              <a:rPr lang="en-GB"/>
              <a:t>Untertitel bzw. Kurzbeschreibung der Präsentation</a:t>
            </a:r>
          </a:p>
          <a:p>
            <a:r>
              <a:rPr lang="en-GB"/>
              <a:t>Name: der Referentin / des Referenten</a:t>
            </a:r>
            <a:endParaRPr lang="en-GB" dirty="0"/>
          </a:p>
        </p:txBody>
      </p:sp>
      <p:sp>
        <p:nvSpPr>
          <p:cNvPr id="60" name="Vertikaler Textplatzhalter 2">
            <a:extLst>
              <a:ext uri="{FF2B5EF4-FFF2-40B4-BE49-F238E27FC236}">
                <a16:creationId xmlns:a16="http://schemas.microsoft.com/office/drawing/2014/main" id="{757A8D0F-1525-5440-90DB-24F909E2470A}"/>
              </a:ext>
            </a:extLst>
          </p:cNvPr>
          <p:cNvSpPr>
            <a:spLocks noGrp="1"/>
          </p:cNvSpPr>
          <p:nvPr>
            <p:ph type="body" orient="vert" idx="18" hasCustomPrompt="1"/>
          </p:nvPr>
        </p:nvSpPr>
        <p:spPr>
          <a:xfrm>
            <a:off x="358775" y="2484439"/>
            <a:ext cx="4093663" cy="498598"/>
          </a:xfrm>
          <a:solidFill>
            <a:schemeClr val="bg2"/>
          </a:solidFill>
        </p:spPr>
        <p:txBody>
          <a:bodyPr vert="horz" wrap="none" lIns="90000" rIns="9000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zwei Zeilen einfügen</a:t>
            </a:r>
          </a:p>
        </p:txBody>
      </p:sp>
    </p:spTree>
    <p:extLst>
      <p:ext uri="{BB962C8B-B14F-4D97-AF65-F5344CB8AC3E}">
        <p14:creationId xmlns:p14="http://schemas.microsoft.com/office/powerpoint/2010/main" val="261098062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6" orient="horz" pos="1236" userDrawn="1">
          <p15:clr>
            <a:srgbClr val="FBAE40"/>
          </p15:clr>
        </p15:guide>
        <p15:guide id="7" orient="horz" pos="2262" userDrawn="1">
          <p15:clr>
            <a:srgbClr val="FBAE40"/>
          </p15:clr>
        </p15:guide>
        <p15:guide id="8" pos="227" userDrawn="1">
          <p15:clr>
            <a:srgbClr val="FBAE40"/>
          </p15:clr>
        </p15:guide>
        <p15:guide id="9" pos="7461" userDrawn="1">
          <p15:clr>
            <a:srgbClr val="FBAE40"/>
          </p15:clr>
        </p15:guide>
        <p15:guide id="10" orient="horz" pos="1565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/>
          <a:p>
            <a:r>
              <a:rPr lang="de-DE" dirty="0"/>
              <a:t>Headline einfügen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59999" y="1665066"/>
            <a:ext cx="11484001" cy="4240848"/>
          </a:xfrm>
        </p:spPr>
        <p:txBody>
          <a:bodyPr/>
          <a:lstStyle>
            <a:lvl1pPr marL="274638" marR="0" indent="-27463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  <a:lvl2pPr marL="539750" marR="0" indent="-28098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2pPr>
            <a:lvl3pPr marL="803275" marR="0" indent="-269875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3pPr>
            <a:lvl4pPr marL="1068388" marR="0" indent="-26828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4pPr>
            <a:lvl5pPr marL="1068388" marR="0" indent="-26828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5pPr>
            <a:lvl6pPr marL="1068388" marR="0" indent="-26828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6pPr>
            <a:lvl7pPr marL="1068388" marR="0" indent="-26828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7pPr>
            <a:lvl8pPr marL="1068388" marR="0" indent="-26828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8pPr>
            <a:lvl9pPr marL="1068388" marR="0" indent="-26828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9pPr>
          </a:lstStyle>
          <a:p>
            <a:pPr marL="274638" marR="0" lvl="0" indent="-27463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Fließtext auf erster Ebene // für weitere Aufzählungen </a:t>
            </a:r>
            <a:b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&gt;&gt; Menü &gt; Start &gt; Absatz &gt; Listenebne erhöhen </a:t>
            </a:r>
          </a:p>
          <a:p>
            <a:pPr marL="539750" marR="0" lvl="1" indent="-28098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Zweite Ebene</a:t>
            </a:r>
          </a:p>
          <a:p>
            <a:pPr marL="803275" marR="0" lvl="2" indent="-269875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Dritte Ebene</a:t>
            </a:r>
          </a:p>
          <a:p>
            <a:pPr marL="1068388" marR="0" lvl="3" indent="-26828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Vierte Ebene</a:t>
            </a:r>
          </a:p>
          <a:p>
            <a:pPr marL="1068388" marR="0" lvl="4" indent="-26828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Fünfte Ebene</a:t>
            </a:r>
          </a:p>
          <a:p>
            <a:pPr marL="1068388" marR="0" lvl="5" indent="-26828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Sechste Ebene</a:t>
            </a:r>
          </a:p>
          <a:p>
            <a:pPr marL="1068388" marR="0" lvl="6" indent="-26828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Siebte Ebene</a:t>
            </a:r>
          </a:p>
          <a:p>
            <a:pPr marL="1068388" marR="0" lvl="7" indent="-26828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Achte Ebene</a:t>
            </a:r>
          </a:p>
          <a:p>
            <a:pPr marL="1068388" marR="0" lvl="8" indent="-26828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Neunte Ebene</a:t>
            </a:r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1BA5F8B6-9755-B049-B5EE-24C8818A39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0000" y="388800"/>
            <a:ext cx="8244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9pPr>
          </a:lstStyle>
          <a:p>
            <a:r>
              <a:rPr lang="en-GB"/>
              <a:t>Sequentielle PGMs &amp; Inferenz</a:t>
            </a:r>
            <a:endParaRPr lang="de-DE" dirty="0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7BA8AF51-BD09-E140-B970-8F7D15CD2A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999" y="6172447"/>
            <a:ext cx="8425225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9pPr>
          </a:lstStyle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AE209590-B7E9-864F-8E23-D8E66B67ED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4000" y="6172448"/>
            <a:ext cx="72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9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4" name="Linie">
            <a:extLst>
              <a:ext uri="{FF2B5EF4-FFF2-40B4-BE49-F238E27FC236}">
                <a16:creationId xmlns:a16="http://schemas.microsoft.com/office/drawing/2014/main" id="{74E4E7DF-5D97-5A48-92FB-8CDE15E71AB3}"/>
              </a:ext>
            </a:extLst>
          </p:cNvPr>
          <p:cNvSpPr/>
          <p:nvPr userDrawn="1"/>
        </p:nvSpPr>
        <p:spPr>
          <a:xfrm>
            <a:off x="0" y="6030720"/>
            <a:ext cx="12204000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342253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6" orient="horz" pos="1463" userDrawn="1">
          <p15:clr>
            <a:srgbClr val="FBAE40"/>
          </p15:clr>
        </p15:guide>
        <p15:guide id="7" orient="horz" pos="3618" userDrawn="1">
          <p15:clr>
            <a:srgbClr val="FBAE40"/>
          </p15:clr>
        </p15:guide>
        <p15:guide id="8" orient="horz" pos="851" userDrawn="1">
          <p15:clr>
            <a:srgbClr val="FBAE40"/>
          </p15:clr>
        </p15:guide>
        <p15:guide id="9" pos="227" userDrawn="1">
          <p15:clr>
            <a:srgbClr val="FBAE40"/>
          </p15:clr>
        </p15:guide>
        <p15:guide id="10" pos="7461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0336" y="1666800"/>
            <a:ext cx="5580000" cy="4239112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4360" y="1666800"/>
            <a:ext cx="5579639" cy="4239112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DD891D81-850B-104A-8882-3B4FE65D2A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00000" y="388800"/>
            <a:ext cx="8244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9pPr>
          </a:lstStyle>
          <a:p>
            <a:r>
              <a:rPr lang="en-GB"/>
              <a:t>Sequentielle PGMs &amp; Inferenz</a:t>
            </a:r>
            <a:endParaRPr lang="de-DE" dirty="0"/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5C3E01FC-4088-3E4B-A987-3CBED1C47A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999" y="6172447"/>
            <a:ext cx="8425225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9pPr>
          </a:lstStyle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1227048F-4499-5747-BBA5-477A08D6E8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4000" y="6172448"/>
            <a:ext cx="72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9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3" name="Linie">
            <a:extLst>
              <a:ext uri="{FF2B5EF4-FFF2-40B4-BE49-F238E27FC236}">
                <a16:creationId xmlns:a16="http://schemas.microsoft.com/office/drawing/2014/main" id="{B3105BE5-7E5E-0845-B3F4-48E9C5D4B19D}"/>
              </a:ext>
            </a:extLst>
          </p:cNvPr>
          <p:cNvSpPr/>
          <p:nvPr userDrawn="1"/>
        </p:nvSpPr>
        <p:spPr>
          <a:xfrm>
            <a:off x="0" y="6030720"/>
            <a:ext cx="12204000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013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+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2202" y="2615518"/>
            <a:ext cx="5578139" cy="3290393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4361" y="2615518"/>
            <a:ext cx="5579639" cy="3290393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E951C31-C6BD-824C-BF6E-8C71F39EAA78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59999" y="1666800"/>
            <a:ext cx="5580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770AB22-F3E9-294E-99D4-9AB1D452A1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4359" y="1666800"/>
            <a:ext cx="55796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Datumsplatzhalter 3">
            <a:extLst>
              <a:ext uri="{FF2B5EF4-FFF2-40B4-BE49-F238E27FC236}">
                <a16:creationId xmlns:a16="http://schemas.microsoft.com/office/drawing/2014/main" id="{7C6A65A7-1CBA-0D4F-B9D8-6D61E7871B6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600000" y="388800"/>
            <a:ext cx="8244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9pPr>
          </a:lstStyle>
          <a:p>
            <a:r>
              <a:rPr lang="en-GB"/>
              <a:t>Sequentielle PGMs &amp; Inferenz</a:t>
            </a:r>
            <a:endParaRPr lang="de-DE" dirty="0"/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B6433E5C-9FED-DA4C-8DE8-B99B9F30010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59999" y="6172447"/>
            <a:ext cx="8425225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9pPr>
          </a:lstStyle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AFD26347-1A0A-784C-8CCF-ACBD593832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4000" y="6172448"/>
            <a:ext cx="72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9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5" name="Linie">
            <a:extLst>
              <a:ext uri="{FF2B5EF4-FFF2-40B4-BE49-F238E27FC236}">
                <a16:creationId xmlns:a16="http://schemas.microsoft.com/office/drawing/2014/main" id="{5D1988EE-945D-DC4D-B6FF-84072DB78E01}"/>
              </a:ext>
            </a:extLst>
          </p:cNvPr>
          <p:cNvSpPr/>
          <p:nvPr userDrawn="1"/>
        </p:nvSpPr>
        <p:spPr>
          <a:xfrm>
            <a:off x="0" y="6030720"/>
            <a:ext cx="12204000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9029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59999" y="904868"/>
            <a:ext cx="11484001" cy="57532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Headline einfügen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59999" y="1665065"/>
            <a:ext cx="11484001" cy="42408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grpSp>
        <p:nvGrpSpPr>
          <p:cNvPr id="76" name="Regieanweisungen">
            <a:extLst>
              <a:ext uri="{FF2B5EF4-FFF2-40B4-BE49-F238E27FC236}">
                <a16:creationId xmlns:a16="http://schemas.microsoft.com/office/drawing/2014/main" id="{D1E7AB19-6326-F842-B55D-602CEE998E58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cxnSp>
          <p:nvCxnSpPr>
            <p:cNvPr id="81" name="Linie">
              <a:extLst>
                <a:ext uri="{FF2B5EF4-FFF2-40B4-BE49-F238E27FC236}">
                  <a16:creationId xmlns:a16="http://schemas.microsoft.com/office/drawing/2014/main" id="{E83804AF-E342-CE4F-B1EC-DEAF381D56D0}"/>
                </a:ext>
              </a:extLst>
            </p:cNvPr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Linie">
              <a:extLst>
                <a:ext uri="{FF2B5EF4-FFF2-40B4-BE49-F238E27FC236}">
                  <a16:creationId xmlns:a16="http://schemas.microsoft.com/office/drawing/2014/main" id="{424FF1AA-1F85-0349-8AC7-B8DE428B8B2E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Linie">
              <a:extLst>
                <a:ext uri="{FF2B5EF4-FFF2-40B4-BE49-F238E27FC236}">
                  <a16:creationId xmlns:a16="http://schemas.microsoft.com/office/drawing/2014/main" id="{D3816368-3ED9-E949-869E-C138AEA477E6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Linie">
              <a:extLst>
                <a:ext uri="{FF2B5EF4-FFF2-40B4-BE49-F238E27FC236}">
                  <a16:creationId xmlns:a16="http://schemas.microsoft.com/office/drawing/2014/main" id="{A35BC36B-DBB2-8D43-8FC8-61482A66030E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Linie">
              <a:extLst>
                <a:ext uri="{FF2B5EF4-FFF2-40B4-BE49-F238E27FC236}">
                  <a16:creationId xmlns:a16="http://schemas.microsoft.com/office/drawing/2014/main" id="{1D0BC4A0-12DF-0742-991C-E85484A0CF65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Linie">
              <a:extLst>
                <a:ext uri="{FF2B5EF4-FFF2-40B4-BE49-F238E27FC236}">
                  <a16:creationId xmlns:a16="http://schemas.microsoft.com/office/drawing/2014/main" id="{28E5A8EC-4E8D-2243-AAA2-E0CA4662348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Linie">
              <a:extLst>
                <a:ext uri="{FF2B5EF4-FFF2-40B4-BE49-F238E27FC236}">
                  <a16:creationId xmlns:a16="http://schemas.microsoft.com/office/drawing/2014/main" id="{89CA6780-65ED-624F-AF8E-E86F7BC6A566}"/>
                </a:ext>
              </a:extLst>
            </p:cNvPr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Linie">
              <a:extLst>
                <a:ext uri="{FF2B5EF4-FFF2-40B4-BE49-F238E27FC236}">
                  <a16:creationId xmlns:a16="http://schemas.microsoft.com/office/drawing/2014/main" id="{5C0C5252-6141-8542-B72D-C99EAD621600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Linie">
              <a:extLst>
                <a:ext uri="{FF2B5EF4-FFF2-40B4-BE49-F238E27FC236}">
                  <a16:creationId xmlns:a16="http://schemas.microsoft.com/office/drawing/2014/main" id="{B5AFC2EF-7146-F64A-AFFE-05B78978B34C}"/>
                </a:ext>
              </a:extLst>
            </p:cNvPr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Linie">
              <a:extLst>
                <a:ext uri="{FF2B5EF4-FFF2-40B4-BE49-F238E27FC236}">
                  <a16:creationId xmlns:a16="http://schemas.microsoft.com/office/drawing/2014/main" id="{03D06505-86C7-C14B-8902-B14251A25389}"/>
                </a:ext>
              </a:extLst>
            </p:cNvPr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Datumsplatzhalter 3">
            <a:extLst>
              <a:ext uri="{FF2B5EF4-FFF2-40B4-BE49-F238E27FC236}">
                <a16:creationId xmlns:a16="http://schemas.microsoft.com/office/drawing/2014/main" id="{BBC00DD8-CEB4-714C-9F21-1C97522ED6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0000" y="388800"/>
            <a:ext cx="8244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9pPr>
          </a:lstStyle>
          <a:p>
            <a:r>
              <a:rPr lang="en-GB"/>
              <a:t>Sequentielle PGMs &amp; Inferenz</a:t>
            </a:r>
            <a:endParaRPr lang="de-DE" dirty="0"/>
          </a:p>
        </p:txBody>
      </p:sp>
      <p:sp>
        <p:nvSpPr>
          <p:cNvPr id="99" name="Fußzeilenplatzhalter 4">
            <a:extLst>
              <a:ext uri="{FF2B5EF4-FFF2-40B4-BE49-F238E27FC236}">
                <a16:creationId xmlns:a16="http://schemas.microsoft.com/office/drawing/2014/main" id="{20C08151-2A10-7E40-AD9E-0C6B1986FA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999" y="6172447"/>
            <a:ext cx="8425225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9pPr>
          </a:lstStyle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100" name="Foliennummernplatzhalter 5">
            <a:extLst>
              <a:ext uri="{FF2B5EF4-FFF2-40B4-BE49-F238E27FC236}">
                <a16:creationId xmlns:a16="http://schemas.microsoft.com/office/drawing/2014/main" id="{B9FBCA1B-1C8C-194C-82E1-B0AC47CED4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4000" y="6172448"/>
            <a:ext cx="72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9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01" name="Logo">
            <a:extLst>
              <a:ext uri="{FF2B5EF4-FFF2-40B4-BE49-F238E27FC236}">
                <a16:creationId xmlns:a16="http://schemas.microsoft.com/office/drawing/2014/main" id="{03F2C863-AB4B-0042-B635-635A91C8D52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60000" y="304200"/>
            <a:ext cx="1440000" cy="41580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02" name="Linie">
            <a:extLst>
              <a:ext uri="{FF2B5EF4-FFF2-40B4-BE49-F238E27FC236}">
                <a16:creationId xmlns:a16="http://schemas.microsoft.com/office/drawing/2014/main" id="{60B90A70-D8B1-A04E-AE50-1F02457FB929}"/>
              </a:ext>
            </a:extLst>
          </p:cNvPr>
          <p:cNvSpPr/>
          <p:nvPr userDrawn="1"/>
        </p:nvSpPr>
        <p:spPr>
          <a:xfrm>
            <a:off x="0" y="6030720"/>
            <a:ext cx="12204000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5700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83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4" r:id="rId15"/>
  </p:sldLayoutIdLst>
  <p:hf hdr="0"/>
  <p:txStyles>
    <p:titleStyle>
      <a:lvl1pPr marL="0" indent="0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800" b="1" i="0" kern="1200" baseline="0">
          <a:solidFill>
            <a:schemeClr val="bg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74638" indent="-274638" algn="l" defTabSz="914377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lang="de-DE" sz="2400" b="0" i="0" u="none" strike="noStrike" kern="1200" baseline="0" smtClean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539750" indent="-280988" algn="l" defTabSz="914377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2200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803275" indent="-269875" algn="l" defTabSz="914377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2000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068388" indent="-268288" algn="l" defTabSz="914377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800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068388" indent="-268288" algn="l" defTabSz="914377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800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068388" indent="-268288" algn="l" defTabSz="914377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800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6pPr>
      <a:lvl7pPr marL="1068388" indent="-268288" algn="l" defTabSz="914377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800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7pPr>
      <a:lvl8pPr marL="1068388" indent="-268288" algn="l" defTabSz="914377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800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8pPr>
      <a:lvl9pPr marL="1068388" indent="-268288" algn="l" defTabSz="914377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800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png"/><Relationship Id="rId13" Type="http://schemas.openxmlformats.org/officeDocument/2006/relationships/image" Target="../media/image201.png"/><Relationship Id="rId18" Type="http://schemas.openxmlformats.org/officeDocument/2006/relationships/image" Target="../media/image11.png"/><Relationship Id="rId26" Type="http://schemas.openxmlformats.org/officeDocument/2006/relationships/image" Target="../media/image19.png"/><Relationship Id="rId3" Type="http://schemas.openxmlformats.org/officeDocument/2006/relationships/image" Target="../media/image4.png"/><Relationship Id="rId21" Type="http://schemas.openxmlformats.org/officeDocument/2006/relationships/image" Target="../media/image14.png"/><Relationship Id="rId7" Type="http://schemas.openxmlformats.org/officeDocument/2006/relationships/image" Target="../media/image8.png"/><Relationship Id="rId12" Type="http://schemas.openxmlformats.org/officeDocument/2006/relationships/image" Target="../media/image200.png"/><Relationship Id="rId17" Type="http://schemas.openxmlformats.org/officeDocument/2006/relationships/image" Target="../media/image205.png"/><Relationship Id="rId25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0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99.png"/><Relationship Id="rId24" Type="http://schemas.openxmlformats.org/officeDocument/2006/relationships/image" Target="../media/image17.png"/><Relationship Id="rId5" Type="http://schemas.openxmlformats.org/officeDocument/2006/relationships/image" Target="../media/image6.png"/><Relationship Id="rId15" Type="http://schemas.openxmlformats.org/officeDocument/2006/relationships/image" Target="../media/image9.png"/><Relationship Id="rId23" Type="http://schemas.openxmlformats.org/officeDocument/2006/relationships/image" Target="../media/image16.png"/><Relationship Id="rId10" Type="http://schemas.openxmlformats.org/officeDocument/2006/relationships/image" Target="../media/image198.png"/><Relationship Id="rId19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97.png"/><Relationship Id="rId14" Type="http://schemas.openxmlformats.org/officeDocument/2006/relationships/image" Target="../media/image202.png"/><Relationship Id="rId22" Type="http://schemas.openxmlformats.org/officeDocument/2006/relationships/image" Target="../media/image15.png"/><Relationship Id="rId27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0.png"/><Relationship Id="rId3" Type="http://schemas.openxmlformats.org/officeDocument/2006/relationships/image" Target="../media/image1710.png"/><Relationship Id="rId7" Type="http://schemas.openxmlformats.org/officeDocument/2006/relationships/image" Target="../media/image2110.png"/><Relationship Id="rId12" Type="http://schemas.openxmlformats.org/officeDocument/2006/relationships/image" Target="../media/image151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10.png"/><Relationship Id="rId11" Type="http://schemas.openxmlformats.org/officeDocument/2006/relationships/image" Target="../media/image1410.png"/><Relationship Id="rId5" Type="http://schemas.openxmlformats.org/officeDocument/2006/relationships/image" Target="../media/image1910.png"/><Relationship Id="rId10" Type="http://schemas.openxmlformats.org/officeDocument/2006/relationships/image" Target="../media/image1310.png"/><Relationship Id="rId4" Type="http://schemas.openxmlformats.org/officeDocument/2006/relationships/image" Target="../media/image1810.png"/><Relationship Id="rId9" Type="http://schemas.openxmlformats.org/officeDocument/2006/relationships/image" Target="../media/image1210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06.png"/></Relationships>
</file>

<file path=ppt/slides/_rels/slide101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00.png"/><Relationship Id="rId26" Type="http://schemas.openxmlformats.org/officeDocument/2006/relationships/image" Target="../media/image668.png"/><Relationship Id="rId39" Type="http://schemas.openxmlformats.org/officeDocument/2006/relationships/image" Target="../media/image718.png"/><Relationship Id="rId21" Type="http://schemas.openxmlformats.org/officeDocument/2006/relationships/image" Target="../media/image663.png"/><Relationship Id="rId34" Type="http://schemas.openxmlformats.org/officeDocument/2006/relationships/image" Target="../media/image713.png"/><Relationship Id="rId42" Type="http://schemas.openxmlformats.org/officeDocument/2006/relationships/image" Target="../media/image101.png"/><Relationship Id="rId17" Type="http://schemas.openxmlformats.org/officeDocument/2006/relationships/image" Target="../media/image99.png"/><Relationship Id="rId25" Type="http://schemas.openxmlformats.org/officeDocument/2006/relationships/image" Target="../media/image667.png"/><Relationship Id="rId33" Type="http://schemas.openxmlformats.org/officeDocument/2006/relationships/image" Target="../media/image712.png"/><Relationship Id="rId38" Type="http://schemas.openxmlformats.org/officeDocument/2006/relationships/image" Target="../media/image717.png"/><Relationship Id="rId2" Type="http://schemas.openxmlformats.org/officeDocument/2006/relationships/image" Target="../media/image707.png"/><Relationship Id="rId16" Type="http://schemas.openxmlformats.org/officeDocument/2006/relationships/image" Target="../media/image98.png"/><Relationship Id="rId20" Type="http://schemas.openxmlformats.org/officeDocument/2006/relationships/image" Target="../media/image662.png"/><Relationship Id="rId29" Type="http://schemas.openxmlformats.org/officeDocument/2006/relationships/image" Target="../media/image671.png"/><Relationship Id="rId41" Type="http://schemas.openxmlformats.org/officeDocument/2006/relationships/image" Target="../media/image720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666.png"/><Relationship Id="rId32" Type="http://schemas.openxmlformats.org/officeDocument/2006/relationships/image" Target="../media/image711.png"/><Relationship Id="rId37" Type="http://schemas.openxmlformats.org/officeDocument/2006/relationships/image" Target="../media/image716.png"/><Relationship Id="rId40" Type="http://schemas.openxmlformats.org/officeDocument/2006/relationships/image" Target="../media/image719.png"/><Relationship Id="rId23" Type="http://schemas.openxmlformats.org/officeDocument/2006/relationships/image" Target="../media/image665.png"/><Relationship Id="rId28" Type="http://schemas.openxmlformats.org/officeDocument/2006/relationships/image" Target="../media/image670.png"/><Relationship Id="rId36" Type="http://schemas.openxmlformats.org/officeDocument/2006/relationships/image" Target="../media/image715.png"/><Relationship Id="rId15" Type="http://schemas.openxmlformats.org/officeDocument/2006/relationships/image" Target="../media/image97.png"/><Relationship Id="rId19" Type="http://schemas.openxmlformats.org/officeDocument/2006/relationships/image" Target="../media/image661.png"/><Relationship Id="rId31" Type="http://schemas.openxmlformats.org/officeDocument/2006/relationships/image" Target="../media/image709.png"/><Relationship Id="rId22" Type="http://schemas.openxmlformats.org/officeDocument/2006/relationships/image" Target="../media/image664.png"/><Relationship Id="rId27" Type="http://schemas.openxmlformats.org/officeDocument/2006/relationships/image" Target="../media/image669.png"/><Relationship Id="rId30" Type="http://schemas.openxmlformats.org/officeDocument/2006/relationships/image" Target="../media/image708.png"/><Relationship Id="rId35" Type="http://schemas.openxmlformats.org/officeDocument/2006/relationships/image" Target="../media/image714.png"/><Relationship Id="rId14" Type="http://schemas.openxmlformats.org/officeDocument/2006/relationships/image" Target="../media/image96.pn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1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2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3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4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5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6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8.png"/><Relationship Id="rId13" Type="http://schemas.openxmlformats.org/officeDocument/2006/relationships/image" Target="../media/image573.png"/><Relationship Id="rId7" Type="http://schemas.openxmlformats.org/officeDocument/2006/relationships/image" Target="../media/image567.png"/><Relationship Id="rId12" Type="http://schemas.openxmlformats.org/officeDocument/2006/relationships/image" Target="../media/image572.png"/><Relationship Id="rId2" Type="http://schemas.openxmlformats.org/officeDocument/2006/relationships/image" Target="../media/image7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6.png"/><Relationship Id="rId11" Type="http://schemas.openxmlformats.org/officeDocument/2006/relationships/image" Target="../media/image571.png"/><Relationship Id="rId5" Type="http://schemas.openxmlformats.org/officeDocument/2006/relationships/image" Target="../media/image565.png"/><Relationship Id="rId15" Type="http://schemas.openxmlformats.org/officeDocument/2006/relationships/image" Target="../media/image556.png"/><Relationship Id="rId10" Type="http://schemas.openxmlformats.org/officeDocument/2006/relationships/image" Target="../media/image570.png"/><Relationship Id="rId9" Type="http://schemas.openxmlformats.org/officeDocument/2006/relationships/image" Target="../media/image569.png"/><Relationship Id="rId14" Type="http://schemas.openxmlformats.org/officeDocument/2006/relationships/image" Target="../media/image574.pn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8.png"/><Relationship Id="rId13" Type="http://schemas.openxmlformats.org/officeDocument/2006/relationships/image" Target="../media/image573.png"/><Relationship Id="rId3" Type="http://schemas.openxmlformats.org/officeDocument/2006/relationships/image" Target="../media/image558.emf"/><Relationship Id="rId7" Type="http://schemas.openxmlformats.org/officeDocument/2006/relationships/image" Target="../media/image567.png"/><Relationship Id="rId12" Type="http://schemas.openxmlformats.org/officeDocument/2006/relationships/image" Target="../media/image572.png"/><Relationship Id="rId2" Type="http://schemas.openxmlformats.org/officeDocument/2006/relationships/image" Target="../media/image55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6.png"/><Relationship Id="rId11" Type="http://schemas.openxmlformats.org/officeDocument/2006/relationships/image" Target="../media/image571.png"/><Relationship Id="rId5" Type="http://schemas.openxmlformats.org/officeDocument/2006/relationships/image" Target="../media/image565.png"/><Relationship Id="rId10" Type="http://schemas.openxmlformats.org/officeDocument/2006/relationships/image" Target="../media/image570.png"/><Relationship Id="rId9" Type="http://schemas.openxmlformats.org/officeDocument/2006/relationships/image" Target="../media/image569.png"/><Relationship Id="rId14" Type="http://schemas.openxmlformats.org/officeDocument/2006/relationships/image" Target="../media/image57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00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0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82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81.emf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83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6.emf"/><Relationship Id="rId13" Type="http://schemas.openxmlformats.org/officeDocument/2006/relationships/oleObject" Target="../embeddings/oleObject9.bin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12" Type="http://schemas.openxmlformats.org/officeDocument/2006/relationships/image" Target="../media/image588.w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90.e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585.w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5" Type="http://schemas.openxmlformats.org/officeDocument/2006/relationships/oleObject" Target="../embeddings/oleObject10.bin"/><Relationship Id="rId10" Type="http://schemas.openxmlformats.org/officeDocument/2006/relationships/image" Target="../media/image587.emf"/><Relationship Id="rId4" Type="http://schemas.openxmlformats.org/officeDocument/2006/relationships/image" Target="../media/image584.emf"/><Relationship Id="rId9" Type="http://schemas.openxmlformats.org/officeDocument/2006/relationships/oleObject" Target="../embeddings/oleObject7.bin"/><Relationship Id="rId14" Type="http://schemas.openxmlformats.org/officeDocument/2006/relationships/image" Target="../media/image589.wmf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3.emf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92.e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591.emf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6.emf"/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95.e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594.emf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728.png"/><Relationship Id="rId4" Type="http://schemas.openxmlformats.org/officeDocument/2006/relationships/image" Target="../media/image597.emf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png"/><Relationship Id="rId13" Type="http://schemas.openxmlformats.org/officeDocument/2006/relationships/image" Target="../media/image36.png"/><Relationship Id="rId3" Type="http://schemas.openxmlformats.org/officeDocument/2006/relationships/image" Target="../media/image2510.png"/><Relationship Id="rId7" Type="http://schemas.openxmlformats.org/officeDocument/2006/relationships/image" Target="../media/image290.png"/><Relationship Id="rId12" Type="http://schemas.openxmlformats.org/officeDocument/2006/relationships/image" Target="../media/image3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0.png"/><Relationship Id="rId11" Type="http://schemas.openxmlformats.org/officeDocument/2006/relationships/image" Target="../media/image3310.png"/><Relationship Id="rId5" Type="http://schemas.openxmlformats.org/officeDocument/2006/relationships/image" Target="../media/image277.png"/><Relationship Id="rId15" Type="http://schemas.openxmlformats.org/officeDocument/2006/relationships/image" Target="../media/image372.png"/><Relationship Id="rId10" Type="http://schemas.openxmlformats.org/officeDocument/2006/relationships/image" Target="../media/image320.png"/><Relationship Id="rId4" Type="http://schemas.openxmlformats.org/officeDocument/2006/relationships/image" Target="../media/image2610.png"/><Relationship Id="rId9" Type="http://schemas.openxmlformats.org/officeDocument/2006/relationships/image" Target="../media/image310.png"/><Relationship Id="rId1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9.png"/><Relationship Id="rId7" Type="http://schemas.openxmlformats.org/officeDocument/2006/relationships/image" Target="../media/image41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0.png"/><Relationship Id="rId11" Type="http://schemas.openxmlformats.org/officeDocument/2006/relationships/image" Target="../media/image372.png"/><Relationship Id="rId5" Type="http://schemas.openxmlformats.org/officeDocument/2006/relationships/image" Target="../media/image41.png"/><Relationship Id="rId10" Type="http://schemas.openxmlformats.org/officeDocument/2006/relationships/image" Target="../media/image360.png"/><Relationship Id="rId4" Type="http://schemas.openxmlformats.org/officeDocument/2006/relationships/image" Target="../media/image40.png"/><Relationship Id="rId9" Type="http://schemas.openxmlformats.org/officeDocument/2006/relationships/image" Target="../media/image3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44.png"/><Relationship Id="rId7" Type="http://schemas.openxmlformats.org/officeDocument/2006/relationships/image" Target="../media/image4410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image" Target="../media/image43.png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9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9" Type="http://schemas.openxmlformats.org/officeDocument/2006/relationships/image" Target="../media/image46.png"/><Relationship Id="rId1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1.png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3" Type="http://schemas.openxmlformats.org/officeDocument/2006/relationships/image" Target="../media/image47.png"/><Relationship Id="rId7" Type="http://schemas.openxmlformats.org/officeDocument/2006/relationships/image" Target="../media/image400.png"/><Relationship Id="rId12" Type="http://schemas.openxmlformats.org/officeDocument/2006/relationships/image" Target="../media/image372.png"/><Relationship Id="rId17" Type="http://schemas.openxmlformats.org/officeDocument/2006/relationships/image" Target="../media/image68.png"/><Relationship Id="rId2" Type="http://schemas.openxmlformats.org/officeDocument/2006/relationships/image" Target="../media/image60.pn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63.png"/><Relationship Id="rId5" Type="http://schemas.openxmlformats.org/officeDocument/2006/relationships/image" Target="../media/image40.png"/><Relationship Id="rId15" Type="http://schemas.openxmlformats.org/officeDocument/2006/relationships/image" Target="../media/image66.png"/><Relationship Id="rId10" Type="http://schemas.openxmlformats.org/officeDocument/2006/relationships/image" Target="../media/image62.png"/><Relationship Id="rId19" Type="http://schemas.openxmlformats.org/officeDocument/2006/relationships/image" Target="../media/image70.png"/><Relationship Id="rId4" Type="http://schemas.openxmlformats.org/officeDocument/2006/relationships/image" Target="../media/image39.png"/><Relationship Id="rId9" Type="http://schemas.openxmlformats.org/officeDocument/2006/relationships/image" Target="../media/image42.png"/><Relationship Id="rId1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18" Type="http://schemas.openxmlformats.org/officeDocument/2006/relationships/image" Target="../media/image49.png"/><Relationship Id="rId26" Type="http://schemas.openxmlformats.org/officeDocument/2006/relationships/image" Target="../media/image57.png"/><Relationship Id="rId3" Type="http://schemas.openxmlformats.org/officeDocument/2006/relationships/image" Target="../media/image72.png"/><Relationship Id="rId21" Type="http://schemas.openxmlformats.org/officeDocument/2006/relationships/image" Target="../media/image52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17" Type="http://schemas.openxmlformats.org/officeDocument/2006/relationships/image" Target="../media/image48.png"/><Relationship Id="rId25" Type="http://schemas.openxmlformats.org/officeDocument/2006/relationships/image" Target="../media/image56.png"/><Relationship Id="rId2" Type="http://schemas.openxmlformats.org/officeDocument/2006/relationships/image" Target="../media/image71.png"/><Relationship Id="rId16" Type="http://schemas.openxmlformats.org/officeDocument/2006/relationships/image" Target="../media/image46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24" Type="http://schemas.openxmlformats.org/officeDocument/2006/relationships/image" Target="../media/image55.png"/><Relationship Id="rId5" Type="http://schemas.openxmlformats.org/officeDocument/2006/relationships/image" Target="../media/image74.png"/><Relationship Id="rId15" Type="http://schemas.openxmlformats.org/officeDocument/2006/relationships/image" Target="../media/image45.png"/><Relationship Id="rId23" Type="http://schemas.openxmlformats.org/officeDocument/2006/relationships/image" Target="../media/image54.png"/><Relationship Id="rId10" Type="http://schemas.openxmlformats.org/officeDocument/2006/relationships/image" Target="../media/image79.png"/><Relationship Id="rId19" Type="http://schemas.openxmlformats.org/officeDocument/2006/relationships/image" Target="../media/image50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4410.png"/><Relationship Id="rId22" Type="http://schemas.openxmlformats.org/officeDocument/2006/relationships/image" Target="../media/image83.png"/><Relationship Id="rId27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png"/><Relationship Id="rId18" Type="http://schemas.openxmlformats.org/officeDocument/2006/relationships/image" Target="../media/image9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17" Type="http://schemas.openxmlformats.org/officeDocument/2006/relationships/image" Target="../media/image9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97.png"/><Relationship Id="rId20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5" Type="http://schemas.openxmlformats.org/officeDocument/2006/relationships/image" Target="../media/image96.png"/><Relationship Id="rId10" Type="http://schemas.openxmlformats.org/officeDocument/2006/relationships/image" Target="../media/image91.png"/><Relationship Id="rId19" Type="http://schemas.openxmlformats.org/officeDocument/2006/relationships/image" Target="../media/image100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Relationship Id="rId14" Type="http://schemas.openxmlformats.org/officeDocument/2006/relationships/image" Target="../media/image9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1.png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3" Type="http://schemas.openxmlformats.org/officeDocument/2006/relationships/image" Target="../media/image1012.png"/><Relationship Id="rId7" Type="http://schemas.openxmlformats.org/officeDocument/2006/relationships/image" Target="../media/image400.png"/><Relationship Id="rId12" Type="http://schemas.openxmlformats.org/officeDocument/2006/relationships/image" Target="../media/image372.png"/><Relationship Id="rId17" Type="http://schemas.openxmlformats.org/officeDocument/2006/relationships/image" Target="../media/image68.png"/><Relationship Id="rId2" Type="http://schemas.openxmlformats.org/officeDocument/2006/relationships/image" Target="../media/image840.pn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63.png"/><Relationship Id="rId5" Type="http://schemas.openxmlformats.org/officeDocument/2006/relationships/image" Target="../media/image40.png"/><Relationship Id="rId15" Type="http://schemas.openxmlformats.org/officeDocument/2006/relationships/image" Target="../media/image66.png"/><Relationship Id="rId10" Type="http://schemas.openxmlformats.org/officeDocument/2006/relationships/image" Target="../media/image62.png"/><Relationship Id="rId19" Type="http://schemas.openxmlformats.org/officeDocument/2006/relationships/image" Target="../media/image70.png"/><Relationship Id="rId4" Type="http://schemas.openxmlformats.org/officeDocument/2006/relationships/image" Target="../media/image39.png"/><Relationship Id="rId9" Type="http://schemas.openxmlformats.org/officeDocument/2006/relationships/image" Target="../media/image42.png"/><Relationship Id="rId1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1.png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26" Type="http://schemas.openxmlformats.org/officeDocument/2006/relationships/image" Target="../media/image940.png"/><Relationship Id="rId3" Type="http://schemas.openxmlformats.org/officeDocument/2006/relationships/image" Target="../media/image102.png"/><Relationship Id="rId21" Type="http://schemas.openxmlformats.org/officeDocument/2006/relationships/image" Target="../media/image890.png"/><Relationship Id="rId7" Type="http://schemas.openxmlformats.org/officeDocument/2006/relationships/image" Target="../media/image400.png"/><Relationship Id="rId12" Type="http://schemas.openxmlformats.org/officeDocument/2006/relationships/image" Target="../media/image372.png"/><Relationship Id="rId17" Type="http://schemas.openxmlformats.org/officeDocument/2006/relationships/image" Target="../media/image68.png"/><Relationship Id="rId25" Type="http://schemas.openxmlformats.org/officeDocument/2006/relationships/image" Target="../media/image930.png"/><Relationship Id="rId2" Type="http://schemas.openxmlformats.org/officeDocument/2006/relationships/image" Target="../media/image860.png"/><Relationship Id="rId16" Type="http://schemas.openxmlformats.org/officeDocument/2006/relationships/image" Target="../media/image67.png"/><Relationship Id="rId20" Type="http://schemas.openxmlformats.org/officeDocument/2006/relationships/image" Target="../media/image8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63.png"/><Relationship Id="rId24" Type="http://schemas.openxmlformats.org/officeDocument/2006/relationships/image" Target="../media/image920.png"/><Relationship Id="rId5" Type="http://schemas.openxmlformats.org/officeDocument/2006/relationships/image" Target="../media/image40.png"/><Relationship Id="rId15" Type="http://schemas.openxmlformats.org/officeDocument/2006/relationships/image" Target="../media/image66.png"/><Relationship Id="rId23" Type="http://schemas.openxmlformats.org/officeDocument/2006/relationships/image" Target="../media/image910.png"/><Relationship Id="rId10" Type="http://schemas.openxmlformats.org/officeDocument/2006/relationships/image" Target="../media/image62.png"/><Relationship Id="rId19" Type="http://schemas.openxmlformats.org/officeDocument/2006/relationships/image" Target="../media/image70.png"/><Relationship Id="rId4" Type="http://schemas.openxmlformats.org/officeDocument/2006/relationships/image" Target="../media/image39.png"/><Relationship Id="rId9" Type="http://schemas.openxmlformats.org/officeDocument/2006/relationships/image" Target="../media/image42.png"/><Relationship Id="rId14" Type="http://schemas.openxmlformats.org/officeDocument/2006/relationships/image" Target="../media/image65.png"/><Relationship Id="rId22" Type="http://schemas.openxmlformats.org/officeDocument/2006/relationships/image" Target="../media/image900.png"/><Relationship Id="rId27" Type="http://schemas.openxmlformats.org/officeDocument/2006/relationships/image" Target="../media/image950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26" Type="http://schemas.openxmlformats.org/officeDocument/2006/relationships/image" Target="../media/image940.png"/><Relationship Id="rId3" Type="http://schemas.openxmlformats.org/officeDocument/2006/relationships/image" Target="../media/image102.png"/><Relationship Id="rId21" Type="http://schemas.openxmlformats.org/officeDocument/2006/relationships/image" Target="../media/image890.png"/><Relationship Id="rId34" Type="http://schemas.openxmlformats.org/officeDocument/2006/relationships/image" Target="../media/image112.png"/><Relationship Id="rId7" Type="http://schemas.openxmlformats.org/officeDocument/2006/relationships/image" Target="../media/image1000.png"/><Relationship Id="rId12" Type="http://schemas.openxmlformats.org/officeDocument/2006/relationships/image" Target="../media/image372.png"/><Relationship Id="rId17" Type="http://schemas.openxmlformats.org/officeDocument/2006/relationships/image" Target="../media/image68.png"/><Relationship Id="rId25" Type="http://schemas.openxmlformats.org/officeDocument/2006/relationships/image" Target="../media/image930.png"/><Relationship Id="rId33" Type="http://schemas.openxmlformats.org/officeDocument/2006/relationships/image" Target="../media/image111.png"/><Relationship Id="rId2" Type="http://schemas.openxmlformats.org/officeDocument/2006/relationships/image" Target="../media/image960.png"/><Relationship Id="rId16" Type="http://schemas.openxmlformats.org/officeDocument/2006/relationships/image" Target="../media/image67.png"/><Relationship Id="rId20" Type="http://schemas.openxmlformats.org/officeDocument/2006/relationships/image" Target="../media/image880.png"/><Relationship Id="rId29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0.png"/><Relationship Id="rId11" Type="http://schemas.openxmlformats.org/officeDocument/2006/relationships/image" Target="../media/image104.png"/><Relationship Id="rId24" Type="http://schemas.openxmlformats.org/officeDocument/2006/relationships/image" Target="../media/image920.png"/><Relationship Id="rId32" Type="http://schemas.openxmlformats.org/officeDocument/2006/relationships/image" Target="../media/image110.png"/><Relationship Id="rId5" Type="http://schemas.openxmlformats.org/officeDocument/2006/relationships/image" Target="../media/image980.png"/><Relationship Id="rId15" Type="http://schemas.openxmlformats.org/officeDocument/2006/relationships/image" Target="../media/image66.png"/><Relationship Id="rId23" Type="http://schemas.openxmlformats.org/officeDocument/2006/relationships/image" Target="../media/image910.png"/><Relationship Id="rId28" Type="http://schemas.openxmlformats.org/officeDocument/2006/relationships/image" Target="../media/image106.png"/><Relationship Id="rId10" Type="http://schemas.openxmlformats.org/officeDocument/2006/relationships/image" Target="../media/image103.png"/><Relationship Id="rId19" Type="http://schemas.openxmlformats.org/officeDocument/2006/relationships/image" Target="../media/image70.png"/><Relationship Id="rId31" Type="http://schemas.openxmlformats.org/officeDocument/2006/relationships/image" Target="../media/image109.png"/><Relationship Id="rId4" Type="http://schemas.openxmlformats.org/officeDocument/2006/relationships/image" Target="../media/image970.png"/><Relationship Id="rId9" Type="http://schemas.openxmlformats.org/officeDocument/2006/relationships/image" Target="../media/image1020.png"/><Relationship Id="rId14" Type="http://schemas.openxmlformats.org/officeDocument/2006/relationships/image" Target="../media/image65.png"/><Relationship Id="rId22" Type="http://schemas.openxmlformats.org/officeDocument/2006/relationships/image" Target="../media/image900.png"/><Relationship Id="rId27" Type="http://schemas.openxmlformats.org/officeDocument/2006/relationships/image" Target="../media/image105.png"/><Relationship Id="rId30" Type="http://schemas.openxmlformats.org/officeDocument/2006/relationships/image" Target="../media/image108.png"/><Relationship Id="rId8" Type="http://schemas.openxmlformats.org/officeDocument/2006/relationships/image" Target="../media/image1011.pn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26" Type="http://schemas.openxmlformats.org/officeDocument/2006/relationships/image" Target="../media/image940.png"/><Relationship Id="rId39" Type="http://schemas.openxmlformats.org/officeDocument/2006/relationships/image" Target="../media/image135.png"/><Relationship Id="rId21" Type="http://schemas.openxmlformats.org/officeDocument/2006/relationships/image" Target="../media/image890.png"/><Relationship Id="rId34" Type="http://schemas.openxmlformats.org/officeDocument/2006/relationships/image" Target="../media/image130.png"/><Relationship Id="rId7" Type="http://schemas.openxmlformats.org/officeDocument/2006/relationships/image" Target="../media/image117.png"/><Relationship Id="rId2" Type="http://schemas.openxmlformats.org/officeDocument/2006/relationships/image" Target="../media/image113.png"/><Relationship Id="rId16" Type="http://schemas.openxmlformats.org/officeDocument/2006/relationships/image" Target="../media/image67.png"/><Relationship Id="rId20" Type="http://schemas.openxmlformats.org/officeDocument/2006/relationships/image" Target="../media/image122.png"/><Relationship Id="rId29" Type="http://schemas.openxmlformats.org/officeDocument/2006/relationships/image" Target="../media/image107.png"/><Relationship Id="rId41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11" Type="http://schemas.openxmlformats.org/officeDocument/2006/relationships/image" Target="../media/image121.png"/><Relationship Id="rId24" Type="http://schemas.openxmlformats.org/officeDocument/2006/relationships/image" Target="../media/image124.png"/><Relationship Id="rId32" Type="http://schemas.openxmlformats.org/officeDocument/2006/relationships/image" Target="../media/image129.png"/><Relationship Id="rId37" Type="http://schemas.openxmlformats.org/officeDocument/2006/relationships/image" Target="../media/image133.png"/><Relationship Id="rId40" Type="http://schemas.openxmlformats.org/officeDocument/2006/relationships/image" Target="../media/image136.png"/><Relationship Id="rId5" Type="http://schemas.openxmlformats.org/officeDocument/2006/relationships/image" Target="../media/image115.png"/><Relationship Id="rId15" Type="http://schemas.openxmlformats.org/officeDocument/2006/relationships/image" Target="../media/image66.png"/><Relationship Id="rId23" Type="http://schemas.openxmlformats.org/officeDocument/2006/relationships/image" Target="../media/image123.png"/><Relationship Id="rId28" Type="http://schemas.openxmlformats.org/officeDocument/2006/relationships/image" Target="../media/image106.png"/><Relationship Id="rId36" Type="http://schemas.openxmlformats.org/officeDocument/2006/relationships/image" Target="../media/image132.png"/><Relationship Id="rId10" Type="http://schemas.openxmlformats.org/officeDocument/2006/relationships/image" Target="../media/image120.png"/><Relationship Id="rId19" Type="http://schemas.openxmlformats.org/officeDocument/2006/relationships/image" Target="../media/image70.png"/><Relationship Id="rId31" Type="http://schemas.openxmlformats.org/officeDocument/2006/relationships/image" Target="../media/image128.png"/><Relationship Id="rId4" Type="http://schemas.openxmlformats.org/officeDocument/2006/relationships/image" Target="../media/image114.png"/><Relationship Id="rId9" Type="http://schemas.openxmlformats.org/officeDocument/2006/relationships/image" Target="../media/image119.png"/><Relationship Id="rId14" Type="http://schemas.openxmlformats.org/officeDocument/2006/relationships/image" Target="../media/image65.png"/><Relationship Id="rId22" Type="http://schemas.openxmlformats.org/officeDocument/2006/relationships/image" Target="../media/image900.png"/><Relationship Id="rId27" Type="http://schemas.openxmlformats.org/officeDocument/2006/relationships/image" Target="../media/image126.png"/><Relationship Id="rId30" Type="http://schemas.openxmlformats.org/officeDocument/2006/relationships/image" Target="../media/image127.png"/><Relationship Id="rId35" Type="http://schemas.openxmlformats.org/officeDocument/2006/relationships/image" Target="../media/image131.png"/><Relationship Id="rId8" Type="http://schemas.openxmlformats.org/officeDocument/2006/relationships/image" Target="../media/image118.png"/><Relationship Id="rId3" Type="http://schemas.openxmlformats.org/officeDocument/2006/relationships/image" Target="../media/image102.png"/><Relationship Id="rId12" Type="http://schemas.openxmlformats.org/officeDocument/2006/relationships/image" Target="../media/image372.png"/><Relationship Id="rId17" Type="http://schemas.openxmlformats.org/officeDocument/2006/relationships/image" Target="../media/image68.png"/><Relationship Id="rId25" Type="http://schemas.openxmlformats.org/officeDocument/2006/relationships/image" Target="../media/image125.png"/><Relationship Id="rId33" Type="http://schemas.openxmlformats.org/officeDocument/2006/relationships/image" Target="../media/image111.png"/><Relationship Id="rId38" Type="http://schemas.openxmlformats.org/officeDocument/2006/relationships/image" Target="../media/image13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image" Target="../media/image107.png"/><Relationship Id="rId18" Type="http://schemas.openxmlformats.org/officeDocument/2006/relationships/image" Target="../media/image130.png"/><Relationship Id="rId26" Type="http://schemas.openxmlformats.org/officeDocument/2006/relationships/image" Target="../media/image139.png"/><Relationship Id="rId3" Type="http://schemas.openxmlformats.org/officeDocument/2006/relationships/image" Target="../media/image102.png"/><Relationship Id="rId21" Type="http://schemas.openxmlformats.org/officeDocument/2006/relationships/image" Target="../media/image133.png"/><Relationship Id="rId7" Type="http://schemas.openxmlformats.org/officeDocument/2006/relationships/image" Target="../media/image123.png"/><Relationship Id="rId12" Type="http://schemas.openxmlformats.org/officeDocument/2006/relationships/image" Target="../media/image106.png"/><Relationship Id="rId17" Type="http://schemas.openxmlformats.org/officeDocument/2006/relationships/image" Target="../media/image111.png"/><Relationship Id="rId25" Type="http://schemas.openxmlformats.org/officeDocument/2006/relationships/image" Target="../media/image137.png"/><Relationship Id="rId2" Type="http://schemas.openxmlformats.org/officeDocument/2006/relationships/image" Target="../media/image138.png"/><Relationship Id="rId16" Type="http://schemas.openxmlformats.org/officeDocument/2006/relationships/image" Target="../media/image129.png"/><Relationship Id="rId20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0.png"/><Relationship Id="rId11" Type="http://schemas.openxmlformats.org/officeDocument/2006/relationships/image" Target="../media/image126.png"/><Relationship Id="rId24" Type="http://schemas.openxmlformats.org/officeDocument/2006/relationships/image" Target="../media/image136.png"/><Relationship Id="rId5" Type="http://schemas.openxmlformats.org/officeDocument/2006/relationships/image" Target="../media/image890.png"/><Relationship Id="rId15" Type="http://schemas.openxmlformats.org/officeDocument/2006/relationships/image" Target="../media/image128.png"/><Relationship Id="rId23" Type="http://schemas.openxmlformats.org/officeDocument/2006/relationships/image" Target="../media/image135.png"/><Relationship Id="rId10" Type="http://schemas.openxmlformats.org/officeDocument/2006/relationships/image" Target="../media/image940.png"/><Relationship Id="rId19" Type="http://schemas.openxmlformats.org/officeDocument/2006/relationships/image" Target="../media/image131.png"/><Relationship Id="rId4" Type="http://schemas.openxmlformats.org/officeDocument/2006/relationships/image" Target="../media/image122.png"/><Relationship Id="rId9" Type="http://schemas.openxmlformats.org/officeDocument/2006/relationships/image" Target="../media/image125.png"/><Relationship Id="rId14" Type="http://schemas.openxmlformats.org/officeDocument/2006/relationships/image" Target="../media/image127.png"/><Relationship Id="rId22" Type="http://schemas.openxmlformats.org/officeDocument/2006/relationships/image" Target="../media/image134.pn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7.png"/><Relationship Id="rId18" Type="http://schemas.openxmlformats.org/officeDocument/2006/relationships/image" Target="../media/image130.png"/><Relationship Id="rId26" Type="http://schemas.openxmlformats.org/officeDocument/2006/relationships/image" Target="../media/image40.png"/><Relationship Id="rId39" Type="http://schemas.openxmlformats.org/officeDocument/2006/relationships/image" Target="../media/image69.png"/><Relationship Id="rId21" Type="http://schemas.openxmlformats.org/officeDocument/2006/relationships/image" Target="../media/image133.png"/><Relationship Id="rId34" Type="http://schemas.openxmlformats.org/officeDocument/2006/relationships/image" Target="../media/image64.png"/><Relationship Id="rId7" Type="http://schemas.openxmlformats.org/officeDocument/2006/relationships/image" Target="../media/image123.png"/><Relationship Id="rId12" Type="http://schemas.openxmlformats.org/officeDocument/2006/relationships/image" Target="../media/image106.png"/><Relationship Id="rId17" Type="http://schemas.openxmlformats.org/officeDocument/2006/relationships/image" Target="../media/image145.png"/><Relationship Id="rId25" Type="http://schemas.openxmlformats.org/officeDocument/2006/relationships/image" Target="../media/image39.png"/><Relationship Id="rId33" Type="http://schemas.openxmlformats.org/officeDocument/2006/relationships/image" Target="../media/image372.png"/><Relationship Id="rId38" Type="http://schemas.openxmlformats.org/officeDocument/2006/relationships/image" Target="../media/image68.png"/><Relationship Id="rId2" Type="http://schemas.openxmlformats.org/officeDocument/2006/relationships/image" Target="../media/image140.png"/><Relationship Id="rId16" Type="http://schemas.openxmlformats.org/officeDocument/2006/relationships/image" Target="../media/image144.png"/><Relationship Id="rId20" Type="http://schemas.openxmlformats.org/officeDocument/2006/relationships/image" Target="../media/image132.png"/><Relationship Id="rId29" Type="http://schemas.openxmlformats.org/officeDocument/2006/relationships/image" Target="../media/image1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0.png"/><Relationship Id="rId11" Type="http://schemas.openxmlformats.org/officeDocument/2006/relationships/image" Target="../media/image126.png"/><Relationship Id="rId24" Type="http://schemas.openxmlformats.org/officeDocument/2006/relationships/image" Target="../media/image136.png"/><Relationship Id="rId32" Type="http://schemas.openxmlformats.org/officeDocument/2006/relationships/image" Target="../media/image149.png"/><Relationship Id="rId37" Type="http://schemas.openxmlformats.org/officeDocument/2006/relationships/image" Target="../media/image67.png"/><Relationship Id="rId40" Type="http://schemas.openxmlformats.org/officeDocument/2006/relationships/image" Target="../media/image70.png"/><Relationship Id="rId5" Type="http://schemas.openxmlformats.org/officeDocument/2006/relationships/image" Target="../media/image890.png"/><Relationship Id="rId15" Type="http://schemas.openxmlformats.org/officeDocument/2006/relationships/image" Target="../media/image143.png"/><Relationship Id="rId23" Type="http://schemas.openxmlformats.org/officeDocument/2006/relationships/image" Target="../media/image135.png"/><Relationship Id="rId28" Type="http://schemas.openxmlformats.org/officeDocument/2006/relationships/image" Target="../media/image400.png"/><Relationship Id="rId36" Type="http://schemas.openxmlformats.org/officeDocument/2006/relationships/image" Target="../media/image66.png"/><Relationship Id="rId10" Type="http://schemas.openxmlformats.org/officeDocument/2006/relationships/image" Target="../media/image940.png"/><Relationship Id="rId19" Type="http://schemas.openxmlformats.org/officeDocument/2006/relationships/image" Target="../media/image131.png"/><Relationship Id="rId31" Type="http://schemas.openxmlformats.org/officeDocument/2006/relationships/image" Target="../media/image148.png"/><Relationship Id="rId4" Type="http://schemas.openxmlformats.org/officeDocument/2006/relationships/image" Target="../media/image122.png"/><Relationship Id="rId9" Type="http://schemas.openxmlformats.org/officeDocument/2006/relationships/image" Target="../media/image142.png"/><Relationship Id="rId14" Type="http://schemas.openxmlformats.org/officeDocument/2006/relationships/image" Target="../media/image127.png"/><Relationship Id="rId22" Type="http://schemas.openxmlformats.org/officeDocument/2006/relationships/image" Target="../media/image146.png"/><Relationship Id="rId27" Type="http://schemas.openxmlformats.org/officeDocument/2006/relationships/image" Target="../media/image41.png"/><Relationship Id="rId30" Type="http://schemas.openxmlformats.org/officeDocument/2006/relationships/image" Target="../media/image42.png"/><Relationship Id="rId35" Type="http://schemas.openxmlformats.org/officeDocument/2006/relationships/image" Target="../media/image65.png"/><Relationship Id="rId8" Type="http://schemas.openxmlformats.org/officeDocument/2006/relationships/image" Target="../media/image141.png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0.png"/><Relationship Id="rId18" Type="http://schemas.openxmlformats.org/officeDocument/2006/relationships/image" Target="../media/image165.png"/><Relationship Id="rId26" Type="http://schemas.openxmlformats.org/officeDocument/2006/relationships/image" Target="../media/image173.png"/><Relationship Id="rId3" Type="http://schemas.openxmlformats.org/officeDocument/2006/relationships/image" Target="../media/image151.png"/><Relationship Id="rId21" Type="http://schemas.openxmlformats.org/officeDocument/2006/relationships/image" Target="../media/image168.png"/><Relationship Id="rId7" Type="http://schemas.openxmlformats.org/officeDocument/2006/relationships/image" Target="../media/image155.png"/><Relationship Id="rId12" Type="http://schemas.openxmlformats.org/officeDocument/2006/relationships/image" Target="../media/image159.png"/><Relationship Id="rId17" Type="http://schemas.openxmlformats.org/officeDocument/2006/relationships/image" Target="../media/image164.png"/><Relationship Id="rId25" Type="http://schemas.openxmlformats.org/officeDocument/2006/relationships/image" Target="../media/image172.png"/><Relationship Id="rId33" Type="http://schemas.openxmlformats.org/officeDocument/2006/relationships/image" Target="../media/image180.png"/><Relationship Id="rId2" Type="http://schemas.openxmlformats.org/officeDocument/2006/relationships/image" Target="../media/image150.png"/><Relationship Id="rId16" Type="http://schemas.openxmlformats.org/officeDocument/2006/relationships/image" Target="../media/image163.png"/><Relationship Id="rId20" Type="http://schemas.openxmlformats.org/officeDocument/2006/relationships/image" Target="../media/image167.png"/><Relationship Id="rId29" Type="http://schemas.openxmlformats.org/officeDocument/2006/relationships/image" Target="../media/image1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png"/><Relationship Id="rId11" Type="http://schemas.openxmlformats.org/officeDocument/2006/relationships/image" Target="../media/image158.png"/><Relationship Id="rId24" Type="http://schemas.openxmlformats.org/officeDocument/2006/relationships/image" Target="../media/image171.png"/><Relationship Id="rId32" Type="http://schemas.openxmlformats.org/officeDocument/2006/relationships/image" Target="../media/image179.png"/><Relationship Id="rId5" Type="http://schemas.openxmlformats.org/officeDocument/2006/relationships/image" Target="../media/image153.png"/><Relationship Id="rId15" Type="http://schemas.openxmlformats.org/officeDocument/2006/relationships/image" Target="../media/image162.png"/><Relationship Id="rId23" Type="http://schemas.openxmlformats.org/officeDocument/2006/relationships/image" Target="../media/image170.png"/><Relationship Id="rId28" Type="http://schemas.openxmlformats.org/officeDocument/2006/relationships/image" Target="../media/image175.png"/><Relationship Id="rId10" Type="http://schemas.openxmlformats.org/officeDocument/2006/relationships/image" Target="../media/image157.png"/><Relationship Id="rId19" Type="http://schemas.openxmlformats.org/officeDocument/2006/relationships/image" Target="../media/image166.png"/><Relationship Id="rId31" Type="http://schemas.openxmlformats.org/officeDocument/2006/relationships/image" Target="../media/image178.png"/><Relationship Id="rId4" Type="http://schemas.openxmlformats.org/officeDocument/2006/relationships/image" Target="../media/image152.png"/><Relationship Id="rId9" Type="http://schemas.openxmlformats.org/officeDocument/2006/relationships/image" Target="../media/image156.png"/><Relationship Id="rId14" Type="http://schemas.openxmlformats.org/officeDocument/2006/relationships/image" Target="../media/image161.png"/><Relationship Id="rId22" Type="http://schemas.openxmlformats.org/officeDocument/2006/relationships/image" Target="../media/image169.png"/><Relationship Id="rId27" Type="http://schemas.openxmlformats.org/officeDocument/2006/relationships/image" Target="../media/image174.png"/><Relationship Id="rId30" Type="http://schemas.openxmlformats.org/officeDocument/2006/relationships/image" Target="../media/image177.png"/><Relationship Id="rId8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13" Type="http://schemas.openxmlformats.org/officeDocument/2006/relationships/image" Target="../media/image186.png"/><Relationship Id="rId18" Type="http://schemas.openxmlformats.org/officeDocument/2006/relationships/image" Target="../media/image166.png"/><Relationship Id="rId26" Type="http://schemas.openxmlformats.org/officeDocument/2006/relationships/image" Target="../media/image174.png"/><Relationship Id="rId3" Type="http://schemas.openxmlformats.org/officeDocument/2006/relationships/image" Target="../media/image182.png"/><Relationship Id="rId21" Type="http://schemas.openxmlformats.org/officeDocument/2006/relationships/image" Target="../media/image169.png"/><Relationship Id="rId7" Type="http://schemas.openxmlformats.org/officeDocument/2006/relationships/image" Target="../media/image77.png"/><Relationship Id="rId12" Type="http://schemas.openxmlformats.org/officeDocument/2006/relationships/image" Target="../media/image160.png"/><Relationship Id="rId17" Type="http://schemas.openxmlformats.org/officeDocument/2006/relationships/image" Target="../media/image165.png"/><Relationship Id="rId25" Type="http://schemas.openxmlformats.org/officeDocument/2006/relationships/image" Target="../media/image173.png"/><Relationship Id="rId2" Type="http://schemas.openxmlformats.org/officeDocument/2006/relationships/image" Target="../media/image181.png"/><Relationship Id="rId16" Type="http://schemas.openxmlformats.org/officeDocument/2006/relationships/image" Target="../media/image189.png"/><Relationship Id="rId20" Type="http://schemas.openxmlformats.org/officeDocument/2006/relationships/image" Target="../media/image168.png"/><Relationship Id="rId29" Type="http://schemas.openxmlformats.org/officeDocument/2006/relationships/image" Target="../media/image1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5.png"/><Relationship Id="rId11" Type="http://schemas.openxmlformats.org/officeDocument/2006/relationships/image" Target="../media/image159.png"/><Relationship Id="rId24" Type="http://schemas.openxmlformats.org/officeDocument/2006/relationships/image" Target="../media/image172.png"/><Relationship Id="rId32" Type="http://schemas.openxmlformats.org/officeDocument/2006/relationships/image" Target="../media/image180.png"/><Relationship Id="rId5" Type="http://schemas.openxmlformats.org/officeDocument/2006/relationships/image" Target="../media/image184.png"/><Relationship Id="rId15" Type="http://schemas.openxmlformats.org/officeDocument/2006/relationships/image" Target="../media/image188.png"/><Relationship Id="rId23" Type="http://schemas.openxmlformats.org/officeDocument/2006/relationships/image" Target="../media/image171.png"/><Relationship Id="rId28" Type="http://schemas.openxmlformats.org/officeDocument/2006/relationships/image" Target="../media/image176.png"/><Relationship Id="rId10" Type="http://schemas.openxmlformats.org/officeDocument/2006/relationships/image" Target="../media/image158.png"/><Relationship Id="rId19" Type="http://schemas.openxmlformats.org/officeDocument/2006/relationships/image" Target="../media/image167.png"/><Relationship Id="rId31" Type="http://schemas.openxmlformats.org/officeDocument/2006/relationships/image" Target="../media/image179.png"/><Relationship Id="rId4" Type="http://schemas.openxmlformats.org/officeDocument/2006/relationships/image" Target="../media/image183.png"/><Relationship Id="rId9" Type="http://schemas.openxmlformats.org/officeDocument/2006/relationships/image" Target="../media/image157.png"/><Relationship Id="rId14" Type="http://schemas.openxmlformats.org/officeDocument/2006/relationships/image" Target="../media/image187.png"/><Relationship Id="rId22" Type="http://schemas.openxmlformats.org/officeDocument/2006/relationships/image" Target="../media/image170.png"/><Relationship Id="rId27" Type="http://schemas.openxmlformats.org/officeDocument/2006/relationships/image" Target="../media/image175.png"/><Relationship Id="rId30" Type="http://schemas.openxmlformats.org/officeDocument/2006/relationships/image" Target="../media/image17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png"/><Relationship Id="rId13" Type="http://schemas.openxmlformats.org/officeDocument/2006/relationships/image" Target="../media/image201.png"/><Relationship Id="rId18" Type="http://schemas.openxmlformats.org/officeDocument/2006/relationships/image" Target="../media/image206.png"/><Relationship Id="rId26" Type="http://schemas.openxmlformats.org/officeDocument/2006/relationships/image" Target="../media/image214.png"/><Relationship Id="rId3" Type="http://schemas.openxmlformats.org/officeDocument/2006/relationships/image" Target="../media/image191.png"/><Relationship Id="rId21" Type="http://schemas.openxmlformats.org/officeDocument/2006/relationships/image" Target="../media/image209.png"/><Relationship Id="rId7" Type="http://schemas.openxmlformats.org/officeDocument/2006/relationships/image" Target="../media/image195.png"/><Relationship Id="rId12" Type="http://schemas.openxmlformats.org/officeDocument/2006/relationships/image" Target="../media/image200.png"/><Relationship Id="rId17" Type="http://schemas.openxmlformats.org/officeDocument/2006/relationships/image" Target="../media/image205.png"/><Relationship Id="rId25" Type="http://schemas.openxmlformats.org/officeDocument/2006/relationships/image" Target="../media/image213.png"/><Relationship Id="rId2" Type="http://schemas.openxmlformats.org/officeDocument/2006/relationships/image" Target="../media/image61.png"/><Relationship Id="rId16" Type="http://schemas.openxmlformats.org/officeDocument/2006/relationships/image" Target="../media/image204.png"/><Relationship Id="rId20" Type="http://schemas.openxmlformats.org/officeDocument/2006/relationships/image" Target="../media/image2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4.png"/><Relationship Id="rId11" Type="http://schemas.openxmlformats.org/officeDocument/2006/relationships/image" Target="../media/image199.png"/><Relationship Id="rId24" Type="http://schemas.openxmlformats.org/officeDocument/2006/relationships/image" Target="../media/image212.png"/><Relationship Id="rId5" Type="http://schemas.openxmlformats.org/officeDocument/2006/relationships/image" Target="../media/image193.png"/><Relationship Id="rId15" Type="http://schemas.openxmlformats.org/officeDocument/2006/relationships/image" Target="../media/image203.png"/><Relationship Id="rId23" Type="http://schemas.openxmlformats.org/officeDocument/2006/relationships/image" Target="../media/image211.png"/><Relationship Id="rId10" Type="http://schemas.openxmlformats.org/officeDocument/2006/relationships/image" Target="../media/image198.png"/><Relationship Id="rId19" Type="http://schemas.openxmlformats.org/officeDocument/2006/relationships/image" Target="../media/image207.png"/><Relationship Id="rId4" Type="http://schemas.openxmlformats.org/officeDocument/2006/relationships/image" Target="../media/image192.png"/><Relationship Id="rId9" Type="http://schemas.openxmlformats.org/officeDocument/2006/relationships/image" Target="../media/image197.png"/><Relationship Id="rId14" Type="http://schemas.openxmlformats.org/officeDocument/2006/relationships/image" Target="../media/image202.png"/><Relationship Id="rId22" Type="http://schemas.openxmlformats.org/officeDocument/2006/relationships/image" Target="../media/image210.png"/><Relationship Id="rId27" Type="http://schemas.openxmlformats.org/officeDocument/2006/relationships/image" Target="../media/image21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png"/><Relationship Id="rId3" Type="http://schemas.openxmlformats.org/officeDocument/2006/relationships/image" Target="../media/image217.png"/><Relationship Id="rId7" Type="http://schemas.openxmlformats.org/officeDocument/2006/relationships/image" Target="../media/image221.png"/><Relationship Id="rId12" Type="http://schemas.openxmlformats.org/officeDocument/2006/relationships/image" Target="../media/image226.pn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25.png"/><Relationship Id="rId5" Type="http://schemas.openxmlformats.org/officeDocument/2006/relationships/image" Target="../media/image219.png"/><Relationship Id="rId10" Type="http://schemas.openxmlformats.org/officeDocument/2006/relationships/image" Target="../media/image224.png"/><Relationship Id="rId4" Type="http://schemas.openxmlformats.org/officeDocument/2006/relationships/image" Target="../media/image218.png"/><Relationship Id="rId9" Type="http://schemas.openxmlformats.org/officeDocument/2006/relationships/image" Target="../media/image223.png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3.png"/><Relationship Id="rId3" Type="http://schemas.openxmlformats.org/officeDocument/2006/relationships/image" Target="../media/image217.png"/><Relationship Id="rId7" Type="http://schemas.openxmlformats.org/officeDocument/2006/relationships/image" Target="../media/image229.png"/><Relationship Id="rId12" Type="http://schemas.openxmlformats.org/officeDocument/2006/relationships/image" Target="../media/image231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8.png"/><Relationship Id="rId11" Type="http://schemas.openxmlformats.org/officeDocument/2006/relationships/image" Target="../media/image230.png"/><Relationship Id="rId5" Type="http://schemas.openxmlformats.org/officeDocument/2006/relationships/image" Target="../media/image219.png"/><Relationship Id="rId10" Type="http://schemas.openxmlformats.org/officeDocument/2006/relationships/image" Target="../media/image222.png"/><Relationship Id="rId4" Type="http://schemas.openxmlformats.org/officeDocument/2006/relationships/image" Target="../media/image218.png"/><Relationship Id="rId9" Type="http://schemas.openxmlformats.org/officeDocument/2006/relationships/image" Target="../media/image221.png"/><Relationship Id="rId14" Type="http://schemas.openxmlformats.org/officeDocument/2006/relationships/image" Target="../media/image22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png"/><Relationship Id="rId3" Type="http://schemas.openxmlformats.org/officeDocument/2006/relationships/image" Target="../media/image217.png"/><Relationship Id="rId7" Type="http://schemas.openxmlformats.org/officeDocument/2006/relationships/image" Target="../media/image221.pn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9.png"/><Relationship Id="rId10" Type="http://schemas.openxmlformats.org/officeDocument/2006/relationships/image" Target="../media/image224.png"/><Relationship Id="rId4" Type="http://schemas.openxmlformats.org/officeDocument/2006/relationships/image" Target="../media/image218.png"/><Relationship Id="rId9" Type="http://schemas.openxmlformats.org/officeDocument/2006/relationships/image" Target="../media/image223.png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3.png"/><Relationship Id="rId3" Type="http://schemas.openxmlformats.org/officeDocument/2006/relationships/image" Target="../media/image217.png"/><Relationship Id="rId7" Type="http://schemas.openxmlformats.org/officeDocument/2006/relationships/image" Target="../media/image234.png"/><Relationship Id="rId12" Type="http://schemas.openxmlformats.org/officeDocument/2006/relationships/image" Target="../media/image235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3.png"/><Relationship Id="rId11" Type="http://schemas.openxmlformats.org/officeDocument/2006/relationships/image" Target="../media/image226.png"/><Relationship Id="rId5" Type="http://schemas.openxmlformats.org/officeDocument/2006/relationships/image" Target="../media/image219.png"/><Relationship Id="rId10" Type="http://schemas.openxmlformats.org/officeDocument/2006/relationships/image" Target="../media/image222.png"/><Relationship Id="rId4" Type="http://schemas.openxmlformats.org/officeDocument/2006/relationships/image" Target="../media/image218.png"/><Relationship Id="rId9" Type="http://schemas.openxmlformats.org/officeDocument/2006/relationships/image" Target="../media/image221.png"/><Relationship Id="rId14" Type="http://schemas.openxmlformats.org/officeDocument/2006/relationships/image" Target="../media/image22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png"/><Relationship Id="rId13" Type="http://schemas.openxmlformats.org/officeDocument/2006/relationships/image" Target="../media/image217.png"/><Relationship Id="rId3" Type="http://schemas.openxmlformats.org/officeDocument/2006/relationships/image" Target="../media/image219.png"/><Relationship Id="rId7" Type="http://schemas.openxmlformats.org/officeDocument/2006/relationships/image" Target="../media/image221.png"/><Relationship Id="rId12" Type="http://schemas.openxmlformats.org/officeDocument/2006/relationships/image" Target="../media/image224.png"/><Relationship Id="rId2" Type="http://schemas.openxmlformats.org/officeDocument/2006/relationships/image" Target="../media/image234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23.png"/><Relationship Id="rId5" Type="http://schemas.openxmlformats.org/officeDocument/2006/relationships/image" Target="../media/image229.png"/><Relationship Id="rId10" Type="http://schemas.openxmlformats.org/officeDocument/2006/relationships/image" Target="../media/image231.png"/><Relationship Id="rId4" Type="http://schemas.openxmlformats.org/officeDocument/2006/relationships/image" Target="../media/image228.png"/><Relationship Id="rId9" Type="http://schemas.openxmlformats.org/officeDocument/2006/relationships/image" Target="../media/image230.png"/><Relationship Id="rId14" Type="http://schemas.openxmlformats.org/officeDocument/2006/relationships/image" Target="../media/image21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png"/><Relationship Id="rId3" Type="http://schemas.openxmlformats.org/officeDocument/2006/relationships/image" Target="../media/image236.png"/><Relationship Id="rId7" Type="http://schemas.openxmlformats.org/officeDocument/2006/relationships/image" Target="../media/image240.png"/><Relationship Id="rId12" Type="http://schemas.openxmlformats.org/officeDocument/2006/relationships/image" Target="../media/image245.png"/><Relationship Id="rId2" Type="http://schemas.openxmlformats.org/officeDocument/2006/relationships/image" Target="../media/image233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44.png"/><Relationship Id="rId5" Type="http://schemas.openxmlformats.org/officeDocument/2006/relationships/image" Target="../media/image238.png"/><Relationship Id="rId10" Type="http://schemas.openxmlformats.org/officeDocument/2006/relationships/image" Target="../media/image243.png"/><Relationship Id="rId4" Type="http://schemas.openxmlformats.org/officeDocument/2006/relationships/image" Target="../media/image237.png"/><Relationship Id="rId9" Type="http://schemas.openxmlformats.org/officeDocument/2006/relationships/image" Target="../media/image24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image" Target="../media/image107.png"/><Relationship Id="rId18" Type="http://schemas.openxmlformats.org/officeDocument/2006/relationships/image" Target="../media/image130.png"/><Relationship Id="rId21" Type="http://schemas.openxmlformats.org/officeDocument/2006/relationships/image" Target="../media/image133.png"/><Relationship Id="rId7" Type="http://schemas.openxmlformats.org/officeDocument/2006/relationships/image" Target="../media/image123.png"/><Relationship Id="rId12" Type="http://schemas.openxmlformats.org/officeDocument/2006/relationships/image" Target="../media/image106.png"/><Relationship Id="rId17" Type="http://schemas.openxmlformats.org/officeDocument/2006/relationships/image" Target="../media/image111.png"/><Relationship Id="rId25" Type="http://schemas.openxmlformats.org/officeDocument/2006/relationships/image" Target="../media/image248.png"/><Relationship Id="rId2" Type="http://schemas.openxmlformats.org/officeDocument/2006/relationships/image" Target="../media/image2350.png"/><Relationship Id="rId16" Type="http://schemas.openxmlformats.org/officeDocument/2006/relationships/image" Target="../media/image129.png"/><Relationship Id="rId20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0.png"/><Relationship Id="rId11" Type="http://schemas.openxmlformats.org/officeDocument/2006/relationships/image" Target="../media/image126.png"/><Relationship Id="rId24" Type="http://schemas.openxmlformats.org/officeDocument/2006/relationships/image" Target="../media/image136.png"/><Relationship Id="rId5" Type="http://schemas.openxmlformats.org/officeDocument/2006/relationships/image" Target="../media/image890.png"/><Relationship Id="rId15" Type="http://schemas.openxmlformats.org/officeDocument/2006/relationships/image" Target="../media/image128.png"/><Relationship Id="rId23" Type="http://schemas.openxmlformats.org/officeDocument/2006/relationships/image" Target="../media/image135.png"/><Relationship Id="rId10" Type="http://schemas.openxmlformats.org/officeDocument/2006/relationships/image" Target="../media/image940.png"/><Relationship Id="rId19" Type="http://schemas.openxmlformats.org/officeDocument/2006/relationships/image" Target="../media/image131.png"/><Relationship Id="rId4" Type="http://schemas.openxmlformats.org/officeDocument/2006/relationships/image" Target="../media/image122.png"/><Relationship Id="rId9" Type="http://schemas.openxmlformats.org/officeDocument/2006/relationships/image" Target="../media/image125.png"/><Relationship Id="rId14" Type="http://schemas.openxmlformats.org/officeDocument/2006/relationships/image" Target="../media/image127.png"/><Relationship Id="rId22" Type="http://schemas.openxmlformats.org/officeDocument/2006/relationships/image" Target="../media/image1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em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90.png"/><Relationship Id="rId13" Type="http://schemas.openxmlformats.org/officeDocument/2006/relationships/image" Target="../media/image107.png"/><Relationship Id="rId18" Type="http://schemas.openxmlformats.org/officeDocument/2006/relationships/image" Target="../media/image247.png"/><Relationship Id="rId26" Type="http://schemas.openxmlformats.org/officeDocument/2006/relationships/image" Target="../media/image132.png"/><Relationship Id="rId3" Type="http://schemas.openxmlformats.org/officeDocument/2006/relationships/image" Target="../media/image249.png"/><Relationship Id="rId21" Type="http://schemas.openxmlformats.org/officeDocument/2006/relationships/image" Target="../media/image2470.png"/><Relationship Id="rId7" Type="http://schemas.openxmlformats.org/officeDocument/2006/relationships/image" Target="../media/image123.png"/><Relationship Id="rId12" Type="http://schemas.openxmlformats.org/officeDocument/2006/relationships/image" Target="../media/image106.png"/><Relationship Id="rId17" Type="http://schemas.openxmlformats.org/officeDocument/2006/relationships/image" Target="../media/image239.png"/><Relationship Id="rId25" Type="http://schemas.openxmlformats.org/officeDocument/2006/relationships/image" Target="../media/image13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420.png"/><Relationship Id="rId20" Type="http://schemas.openxmlformats.org/officeDocument/2006/relationships/image" Target="../media/image2460.png"/><Relationship Id="rId29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0.png"/><Relationship Id="rId11" Type="http://schemas.openxmlformats.org/officeDocument/2006/relationships/image" Target="../media/image126.png"/><Relationship Id="rId24" Type="http://schemas.openxmlformats.org/officeDocument/2006/relationships/image" Target="../media/image130.png"/><Relationship Id="rId5" Type="http://schemas.openxmlformats.org/officeDocument/2006/relationships/image" Target="../media/image890.png"/><Relationship Id="rId15" Type="http://schemas.openxmlformats.org/officeDocument/2006/relationships/image" Target="../media/image2410.png"/><Relationship Id="rId23" Type="http://schemas.openxmlformats.org/officeDocument/2006/relationships/image" Target="../media/image250.png"/><Relationship Id="rId28" Type="http://schemas.openxmlformats.org/officeDocument/2006/relationships/image" Target="../media/image2500.png"/><Relationship Id="rId10" Type="http://schemas.openxmlformats.org/officeDocument/2006/relationships/image" Target="../media/image940.png"/><Relationship Id="rId19" Type="http://schemas.openxmlformats.org/officeDocument/2006/relationships/image" Target="../media/image6110.png"/><Relationship Id="rId4" Type="http://schemas.openxmlformats.org/officeDocument/2006/relationships/image" Target="../media/image122.png"/><Relationship Id="rId9" Type="http://schemas.openxmlformats.org/officeDocument/2006/relationships/image" Target="../media/image2400.png"/><Relationship Id="rId14" Type="http://schemas.openxmlformats.org/officeDocument/2006/relationships/image" Target="../media/image127.png"/><Relationship Id="rId22" Type="http://schemas.openxmlformats.org/officeDocument/2006/relationships/image" Target="../media/image2480.png"/><Relationship Id="rId27" Type="http://schemas.openxmlformats.org/officeDocument/2006/relationships/image" Target="../media/image133.png"/><Relationship Id="rId30" Type="http://schemas.openxmlformats.org/officeDocument/2006/relationships/image" Target="../media/image13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6.png"/><Relationship Id="rId3" Type="http://schemas.openxmlformats.org/officeDocument/2006/relationships/image" Target="../media/image251.png"/><Relationship Id="rId7" Type="http://schemas.openxmlformats.org/officeDocument/2006/relationships/image" Target="../media/image2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4.png"/><Relationship Id="rId5" Type="http://schemas.openxmlformats.org/officeDocument/2006/relationships/image" Target="../media/image253.png"/><Relationship Id="rId4" Type="http://schemas.openxmlformats.org/officeDocument/2006/relationships/image" Target="../media/image252.png"/><Relationship Id="rId9" Type="http://schemas.openxmlformats.org/officeDocument/2006/relationships/image" Target="../media/image25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2.png"/><Relationship Id="rId13" Type="http://schemas.openxmlformats.org/officeDocument/2006/relationships/image" Target="../media/image267.png"/><Relationship Id="rId3" Type="http://schemas.openxmlformats.org/officeDocument/2006/relationships/image" Target="../media/image258.png"/><Relationship Id="rId7" Type="http://schemas.openxmlformats.org/officeDocument/2006/relationships/image" Target="../media/image261.png"/><Relationship Id="rId12" Type="http://schemas.openxmlformats.org/officeDocument/2006/relationships/image" Target="../media/image266.png"/><Relationship Id="rId17" Type="http://schemas.openxmlformats.org/officeDocument/2006/relationships/image" Target="../media/image271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0.png"/><Relationship Id="rId11" Type="http://schemas.openxmlformats.org/officeDocument/2006/relationships/image" Target="../media/image265.png"/><Relationship Id="rId5" Type="http://schemas.openxmlformats.org/officeDocument/2006/relationships/image" Target="../media/image259.png"/><Relationship Id="rId15" Type="http://schemas.openxmlformats.org/officeDocument/2006/relationships/image" Target="../media/image190.png"/><Relationship Id="rId10" Type="http://schemas.openxmlformats.org/officeDocument/2006/relationships/image" Target="../media/image264.png"/><Relationship Id="rId4" Type="http://schemas.openxmlformats.org/officeDocument/2006/relationships/image" Target="../media/image2580.png"/><Relationship Id="rId9" Type="http://schemas.openxmlformats.org/officeDocument/2006/relationships/image" Target="../media/image263.png"/><Relationship Id="rId14" Type="http://schemas.openxmlformats.org/officeDocument/2006/relationships/image" Target="../media/image26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7.png"/><Relationship Id="rId3" Type="http://schemas.openxmlformats.org/officeDocument/2006/relationships/image" Target="../media/image272.png"/><Relationship Id="rId7" Type="http://schemas.openxmlformats.org/officeDocument/2006/relationships/image" Target="../media/image2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5.png"/><Relationship Id="rId5" Type="http://schemas.openxmlformats.org/officeDocument/2006/relationships/image" Target="../media/image264.png"/><Relationship Id="rId10" Type="http://schemas.openxmlformats.org/officeDocument/2006/relationships/image" Target="../media/image271.png"/><Relationship Id="rId4" Type="http://schemas.openxmlformats.org/officeDocument/2006/relationships/image" Target="../media/image263.png"/><Relationship Id="rId9" Type="http://schemas.openxmlformats.org/officeDocument/2006/relationships/image" Target="../media/image27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png"/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1.png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26" Type="http://schemas.openxmlformats.org/officeDocument/2006/relationships/image" Target="../media/image283.png"/><Relationship Id="rId3" Type="http://schemas.openxmlformats.org/officeDocument/2006/relationships/image" Target="../media/image2720.png"/><Relationship Id="rId21" Type="http://schemas.openxmlformats.org/officeDocument/2006/relationships/image" Target="../media/image276.png"/><Relationship Id="rId7" Type="http://schemas.openxmlformats.org/officeDocument/2006/relationships/image" Target="../media/image400.png"/><Relationship Id="rId12" Type="http://schemas.openxmlformats.org/officeDocument/2006/relationships/image" Target="../media/image372.png"/><Relationship Id="rId17" Type="http://schemas.openxmlformats.org/officeDocument/2006/relationships/image" Target="../media/image68.png"/><Relationship Id="rId25" Type="http://schemas.openxmlformats.org/officeDocument/2006/relationships/image" Target="../media/image282.png"/><Relationship Id="rId2" Type="http://schemas.openxmlformats.org/officeDocument/2006/relationships/image" Target="../media/image2741.png"/><Relationship Id="rId16" Type="http://schemas.openxmlformats.org/officeDocument/2006/relationships/image" Target="../media/image67.png"/><Relationship Id="rId20" Type="http://schemas.openxmlformats.org/officeDocument/2006/relationships/image" Target="../media/image2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63.png"/><Relationship Id="rId24" Type="http://schemas.openxmlformats.org/officeDocument/2006/relationships/image" Target="../media/image281.png"/><Relationship Id="rId5" Type="http://schemas.openxmlformats.org/officeDocument/2006/relationships/image" Target="../media/image40.png"/><Relationship Id="rId15" Type="http://schemas.openxmlformats.org/officeDocument/2006/relationships/image" Target="../media/image2740.png"/><Relationship Id="rId23" Type="http://schemas.openxmlformats.org/officeDocument/2006/relationships/image" Target="../media/image279.png"/><Relationship Id="rId10" Type="http://schemas.openxmlformats.org/officeDocument/2006/relationships/image" Target="../media/image62.png"/><Relationship Id="rId19" Type="http://schemas.openxmlformats.org/officeDocument/2006/relationships/image" Target="../media/image70.png"/><Relationship Id="rId4" Type="http://schemas.openxmlformats.org/officeDocument/2006/relationships/image" Target="../media/image39.png"/><Relationship Id="rId9" Type="http://schemas.openxmlformats.org/officeDocument/2006/relationships/image" Target="../media/image42.png"/><Relationship Id="rId14" Type="http://schemas.openxmlformats.org/officeDocument/2006/relationships/image" Target="../media/image2730.png"/><Relationship Id="rId22" Type="http://schemas.openxmlformats.org/officeDocument/2006/relationships/image" Target="../media/image278.png"/><Relationship Id="rId27" Type="http://schemas.openxmlformats.org/officeDocument/2006/relationships/image" Target="../media/image28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1.png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26" Type="http://schemas.openxmlformats.org/officeDocument/2006/relationships/image" Target="../media/image296.png"/><Relationship Id="rId21" Type="http://schemas.openxmlformats.org/officeDocument/2006/relationships/image" Target="../media/image291.png"/><Relationship Id="rId7" Type="http://schemas.openxmlformats.org/officeDocument/2006/relationships/image" Target="../media/image400.png"/><Relationship Id="rId12" Type="http://schemas.openxmlformats.org/officeDocument/2006/relationships/image" Target="../media/image372.png"/><Relationship Id="rId17" Type="http://schemas.openxmlformats.org/officeDocument/2006/relationships/image" Target="../media/image68.png"/><Relationship Id="rId25" Type="http://schemas.openxmlformats.org/officeDocument/2006/relationships/image" Target="../media/image295.png"/><Relationship Id="rId33" Type="http://schemas.openxmlformats.org/officeDocument/2006/relationships/image" Target="../media/image304.png"/><Relationship Id="rId2" Type="http://schemas.openxmlformats.org/officeDocument/2006/relationships/image" Target="../media/image2840.png"/><Relationship Id="rId16" Type="http://schemas.openxmlformats.org/officeDocument/2006/relationships/image" Target="../media/image67.png"/><Relationship Id="rId20" Type="http://schemas.openxmlformats.org/officeDocument/2006/relationships/image" Target="../media/image289.png"/><Relationship Id="rId29" Type="http://schemas.openxmlformats.org/officeDocument/2006/relationships/image" Target="../media/image2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6.png"/><Relationship Id="rId11" Type="http://schemas.openxmlformats.org/officeDocument/2006/relationships/image" Target="../media/image288.png"/><Relationship Id="rId24" Type="http://schemas.openxmlformats.org/officeDocument/2006/relationships/image" Target="../media/image294.png"/><Relationship Id="rId32" Type="http://schemas.openxmlformats.org/officeDocument/2006/relationships/image" Target="../media/image303.png"/><Relationship Id="rId5" Type="http://schemas.openxmlformats.org/officeDocument/2006/relationships/image" Target="../media/image285.png"/><Relationship Id="rId15" Type="http://schemas.openxmlformats.org/officeDocument/2006/relationships/image" Target="../media/image2740.png"/><Relationship Id="rId23" Type="http://schemas.openxmlformats.org/officeDocument/2006/relationships/image" Target="../media/image293.png"/><Relationship Id="rId28" Type="http://schemas.openxmlformats.org/officeDocument/2006/relationships/image" Target="../media/image298.png"/><Relationship Id="rId10" Type="http://schemas.openxmlformats.org/officeDocument/2006/relationships/image" Target="../media/image287.png"/><Relationship Id="rId19" Type="http://schemas.openxmlformats.org/officeDocument/2006/relationships/image" Target="../media/image70.png"/><Relationship Id="rId31" Type="http://schemas.openxmlformats.org/officeDocument/2006/relationships/image" Target="../media/image302.png"/><Relationship Id="rId4" Type="http://schemas.openxmlformats.org/officeDocument/2006/relationships/image" Target="../media/image39.png"/><Relationship Id="rId9" Type="http://schemas.openxmlformats.org/officeDocument/2006/relationships/image" Target="../media/image42.png"/><Relationship Id="rId14" Type="http://schemas.openxmlformats.org/officeDocument/2006/relationships/image" Target="../media/image2730.png"/><Relationship Id="rId22" Type="http://schemas.openxmlformats.org/officeDocument/2006/relationships/image" Target="../media/image292.png"/><Relationship Id="rId27" Type="http://schemas.openxmlformats.org/officeDocument/2006/relationships/image" Target="../media/image297.png"/><Relationship Id="rId30" Type="http://schemas.openxmlformats.org/officeDocument/2006/relationships/image" Target="../media/image301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4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2.png"/><Relationship Id="rId13" Type="http://schemas.openxmlformats.org/officeDocument/2006/relationships/image" Target="../media/image317.png"/><Relationship Id="rId18" Type="http://schemas.openxmlformats.org/officeDocument/2006/relationships/image" Target="../media/image323.png"/><Relationship Id="rId26" Type="http://schemas.openxmlformats.org/officeDocument/2006/relationships/image" Target="../media/image331.png"/><Relationship Id="rId3" Type="http://schemas.openxmlformats.org/officeDocument/2006/relationships/image" Target="../media/image306.png"/><Relationship Id="rId21" Type="http://schemas.openxmlformats.org/officeDocument/2006/relationships/image" Target="../media/image326.png"/><Relationship Id="rId7" Type="http://schemas.openxmlformats.org/officeDocument/2006/relationships/image" Target="../media/image311.png"/><Relationship Id="rId12" Type="http://schemas.openxmlformats.org/officeDocument/2006/relationships/image" Target="../media/image316.png"/><Relationship Id="rId17" Type="http://schemas.openxmlformats.org/officeDocument/2006/relationships/image" Target="../media/image322.png"/><Relationship Id="rId25" Type="http://schemas.openxmlformats.org/officeDocument/2006/relationships/image" Target="../media/image330.png"/><Relationship Id="rId2" Type="http://schemas.openxmlformats.org/officeDocument/2006/relationships/image" Target="../media/image2391.png"/><Relationship Id="rId16" Type="http://schemas.openxmlformats.org/officeDocument/2006/relationships/image" Target="../media/image321.png"/><Relationship Id="rId20" Type="http://schemas.openxmlformats.org/officeDocument/2006/relationships/image" Target="../media/image3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9.png"/><Relationship Id="rId11" Type="http://schemas.openxmlformats.org/officeDocument/2006/relationships/image" Target="../media/image315.png"/><Relationship Id="rId24" Type="http://schemas.openxmlformats.org/officeDocument/2006/relationships/image" Target="../media/image329.png"/><Relationship Id="rId5" Type="http://schemas.openxmlformats.org/officeDocument/2006/relationships/image" Target="../media/image308.png"/><Relationship Id="rId15" Type="http://schemas.openxmlformats.org/officeDocument/2006/relationships/image" Target="../media/image319.png"/><Relationship Id="rId23" Type="http://schemas.openxmlformats.org/officeDocument/2006/relationships/image" Target="../media/image328.png"/><Relationship Id="rId10" Type="http://schemas.openxmlformats.org/officeDocument/2006/relationships/image" Target="../media/image314.png"/><Relationship Id="rId19" Type="http://schemas.openxmlformats.org/officeDocument/2006/relationships/image" Target="../media/image324.png"/><Relationship Id="rId4" Type="http://schemas.openxmlformats.org/officeDocument/2006/relationships/image" Target="../media/image307.png"/><Relationship Id="rId9" Type="http://schemas.openxmlformats.org/officeDocument/2006/relationships/image" Target="../media/image313.png"/><Relationship Id="rId14" Type="http://schemas.openxmlformats.org/officeDocument/2006/relationships/image" Target="../media/image318.png"/><Relationship Id="rId22" Type="http://schemas.openxmlformats.org/officeDocument/2006/relationships/image" Target="../media/image327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2.png"/><Relationship Id="rId13" Type="http://schemas.openxmlformats.org/officeDocument/2006/relationships/image" Target="../media/image317.png"/><Relationship Id="rId18" Type="http://schemas.openxmlformats.org/officeDocument/2006/relationships/image" Target="../media/image323.png"/><Relationship Id="rId26" Type="http://schemas.openxmlformats.org/officeDocument/2006/relationships/image" Target="../media/image331.png"/><Relationship Id="rId3" Type="http://schemas.openxmlformats.org/officeDocument/2006/relationships/image" Target="../media/image306.png"/><Relationship Id="rId21" Type="http://schemas.openxmlformats.org/officeDocument/2006/relationships/image" Target="../media/image326.png"/><Relationship Id="rId7" Type="http://schemas.openxmlformats.org/officeDocument/2006/relationships/image" Target="../media/image311.png"/><Relationship Id="rId12" Type="http://schemas.openxmlformats.org/officeDocument/2006/relationships/image" Target="../media/image316.png"/><Relationship Id="rId17" Type="http://schemas.openxmlformats.org/officeDocument/2006/relationships/image" Target="../media/image322.png"/><Relationship Id="rId25" Type="http://schemas.openxmlformats.org/officeDocument/2006/relationships/image" Target="../media/image330.png"/><Relationship Id="rId2" Type="http://schemas.openxmlformats.org/officeDocument/2006/relationships/image" Target="../media/image305.png"/><Relationship Id="rId16" Type="http://schemas.openxmlformats.org/officeDocument/2006/relationships/image" Target="../media/image321.png"/><Relationship Id="rId20" Type="http://schemas.openxmlformats.org/officeDocument/2006/relationships/image" Target="../media/image3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9.png"/><Relationship Id="rId11" Type="http://schemas.openxmlformats.org/officeDocument/2006/relationships/image" Target="../media/image315.png"/><Relationship Id="rId24" Type="http://schemas.openxmlformats.org/officeDocument/2006/relationships/image" Target="../media/image329.png"/><Relationship Id="rId5" Type="http://schemas.openxmlformats.org/officeDocument/2006/relationships/image" Target="../media/image308.png"/><Relationship Id="rId15" Type="http://schemas.openxmlformats.org/officeDocument/2006/relationships/image" Target="../media/image319.png"/><Relationship Id="rId23" Type="http://schemas.openxmlformats.org/officeDocument/2006/relationships/image" Target="../media/image328.png"/><Relationship Id="rId10" Type="http://schemas.openxmlformats.org/officeDocument/2006/relationships/image" Target="../media/image314.png"/><Relationship Id="rId19" Type="http://schemas.openxmlformats.org/officeDocument/2006/relationships/image" Target="../media/image324.png"/><Relationship Id="rId4" Type="http://schemas.openxmlformats.org/officeDocument/2006/relationships/image" Target="../media/image307.png"/><Relationship Id="rId9" Type="http://schemas.openxmlformats.org/officeDocument/2006/relationships/image" Target="../media/image313.png"/><Relationship Id="rId14" Type="http://schemas.openxmlformats.org/officeDocument/2006/relationships/image" Target="../media/image318.png"/><Relationship Id="rId22" Type="http://schemas.openxmlformats.org/officeDocument/2006/relationships/image" Target="../media/image32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9.png"/><Relationship Id="rId13" Type="http://schemas.openxmlformats.org/officeDocument/2006/relationships/image" Target="../media/image345.png"/><Relationship Id="rId3" Type="http://schemas.openxmlformats.org/officeDocument/2006/relationships/image" Target="../media/image334.png"/><Relationship Id="rId7" Type="http://schemas.openxmlformats.org/officeDocument/2006/relationships/image" Target="../media/image338.png"/><Relationship Id="rId12" Type="http://schemas.openxmlformats.org/officeDocument/2006/relationships/image" Target="../media/image344.png"/><Relationship Id="rId17" Type="http://schemas.openxmlformats.org/officeDocument/2006/relationships/image" Target="../media/image349.png"/><Relationship Id="rId2" Type="http://schemas.openxmlformats.org/officeDocument/2006/relationships/image" Target="../media/image333.png"/><Relationship Id="rId16" Type="http://schemas.openxmlformats.org/officeDocument/2006/relationships/image" Target="../media/image3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7.png"/><Relationship Id="rId11" Type="http://schemas.openxmlformats.org/officeDocument/2006/relationships/image" Target="../media/image343.png"/><Relationship Id="rId5" Type="http://schemas.openxmlformats.org/officeDocument/2006/relationships/image" Target="../media/image336.png"/><Relationship Id="rId15" Type="http://schemas.openxmlformats.org/officeDocument/2006/relationships/image" Target="../media/image347.png"/><Relationship Id="rId10" Type="http://schemas.openxmlformats.org/officeDocument/2006/relationships/image" Target="../media/image342.png"/><Relationship Id="rId4" Type="http://schemas.openxmlformats.org/officeDocument/2006/relationships/image" Target="../media/image335.png"/><Relationship Id="rId9" Type="http://schemas.openxmlformats.org/officeDocument/2006/relationships/image" Target="../media/image341.png"/><Relationship Id="rId14" Type="http://schemas.openxmlformats.org/officeDocument/2006/relationships/image" Target="../media/image346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7.png"/><Relationship Id="rId13" Type="http://schemas.openxmlformats.org/officeDocument/2006/relationships/image" Target="../media/image362.png"/><Relationship Id="rId18" Type="http://schemas.openxmlformats.org/officeDocument/2006/relationships/image" Target="../media/image367.png"/><Relationship Id="rId3" Type="http://schemas.openxmlformats.org/officeDocument/2006/relationships/image" Target="../media/image352.png"/><Relationship Id="rId21" Type="http://schemas.openxmlformats.org/officeDocument/2006/relationships/image" Target="../media/image370.png"/><Relationship Id="rId7" Type="http://schemas.openxmlformats.org/officeDocument/2006/relationships/image" Target="../media/image356.png"/><Relationship Id="rId12" Type="http://schemas.openxmlformats.org/officeDocument/2006/relationships/image" Target="../media/image361.png"/><Relationship Id="rId17" Type="http://schemas.openxmlformats.org/officeDocument/2006/relationships/image" Target="../media/image366.png"/><Relationship Id="rId2" Type="http://schemas.openxmlformats.org/officeDocument/2006/relationships/image" Target="../media/image351.png"/><Relationship Id="rId16" Type="http://schemas.openxmlformats.org/officeDocument/2006/relationships/image" Target="../media/image365.png"/><Relationship Id="rId20" Type="http://schemas.openxmlformats.org/officeDocument/2006/relationships/image" Target="../media/image3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5.png"/><Relationship Id="rId11" Type="http://schemas.openxmlformats.org/officeDocument/2006/relationships/image" Target="../media/image359.png"/><Relationship Id="rId5" Type="http://schemas.openxmlformats.org/officeDocument/2006/relationships/image" Target="../media/image354.png"/><Relationship Id="rId15" Type="http://schemas.openxmlformats.org/officeDocument/2006/relationships/image" Target="../media/image364.png"/><Relationship Id="rId23" Type="http://schemas.openxmlformats.org/officeDocument/2006/relationships/image" Target="../media/image373.png"/><Relationship Id="rId10" Type="http://schemas.openxmlformats.org/officeDocument/2006/relationships/image" Target="../media/image358.png"/><Relationship Id="rId19" Type="http://schemas.openxmlformats.org/officeDocument/2006/relationships/image" Target="../media/image368.png"/><Relationship Id="rId4" Type="http://schemas.openxmlformats.org/officeDocument/2006/relationships/image" Target="../media/image353.png"/><Relationship Id="rId9" Type="http://schemas.openxmlformats.org/officeDocument/2006/relationships/image" Target="../media/image348.png"/><Relationship Id="rId14" Type="http://schemas.openxmlformats.org/officeDocument/2006/relationships/image" Target="../media/image363.png"/><Relationship Id="rId22" Type="http://schemas.openxmlformats.org/officeDocument/2006/relationships/image" Target="../media/image371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0.png"/><Relationship Id="rId13" Type="http://schemas.openxmlformats.org/officeDocument/2006/relationships/image" Target="../media/image385.png"/><Relationship Id="rId18" Type="http://schemas.openxmlformats.org/officeDocument/2006/relationships/image" Target="../media/image390.png"/><Relationship Id="rId3" Type="http://schemas.openxmlformats.org/officeDocument/2006/relationships/image" Target="../media/image375.png"/><Relationship Id="rId7" Type="http://schemas.openxmlformats.org/officeDocument/2006/relationships/image" Target="../media/image379.png"/><Relationship Id="rId12" Type="http://schemas.openxmlformats.org/officeDocument/2006/relationships/image" Target="../media/image384.png"/><Relationship Id="rId17" Type="http://schemas.openxmlformats.org/officeDocument/2006/relationships/image" Target="../media/image389.png"/><Relationship Id="rId2" Type="http://schemas.openxmlformats.org/officeDocument/2006/relationships/image" Target="../media/image374.png"/><Relationship Id="rId16" Type="http://schemas.openxmlformats.org/officeDocument/2006/relationships/image" Target="../media/image38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8.png"/><Relationship Id="rId11" Type="http://schemas.openxmlformats.org/officeDocument/2006/relationships/image" Target="../media/image383.png"/><Relationship Id="rId5" Type="http://schemas.openxmlformats.org/officeDocument/2006/relationships/image" Target="../media/image377.png"/><Relationship Id="rId15" Type="http://schemas.openxmlformats.org/officeDocument/2006/relationships/image" Target="../media/image387.png"/><Relationship Id="rId10" Type="http://schemas.openxmlformats.org/officeDocument/2006/relationships/image" Target="../media/image382.png"/><Relationship Id="rId19" Type="http://schemas.openxmlformats.org/officeDocument/2006/relationships/image" Target="../media/image391.png"/><Relationship Id="rId4" Type="http://schemas.openxmlformats.org/officeDocument/2006/relationships/image" Target="../media/image376.png"/><Relationship Id="rId9" Type="http://schemas.openxmlformats.org/officeDocument/2006/relationships/image" Target="../media/image381.png"/><Relationship Id="rId14" Type="http://schemas.openxmlformats.org/officeDocument/2006/relationships/image" Target="../media/image386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8.png"/><Relationship Id="rId13" Type="http://schemas.openxmlformats.org/officeDocument/2006/relationships/image" Target="../media/image404.png"/><Relationship Id="rId3" Type="http://schemas.openxmlformats.org/officeDocument/2006/relationships/image" Target="../media/image394.png"/><Relationship Id="rId7" Type="http://schemas.openxmlformats.org/officeDocument/2006/relationships/image" Target="../media/image381.png"/><Relationship Id="rId12" Type="http://schemas.openxmlformats.org/officeDocument/2006/relationships/image" Target="../media/image403.png"/><Relationship Id="rId2" Type="http://schemas.openxmlformats.org/officeDocument/2006/relationships/image" Target="../media/image393.png"/><Relationship Id="rId16" Type="http://schemas.openxmlformats.org/officeDocument/2006/relationships/image" Target="../media/image4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7.png"/><Relationship Id="rId11" Type="http://schemas.openxmlformats.org/officeDocument/2006/relationships/image" Target="../media/image402.png"/><Relationship Id="rId5" Type="http://schemas.openxmlformats.org/officeDocument/2006/relationships/image" Target="../media/image396.png"/><Relationship Id="rId15" Type="http://schemas.openxmlformats.org/officeDocument/2006/relationships/image" Target="../media/image406.png"/><Relationship Id="rId10" Type="http://schemas.openxmlformats.org/officeDocument/2006/relationships/image" Target="../media/image401.png"/><Relationship Id="rId4" Type="http://schemas.openxmlformats.org/officeDocument/2006/relationships/image" Target="../media/image395.png"/><Relationship Id="rId9" Type="http://schemas.openxmlformats.org/officeDocument/2006/relationships/image" Target="../media/image399.png"/><Relationship Id="rId14" Type="http://schemas.openxmlformats.org/officeDocument/2006/relationships/image" Target="../media/image405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5.png"/><Relationship Id="rId13" Type="http://schemas.openxmlformats.org/officeDocument/2006/relationships/image" Target="../media/image420.png"/><Relationship Id="rId3" Type="http://schemas.openxmlformats.org/officeDocument/2006/relationships/image" Target="../media/image409.png"/><Relationship Id="rId7" Type="http://schemas.openxmlformats.org/officeDocument/2006/relationships/image" Target="../media/image414.png"/><Relationship Id="rId12" Type="http://schemas.openxmlformats.org/officeDocument/2006/relationships/image" Target="../media/image419.png"/><Relationship Id="rId2" Type="http://schemas.openxmlformats.org/officeDocument/2006/relationships/image" Target="../media/image4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3.png"/><Relationship Id="rId11" Type="http://schemas.openxmlformats.org/officeDocument/2006/relationships/image" Target="../media/image418.png"/><Relationship Id="rId5" Type="http://schemas.openxmlformats.org/officeDocument/2006/relationships/image" Target="../media/image381.png"/><Relationship Id="rId10" Type="http://schemas.openxmlformats.org/officeDocument/2006/relationships/image" Target="../media/image417.png"/><Relationship Id="rId4" Type="http://schemas.openxmlformats.org/officeDocument/2006/relationships/image" Target="../media/image412.png"/><Relationship Id="rId9" Type="http://schemas.openxmlformats.org/officeDocument/2006/relationships/image" Target="../media/image416.png"/><Relationship Id="rId14" Type="http://schemas.openxmlformats.org/officeDocument/2006/relationships/image" Target="../media/image421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9.png"/><Relationship Id="rId13" Type="http://schemas.openxmlformats.org/officeDocument/2006/relationships/image" Target="../media/image433.png"/><Relationship Id="rId3" Type="http://schemas.openxmlformats.org/officeDocument/2006/relationships/image" Target="../media/image424.png"/><Relationship Id="rId7" Type="http://schemas.openxmlformats.org/officeDocument/2006/relationships/image" Target="../media/image428.png"/><Relationship Id="rId12" Type="http://schemas.openxmlformats.org/officeDocument/2006/relationships/image" Target="../media/image432.png"/><Relationship Id="rId2" Type="http://schemas.openxmlformats.org/officeDocument/2006/relationships/image" Target="../media/image423.png"/><Relationship Id="rId16" Type="http://schemas.openxmlformats.org/officeDocument/2006/relationships/image" Target="../media/image4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7.png"/><Relationship Id="rId11" Type="http://schemas.openxmlformats.org/officeDocument/2006/relationships/image" Target="../media/image431.png"/><Relationship Id="rId5" Type="http://schemas.openxmlformats.org/officeDocument/2006/relationships/image" Target="../media/image426.png"/><Relationship Id="rId15" Type="http://schemas.openxmlformats.org/officeDocument/2006/relationships/image" Target="../media/image435.png"/><Relationship Id="rId10" Type="http://schemas.openxmlformats.org/officeDocument/2006/relationships/image" Target="../media/image430.png"/><Relationship Id="rId4" Type="http://schemas.openxmlformats.org/officeDocument/2006/relationships/image" Target="../media/image425.png"/><Relationship Id="rId9" Type="http://schemas.openxmlformats.org/officeDocument/2006/relationships/image" Target="../media/image291.png"/><Relationship Id="rId14" Type="http://schemas.openxmlformats.org/officeDocument/2006/relationships/image" Target="../media/image434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2.png"/><Relationship Id="rId13" Type="http://schemas.openxmlformats.org/officeDocument/2006/relationships/image" Target="../media/image447.png"/><Relationship Id="rId18" Type="http://schemas.openxmlformats.org/officeDocument/2006/relationships/image" Target="../media/image452.png"/><Relationship Id="rId3" Type="http://schemas.openxmlformats.org/officeDocument/2006/relationships/image" Target="../media/image4220.png"/><Relationship Id="rId21" Type="http://schemas.openxmlformats.org/officeDocument/2006/relationships/image" Target="../media/image455.png"/><Relationship Id="rId7" Type="http://schemas.openxmlformats.org/officeDocument/2006/relationships/image" Target="../media/image441.png"/><Relationship Id="rId12" Type="http://schemas.openxmlformats.org/officeDocument/2006/relationships/image" Target="../media/image446.png"/><Relationship Id="rId17" Type="http://schemas.openxmlformats.org/officeDocument/2006/relationships/image" Target="../media/image451.png"/><Relationship Id="rId2" Type="http://schemas.openxmlformats.org/officeDocument/2006/relationships/image" Target="../media/image423.png"/><Relationship Id="rId16" Type="http://schemas.openxmlformats.org/officeDocument/2006/relationships/image" Target="../media/image450.png"/><Relationship Id="rId20" Type="http://schemas.openxmlformats.org/officeDocument/2006/relationships/image" Target="../media/image4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0.png"/><Relationship Id="rId11" Type="http://schemas.openxmlformats.org/officeDocument/2006/relationships/image" Target="../media/image445.png"/><Relationship Id="rId5" Type="http://schemas.openxmlformats.org/officeDocument/2006/relationships/image" Target="../media/image439.png"/><Relationship Id="rId15" Type="http://schemas.openxmlformats.org/officeDocument/2006/relationships/image" Target="../media/image449.png"/><Relationship Id="rId10" Type="http://schemas.openxmlformats.org/officeDocument/2006/relationships/image" Target="../media/image444.png"/><Relationship Id="rId19" Type="http://schemas.openxmlformats.org/officeDocument/2006/relationships/image" Target="../media/image453.png"/><Relationship Id="rId4" Type="http://schemas.openxmlformats.org/officeDocument/2006/relationships/image" Target="../media/image438.png"/><Relationship Id="rId9" Type="http://schemas.openxmlformats.org/officeDocument/2006/relationships/image" Target="../media/image443.png"/><Relationship Id="rId14" Type="http://schemas.openxmlformats.org/officeDocument/2006/relationships/image" Target="../media/image448.png"/><Relationship Id="rId22" Type="http://schemas.openxmlformats.org/officeDocument/2006/relationships/image" Target="../media/image45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3.png"/><Relationship Id="rId13" Type="http://schemas.openxmlformats.org/officeDocument/2006/relationships/image" Target="../media/image448.png"/><Relationship Id="rId18" Type="http://schemas.openxmlformats.org/officeDocument/2006/relationships/image" Target="../media/image456.png"/><Relationship Id="rId3" Type="http://schemas.openxmlformats.org/officeDocument/2006/relationships/image" Target="../media/image438.png"/><Relationship Id="rId7" Type="http://schemas.openxmlformats.org/officeDocument/2006/relationships/image" Target="../media/image442.png"/><Relationship Id="rId12" Type="http://schemas.openxmlformats.org/officeDocument/2006/relationships/image" Target="../media/image447.png"/><Relationship Id="rId17" Type="http://schemas.openxmlformats.org/officeDocument/2006/relationships/image" Target="../media/image455.png"/><Relationship Id="rId2" Type="http://schemas.openxmlformats.org/officeDocument/2006/relationships/image" Target="../media/image437.png"/><Relationship Id="rId16" Type="http://schemas.openxmlformats.org/officeDocument/2006/relationships/image" Target="../media/image4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1.png"/><Relationship Id="rId11" Type="http://schemas.openxmlformats.org/officeDocument/2006/relationships/image" Target="../media/image446.png"/><Relationship Id="rId5" Type="http://schemas.openxmlformats.org/officeDocument/2006/relationships/image" Target="../media/image440.png"/><Relationship Id="rId15" Type="http://schemas.openxmlformats.org/officeDocument/2006/relationships/image" Target="../media/image450.png"/><Relationship Id="rId10" Type="http://schemas.openxmlformats.org/officeDocument/2006/relationships/image" Target="../media/image445.png"/><Relationship Id="rId4" Type="http://schemas.openxmlformats.org/officeDocument/2006/relationships/image" Target="../media/image458.png"/><Relationship Id="rId9" Type="http://schemas.openxmlformats.org/officeDocument/2006/relationships/image" Target="../media/image444.png"/><Relationship Id="rId14" Type="http://schemas.openxmlformats.org/officeDocument/2006/relationships/image" Target="../media/image449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4.png"/><Relationship Id="rId13" Type="http://schemas.openxmlformats.org/officeDocument/2006/relationships/image" Target="../media/image469.png"/><Relationship Id="rId3" Type="http://schemas.openxmlformats.org/officeDocument/2006/relationships/image" Target="../media/image460.png"/><Relationship Id="rId7" Type="http://schemas.openxmlformats.org/officeDocument/2006/relationships/image" Target="../media/image463.png"/><Relationship Id="rId12" Type="http://schemas.openxmlformats.org/officeDocument/2006/relationships/image" Target="../media/image468.png"/><Relationship Id="rId2" Type="http://schemas.openxmlformats.org/officeDocument/2006/relationships/image" Target="../media/image459.png"/><Relationship Id="rId16" Type="http://schemas.openxmlformats.org/officeDocument/2006/relationships/image" Target="../media/image4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2.png"/><Relationship Id="rId11" Type="http://schemas.openxmlformats.org/officeDocument/2006/relationships/image" Target="../media/image467.png"/><Relationship Id="rId5" Type="http://schemas.openxmlformats.org/officeDocument/2006/relationships/image" Target="../media/image442.png"/><Relationship Id="rId15" Type="http://schemas.openxmlformats.org/officeDocument/2006/relationships/image" Target="../media/image471.png"/><Relationship Id="rId10" Type="http://schemas.openxmlformats.org/officeDocument/2006/relationships/image" Target="../media/image466.png"/><Relationship Id="rId4" Type="http://schemas.openxmlformats.org/officeDocument/2006/relationships/image" Target="../media/image461.png"/><Relationship Id="rId9" Type="http://schemas.openxmlformats.org/officeDocument/2006/relationships/image" Target="../media/image465.png"/><Relationship Id="rId14" Type="http://schemas.openxmlformats.org/officeDocument/2006/relationships/image" Target="../media/image470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8.png"/><Relationship Id="rId13" Type="http://schemas.openxmlformats.org/officeDocument/2006/relationships/image" Target="../media/image483.png"/><Relationship Id="rId3" Type="http://schemas.openxmlformats.org/officeDocument/2006/relationships/image" Target="../media/image474.png"/><Relationship Id="rId7" Type="http://schemas.openxmlformats.org/officeDocument/2006/relationships/image" Target="../media/image477.png"/><Relationship Id="rId12" Type="http://schemas.openxmlformats.org/officeDocument/2006/relationships/image" Target="../media/image482.png"/><Relationship Id="rId2" Type="http://schemas.openxmlformats.org/officeDocument/2006/relationships/image" Target="../media/image473.png"/><Relationship Id="rId16" Type="http://schemas.openxmlformats.org/officeDocument/2006/relationships/image" Target="../media/image4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6.png"/><Relationship Id="rId11" Type="http://schemas.openxmlformats.org/officeDocument/2006/relationships/image" Target="../media/image481.png"/><Relationship Id="rId5" Type="http://schemas.openxmlformats.org/officeDocument/2006/relationships/image" Target="../media/image442.png"/><Relationship Id="rId15" Type="http://schemas.openxmlformats.org/officeDocument/2006/relationships/image" Target="../media/image485.png"/><Relationship Id="rId10" Type="http://schemas.openxmlformats.org/officeDocument/2006/relationships/image" Target="../media/image480.png"/><Relationship Id="rId4" Type="http://schemas.openxmlformats.org/officeDocument/2006/relationships/image" Target="../media/image475.png"/><Relationship Id="rId9" Type="http://schemas.openxmlformats.org/officeDocument/2006/relationships/image" Target="../media/image479.png"/><Relationship Id="rId14" Type="http://schemas.openxmlformats.org/officeDocument/2006/relationships/image" Target="../media/image484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7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8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7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3.png"/><Relationship Id="rId13" Type="http://schemas.openxmlformats.org/officeDocument/2006/relationships/image" Target="../media/image468.png"/><Relationship Id="rId3" Type="http://schemas.openxmlformats.org/officeDocument/2006/relationships/image" Target="../media/image489.png"/><Relationship Id="rId7" Type="http://schemas.openxmlformats.org/officeDocument/2006/relationships/image" Target="../media/image462.png"/><Relationship Id="rId12" Type="http://schemas.openxmlformats.org/officeDocument/2006/relationships/image" Target="../media/image467.png"/><Relationship Id="rId17" Type="http://schemas.openxmlformats.org/officeDocument/2006/relationships/image" Target="../media/image494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2.png"/><Relationship Id="rId11" Type="http://schemas.openxmlformats.org/officeDocument/2006/relationships/image" Target="../media/image466.png"/><Relationship Id="rId5" Type="http://schemas.openxmlformats.org/officeDocument/2006/relationships/image" Target="../media/image461.png"/><Relationship Id="rId15" Type="http://schemas.openxmlformats.org/officeDocument/2006/relationships/image" Target="../media/image492.png"/><Relationship Id="rId10" Type="http://schemas.openxmlformats.org/officeDocument/2006/relationships/image" Target="../media/image465.png"/><Relationship Id="rId4" Type="http://schemas.openxmlformats.org/officeDocument/2006/relationships/image" Target="../media/image490.png"/><Relationship Id="rId9" Type="http://schemas.openxmlformats.org/officeDocument/2006/relationships/image" Target="../media/image464.png"/><Relationship Id="rId14" Type="http://schemas.openxmlformats.org/officeDocument/2006/relationships/image" Target="../media/image491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5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2.png"/><Relationship Id="rId18" Type="http://schemas.openxmlformats.org/officeDocument/2006/relationships/image" Target="../media/image317.png"/><Relationship Id="rId26" Type="http://schemas.openxmlformats.org/officeDocument/2006/relationships/image" Target="../media/image326.png"/><Relationship Id="rId39" Type="http://schemas.openxmlformats.org/officeDocument/2006/relationships/image" Target="../media/image509.png"/><Relationship Id="rId21" Type="http://schemas.openxmlformats.org/officeDocument/2006/relationships/image" Target="../media/image321.png"/><Relationship Id="rId34" Type="http://schemas.openxmlformats.org/officeDocument/2006/relationships/image" Target="../media/image504.png"/><Relationship Id="rId42" Type="http://schemas.openxmlformats.org/officeDocument/2006/relationships/image" Target="../media/image512.png"/><Relationship Id="rId47" Type="http://schemas.openxmlformats.org/officeDocument/2006/relationships/image" Target="../media/image517.png"/><Relationship Id="rId50" Type="http://schemas.openxmlformats.org/officeDocument/2006/relationships/image" Target="../media/image520.png"/><Relationship Id="rId55" Type="http://schemas.openxmlformats.org/officeDocument/2006/relationships/image" Target="../media/image525.png"/><Relationship Id="rId7" Type="http://schemas.openxmlformats.org/officeDocument/2006/relationships/image" Target="../media/image501.png"/><Relationship Id="rId2" Type="http://schemas.openxmlformats.org/officeDocument/2006/relationships/image" Target="../media/image496.png"/><Relationship Id="rId16" Type="http://schemas.openxmlformats.org/officeDocument/2006/relationships/image" Target="../media/image315.png"/><Relationship Id="rId29" Type="http://schemas.openxmlformats.org/officeDocument/2006/relationships/image" Target="../media/image329.png"/><Relationship Id="rId11" Type="http://schemas.openxmlformats.org/officeDocument/2006/relationships/image" Target="../media/image309.png"/><Relationship Id="rId24" Type="http://schemas.openxmlformats.org/officeDocument/2006/relationships/image" Target="../media/image324.png"/><Relationship Id="rId32" Type="http://schemas.openxmlformats.org/officeDocument/2006/relationships/image" Target="../media/image502.png"/><Relationship Id="rId37" Type="http://schemas.openxmlformats.org/officeDocument/2006/relationships/image" Target="../media/image507.png"/><Relationship Id="rId40" Type="http://schemas.openxmlformats.org/officeDocument/2006/relationships/image" Target="../media/image510.png"/><Relationship Id="rId45" Type="http://schemas.openxmlformats.org/officeDocument/2006/relationships/image" Target="../media/image515.png"/><Relationship Id="rId53" Type="http://schemas.openxmlformats.org/officeDocument/2006/relationships/image" Target="../media/image523.png"/><Relationship Id="rId58" Type="http://schemas.openxmlformats.org/officeDocument/2006/relationships/image" Target="../media/image528.png"/><Relationship Id="rId5" Type="http://schemas.openxmlformats.org/officeDocument/2006/relationships/image" Target="../media/image499.png"/><Relationship Id="rId19" Type="http://schemas.openxmlformats.org/officeDocument/2006/relationships/image" Target="../media/image318.png"/><Relationship Id="rId4" Type="http://schemas.openxmlformats.org/officeDocument/2006/relationships/image" Target="../media/image498.png"/><Relationship Id="rId9" Type="http://schemas.openxmlformats.org/officeDocument/2006/relationships/image" Target="../media/image307.png"/><Relationship Id="rId14" Type="http://schemas.openxmlformats.org/officeDocument/2006/relationships/image" Target="../media/image313.png"/><Relationship Id="rId22" Type="http://schemas.openxmlformats.org/officeDocument/2006/relationships/image" Target="../media/image322.png"/><Relationship Id="rId27" Type="http://schemas.openxmlformats.org/officeDocument/2006/relationships/image" Target="../media/image327.png"/><Relationship Id="rId30" Type="http://schemas.openxmlformats.org/officeDocument/2006/relationships/image" Target="../media/image330.png"/><Relationship Id="rId35" Type="http://schemas.openxmlformats.org/officeDocument/2006/relationships/image" Target="../media/image505.png"/><Relationship Id="rId43" Type="http://schemas.openxmlformats.org/officeDocument/2006/relationships/image" Target="../media/image513.png"/><Relationship Id="rId48" Type="http://schemas.openxmlformats.org/officeDocument/2006/relationships/image" Target="../media/image518.png"/><Relationship Id="rId56" Type="http://schemas.openxmlformats.org/officeDocument/2006/relationships/image" Target="../media/image526.png"/><Relationship Id="rId8" Type="http://schemas.openxmlformats.org/officeDocument/2006/relationships/image" Target="../media/image306.png"/><Relationship Id="rId51" Type="http://schemas.openxmlformats.org/officeDocument/2006/relationships/image" Target="../media/image521.png"/><Relationship Id="rId3" Type="http://schemas.openxmlformats.org/officeDocument/2006/relationships/image" Target="../media/image497.png"/><Relationship Id="rId12" Type="http://schemas.openxmlformats.org/officeDocument/2006/relationships/image" Target="../media/image311.png"/><Relationship Id="rId17" Type="http://schemas.openxmlformats.org/officeDocument/2006/relationships/image" Target="../media/image316.png"/><Relationship Id="rId25" Type="http://schemas.openxmlformats.org/officeDocument/2006/relationships/image" Target="../media/image325.png"/><Relationship Id="rId33" Type="http://schemas.openxmlformats.org/officeDocument/2006/relationships/image" Target="../media/image503.png"/><Relationship Id="rId38" Type="http://schemas.openxmlformats.org/officeDocument/2006/relationships/image" Target="../media/image508.png"/><Relationship Id="rId46" Type="http://schemas.openxmlformats.org/officeDocument/2006/relationships/image" Target="../media/image516.png"/><Relationship Id="rId59" Type="http://schemas.openxmlformats.org/officeDocument/2006/relationships/image" Target="../media/image529.png"/><Relationship Id="rId20" Type="http://schemas.openxmlformats.org/officeDocument/2006/relationships/image" Target="../media/image319.png"/><Relationship Id="rId41" Type="http://schemas.openxmlformats.org/officeDocument/2006/relationships/image" Target="../media/image511.png"/><Relationship Id="rId54" Type="http://schemas.openxmlformats.org/officeDocument/2006/relationships/image" Target="../media/image5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0.png"/><Relationship Id="rId15" Type="http://schemas.openxmlformats.org/officeDocument/2006/relationships/image" Target="../media/image314.png"/><Relationship Id="rId23" Type="http://schemas.openxmlformats.org/officeDocument/2006/relationships/image" Target="../media/image323.png"/><Relationship Id="rId28" Type="http://schemas.openxmlformats.org/officeDocument/2006/relationships/image" Target="../media/image328.png"/><Relationship Id="rId36" Type="http://schemas.openxmlformats.org/officeDocument/2006/relationships/image" Target="../media/image506.png"/><Relationship Id="rId49" Type="http://schemas.openxmlformats.org/officeDocument/2006/relationships/image" Target="../media/image519.png"/><Relationship Id="rId57" Type="http://schemas.openxmlformats.org/officeDocument/2006/relationships/image" Target="../media/image527.png"/><Relationship Id="rId10" Type="http://schemas.openxmlformats.org/officeDocument/2006/relationships/image" Target="../media/image308.png"/><Relationship Id="rId31" Type="http://schemas.openxmlformats.org/officeDocument/2006/relationships/image" Target="../media/image331.png"/><Relationship Id="rId44" Type="http://schemas.openxmlformats.org/officeDocument/2006/relationships/image" Target="../media/image514.png"/><Relationship Id="rId52" Type="http://schemas.openxmlformats.org/officeDocument/2006/relationships/image" Target="../media/image52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1.png"/><Relationship Id="rId2" Type="http://schemas.openxmlformats.org/officeDocument/2006/relationships/image" Target="../media/image53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2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7.png"/><Relationship Id="rId18" Type="http://schemas.openxmlformats.org/officeDocument/2006/relationships/image" Target="../media/image323.png"/><Relationship Id="rId26" Type="http://schemas.openxmlformats.org/officeDocument/2006/relationships/image" Target="../media/image331.png"/><Relationship Id="rId21" Type="http://schemas.openxmlformats.org/officeDocument/2006/relationships/image" Target="../media/image326.png"/><Relationship Id="rId34" Type="http://schemas.openxmlformats.org/officeDocument/2006/relationships/image" Target="../media/image542.png"/><Relationship Id="rId12" Type="http://schemas.openxmlformats.org/officeDocument/2006/relationships/image" Target="../media/image316.png"/><Relationship Id="rId17" Type="http://schemas.openxmlformats.org/officeDocument/2006/relationships/image" Target="../media/image322.png"/><Relationship Id="rId25" Type="http://schemas.openxmlformats.org/officeDocument/2006/relationships/image" Target="../media/image330.png"/><Relationship Id="rId33" Type="http://schemas.openxmlformats.org/officeDocument/2006/relationships/image" Target="../media/image541.png"/><Relationship Id="rId2" Type="http://schemas.openxmlformats.org/officeDocument/2006/relationships/image" Target="../media/image533.png"/><Relationship Id="rId16" Type="http://schemas.openxmlformats.org/officeDocument/2006/relationships/image" Target="../media/image321.png"/><Relationship Id="rId20" Type="http://schemas.openxmlformats.org/officeDocument/2006/relationships/image" Target="../media/image325.png"/><Relationship Id="rId29" Type="http://schemas.openxmlformats.org/officeDocument/2006/relationships/image" Target="../media/image537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15.png"/><Relationship Id="rId24" Type="http://schemas.openxmlformats.org/officeDocument/2006/relationships/image" Target="../media/image534.png"/><Relationship Id="rId32" Type="http://schemas.openxmlformats.org/officeDocument/2006/relationships/image" Target="../media/image540.png"/><Relationship Id="rId15" Type="http://schemas.openxmlformats.org/officeDocument/2006/relationships/image" Target="../media/image319.png"/><Relationship Id="rId23" Type="http://schemas.openxmlformats.org/officeDocument/2006/relationships/image" Target="../media/image328.png"/><Relationship Id="rId28" Type="http://schemas.openxmlformats.org/officeDocument/2006/relationships/image" Target="../media/image536.png"/><Relationship Id="rId36" Type="http://schemas.openxmlformats.org/officeDocument/2006/relationships/image" Target="../media/image544.png"/><Relationship Id="rId10" Type="http://schemas.openxmlformats.org/officeDocument/2006/relationships/image" Target="../media/image314.png"/><Relationship Id="rId19" Type="http://schemas.openxmlformats.org/officeDocument/2006/relationships/image" Target="../media/image324.png"/><Relationship Id="rId31" Type="http://schemas.openxmlformats.org/officeDocument/2006/relationships/image" Target="../media/image539.png"/><Relationship Id="rId9" Type="http://schemas.openxmlformats.org/officeDocument/2006/relationships/image" Target="../media/image313.png"/><Relationship Id="rId14" Type="http://schemas.openxmlformats.org/officeDocument/2006/relationships/image" Target="../media/image318.png"/><Relationship Id="rId22" Type="http://schemas.openxmlformats.org/officeDocument/2006/relationships/image" Target="../media/image327.png"/><Relationship Id="rId27" Type="http://schemas.openxmlformats.org/officeDocument/2006/relationships/image" Target="../media/image535.png"/><Relationship Id="rId30" Type="http://schemas.openxmlformats.org/officeDocument/2006/relationships/image" Target="../media/image538.png"/><Relationship Id="rId35" Type="http://schemas.openxmlformats.org/officeDocument/2006/relationships/image" Target="../media/image543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5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6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7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8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0.png"/><Relationship Id="rId2" Type="http://schemas.openxmlformats.org/officeDocument/2006/relationships/image" Target="../media/image549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1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3.png"/><Relationship Id="rId2" Type="http://schemas.openxmlformats.org/officeDocument/2006/relationships/image" Target="../media/image552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fis.uni-luebeck.de/index.php?id=483" TargetMode="External"/><Relationship Id="rId7" Type="http://schemas.openxmlformats.org/officeDocument/2006/relationships/image" Target="../media/image555.png"/><Relationship Id="rId2" Type="http://schemas.openxmlformats.org/officeDocument/2006/relationships/image" Target="../media/image5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3.emf"/><Relationship Id="rId5" Type="http://schemas.openxmlformats.org/officeDocument/2006/relationships/image" Target="../media/image192.emf"/><Relationship Id="rId4" Type="http://schemas.openxmlformats.org/officeDocument/2006/relationships/image" Target="../media/image191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1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png"/><Relationship Id="rId2" Type="http://schemas.openxmlformats.org/officeDocument/2006/relationships/image" Target="../media/image559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60.png"/><Relationship Id="rId13" Type="http://schemas.openxmlformats.org/officeDocument/2006/relationships/image" Target="../media/image4210.png"/><Relationship Id="rId3" Type="http://schemas.openxmlformats.org/officeDocument/2006/relationships/image" Target="../media/image4110.png"/><Relationship Id="rId7" Type="http://schemas.openxmlformats.org/officeDocument/2006/relationships/image" Target="../media/image4150.png"/><Relationship Id="rId12" Type="http://schemas.openxmlformats.org/officeDocument/2006/relationships/image" Target="../media/image4200.png"/><Relationship Id="rId17" Type="http://schemas.openxmlformats.org/officeDocument/2006/relationships/image" Target="../media/image4250.png"/><Relationship Id="rId16" Type="http://schemas.openxmlformats.org/officeDocument/2006/relationships/image" Target="../media/image42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40.png"/><Relationship Id="rId11" Type="http://schemas.openxmlformats.org/officeDocument/2006/relationships/image" Target="../media/image4190.png"/><Relationship Id="rId5" Type="http://schemas.openxmlformats.org/officeDocument/2006/relationships/image" Target="../media/image4130.png"/><Relationship Id="rId15" Type="http://schemas.openxmlformats.org/officeDocument/2006/relationships/image" Target="../media/image4230.png"/><Relationship Id="rId10" Type="http://schemas.openxmlformats.org/officeDocument/2006/relationships/image" Target="../media/image4180.png"/><Relationship Id="rId4" Type="http://schemas.openxmlformats.org/officeDocument/2006/relationships/image" Target="../media/image4120.png"/><Relationship Id="rId9" Type="http://schemas.openxmlformats.org/officeDocument/2006/relationships/image" Target="../media/image4170.png"/><Relationship Id="rId14" Type="http://schemas.openxmlformats.org/officeDocument/2006/relationships/image" Target="../media/image422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1.em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png"/><Relationship Id="rId18" Type="http://schemas.openxmlformats.org/officeDocument/2006/relationships/image" Target="../media/image9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17" Type="http://schemas.openxmlformats.org/officeDocument/2006/relationships/image" Target="../media/image98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97.png"/><Relationship Id="rId20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5" Type="http://schemas.openxmlformats.org/officeDocument/2006/relationships/image" Target="../media/image96.png"/><Relationship Id="rId10" Type="http://schemas.openxmlformats.org/officeDocument/2006/relationships/image" Target="../media/image91.png"/><Relationship Id="rId19" Type="http://schemas.openxmlformats.org/officeDocument/2006/relationships/image" Target="../media/image100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Relationship Id="rId14" Type="http://schemas.openxmlformats.org/officeDocument/2006/relationships/image" Target="../media/image95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8.png"/><Relationship Id="rId13" Type="http://schemas.openxmlformats.org/officeDocument/2006/relationships/image" Target="../media/image573.png"/><Relationship Id="rId3" Type="http://schemas.openxmlformats.org/officeDocument/2006/relationships/image" Target="../media/image563.png"/><Relationship Id="rId7" Type="http://schemas.openxmlformats.org/officeDocument/2006/relationships/image" Target="../media/image567.png"/><Relationship Id="rId12" Type="http://schemas.openxmlformats.org/officeDocument/2006/relationships/image" Target="../media/image572.png"/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6.png"/><Relationship Id="rId11" Type="http://schemas.openxmlformats.org/officeDocument/2006/relationships/image" Target="../media/image571.png"/><Relationship Id="rId5" Type="http://schemas.openxmlformats.org/officeDocument/2006/relationships/image" Target="../media/image565.png"/><Relationship Id="rId10" Type="http://schemas.openxmlformats.org/officeDocument/2006/relationships/image" Target="../media/image570.png"/><Relationship Id="rId4" Type="http://schemas.openxmlformats.org/officeDocument/2006/relationships/image" Target="../media/image564.png"/><Relationship Id="rId9" Type="http://schemas.openxmlformats.org/officeDocument/2006/relationships/image" Target="../media/image569.png"/><Relationship Id="rId14" Type="http://schemas.openxmlformats.org/officeDocument/2006/relationships/image" Target="../media/image574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6.png"/><Relationship Id="rId13" Type="http://schemas.openxmlformats.org/officeDocument/2006/relationships/image" Target="../media/image571.png"/><Relationship Id="rId3" Type="http://schemas.openxmlformats.org/officeDocument/2006/relationships/image" Target="../media/image5560.png"/><Relationship Id="rId7" Type="http://schemas.openxmlformats.org/officeDocument/2006/relationships/image" Target="../media/image565.png"/><Relationship Id="rId12" Type="http://schemas.openxmlformats.org/officeDocument/2006/relationships/image" Target="../media/image570.png"/><Relationship Id="rId17" Type="http://schemas.openxmlformats.org/officeDocument/2006/relationships/image" Target="../media/image576.png"/><Relationship Id="rId2" Type="http://schemas.openxmlformats.org/officeDocument/2006/relationships/image" Target="../media/image562.png"/><Relationship Id="rId16" Type="http://schemas.openxmlformats.org/officeDocument/2006/relationships/image" Target="../media/image57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69.png"/><Relationship Id="rId5" Type="http://schemas.openxmlformats.org/officeDocument/2006/relationships/image" Target="../media/image5601.png"/><Relationship Id="rId15" Type="http://schemas.openxmlformats.org/officeDocument/2006/relationships/image" Target="../media/image573.png"/><Relationship Id="rId10" Type="http://schemas.openxmlformats.org/officeDocument/2006/relationships/image" Target="../media/image568.png"/><Relationship Id="rId4" Type="http://schemas.openxmlformats.org/officeDocument/2006/relationships/image" Target="../media/image557.png"/><Relationship Id="rId9" Type="http://schemas.openxmlformats.org/officeDocument/2006/relationships/image" Target="../media/image567.png"/><Relationship Id="rId14" Type="http://schemas.openxmlformats.org/officeDocument/2006/relationships/image" Target="../media/image572.png"/></Relationships>
</file>

<file path=ppt/slides/_rels/slide8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79.png"/><Relationship Id="rId21" Type="http://schemas.openxmlformats.org/officeDocument/2006/relationships/image" Target="../media/image584.png"/><Relationship Id="rId17" Type="http://schemas.openxmlformats.org/officeDocument/2006/relationships/image" Target="../media/image99.png"/><Relationship Id="rId25" Type="http://schemas.openxmlformats.org/officeDocument/2006/relationships/image" Target="../media/image578.png"/><Relationship Id="rId2" Type="http://schemas.openxmlformats.org/officeDocument/2006/relationships/image" Target="../media/image575.png"/><Relationship Id="rId16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5600.png"/><Relationship Id="rId23" Type="http://schemas.openxmlformats.org/officeDocument/2006/relationships/image" Target="../media/image5570.png"/><Relationship Id="rId15" Type="http://schemas.openxmlformats.org/officeDocument/2006/relationships/image" Target="../media/image97.png"/><Relationship Id="rId28" Type="http://schemas.openxmlformats.org/officeDocument/2006/relationships/image" Target="../media/image101.png"/><Relationship Id="rId19" Type="http://schemas.openxmlformats.org/officeDocument/2006/relationships/image" Target="../media/image582.png"/><Relationship Id="rId22" Type="http://schemas.openxmlformats.org/officeDocument/2006/relationships/image" Target="../media/image585.png"/><Relationship Id="rId27" Type="http://schemas.openxmlformats.org/officeDocument/2006/relationships/image" Target="../media/image100.png"/><Relationship Id="rId14" Type="http://schemas.openxmlformats.org/officeDocument/2006/relationships/image" Target="../media/image96.png"/></Relationships>
</file>

<file path=ppt/slides/_rels/slide89.xml.rels><?xml version="1.0" encoding="UTF-8" standalone="yes"?>
<Relationships xmlns="http://schemas.openxmlformats.org/package/2006/relationships"><Relationship Id="rId18" Type="http://schemas.openxmlformats.org/officeDocument/2006/relationships/image" Target="../media/image5810.png"/><Relationship Id="rId26" Type="http://schemas.openxmlformats.org/officeDocument/2006/relationships/image" Target="../media/image581.png"/><Relationship Id="rId21" Type="http://schemas.openxmlformats.org/officeDocument/2006/relationships/image" Target="../media/image584.png"/><Relationship Id="rId17" Type="http://schemas.openxmlformats.org/officeDocument/2006/relationships/image" Target="../media/image99.png"/><Relationship Id="rId25" Type="http://schemas.openxmlformats.org/officeDocument/2006/relationships/image" Target="../media/image578.png"/><Relationship Id="rId2" Type="http://schemas.openxmlformats.org/officeDocument/2006/relationships/image" Target="../media/image577.png"/><Relationship Id="rId16" Type="http://schemas.openxmlformats.org/officeDocument/2006/relationships/image" Target="../media/image98.png"/><Relationship Id="rId20" Type="http://schemas.openxmlformats.org/officeDocument/2006/relationships/image" Target="../media/image5830.png"/><Relationship Id="rId29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5600.png"/><Relationship Id="rId23" Type="http://schemas.openxmlformats.org/officeDocument/2006/relationships/image" Target="../media/image5570.png"/><Relationship Id="rId28" Type="http://schemas.openxmlformats.org/officeDocument/2006/relationships/image" Target="../media/image100.png"/><Relationship Id="rId15" Type="http://schemas.openxmlformats.org/officeDocument/2006/relationships/image" Target="../media/image97.png"/><Relationship Id="rId19" Type="http://schemas.openxmlformats.org/officeDocument/2006/relationships/image" Target="../media/image582.png"/><Relationship Id="rId22" Type="http://schemas.openxmlformats.org/officeDocument/2006/relationships/image" Target="../media/image585.png"/><Relationship Id="rId27" Type="http://schemas.openxmlformats.org/officeDocument/2006/relationships/image" Target="../media/image583.png"/><Relationship Id="rId14" Type="http://schemas.openxmlformats.org/officeDocument/2006/relationships/image" Target="../media/image9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0.png"/><Relationship Id="rId7" Type="http://schemas.openxmlformats.org/officeDocument/2006/relationships/image" Target="../media/image1510.png"/><Relationship Id="rId2" Type="http://schemas.openxmlformats.org/officeDocument/2006/relationships/image" Target="../media/image10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0.png"/><Relationship Id="rId5" Type="http://schemas.openxmlformats.org/officeDocument/2006/relationships/image" Target="../media/image1310.png"/><Relationship Id="rId4" Type="http://schemas.openxmlformats.org/officeDocument/2006/relationships/image" Target="../media/image1210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0.png"/><Relationship Id="rId2" Type="http://schemas.openxmlformats.org/officeDocument/2006/relationships/image" Target="../media/image589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2.png"/><Relationship Id="rId2" Type="http://schemas.openxmlformats.org/officeDocument/2006/relationships/image" Target="../media/image59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51.png"/><Relationship Id="rId4" Type="http://schemas.openxmlformats.org/officeDocument/2006/relationships/image" Target="../media/image593.png"/></Relationships>
</file>

<file path=ppt/slides/_rels/slide92.xml.rels><?xml version="1.0" encoding="UTF-8" standalone="yes"?>
<Relationships xmlns="http://schemas.openxmlformats.org/package/2006/relationships"><Relationship Id="rId18" Type="http://schemas.openxmlformats.org/officeDocument/2006/relationships/image" Target="../media/image597.png"/><Relationship Id="rId26" Type="http://schemas.openxmlformats.org/officeDocument/2006/relationships/image" Target="../media/image587.png"/><Relationship Id="rId21" Type="http://schemas.openxmlformats.org/officeDocument/2006/relationships/image" Target="../media/image600.png"/><Relationship Id="rId34" Type="http://schemas.openxmlformats.org/officeDocument/2006/relationships/image" Target="../media/image99.png"/><Relationship Id="rId25" Type="http://schemas.openxmlformats.org/officeDocument/2006/relationships/image" Target="../media/image586.png"/><Relationship Id="rId33" Type="http://schemas.openxmlformats.org/officeDocument/2006/relationships/image" Target="../media/image98.png"/><Relationship Id="rId2" Type="http://schemas.openxmlformats.org/officeDocument/2006/relationships/notesSlide" Target="../notesSlides/notesSlide14.xml"/><Relationship Id="rId20" Type="http://schemas.openxmlformats.org/officeDocument/2006/relationships/image" Target="../media/image599.png"/><Relationship Id="rId29" Type="http://schemas.openxmlformats.org/officeDocument/2006/relationships/image" Target="../media/image596.png"/><Relationship Id="rId1" Type="http://schemas.openxmlformats.org/officeDocument/2006/relationships/slideLayout" Target="../slideLayouts/slideLayout10.xml"/><Relationship Id="rId24" Type="http://schemas.openxmlformats.org/officeDocument/2006/relationships/image" Target="../media/image603.png"/><Relationship Id="rId32" Type="http://schemas.openxmlformats.org/officeDocument/2006/relationships/image" Target="../media/image610.png"/><Relationship Id="rId23" Type="http://schemas.openxmlformats.org/officeDocument/2006/relationships/image" Target="../media/image602.png"/><Relationship Id="rId28" Type="http://schemas.openxmlformats.org/officeDocument/2006/relationships/image" Target="../media/image595.png"/><Relationship Id="rId15" Type="http://schemas.openxmlformats.org/officeDocument/2006/relationships/image" Target="../media/image97.png"/><Relationship Id="rId36" Type="http://schemas.openxmlformats.org/officeDocument/2006/relationships/image" Target="../media/image101.png"/><Relationship Id="rId19" Type="http://schemas.openxmlformats.org/officeDocument/2006/relationships/image" Target="../media/image598.png"/><Relationship Id="rId31" Type="http://schemas.openxmlformats.org/officeDocument/2006/relationships/image" Target="../media/image604.png"/><Relationship Id="rId22" Type="http://schemas.openxmlformats.org/officeDocument/2006/relationships/image" Target="../media/image601.png"/><Relationship Id="rId27" Type="http://schemas.openxmlformats.org/officeDocument/2006/relationships/image" Target="../media/image588.png"/><Relationship Id="rId30" Type="http://schemas.openxmlformats.org/officeDocument/2006/relationships/image" Target="../media/image608.png"/><Relationship Id="rId35" Type="http://schemas.openxmlformats.org/officeDocument/2006/relationships/image" Target="../media/image100.png"/><Relationship Id="rId14" Type="http://schemas.openxmlformats.org/officeDocument/2006/relationships/image" Target="../media/image96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8.png"/><Relationship Id="rId13" Type="http://schemas.openxmlformats.org/officeDocument/2006/relationships/image" Target="../media/image573.png"/><Relationship Id="rId3" Type="http://schemas.openxmlformats.org/officeDocument/2006/relationships/image" Target="../media/image612.png"/><Relationship Id="rId7" Type="http://schemas.openxmlformats.org/officeDocument/2006/relationships/image" Target="../media/image567.png"/><Relationship Id="rId12" Type="http://schemas.openxmlformats.org/officeDocument/2006/relationships/image" Target="../media/image572.png"/><Relationship Id="rId2" Type="http://schemas.openxmlformats.org/officeDocument/2006/relationships/image" Target="../media/image605.png"/><Relationship Id="rId16" Type="http://schemas.openxmlformats.org/officeDocument/2006/relationships/image" Target="../media/image6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6.png"/><Relationship Id="rId11" Type="http://schemas.openxmlformats.org/officeDocument/2006/relationships/image" Target="../media/image571.png"/><Relationship Id="rId5" Type="http://schemas.openxmlformats.org/officeDocument/2006/relationships/image" Target="../media/image565.png"/><Relationship Id="rId15" Type="http://schemas.openxmlformats.org/officeDocument/2006/relationships/image" Target="../media/image613.png"/><Relationship Id="rId10" Type="http://schemas.openxmlformats.org/officeDocument/2006/relationships/image" Target="../media/image570.png"/><Relationship Id="rId9" Type="http://schemas.openxmlformats.org/officeDocument/2006/relationships/image" Target="../media/image569.png"/><Relationship Id="rId14" Type="http://schemas.openxmlformats.org/officeDocument/2006/relationships/image" Target="../media/image574.png"/></Relationships>
</file>

<file path=ppt/slides/_rels/slide94.xml.rels><?xml version="1.0" encoding="UTF-8" standalone="yes"?>
<Relationships xmlns="http://schemas.openxmlformats.org/package/2006/relationships"><Relationship Id="rId18" Type="http://schemas.openxmlformats.org/officeDocument/2006/relationships/image" Target="../media/image615.png"/><Relationship Id="rId26" Type="http://schemas.openxmlformats.org/officeDocument/2006/relationships/image" Target="../media/image623.png"/><Relationship Id="rId39" Type="http://schemas.openxmlformats.org/officeDocument/2006/relationships/image" Target="../media/image636.png"/><Relationship Id="rId21" Type="http://schemas.openxmlformats.org/officeDocument/2006/relationships/image" Target="../media/image618.png"/><Relationship Id="rId34" Type="http://schemas.openxmlformats.org/officeDocument/2006/relationships/image" Target="../media/image631.png"/><Relationship Id="rId42" Type="http://schemas.openxmlformats.org/officeDocument/2006/relationships/image" Target="../media/image639.png"/><Relationship Id="rId47" Type="http://schemas.openxmlformats.org/officeDocument/2006/relationships/image" Target="../media/image644.png"/><Relationship Id="rId50" Type="http://schemas.openxmlformats.org/officeDocument/2006/relationships/image" Target="../media/image647.png"/><Relationship Id="rId55" Type="http://schemas.openxmlformats.org/officeDocument/2006/relationships/image" Target="../media/image652.png"/><Relationship Id="rId63" Type="http://schemas.openxmlformats.org/officeDocument/2006/relationships/image" Target="../media/image594.png"/><Relationship Id="rId2" Type="http://schemas.openxmlformats.org/officeDocument/2006/relationships/notesSlide" Target="../notesSlides/notesSlide15.xml"/><Relationship Id="rId29" Type="http://schemas.openxmlformats.org/officeDocument/2006/relationships/image" Target="../media/image626.png"/><Relationship Id="rId24" Type="http://schemas.openxmlformats.org/officeDocument/2006/relationships/image" Target="../media/image621.png"/><Relationship Id="rId32" Type="http://schemas.openxmlformats.org/officeDocument/2006/relationships/image" Target="../media/image629.png"/><Relationship Id="rId37" Type="http://schemas.openxmlformats.org/officeDocument/2006/relationships/image" Target="../media/image634.png"/><Relationship Id="rId40" Type="http://schemas.openxmlformats.org/officeDocument/2006/relationships/image" Target="../media/image637.png"/><Relationship Id="rId45" Type="http://schemas.openxmlformats.org/officeDocument/2006/relationships/image" Target="../media/image642.png"/><Relationship Id="rId53" Type="http://schemas.openxmlformats.org/officeDocument/2006/relationships/image" Target="../media/image650.png"/><Relationship Id="rId58" Type="http://schemas.openxmlformats.org/officeDocument/2006/relationships/image" Target="../media/image655.png"/><Relationship Id="rId23" Type="http://schemas.openxmlformats.org/officeDocument/2006/relationships/image" Target="../media/image620.png"/><Relationship Id="rId28" Type="http://schemas.openxmlformats.org/officeDocument/2006/relationships/image" Target="../media/image625.png"/><Relationship Id="rId36" Type="http://schemas.openxmlformats.org/officeDocument/2006/relationships/image" Target="../media/image633.png"/><Relationship Id="rId49" Type="http://schemas.openxmlformats.org/officeDocument/2006/relationships/image" Target="../media/image646.png"/><Relationship Id="rId57" Type="http://schemas.openxmlformats.org/officeDocument/2006/relationships/image" Target="../media/image654.png"/><Relationship Id="rId61" Type="http://schemas.openxmlformats.org/officeDocument/2006/relationships/image" Target="../media/image99.png"/><Relationship Id="rId15" Type="http://schemas.openxmlformats.org/officeDocument/2006/relationships/image" Target="../media/image97.png"/><Relationship Id="rId19" Type="http://schemas.openxmlformats.org/officeDocument/2006/relationships/image" Target="../media/image616.png"/><Relationship Id="rId31" Type="http://schemas.openxmlformats.org/officeDocument/2006/relationships/image" Target="../media/image628.png"/><Relationship Id="rId44" Type="http://schemas.openxmlformats.org/officeDocument/2006/relationships/image" Target="../media/image641.png"/><Relationship Id="rId52" Type="http://schemas.openxmlformats.org/officeDocument/2006/relationships/image" Target="../media/image649.png"/><Relationship Id="rId60" Type="http://schemas.openxmlformats.org/officeDocument/2006/relationships/image" Target="../media/image98.png"/><Relationship Id="rId22" Type="http://schemas.openxmlformats.org/officeDocument/2006/relationships/image" Target="../media/image619.png"/><Relationship Id="rId27" Type="http://schemas.openxmlformats.org/officeDocument/2006/relationships/image" Target="../media/image624.png"/><Relationship Id="rId30" Type="http://schemas.openxmlformats.org/officeDocument/2006/relationships/image" Target="../media/image627.png"/><Relationship Id="rId35" Type="http://schemas.openxmlformats.org/officeDocument/2006/relationships/image" Target="../media/image632.png"/><Relationship Id="rId43" Type="http://schemas.openxmlformats.org/officeDocument/2006/relationships/image" Target="../media/image640.png"/><Relationship Id="rId48" Type="http://schemas.openxmlformats.org/officeDocument/2006/relationships/image" Target="../media/image645.png"/><Relationship Id="rId56" Type="http://schemas.openxmlformats.org/officeDocument/2006/relationships/image" Target="../media/image653.png"/><Relationship Id="rId14" Type="http://schemas.openxmlformats.org/officeDocument/2006/relationships/image" Target="../media/image96.png"/><Relationship Id="rId51" Type="http://schemas.openxmlformats.org/officeDocument/2006/relationships/image" Target="../media/image648.png"/><Relationship Id="rId25" Type="http://schemas.openxmlformats.org/officeDocument/2006/relationships/image" Target="../media/image622.png"/><Relationship Id="rId33" Type="http://schemas.openxmlformats.org/officeDocument/2006/relationships/image" Target="../media/image630.png"/><Relationship Id="rId38" Type="http://schemas.openxmlformats.org/officeDocument/2006/relationships/image" Target="../media/image635.png"/><Relationship Id="rId46" Type="http://schemas.openxmlformats.org/officeDocument/2006/relationships/image" Target="../media/image643.png"/><Relationship Id="rId59" Type="http://schemas.openxmlformats.org/officeDocument/2006/relationships/image" Target="../media/image656.png"/><Relationship Id="rId20" Type="http://schemas.openxmlformats.org/officeDocument/2006/relationships/image" Target="../media/image617.png"/><Relationship Id="rId41" Type="http://schemas.openxmlformats.org/officeDocument/2006/relationships/image" Target="../media/image638.png"/><Relationship Id="rId54" Type="http://schemas.openxmlformats.org/officeDocument/2006/relationships/image" Target="../media/image651.png"/><Relationship Id="rId62" Type="http://schemas.openxmlformats.org/officeDocument/2006/relationships/image" Target="../media/image100.png"/><Relationship Id="rId1" Type="http://schemas.openxmlformats.org/officeDocument/2006/relationships/slideLayout" Target="../slideLayouts/slideLayout10.xml"/></Relationships>
</file>

<file path=ppt/slides/_rels/slide95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00.png"/><Relationship Id="rId3" Type="http://schemas.openxmlformats.org/officeDocument/2006/relationships/image" Target="../media/image606.png"/><Relationship Id="rId21" Type="http://schemas.openxmlformats.org/officeDocument/2006/relationships/image" Target="../media/image657.png"/><Relationship Id="rId17" Type="http://schemas.openxmlformats.org/officeDocument/2006/relationships/image" Target="../media/image99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98.png"/><Relationship Id="rId20" Type="http://schemas.openxmlformats.org/officeDocument/2006/relationships/image" Target="../media/image611.png"/><Relationship Id="rId1" Type="http://schemas.openxmlformats.org/officeDocument/2006/relationships/slideLayout" Target="../slideLayouts/slideLayout8.xml"/><Relationship Id="rId24" Type="http://schemas.openxmlformats.org/officeDocument/2006/relationships/image" Target="../media/image101.png"/><Relationship Id="rId23" Type="http://schemas.openxmlformats.org/officeDocument/2006/relationships/image" Target="../media/image659.png"/><Relationship Id="rId15" Type="http://schemas.openxmlformats.org/officeDocument/2006/relationships/image" Target="../media/image97.png"/><Relationship Id="rId19" Type="http://schemas.openxmlformats.org/officeDocument/2006/relationships/image" Target="../media/image609.png"/><Relationship Id="rId4" Type="http://schemas.openxmlformats.org/officeDocument/2006/relationships/image" Target="../media/image607.png"/><Relationship Id="rId22" Type="http://schemas.openxmlformats.org/officeDocument/2006/relationships/image" Target="../media/image658.png"/><Relationship Id="rId14" Type="http://schemas.openxmlformats.org/officeDocument/2006/relationships/image" Target="../media/image96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5.png"/><Relationship Id="rId13" Type="http://schemas.openxmlformats.org/officeDocument/2006/relationships/image" Target="../media/image670.png"/><Relationship Id="rId18" Type="http://schemas.openxmlformats.org/officeDocument/2006/relationships/image" Target="../media/image675.png"/><Relationship Id="rId3" Type="http://schemas.openxmlformats.org/officeDocument/2006/relationships/image" Target="../media/image660.png"/><Relationship Id="rId7" Type="http://schemas.openxmlformats.org/officeDocument/2006/relationships/image" Target="../media/image664.png"/><Relationship Id="rId12" Type="http://schemas.openxmlformats.org/officeDocument/2006/relationships/image" Target="../media/image669.png"/><Relationship Id="rId17" Type="http://schemas.openxmlformats.org/officeDocument/2006/relationships/image" Target="../media/image674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6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3.png"/><Relationship Id="rId11" Type="http://schemas.openxmlformats.org/officeDocument/2006/relationships/image" Target="../media/image668.png"/><Relationship Id="rId5" Type="http://schemas.openxmlformats.org/officeDocument/2006/relationships/image" Target="../media/image662.png"/><Relationship Id="rId15" Type="http://schemas.openxmlformats.org/officeDocument/2006/relationships/image" Target="../media/image672.png"/><Relationship Id="rId10" Type="http://schemas.openxmlformats.org/officeDocument/2006/relationships/image" Target="../media/image667.png"/><Relationship Id="rId19" Type="http://schemas.openxmlformats.org/officeDocument/2006/relationships/image" Target="../media/image676.png"/><Relationship Id="rId4" Type="http://schemas.openxmlformats.org/officeDocument/2006/relationships/image" Target="../media/image661.png"/><Relationship Id="rId9" Type="http://schemas.openxmlformats.org/officeDocument/2006/relationships/image" Target="../media/image666.png"/><Relationship Id="rId14" Type="http://schemas.openxmlformats.org/officeDocument/2006/relationships/image" Target="../media/image671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6.png"/><Relationship Id="rId13" Type="http://schemas.openxmlformats.org/officeDocument/2006/relationships/image" Target="../media/image671.png"/><Relationship Id="rId18" Type="http://schemas.openxmlformats.org/officeDocument/2006/relationships/image" Target="../media/image5750.png"/><Relationship Id="rId3" Type="http://schemas.openxmlformats.org/officeDocument/2006/relationships/image" Target="../media/image661.png"/><Relationship Id="rId21" Type="http://schemas.openxmlformats.org/officeDocument/2006/relationships/image" Target="../media/image684.png"/><Relationship Id="rId7" Type="http://schemas.openxmlformats.org/officeDocument/2006/relationships/image" Target="../media/image665.png"/><Relationship Id="rId12" Type="http://schemas.openxmlformats.org/officeDocument/2006/relationships/image" Target="../media/image670.png"/><Relationship Id="rId17" Type="http://schemas.openxmlformats.org/officeDocument/2006/relationships/image" Target="../media/image680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679.png"/><Relationship Id="rId20" Type="http://schemas.openxmlformats.org/officeDocument/2006/relationships/image" Target="../media/image68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64.png"/><Relationship Id="rId11" Type="http://schemas.openxmlformats.org/officeDocument/2006/relationships/image" Target="../media/image669.png"/><Relationship Id="rId24" Type="http://schemas.openxmlformats.org/officeDocument/2006/relationships/image" Target="../media/image681.png"/><Relationship Id="rId5" Type="http://schemas.openxmlformats.org/officeDocument/2006/relationships/image" Target="../media/image663.png"/><Relationship Id="rId15" Type="http://schemas.openxmlformats.org/officeDocument/2006/relationships/image" Target="../media/image678.png"/><Relationship Id="rId23" Type="http://schemas.openxmlformats.org/officeDocument/2006/relationships/image" Target="../media/image686.png"/><Relationship Id="rId10" Type="http://schemas.openxmlformats.org/officeDocument/2006/relationships/image" Target="../media/image668.png"/><Relationship Id="rId19" Type="http://schemas.openxmlformats.org/officeDocument/2006/relationships/image" Target="../media/image682.png"/><Relationship Id="rId4" Type="http://schemas.openxmlformats.org/officeDocument/2006/relationships/image" Target="../media/image662.png"/><Relationship Id="rId9" Type="http://schemas.openxmlformats.org/officeDocument/2006/relationships/image" Target="../media/image667.png"/><Relationship Id="rId14" Type="http://schemas.openxmlformats.org/officeDocument/2006/relationships/image" Target="../media/image677.png"/><Relationship Id="rId22" Type="http://schemas.openxmlformats.org/officeDocument/2006/relationships/image" Target="../media/image685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1.png"/><Relationship Id="rId13" Type="http://schemas.openxmlformats.org/officeDocument/2006/relationships/image" Target="../media/image696.png"/><Relationship Id="rId18" Type="http://schemas.openxmlformats.org/officeDocument/2006/relationships/image" Target="../media/image699.png"/><Relationship Id="rId3" Type="http://schemas.openxmlformats.org/officeDocument/2006/relationships/image" Target="../media/image99.png"/><Relationship Id="rId21" Type="http://schemas.openxmlformats.org/officeDocument/2006/relationships/image" Target="../media/image702.png"/><Relationship Id="rId7" Type="http://schemas.openxmlformats.org/officeDocument/2006/relationships/image" Target="../media/image690.png"/><Relationship Id="rId12" Type="http://schemas.openxmlformats.org/officeDocument/2006/relationships/image" Target="../media/image695.png"/><Relationship Id="rId17" Type="http://schemas.openxmlformats.org/officeDocument/2006/relationships/image" Target="../media/image698.png"/><Relationship Id="rId2" Type="http://schemas.openxmlformats.org/officeDocument/2006/relationships/image" Target="../media/image98.png"/><Relationship Id="rId16" Type="http://schemas.openxmlformats.org/officeDocument/2006/relationships/image" Target="../media/image697.png"/><Relationship Id="rId20" Type="http://schemas.openxmlformats.org/officeDocument/2006/relationships/image" Target="../media/image70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89.png"/><Relationship Id="rId11" Type="http://schemas.openxmlformats.org/officeDocument/2006/relationships/image" Target="../media/image694.png"/><Relationship Id="rId5" Type="http://schemas.openxmlformats.org/officeDocument/2006/relationships/image" Target="../media/image688.png"/><Relationship Id="rId15" Type="http://schemas.openxmlformats.org/officeDocument/2006/relationships/image" Target="../media/image100.png"/><Relationship Id="rId23" Type="http://schemas.openxmlformats.org/officeDocument/2006/relationships/image" Target="../media/image704.png"/><Relationship Id="rId10" Type="http://schemas.openxmlformats.org/officeDocument/2006/relationships/image" Target="../media/image693.png"/><Relationship Id="rId19" Type="http://schemas.openxmlformats.org/officeDocument/2006/relationships/image" Target="../media/image700.png"/><Relationship Id="rId4" Type="http://schemas.openxmlformats.org/officeDocument/2006/relationships/image" Target="../media/image687.png"/><Relationship Id="rId9" Type="http://schemas.openxmlformats.org/officeDocument/2006/relationships/image" Target="../media/image692.png"/><Relationship Id="rId14" Type="http://schemas.openxmlformats.org/officeDocument/2006/relationships/image" Target="../media/image595.png"/><Relationship Id="rId22" Type="http://schemas.openxmlformats.org/officeDocument/2006/relationships/image" Target="../media/image703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Sequentielle PGMs</a:t>
            </a:r>
            <a:b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und Inferenz</a:t>
            </a:r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Einführung in die </a:t>
            </a:r>
            <a:br>
              <a:rPr lang="de-DE" dirty="0"/>
            </a:br>
            <a:r>
              <a:rPr lang="de-DE" dirty="0"/>
              <a:t>Künstliche Intelligenz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Vertikaler Textplatzhalter 15"/>
          <p:cNvSpPr>
            <a:spLocks noGrp="1"/>
          </p:cNvSpPr>
          <p:nvPr>
            <p:ph type="body" orient="vert" idx="13"/>
          </p:nvPr>
        </p:nvSpPr>
        <p:spPr/>
        <p:txBody>
          <a:bodyPr/>
          <a:lstStyle/>
          <a:p>
            <a:r>
              <a:rPr lang="de-DE">
                <a:latin typeface="Calibri" panose="020F0502020204030204" pitchFamily="34" charset="0"/>
                <a:cs typeface="Calibri" panose="020F0502020204030204" pitchFamily="34" charset="0"/>
              </a:rPr>
              <a:t>Tanya Braun</a:t>
            </a:r>
          </a:p>
          <a:p>
            <a:r>
              <a:rPr lang="de-DE"/>
              <a:t>Arbeitsgruppe Data Science, Institut für Informatik</a:t>
            </a:r>
            <a:endParaRPr lang="de-DE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5AC3E6-6F88-8D44-AD08-C83E510D8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4234" y="304198"/>
            <a:ext cx="2091601" cy="1045801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3DFE3075-AF1D-2543-B9C1-8586B885D99D}"/>
              </a:ext>
            </a:extLst>
          </p:cNvPr>
          <p:cNvSpPr/>
          <p:nvPr/>
        </p:nvSpPr>
        <p:spPr>
          <a:xfrm>
            <a:off x="6734432" y="2347783"/>
            <a:ext cx="5295827" cy="2912193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162F513-B8B8-5F49-8A96-794E13CBAE80}"/>
              </a:ext>
            </a:extLst>
          </p:cNvPr>
          <p:cNvGrpSpPr/>
          <p:nvPr/>
        </p:nvGrpSpPr>
        <p:grpSpPr>
          <a:xfrm>
            <a:off x="6815774" y="3812906"/>
            <a:ext cx="1436249" cy="838209"/>
            <a:chOff x="4742072" y="4356540"/>
            <a:chExt cx="1436249" cy="8382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100020F6-F7F5-2448-ADE1-49278D93123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705275" y="4867633"/>
                  <a:ext cx="470392" cy="323332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1" i="1">
                                <a:latin typeface="Cambria Math" panose="02040503050406030204" pitchFamily="18" charset="0"/>
                              </a:rPr>
                              <m:t>𝑬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100020F6-F7F5-2448-ADE1-49278D9312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05275" y="4867633"/>
                  <a:ext cx="470392" cy="323332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01059D2E-2DDC-A449-91F0-58E3C844442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742072" y="4871417"/>
                  <a:ext cx="709329" cy="323332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  <a:prstDash val="dash"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1" i="1" smtClean="0">
                                <a:latin typeface="Cambria Math" panose="02040503050406030204" pitchFamily="18" charset="0"/>
                              </a:rPr>
                              <m:t>𝑬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01059D2E-2DDC-A449-91F0-58E3C84444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42072" y="4871417"/>
                  <a:ext cx="709329" cy="323332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  <a:prstDash val="dash"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8478CD10-557E-EF4E-A9AF-158B0B8F2DD0}"/>
                </a:ext>
              </a:extLst>
            </p:cNvPr>
            <p:cNvCxnSpPr>
              <a:cxnSpLocks/>
              <a:stCxn id="15" idx="4"/>
              <a:endCxn id="11" idx="0"/>
            </p:cNvCxnSpPr>
            <p:nvPr/>
          </p:nvCxnSpPr>
          <p:spPr>
            <a:xfrm flipH="1">
              <a:off x="5096737" y="4683656"/>
              <a:ext cx="10290" cy="187761"/>
            </a:xfrm>
            <a:prstGeom prst="straightConnector1">
              <a:avLst/>
            </a:prstGeom>
            <a:ln w="9525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47F1735-3836-EA45-AA9C-BF50602C47A0}"/>
                </a:ext>
              </a:extLst>
            </p:cNvPr>
            <p:cNvCxnSpPr>
              <a:cxnSpLocks/>
              <a:stCxn id="14" idx="4"/>
              <a:endCxn id="10" idx="0"/>
            </p:cNvCxnSpPr>
            <p:nvPr/>
          </p:nvCxnSpPr>
          <p:spPr>
            <a:xfrm flipH="1">
              <a:off x="5940471" y="4679872"/>
              <a:ext cx="2655" cy="18776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31244678-6DAA-3645-A77A-D4038588251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707931" y="4356540"/>
                  <a:ext cx="470390" cy="3233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1" i="1" smtClean="0"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31244678-6DAA-3645-A77A-D403858825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07931" y="4356540"/>
                  <a:ext cx="470390" cy="323332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EFEB8B6F-4F20-6147-9A43-63FE029B22D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752363" y="4360324"/>
                  <a:ext cx="709328" cy="323332"/>
                </a:xfrm>
                <a:prstGeom prst="ellipse">
                  <a:avLst/>
                </a:prstGeom>
                <a:solidFill>
                  <a:schemeClr val="accent6"/>
                </a:solidFill>
                <a:ln w="19050"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EFEB8B6F-4F20-6147-9A43-63FE029B22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2363" y="4360324"/>
                  <a:ext cx="709328" cy="323332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190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E053090A-1013-2E40-9D38-888A89CA777F}"/>
                </a:ext>
              </a:extLst>
            </p:cNvPr>
            <p:cNvCxnSpPr>
              <a:cxnSpLocks/>
              <a:stCxn id="15" idx="6"/>
              <a:endCxn id="14" idx="2"/>
            </p:cNvCxnSpPr>
            <p:nvPr/>
          </p:nvCxnSpPr>
          <p:spPr>
            <a:xfrm flipV="1">
              <a:off x="5461691" y="4518206"/>
              <a:ext cx="246240" cy="37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FF8FAF8-4492-C74B-A67C-7A959C3958EA}"/>
              </a:ext>
            </a:extLst>
          </p:cNvPr>
          <p:cNvGrpSpPr/>
          <p:nvPr/>
        </p:nvGrpSpPr>
        <p:grpSpPr>
          <a:xfrm>
            <a:off x="6816154" y="3393010"/>
            <a:ext cx="1438950" cy="323332"/>
            <a:chOff x="2635102" y="236972"/>
            <a:chExt cx="1438950" cy="323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EEDF63A0-4400-D64C-8FE7-B85063FBFCC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592390" y="236972"/>
                  <a:ext cx="481662" cy="3233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1" i="1" smtClean="0"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EEDF63A0-4400-D64C-8FE7-B85063FBFC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92390" y="236972"/>
                  <a:ext cx="481662" cy="323332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9B9DA630-FED1-B940-9A69-FDC9E84AD08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635102" y="236972"/>
                  <a:ext cx="720599" cy="323332"/>
                </a:xfrm>
                <a:prstGeom prst="ellipse">
                  <a:avLst/>
                </a:prstGeom>
                <a:solidFill>
                  <a:schemeClr val="accent6"/>
                </a:solidFill>
                <a:ln w="19050"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57" name="TextBox 156">
                  <a:extLst>
                    <a:ext uri="{FF2B5EF4-FFF2-40B4-BE49-F238E27FC236}">
                      <a16:creationId xmlns:a16="http://schemas.microsoft.com/office/drawing/2014/main" id="{92D690F3-DA48-DB4E-AC0D-AFF5E90AFF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35102" y="236972"/>
                  <a:ext cx="720599" cy="323332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190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4DD17DEA-FC36-764B-9C46-C9FE71BAE689}"/>
                </a:ext>
              </a:extLst>
            </p:cNvPr>
            <p:cNvCxnSpPr>
              <a:cxnSpLocks/>
              <a:stCxn id="20" idx="6"/>
              <a:endCxn id="19" idx="2"/>
            </p:cNvCxnSpPr>
            <p:nvPr/>
          </p:nvCxnSpPr>
          <p:spPr>
            <a:xfrm>
              <a:off x="3355701" y="398638"/>
              <a:ext cx="236689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3945653-DA48-DA4D-944D-7DD097268172}"/>
              </a:ext>
            </a:extLst>
          </p:cNvPr>
          <p:cNvGrpSpPr>
            <a:grpSpLocks noChangeAspect="1"/>
          </p:cNvGrpSpPr>
          <p:nvPr/>
        </p:nvGrpSpPr>
        <p:grpSpPr>
          <a:xfrm>
            <a:off x="8240607" y="2449470"/>
            <a:ext cx="3757465" cy="1465650"/>
            <a:chOff x="7292880" y="4104138"/>
            <a:chExt cx="4551120" cy="1775226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43EAF74-5E7A-1544-AAE0-2A34615348ED}"/>
                </a:ext>
              </a:extLst>
            </p:cNvPr>
            <p:cNvGrpSpPr/>
            <p:nvPr/>
          </p:nvGrpSpPr>
          <p:grpSpPr>
            <a:xfrm>
              <a:off x="9083692" y="4222610"/>
              <a:ext cx="2760308" cy="1656754"/>
              <a:chOff x="5168586" y="4222610"/>
              <a:chExt cx="2760308" cy="165675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3E254F4F-0DD9-9745-9496-DE052957395B}"/>
                      </a:ext>
                    </a:extLst>
                  </p:cNvPr>
                  <p:cNvSpPr txBox="1"/>
                  <p:nvPr/>
                </p:nvSpPr>
                <p:spPr>
                  <a:xfrm>
                    <a:off x="5168586" y="4612122"/>
                    <a:ext cx="1152000" cy="3891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𝑇𝑟𝑎𝑣𝑒</m:t>
                              </m:r>
                              <m:r>
                                <a:rPr lang="de-DE" sz="140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𝑙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</m:sup>
                          </m:sSup>
                        </m:oMath>
                      </m:oMathPara>
                    </a14:m>
                    <a:endParaRPr lang="de-DE" sz="1400" dirty="0"/>
                  </a:p>
                </p:txBody>
              </p:sp>
            </mc:Choice>
            <mc:Fallback xmlns="">
              <p:sp>
                <p:nvSpPr>
                  <p:cNvPr id="163" name="TextBox 162">
                    <a:extLst>
                      <a:ext uri="{FF2B5EF4-FFF2-40B4-BE49-F238E27FC236}">
                        <a16:creationId xmlns:a16="http://schemas.microsoft.com/office/drawing/2014/main" id="{E8C6BEBD-221E-584C-B249-58B1C7C9F19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68586" y="4612122"/>
                    <a:ext cx="1152000" cy="389111"/>
                  </a:xfrm>
                  <a:prstGeom prst="ellipse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2F801C63-FD8E-B544-99F2-A14A984E2C48}"/>
                  </a:ext>
                </a:extLst>
              </p:cNvPr>
              <p:cNvCxnSpPr>
                <a:cxnSpLocks/>
                <a:stCxn id="35" idx="5"/>
                <a:endCxn id="50" idx="1"/>
              </p:cNvCxnSpPr>
              <p:nvPr/>
            </p:nvCxnSpPr>
            <p:spPr>
              <a:xfrm>
                <a:off x="6151879" y="4944249"/>
                <a:ext cx="151719" cy="1582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455B8433-A0F4-514C-8960-1B6E33CB76D2}"/>
                  </a:ext>
                </a:extLst>
              </p:cNvPr>
              <p:cNvCxnSpPr>
                <a:cxnSpLocks/>
                <a:stCxn id="50" idx="0"/>
                <a:endCxn id="45" idx="4"/>
              </p:cNvCxnSpPr>
              <p:nvPr/>
            </p:nvCxnSpPr>
            <p:spPr>
              <a:xfrm flipV="1">
                <a:off x="6375599" y="4611721"/>
                <a:ext cx="184543" cy="41875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0E71FCD5-564A-2D4D-AA1B-484E662CB3DC}"/>
                  </a:ext>
                </a:extLst>
              </p:cNvPr>
              <p:cNvGrpSpPr/>
              <p:nvPr/>
            </p:nvGrpSpPr>
            <p:grpSpPr>
              <a:xfrm>
                <a:off x="6088390" y="5030479"/>
                <a:ext cx="359209" cy="395441"/>
                <a:chOff x="6783444" y="4056790"/>
                <a:chExt cx="359209" cy="395441"/>
              </a:xfrm>
            </p:grpSpPr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6322489E-BBA5-704B-BAF3-0A35164915E5}"/>
                    </a:ext>
                  </a:extLst>
                </p:cNvPr>
                <p:cNvSpPr/>
                <p:nvPr/>
              </p:nvSpPr>
              <p:spPr>
                <a:xfrm>
                  <a:off x="6998653" y="405679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400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1" name="TextBox 50">
                      <a:extLst>
                        <a:ext uri="{FF2B5EF4-FFF2-40B4-BE49-F238E27FC236}">
                          <a16:creationId xmlns:a16="http://schemas.microsoft.com/office/drawing/2014/main" id="{02F4F262-07C3-B840-BA60-8CAF2758F46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83444" y="4200212"/>
                      <a:ext cx="317765" cy="25201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de-DE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1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</m:d>
                              </m:sup>
                            </m:sSubSup>
                          </m:oMath>
                        </m:oMathPara>
                      </a14:m>
                      <a:endParaRPr lang="de-DE" sz="1100" dirty="0"/>
                    </a:p>
                  </p:txBody>
                </p:sp>
              </mc:Choice>
              <mc:Fallback xmlns="">
                <p:sp>
                  <p:nvSpPr>
                    <p:cNvPr id="178" name="TextBox 177">
                      <a:extLst>
                        <a:ext uri="{FF2B5EF4-FFF2-40B4-BE49-F238E27FC236}">
                          <a16:creationId xmlns:a16="http://schemas.microsoft.com/office/drawing/2014/main" id="{178AD520-EE52-7D4F-906A-C1D09E8BA7C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83444" y="4200212"/>
                      <a:ext cx="317765" cy="252019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 l="-13636" b="-1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5B1EE8E8-D253-2548-85D8-8213BE44C2C9}"/>
                  </a:ext>
                </a:extLst>
              </p:cNvPr>
              <p:cNvCxnSpPr>
                <a:cxnSpLocks/>
                <a:stCxn id="45" idx="4"/>
                <a:endCxn id="48" idx="0"/>
              </p:cNvCxnSpPr>
              <p:nvPr/>
            </p:nvCxnSpPr>
            <p:spPr>
              <a:xfrm>
                <a:off x="6560141" y="4611721"/>
                <a:ext cx="185040" cy="41908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7B92FBCF-78BB-694F-852E-DDC7FA259903}"/>
                  </a:ext>
                </a:extLst>
              </p:cNvPr>
              <p:cNvCxnSpPr>
                <a:cxnSpLocks/>
                <a:stCxn id="46" idx="0"/>
                <a:endCxn id="48" idx="2"/>
              </p:cNvCxnSpPr>
              <p:nvPr/>
            </p:nvCxnSpPr>
            <p:spPr>
              <a:xfrm flipV="1">
                <a:off x="6558944" y="5174805"/>
                <a:ext cx="186237" cy="3154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1E95FC0D-E32A-1340-81DE-129BCD77B14F}"/>
                  </a:ext>
                </a:extLst>
              </p:cNvPr>
              <p:cNvCxnSpPr>
                <a:cxnSpLocks/>
                <a:stCxn id="48" idx="3"/>
                <a:endCxn id="44" idx="3"/>
              </p:cNvCxnSpPr>
              <p:nvPr/>
            </p:nvCxnSpPr>
            <p:spPr>
              <a:xfrm flipV="1">
                <a:off x="6817180" y="4944249"/>
                <a:ext cx="128420" cy="1585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2AC3BD5E-3B4A-154E-9A12-C139266F9FAE}"/>
                  </a:ext>
                </a:extLst>
              </p:cNvPr>
              <p:cNvGrpSpPr/>
              <p:nvPr/>
            </p:nvGrpSpPr>
            <p:grpSpPr>
              <a:xfrm>
                <a:off x="6673180" y="5030805"/>
                <a:ext cx="369204" cy="394002"/>
                <a:chOff x="7368234" y="4057116"/>
                <a:chExt cx="369204" cy="394002"/>
              </a:xfrm>
            </p:grpSpPr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47016800-F197-6949-9A65-031A55E25014}"/>
                    </a:ext>
                  </a:extLst>
                </p:cNvPr>
                <p:cNvSpPr/>
                <p:nvPr/>
              </p:nvSpPr>
              <p:spPr>
                <a:xfrm>
                  <a:off x="7368234" y="4057116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400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9" name="TextBox 48">
                      <a:extLst>
                        <a:ext uri="{FF2B5EF4-FFF2-40B4-BE49-F238E27FC236}">
                          <a16:creationId xmlns:a16="http://schemas.microsoft.com/office/drawing/2014/main" id="{50A768BB-6150-514F-92C1-FB0E21E3277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19673" y="4198095"/>
                      <a:ext cx="317765" cy="253023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de-DE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1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</m:d>
                              </m:sup>
                            </m:sSubSup>
                          </m:oMath>
                        </m:oMathPara>
                      </a14:m>
                      <a:endParaRPr lang="de-DE" sz="1100" dirty="0"/>
                    </a:p>
                  </p:txBody>
                </p:sp>
              </mc:Choice>
              <mc:Fallback xmlns="">
                <p:sp>
                  <p:nvSpPr>
                    <p:cNvPr id="176" name="TextBox 175">
                      <a:extLst>
                        <a:ext uri="{FF2B5EF4-FFF2-40B4-BE49-F238E27FC236}">
                          <a16:creationId xmlns:a16="http://schemas.microsoft.com/office/drawing/2014/main" id="{774C2A2D-13F8-5542-8783-BFA85269DD3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19673" y="4198095"/>
                      <a:ext cx="317765" cy="253023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 l="-25000" b="-1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DFB42ECC-D9C2-B044-AB97-E1645468FFB7}"/>
                      </a:ext>
                    </a:extLst>
                  </p:cNvPr>
                  <p:cNvSpPr txBox="1"/>
                  <p:nvPr/>
                </p:nvSpPr>
                <p:spPr>
                  <a:xfrm>
                    <a:off x="6776894" y="4612122"/>
                    <a:ext cx="1152000" cy="3891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𝑇𝑟𝑒𝑎𝑡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</m:sup>
                          </m:sSup>
                        </m:oMath>
                      </m:oMathPara>
                    </a14:m>
                    <a:endParaRPr lang="de-DE" sz="1400" dirty="0"/>
                  </a:p>
                </p:txBody>
              </p:sp>
            </mc:Choice>
            <mc:Fallback xmlns="">
              <p:sp>
                <p:nvSpPr>
                  <p:cNvPr id="171" name="TextBox 170">
                    <a:extLst>
                      <a:ext uri="{FF2B5EF4-FFF2-40B4-BE49-F238E27FC236}">
                        <a16:creationId xmlns:a16="http://schemas.microsoft.com/office/drawing/2014/main" id="{DEBF90C7-4E49-474B-B1FE-DE07CAF48F7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76894" y="4612122"/>
                    <a:ext cx="1152000" cy="389111"/>
                  </a:xfrm>
                  <a:prstGeom prst="ellipse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12F8BCF2-1072-064A-8CA0-5D75593929F2}"/>
                      </a:ext>
                    </a:extLst>
                  </p:cNvPr>
                  <p:cNvSpPr txBox="1"/>
                  <p:nvPr/>
                </p:nvSpPr>
                <p:spPr>
                  <a:xfrm>
                    <a:off x="5984141" y="4222610"/>
                    <a:ext cx="1152000" cy="389111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𝐸𝑝𝑖𝑑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</m:sup>
                          </m:sSup>
                        </m:oMath>
                      </m:oMathPara>
                    </a14:m>
                    <a:endParaRPr lang="de-DE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72" name="TextBox 171">
                    <a:extLst>
                      <a:ext uri="{FF2B5EF4-FFF2-40B4-BE49-F238E27FC236}">
                        <a16:creationId xmlns:a16="http://schemas.microsoft.com/office/drawing/2014/main" id="{D6EAB269-0904-3D46-BE6A-FEAFCCA9066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84141" y="4222610"/>
                    <a:ext cx="1152000" cy="389111"/>
                  </a:xfrm>
                  <a:prstGeom prst="ellipse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  <a:ln w="9525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B1FA7A52-99C4-3341-9AE7-70B238FBE41E}"/>
                      </a:ext>
                    </a:extLst>
                  </p:cNvPr>
                  <p:cNvSpPr txBox="1"/>
                  <p:nvPr/>
                </p:nvSpPr>
                <p:spPr>
                  <a:xfrm>
                    <a:off x="5982944" y="5490253"/>
                    <a:ext cx="1152000" cy="3891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𝑆𝑖𝑐𝑘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</m:sup>
                          </m:sSup>
                        </m:oMath>
                      </m:oMathPara>
                    </a14:m>
                    <a:endParaRPr lang="de-DE" sz="1400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73" name="TextBox 172">
                    <a:extLst>
                      <a:ext uri="{FF2B5EF4-FFF2-40B4-BE49-F238E27FC236}">
                        <a16:creationId xmlns:a16="http://schemas.microsoft.com/office/drawing/2014/main" id="{0242FFC2-A044-9D48-905E-B850E161C7F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82944" y="5490253"/>
                    <a:ext cx="1152000" cy="389111"/>
                  </a:xfrm>
                  <a:prstGeom prst="ellipse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3B6BA1DF-55BE-4142-9D46-65E6E052F7FF}"/>
                  </a:ext>
                </a:extLst>
              </p:cNvPr>
              <p:cNvCxnSpPr>
                <a:cxnSpLocks/>
                <a:stCxn id="50" idx="2"/>
                <a:endCxn id="46" idx="0"/>
              </p:cNvCxnSpPr>
              <p:nvPr/>
            </p:nvCxnSpPr>
            <p:spPr>
              <a:xfrm>
                <a:off x="6375599" y="5174478"/>
                <a:ext cx="183345" cy="31577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7AE173B-1527-D346-8AF5-49DAC8CF4887}"/>
                </a:ext>
              </a:extLst>
            </p:cNvPr>
            <p:cNvGrpSpPr/>
            <p:nvPr/>
          </p:nvGrpSpPr>
          <p:grpSpPr>
            <a:xfrm>
              <a:off x="7292880" y="4104138"/>
              <a:ext cx="2606367" cy="1083646"/>
              <a:chOff x="7377664" y="4104138"/>
              <a:chExt cx="2606367" cy="108364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B7D3DF8F-0F86-CF4D-B2EC-509A7F351A39}"/>
                      </a:ext>
                    </a:extLst>
                  </p:cNvPr>
                  <p:cNvSpPr txBox="1"/>
                  <p:nvPr/>
                </p:nvSpPr>
                <p:spPr>
                  <a:xfrm>
                    <a:off x="7377664" y="4798674"/>
                    <a:ext cx="1333050" cy="389110"/>
                  </a:xfrm>
                  <a:prstGeom prst="ellipse">
                    <a:avLst/>
                  </a:prstGeom>
                  <a:solidFill>
                    <a:schemeClr val="accent6"/>
                  </a:solidFill>
                  <a:ln w="19050"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1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𝑆𝑖𝑐𝑘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  <m:r>
                                    <a:rPr lang="de-DE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</m:sup>
                          </m:sSup>
                        </m:oMath>
                      </m:oMathPara>
                    </a14:m>
                    <a:endParaRPr lang="de-DE" sz="1400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B7D3DF8F-0F86-CF4D-B2EC-509A7F351A3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77664" y="4798674"/>
                    <a:ext cx="1333050" cy="389110"/>
                  </a:xfrm>
                  <a:prstGeom prst="ellipse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  <a:ln w="19050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B4502A19-51AF-FA4F-A04A-01014924E772}"/>
                      </a:ext>
                    </a:extLst>
                  </p:cNvPr>
                  <p:cNvSpPr txBox="1"/>
                  <p:nvPr/>
                </p:nvSpPr>
                <p:spPr>
                  <a:xfrm>
                    <a:off x="7380073" y="4235975"/>
                    <a:ext cx="1333050" cy="389111"/>
                  </a:xfrm>
                  <a:prstGeom prst="ellipse">
                    <a:avLst/>
                  </a:prstGeom>
                  <a:solidFill>
                    <a:schemeClr val="accent6"/>
                  </a:solidFill>
                  <a:ln w="19050"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1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𝐸𝑝𝑖𝑑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  <m:r>
                                    <a:rPr lang="de-DE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</m:sup>
                          </m:sSup>
                        </m:oMath>
                      </m:oMathPara>
                    </a14:m>
                    <a:endParaRPr lang="de-DE" sz="1400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B4502A19-51AF-FA4F-A04A-01014924E77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80073" y="4235975"/>
                    <a:ext cx="1333050" cy="389111"/>
                  </a:xfrm>
                  <a:prstGeom prst="ellipse">
                    <a:avLst/>
                  </a:prstGeom>
                  <a:blipFill>
                    <a:blip r:embed="rId16"/>
                    <a:stretch>
                      <a:fillRect/>
                    </a:stretch>
                  </a:blipFill>
                  <a:ln w="19050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966FA9AF-F458-F948-B3F2-568C61B5C288}"/>
                  </a:ext>
                </a:extLst>
              </p:cNvPr>
              <p:cNvGrpSpPr/>
              <p:nvPr/>
            </p:nvGrpSpPr>
            <p:grpSpPr>
              <a:xfrm>
                <a:off x="8710714" y="4104138"/>
                <a:ext cx="1273317" cy="889091"/>
                <a:chOff x="11929980" y="4104138"/>
                <a:chExt cx="1273317" cy="889091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EE24597D-C49B-C744-B193-BADAF7D13FAB}"/>
                    </a:ext>
                  </a:extLst>
                </p:cNvPr>
                <p:cNvSpPr/>
                <p:nvPr/>
              </p:nvSpPr>
              <p:spPr>
                <a:xfrm>
                  <a:off x="12316461" y="435844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400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1" name="TextBox 30">
                      <a:extLst>
                        <a:ext uri="{FF2B5EF4-FFF2-40B4-BE49-F238E27FC236}">
                          <a16:creationId xmlns:a16="http://schemas.microsoft.com/office/drawing/2014/main" id="{526A3D34-4A9F-FB48-8BBE-BE1DB79A859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2284807" y="4104138"/>
                      <a:ext cx="195613" cy="203715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100" dirty="0"/>
                    </a:p>
                  </p:txBody>
                </p:sp>
              </mc:Choice>
              <mc:Fallback xmlns="">
                <p:sp>
                  <p:nvSpPr>
                    <p:cNvPr id="184" name="TextBox 183">
                      <a:extLst>
                        <a:ext uri="{FF2B5EF4-FFF2-40B4-BE49-F238E27FC236}">
                          <a16:creationId xmlns:a16="http://schemas.microsoft.com/office/drawing/2014/main" id="{20484D5A-FED5-5A45-B09F-1A88237C9A2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2284807" y="4104138"/>
                      <a:ext cx="195613" cy="203715"/>
                    </a:xfrm>
                    <a:prstGeom prst="rect">
                      <a:avLst/>
                    </a:prstGeom>
                    <a:blipFill>
                      <a:blip r:embed="rId17"/>
                      <a:stretch>
                        <a:fillRect l="-38462" b="-2857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85C3DA9D-C67F-464A-90E2-C531F6DD64D3}"/>
                    </a:ext>
                  </a:extLst>
                </p:cNvPr>
                <p:cNvCxnSpPr>
                  <a:cxnSpLocks/>
                  <a:stCxn id="28" idx="6"/>
                  <a:endCxn id="30" idx="1"/>
                </p:cNvCxnSpPr>
                <p:nvPr/>
              </p:nvCxnSpPr>
              <p:spPr>
                <a:xfrm flipV="1">
                  <a:off x="11932388" y="4430440"/>
                  <a:ext cx="384073" cy="9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CE013C0F-CD86-1341-B06B-D4C0C9B9A234}"/>
                    </a:ext>
                  </a:extLst>
                </p:cNvPr>
                <p:cNvCxnSpPr>
                  <a:cxnSpLocks/>
                  <a:stCxn id="27" idx="6"/>
                  <a:endCxn id="30" idx="2"/>
                </p:cNvCxnSpPr>
                <p:nvPr/>
              </p:nvCxnSpPr>
              <p:spPr>
                <a:xfrm flipV="1">
                  <a:off x="11929980" y="4502440"/>
                  <a:ext cx="458481" cy="49078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D4C3705A-B553-3143-AD92-6C3CC707B677}"/>
                    </a:ext>
                  </a:extLst>
                </p:cNvPr>
                <p:cNvCxnSpPr>
                  <a:cxnSpLocks/>
                  <a:stCxn id="30" idx="3"/>
                  <a:endCxn id="45" idx="2"/>
                </p:cNvCxnSpPr>
                <p:nvPr/>
              </p:nvCxnSpPr>
              <p:spPr>
                <a:xfrm flipV="1">
                  <a:off x="12460461" y="4417166"/>
                  <a:ext cx="742836" cy="13275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8C2E8D4A-44A1-ED4E-8556-A0389228CEE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883558" y="4897344"/>
                <a:ext cx="476343" cy="323332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d>
                            <m:d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8C2E8D4A-44A1-ED4E-8556-A0389228CE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3558" y="4897344"/>
                <a:ext cx="476343" cy="323332"/>
              </a:xfrm>
              <a:prstGeom prst="ellipse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99C72EC4-8D6B-C642-816D-EF95CAACC5A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608704" y="4899551"/>
                <a:ext cx="508531" cy="32333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  <a:prstDash val="dash"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p>
                          <m:d>
                            <m:d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99C72EC4-8D6B-C642-816D-EF95CAACC5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8704" y="4899551"/>
                <a:ext cx="508531" cy="323332"/>
              </a:xfrm>
              <a:prstGeom prst="ellipse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chemeClr val="tx1"/>
                </a:solidFill>
                <a:prstDash val="dash"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BC5870A-F29D-E046-8F9C-64E9805E55A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326993" y="4897344"/>
                <a:ext cx="508531" cy="32333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  <a:prstDash val="dash"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p>
                          <m:d>
                            <m:d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BC5870A-F29D-E046-8F9C-64E9805E55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26993" y="4897344"/>
                <a:ext cx="508531" cy="323332"/>
              </a:xfrm>
              <a:prstGeom prst="ellipse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tx1"/>
                </a:solidFill>
                <a:prstDash val="dash"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FD2A0BE7-274E-0649-A250-F5E8F17362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94263" y="4897343"/>
                <a:ext cx="476343" cy="323332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d>
                            <m:d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FD2A0BE7-274E-0649-A250-F5E8F17362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4263" y="4897343"/>
                <a:ext cx="476343" cy="323332"/>
              </a:xfrm>
              <a:prstGeom prst="ellipse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9C45842-39C4-DD45-B732-F8567F2FF17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143767" y="4897344"/>
                <a:ext cx="476343" cy="323332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d>
                            <m:d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9C45842-39C4-DD45-B732-F8567F2FF1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3767" y="4897344"/>
                <a:ext cx="476343" cy="323332"/>
              </a:xfrm>
              <a:prstGeom prst="ellipse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6EC4C1CD-1068-9447-91D0-F935CD185C6F}"/>
              </a:ext>
            </a:extLst>
          </p:cNvPr>
          <p:cNvCxnSpPr>
            <a:cxnSpLocks/>
            <a:stCxn id="66" idx="4"/>
            <a:endCxn id="56" idx="0"/>
          </p:cNvCxnSpPr>
          <p:nvPr/>
        </p:nvCxnSpPr>
        <p:spPr>
          <a:xfrm>
            <a:off x="9379550" y="4672513"/>
            <a:ext cx="2389" cy="224831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0F642EA9-CA6B-0A4D-AF64-DDCD18539F5E}"/>
              </a:ext>
            </a:extLst>
          </p:cNvPr>
          <p:cNvCxnSpPr>
            <a:cxnSpLocks/>
            <a:stCxn id="62" idx="4"/>
            <a:endCxn id="52" idx="0"/>
          </p:cNvCxnSpPr>
          <p:nvPr/>
        </p:nvCxnSpPr>
        <p:spPr>
          <a:xfrm>
            <a:off x="10119341" y="4672513"/>
            <a:ext cx="2389" cy="224831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4DB94F13-F96D-314F-B0A3-FC45FAE07309}"/>
              </a:ext>
            </a:extLst>
          </p:cNvPr>
          <p:cNvCxnSpPr>
            <a:cxnSpLocks/>
            <a:stCxn id="63" idx="4"/>
            <a:endCxn id="53" idx="0"/>
          </p:cNvCxnSpPr>
          <p:nvPr/>
        </p:nvCxnSpPr>
        <p:spPr>
          <a:xfrm flipH="1">
            <a:off x="10862970" y="4672513"/>
            <a:ext cx="1398" cy="227038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055AC74D-4861-2941-9232-DD70BC978F9C}"/>
              </a:ext>
            </a:extLst>
          </p:cNvPr>
          <p:cNvCxnSpPr>
            <a:cxnSpLocks/>
            <a:stCxn id="64" idx="4"/>
            <a:endCxn id="54" idx="0"/>
          </p:cNvCxnSpPr>
          <p:nvPr/>
        </p:nvCxnSpPr>
        <p:spPr>
          <a:xfrm flipH="1">
            <a:off x="11581259" y="4672513"/>
            <a:ext cx="1398" cy="224831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065D5850-AC03-444D-A2B1-F433B0E501D6}"/>
              </a:ext>
            </a:extLst>
          </p:cNvPr>
          <p:cNvCxnSpPr>
            <a:cxnSpLocks/>
            <a:stCxn id="65" idx="4"/>
            <a:endCxn id="55" idx="0"/>
          </p:cNvCxnSpPr>
          <p:nvPr/>
        </p:nvCxnSpPr>
        <p:spPr>
          <a:xfrm>
            <a:off x="8630046" y="4672513"/>
            <a:ext cx="2389" cy="22483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9BCA6160-402D-F94C-848A-75117701CD1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872784" y="4349181"/>
                <a:ext cx="493113" cy="32333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d>
                            <m:d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9BCA6160-402D-F94C-848A-75117701CD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2784" y="4349181"/>
                <a:ext cx="493113" cy="323332"/>
              </a:xfrm>
              <a:prstGeom prst="ellipse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F0C91BA1-F6B8-9248-9377-64DF2264846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617811" y="4349181"/>
                <a:ext cx="493113" cy="32333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  <a:prstDash val="dash"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d>
                            <m:d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F0C91BA1-F6B8-9248-9377-64DF226484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7811" y="4349181"/>
                <a:ext cx="493113" cy="323332"/>
              </a:xfrm>
              <a:prstGeom prst="ellipse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solidFill>
                  <a:schemeClr val="tx1"/>
                </a:solidFill>
                <a:prstDash val="dash"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14F418A4-F6A4-F54E-A191-76FAB5FA25D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336100" y="4349181"/>
                <a:ext cx="493113" cy="32333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  <a:prstDash val="dash"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d>
                            <m:d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14F418A4-F6A4-F54E-A191-76FAB5FA25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36100" y="4349181"/>
                <a:ext cx="493113" cy="323332"/>
              </a:xfrm>
              <a:prstGeom prst="ellipse">
                <a:avLst/>
              </a:prstGeom>
              <a:blipFill>
                <a:blip r:embed="rId25"/>
                <a:stretch>
                  <a:fillRect/>
                </a:stretch>
              </a:blipFill>
              <a:ln>
                <a:solidFill>
                  <a:schemeClr val="tx1"/>
                </a:solidFill>
                <a:prstDash val="dash"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415B097F-97DF-D744-98EE-F7CA83FFE47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3489" y="4349181"/>
                <a:ext cx="493113" cy="32333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d>
                            <m:d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415B097F-97DF-D744-98EE-F7CA83FFE4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3489" y="4349181"/>
                <a:ext cx="493113" cy="323332"/>
              </a:xfrm>
              <a:prstGeom prst="ellipse">
                <a:avLst/>
              </a:prstGeom>
              <a:blipFill>
                <a:blip r:embed="rId2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9DFCE834-6404-D648-A8AF-A99A8FAA8D6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132993" y="4349181"/>
                <a:ext cx="493113" cy="32333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d>
                            <m:d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9DFCE834-6404-D648-A8AF-A99A8FAA8D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2993" y="4349181"/>
                <a:ext cx="493113" cy="323332"/>
              </a:xfrm>
              <a:prstGeom prst="ellipse">
                <a:avLst/>
              </a:prstGeom>
              <a:blipFill>
                <a:blip r:embed="rId2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E032BFDF-44E3-FE40-87D4-3AEDE6057535}"/>
              </a:ext>
            </a:extLst>
          </p:cNvPr>
          <p:cNvCxnSpPr>
            <a:cxnSpLocks/>
            <a:stCxn id="65" idx="6"/>
            <a:endCxn id="66" idx="2"/>
          </p:cNvCxnSpPr>
          <p:nvPr/>
        </p:nvCxnSpPr>
        <p:spPr>
          <a:xfrm>
            <a:off x="8876602" y="4510847"/>
            <a:ext cx="256391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FBBB38D8-121C-8847-AF4E-6F5296AC83B4}"/>
              </a:ext>
            </a:extLst>
          </p:cNvPr>
          <p:cNvCxnSpPr>
            <a:cxnSpLocks/>
            <a:stCxn id="66" idx="6"/>
            <a:endCxn id="62" idx="2"/>
          </p:cNvCxnSpPr>
          <p:nvPr/>
        </p:nvCxnSpPr>
        <p:spPr>
          <a:xfrm>
            <a:off x="9626106" y="4510847"/>
            <a:ext cx="246678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16E4315D-CE45-CC49-B6EC-05892CA5814F}"/>
              </a:ext>
            </a:extLst>
          </p:cNvPr>
          <p:cNvCxnSpPr>
            <a:cxnSpLocks/>
            <a:stCxn id="62" idx="6"/>
            <a:endCxn id="63" idx="2"/>
          </p:cNvCxnSpPr>
          <p:nvPr/>
        </p:nvCxnSpPr>
        <p:spPr>
          <a:xfrm>
            <a:off x="10365897" y="4510847"/>
            <a:ext cx="251914" cy="0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C2E4A87C-231E-EA44-BE77-EE7613F2A2EE}"/>
              </a:ext>
            </a:extLst>
          </p:cNvPr>
          <p:cNvCxnSpPr>
            <a:cxnSpLocks/>
            <a:stCxn id="63" idx="6"/>
            <a:endCxn id="64" idx="2"/>
          </p:cNvCxnSpPr>
          <p:nvPr/>
        </p:nvCxnSpPr>
        <p:spPr>
          <a:xfrm>
            <a:off x="11110924" y="4510847"/>
            <a:ext cx="225176" cy="0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91ADF9EF-7C20-BC46-90E2-D17255EB96E9}"/>
              </a:ext>
            </a:extLst>
          </p:cNvPr>
          <p:cNvSpPr txBox="1"/>
          <p:nvPr/>
        </p:nvSpPr>
        <p:spPr>
          <a:xfrm>
            <a:off x="9859493" y="3935952"/>
            <a:ext cx="5196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100" dirty="0"/>
              <a:t>heute</a:t>
            </a:r>
          </a:p>
          <a:p>
            <a:pPr algn="ctr"/>
            <a:r>
              <a:rPr lang="de-DE" sz="1100" dirty="0"/>
              <a:t>⇩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D97EBBA8-B436-D441-B090-E874F9796A72}"/>
              </a:ext>
            </a:extLst>
          </p:cNvPr>
          <p:cNvSpPr txBox="1"/>
          <p:nvPr/>
        </p:nvSpPr>
        <p:spPr>
          <a:xfrm>
            <a:off x="11132257" y="3931424"/>
            <a:ext cx="89800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100" dirty="0"/>
              <a:t>übermorgen</a:t>
            </a:r>
          </a:p>
          <a:p>
            <a:pPr algn="ctr"/>
            <a:r>
              <a:rPr lang="de-DE" sz="1100" dirty="0"/>
              <a:t>⇩</a:t>
            </a:r>
          </a:p>
        </p:txBody>
      </p:sp>
    </p:spTree>
    <p:extLst>
      <p:ext uri="{BB962C8B-B14F-4D97-AF65-F5344CB8AC3E}">
        <p14:creationId xmlns:p14="http://schemas.microsoft.com/office/powerpoint/2010/main" val="3917899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5819F-C952-8441-8532-212663C2C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Vereinfachende Annahme 1: Markov Annahme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E23F5BA-0081-5F4F-8B6F-EF194BFDF49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Verallgemeinerung der Markov-Annahme: </a:t>
                </a:r>
                <a:r>
                  <a:rPr lang="de-DE" dirty="0">
                    <a:solidFill>
                      <a:schemeClr val="accent1"/>
                    </a:solidFill>
                  </a:rPr>
                  <a:t>Markov-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Der nächste Zustand hängt nur von den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de-DE" dirty="0"/>
                  <a:t> vorherigen Zuständen ab</a:t>
                </a:r>
              </a:p>
              <a:p>
                <a:pPr marL="258762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de-DE" b="1" i="1">
                              <a:latin typeface="Cambria Math" panose="02040503050406030204" pitchFamily="18" charset="0"/>
                            </a:rPr>
                            <m:t>𝑹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0 :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</m:d>
                            </m:sup>
                          </m:sSup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p>
                        </m:e>
                      </m:d>
                      <m:nary>
                        <m:naryPr>
                          <m:chr m:val="∏"/>
                          <m:ctrlPr>
                            <a:rPr lang="de-DE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sup>
                              </m:sSup>
                            </m:e>
                            <m:e>
                              <m:sSup>
                                <m:sSup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0 </m:t>
                                      </m:r>
                                      <m:r>
                                        <a:rPr lang="de-DE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:</m:t>
                                      </m:r>
                                      <m:d>
                                        <m:dPr>
                                          <m:ctrlPr>
                                            <a:rPr lang="de-DE" b="0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b="0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de-DE" b="0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−1</m:t>
                                          </m:r>
                                        </m:e>
                                      </m:d>
                                    </m:e>
                                  </m:d>
                                </m:sup>
                              </m:sSup>
                            </m:e>
                          </m:d>
                        </m:e>
                      </m:nary>
                      <m:nary>
                        <m:naryPr>
                          <m:chr m:val="∏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sup>
                              </m:sSup>
                            </m:e>
                            <m:e>
                              <m:sSup>
                                <m:s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ctrlP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</m:d>
                                      <m:r>
                                        <a:rPr lang="de-DE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:</m:t>
                                      </m:r>
                                      <m:d>
                                        <m:dPr>
                                          <m:ctrlPr>
                                            <a:rPr lang="de-DE" b="0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de-DE" b="0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−1</m:t>
                                          </m:r>
                                        </m:e>
                                      </m:d>
                                    </m:e>
                                  </m:d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lang="de-DE" dirty="0"/>
              </a:p>
              <a:p>
                <a:pPr lvl="1"/>
                <a:r>
                  <a:rPr lang="de-DE" dirty="0"/>
                  <a:t>Graphische Darstellung für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de-DE" dirty="0"/>
                  <a:t>, ergibt </a:t>
                </a:r>
                <a:r>
                  <a:rPr lang="de-DE" i="1" dirty="0"/>
                  <a:t>Markov Prozess zweiter Ordnung</a:t>
                </a:r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  <a:p>
                <a:pPr lvl="1"/>
                <a:r>
                  <a:rPr lang="de-DE" dirty="0"/>
                  <a:t>Markov-Annahme ≜ Markov-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de-DE" dirty="0"/>
                  <a:t> mit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de-DE" dirty="0"/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E23F5BA-0081-5F4F-8B6F-EF194BFDF49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1044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7F2B3F-F901-F648-94BB-348810BF1BF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8F5D5A-FD99-AE4E-AB3C-97CABD8738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358E6E-9F3E-7E43-9F96-05F06F1DF5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10</a:t>
            </a:fld>
            <a:r>
              <a:rPr lang="de-DE"/>
              <a:t> </a:t>
            </a:r>
            <a:endParaRPr lang="de-DE" sz="14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1C66AFD-C7BB-AF4B-B98E-4AEB8DF4B89F}"/>
              </a:ext>
            </a:extLst>
          </p:cNvPr>
          <p:cNvGrpSpPr/>
          <p:nvPr/>
        </p:nvGrpSpPr>
        <p:grpSpPr>
          <a:xfrm>
            <a:off x="1350365" y="4069396"/>
            <a:ext cx="9523850" cy="444915"/>
            <a:chOff x="1356714" y="3399846"/>
            <a:chExt cx="9523850" cy="4449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FA570433-15CA-1E4F-AF9C-B6644EEF19F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662290" y="3429100"/>
                  <a:ext cx="900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FA570433-15CA-1E4F-AF9C-B6644EEF19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62290" y="3429100"/>
                  <a:ext cx="900000" cy="415661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AE2F1171-3C1F-7E43-BDD3-01DB29DC440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854358" y="3429100"/>
                  <a:ext cx="900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AE2F1171-3C1F-7E43-BDD3-01DB29DC44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54358" y="3429100"/>
                  <a:ext cx="900000" cy="415661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04F7216C-D98F-2A40-8880-B9B812F39C9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046427" y="3429100"/>
                  <a:ext cx="900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+2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04F7216C-D98F-2A40-8880-B9B812F39C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46427" y="3429100"/>
                  <a:ext cx="900000" cy="415661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353D975B-36A1-1E43-B769-66146D657D0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278154" y="3429100"/>
                  <a:ext cx="900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353D975B-36A1-1E43-B769-66146D657D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8154" y="3429100"/>
                  <a:ext cx="900000" cy="415661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9FC7BD05-648D-BF47-BDED-5AF7A21C410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470222" y="3429100"/>
                  <a:ext cx="900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9FC7BD05-648D-BF47-BDED-5AF7A21C41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70222" y="3429100"/>
                  <a:ext cx="900000" cy="415661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9C232931-B076-F542-83E0-0550CF916E46}"/>
                </a:ext>
              </a:extLst>
            </p:cNvPr>
            <p:cNvCxnSpPr>
              <a:stCxn id="48" idx="6"/>
              <a:endCxn id="49" idx="2"/>
            </p:cNvCxnSpPr>
            <p:nvPr/>
          </p:nvCxnSpPr>
          <p:spPr>
            <a:xfrm>
              <a:off x="4178154" y="3636931"/>
              <a:ext cx="292068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EBB022E6-BF38-C44A-9BE1-66661381B34C}"/>
                </a:ext>
              </a:extLst>
            </p:cNvPr>
            <p:cNvCxnSpPr>
              <a:cxnSpLocks/>
              <a:stCxn id="49" idx="6"/>
              <a:endCxn id="45" idx="2"/>
            </p:cNvCxnSpPr>
            <p:nvPr/>
          </p:nvCxnSpPr>
          <p:spPr>
            <a:xfrm>
              <a:off x="5370222" y="3636931"/>
              <a:ext cx="292068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7E2B02FA-DB3D-1148-ADCB-FB0C6F95911E}"/>
                </a:ext>
              </a:extLst>
            </p:cNvPr>
            <p:cNvCxnSpPr>
              <a:cxnSpLocks/>
              <a:stCxn id="45" idx="6"/>
              <a:endCxn id="46" idx="2"/>
            </p:cNvCxnSpPr>
            <p:nvPr/>
          </p:nvCxnSpPr>
          <p:spPr>
            <a:xfrm>
              <a:off x="6562290" y="3636931"/>
              <a:ext cx="292068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C33032C1-F8DE-664C-9540-02AB674232DA}"/>
                </a:ext>
              </a:extLst>
            </p:cNvPr>
            <p:cNvCxnSpPr>
              <a:cxnSpLocks/>
              <a:stCxn id="46" idx="6"/>
              <a:endCxn id="47" idx="2"/>
            </p:cNvCxnSpPr>
            <p:nvPr/>
          </p:nvCxnSpPr>
          <p:spPr>
            <a:xfrm>
              <a:off x="7754358" y="3636931"/>
              <a:ext cx="292069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B2FD83F1-95F1-C54B-8CA5-147C6E5F804C}"/>
                </a:ext>
              </a:extLst>
            </p:cNvPr>
            <p:cNvCxnSpPr>
              <a:cxnSpLocks/>
              <a:endCxn id="48" idx="2"/>
            </p:cNvCxnSpPr>
            <p:nvPr/>
          </p:nvCxnSpPr>
          <p:spPr>
            <a:xfrm>
              <a:off x="2965501" y="3636931"/>
              <a:ext cx="312653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D2F7F3C8-2E3A-0B44-9FE4-AFF2D95B7687}"/>
                </a:ext>
              </a:extLst>
            </p:cNvPr>
            <p:cNvCxnSpPr>
              <a:cxnSpLocks/>
              <a:stCxn id="47" idx="6"/>
            </p:cNvCxnSpPr>
            <p:nvPr/>
          </p:nvCxnSpPr>
          <p:spPr>
            <a:xfrm flipV="1">
              <a:off x="8946427" y="3636930"/>
              <a:ext cx="292069" cy="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7E263EA7-D02B-504D-A64D-32CA80C09076}"/>
                </a:ext>
              </a:extLst>
            </p:cNvPr>
            <p:cNvCxnSpPr>
              <a:cxnSpLocks/>
              <a:stCxn id="48" idx="0"/>
              <a:endCxn id="45" idx="0"/>
            </p:cNvCxnSpPr>
            <p:nvPr/>
          </p:nvCxnSpPr>
          <p:spPr>
            <a:xfrm rot="5400000" flipH="1" flipV="1">
              <a:off x="4920222" y="2237032"/>
              <a:ext cx="12700" cy="2384136"/>
            </a:xfrm>
            <a:prstGeom prst="curvedConnector3">
              <a:avLst>
                <a:gd name="adj1" fmla="val 1800000"/>
              </a:avLst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7">
              <a:extLst>
                <a:ext uri="{FF2B5EF4-FFF2-40B4-BE49-F238E27FC236}">
                  <a16:creationId xmlns:a16="http://schemas.microsoft.com/office/drawing/2014/main" id="{1993BA49-9966-C84A-BA4A-3761FA569956}"/>
                </a:ext>
              </a:extLst>
            </p:cNvPr>
            <p:cNvCxnSpPr>
              <a:cxnSpLocks/>
              <a:stCxn id="49" idx="0"/>
              <a:endCxn id="46" idx="0"/>
            </p:cNvCxnSpPr>
            <p:nvPr/>
          </p:nvCxnSpPr>
          <p:spPr>
            <a:xfrm rot="5400000" flipH="1" flipV="1">
              <a:off x="6112290" y="2237032"/>
              <a:ext cx="12700" cy="2384136"/>
            </a:xfrm>
            <a:prstGeom prst="curvedConnector3">
              <a:avLst>
                <a:gd name="adj1" fmla="val 1800000"/>
              </a:avLst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7">
              <a:extLst>
                <a:ext uri="{FF2B5EF4-FFF2-40B4-BE49-F238E27FC236}">
                  <a16:creationId xmlns:a16="http://schemas.microsoft.com/office/drawing/2014/main" id="{65891CC8-55F8-3640-B054-E8001D79BA64}"/>
                </a:ext>
              </a:extLst>
            </p:cNvPr>
            <p:cNvCxnSpPr>
              <a:cxnSpLocks/>
              <a:stCxn id="45" idx="0"/>
              <a:endCxn id="47" idx="0"/>
            </p:cNvCxnSpPr>
            <p:nvPr/>
          </p:nvCxnSpPr>
          <p:spPr>
            <a:xfrm rot="5400000" flipH="1" flipV="1">
              <a:off x="7304358" y="2237032"/>
              <a:ext cx="12700" cy="2384137"/>
            </a:xfrm>
            <a:prstGeom prst="curvedConnector3">
              <a:avLst>
                <a:gd name="adj1" fmla="val 1800000"/>
              </a:avLst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7">
              <a:extLst>
                <a:ext uri="{FF2B5EF4-FFF2-40B4-BE49-F238E27FC236}">
                  <a16:creationId xmlns:a16="http://schemas.microsoft.com/office/drawing/2014/main" id="{A5D02CC5-689B-984E-A784-93F12950C1ED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8490077" y="2221156"/>
              <a:ext cx="12700" cy="2384137"/>
            </a:xfrm>
            <a:prstGeom prst="curvedConnector3">
              <a:avLst>
                <a:gd name="adj1" fmla="val 1800000"/>
              </a:avLst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7">
              <a:extLst>
                <a:ext uri="{FF2B5EF4-FFF2-40B4-BE49-F238E27FC236}">
                  <a16:creationId xmlns:a16="http://schemas.microsoft.com/office/drawing/2014/main" id="{3C8BC1E7-44C4-9244-9B24-649DD30651E4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9682146" y="2214127"/>
              <a:ext cx="12700" cy="2384137"/>
            </a:xfrm>
            <a:prstGeom prst="curvedConnector3">
              <a:avLst>
                <a:gd name="adj1" fmla="val 1800000"/>
              </a:avLst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7">
              <a:extLst>
                <a:ext uri="{FF2B5EF4-FFF2-40B4-BE49-F238E27FC236}">
                  <a16:creationId xmlns:a16="http://schemas.microsoft.com/office/drawing/2014/main" id="{8D789503-2C2B-B94B-A79C-5C96A32056C3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3728154" y="2249731"/>
              <a:ext cx="12700" cy="2384137"/>
            </a:xfrm>
            <a:prstGeom prst="curvedConnector3">
              <a:avLst>
                <a:gd name="adj1" fmla="val 1800000"/>
              </a:avLst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7">
              <a:extLst>
                <a:ext uri="{FF2B5EF4-FFF2-40B4-BE49-F238E27FC236}">
                  <a16:creationId xmlns:a16="http://schemas.microsoft.com/office/drawing/2014/main" id="{5D137FBE-614A-C14E-840E-87D89578252F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2542433" y="2239912"/>
              <a:ext cx="12700" cy="2384137"/>
            </a:xfrm>
            <a:prstGeom prst="curvedConnector3">
              <a:avLst>
                <a:gd name="adj1" fmla="val 1800000"/>
              </a:avLst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B30BC74E-FEF4-D64C-AC2F-6FD915DD99B5}"/>
              </a:ext>
            </a:extLst>
          </p:cNvPr>
          <p:cNvGrpSpPr/>
          <p:nvPr/>
        </p:nvGrpSpPr>
        <p:grpSpPr>
          <a:xfrm>
            <a:off x="2965501" y="5106197"/>
            <a:ext cx="6272995" cy="415661"/>
            <a:chOff x="1130381" y="236972"/>
            <a:chExt cx="6272995" cy="4156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11FB35FF-66FE-CC4F-854A-D6003AE01DD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827170" y="236972"/>
                  <a:ext cx="900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11FB35FF-66FE-CC4F-854A-D6003AE01DD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27170" y="236972"/>
                  <a:ext cx="900000" cy="415661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FAD912C3-683A-8F4D-A8E5-0DF20A1DC4D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019238" y="236972"/>
                  <a:ext cx="900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FAD912C3-683A-8F4D-A8E5-0DF20A1DC4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19238" y="236972"/>
                  <a:ext cx="900000" cy="415661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5B19D8C0-5636-8244-9CF2-64365E0E0BB9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211307" y="236972"/>
                  <a:ext cx="900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+2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5B19D8C0-5636-8244-9CF2-64365E0E0BB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11307" y="236972"/>
                  <a:ext cx="900000" cy="415661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3CBBAF9F-B1DD-D24D-9224-347EC27C615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443034" y="236972"/>
                  <a:ext cx="900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3CBBAF9F-B1DD-D24D-9224-347EC27C61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3034" y="236972"/>
                  <a:ext cx="900000" cy="415661"/>
                </a:xfrm>
                <a:prstGeom prst="ellipse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70479F3B-8EFE-A844-AA95-901F6D0A5C5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635102" y="236972"/>
                  <a:ext cx="900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70479F3B-8EFE-A844-AA95-901F6D0A5C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35102" y="236972"/>
                  <a:ext cx="900000" cy="415661"/>
                </a:xfrm>
                <a:prstGeom prst="ellipse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0AEBA165-0802-9C46-AFD5-1DD592934BAD}"/>
                </a:ext>
              </a:extLst>
            </p:cNvPr>
            <p:cNvCxnSpPr>
              <a:stCxn id="91" idx="6"/>
              <a:endCxn id="92" idx="2"/>
            </p:cNvCxnSpPr>
            <p:nvPr/>
          </p:nvCxnSpPr>
          <p:spPr>
            <a:xfrm>
              <a:off x="2343034" y="444803"/>
              <a:ext cx="292068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FE34B819-9E25-C64B-A0F8-A607BFAC31F3}"/>
                </a:ext>
              </a:extLst>
            </p:cNvPr>
            <p:cNvCxnSpPr>
              <a:cxnSpLocks/>
              <a:stCxn id="92" idx="6"/>
              <a:endCxn id="88" idx="2"/>
            </p:cNvCxnSpPr>
            <p:nvPr/>
          </p:nvCxnSpPr>
          <p:spPr>
            <a:xfrm>
              <a:off x="3535102" y="444803"/>
              <a:ext cx="292068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06032789-677F-DB4B-B6BA-BACE1F6870B5}"/>
                </a:ext>
              </a:extLst>
            </p:cNvPr>
            <p:cNvCxnSpPr>
              <a:cxnSpLocks/>
              <a:stCxn id="88" idx="6"/>
              <a:endCxn id="89" idx="2"/>
            </p:cNvCxnSpPr>
            <p:nvPr/>
          </p:nvCxnSpPr>
          <p:spPr>
            <a:xfrm>
              <a:off x="4727170" y="444803"/>
              <a:ext cx="292068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59CAA7A1-6EAB-2C4E-8544-41B6CA62FE03}"/>
                </a:ext>
              </a:extLst>
            </p:cNvPr>
            <p:cNvCxnSpPr>
              <a:cxnSpLocks/>
              <a:stCxn id="89" idx="6"/>
              <a:endCxn id="90" idx="2"/>
            </p:cNvCxnSpPr>
            <p:nvPr/>
          </p:nvCxnSpPr>
          <p:spPr>
            <a:xfrm>
              <a:off x="5919238" y="444803"/>
              <a:ext cx="292069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2F40B8D0-3E92-A24D-9A85-7A824946DB43}"/>
                </a:ext>
              </a:extLst>
            </p:cNvPr>
            <p:cNvCxnSpPr>
              <a:cxnSpLocks/>
              <a:endCxn id="91" idx="2"/>
            </p:cNvCxnSpPr>
            <p:nvPr/>
          </p:nvCxnSpPr>
          <p:spPr>
            <a:xfrm>
              <a:off x="1130381" y="444803"/>
              <a:ext cx="312653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358585FD-BE9D-7B47-9729-C1D255353959}"/>
                </a:ext>
              </a:extLst>
            </p:cNvPr>
            <p:cNvCxnSpPr>
              <a:cxnSpLocks/>
              <a:stCxn id="90" idx="6"/>
            </p:cNvCxnSpPr>
            <p:nvPr/>
          </p:nvCxnSpPr>
          <p:spPr>
            <a:xfrm flipV="1">
              <a:off x="7111307" y="444802"/>
              <a:ext cx="292069" cy="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9748903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9F21BA7-0E7E-1B43-B24C-85083CD7D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HMMs als Zustandsübergangssystem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CC50E964-42FD-4D4D-93C2-A54E770930FA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/>
                  <a:t>Menge von Zuständen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Prozess bewegt sich von einem Zustand in den nächsten, was eine Zustandssequenz generiert: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𝑖𝑘</m:t>
                        </m:r>
                      </m:sub>
                    </m:sSub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Markov Annahme: Nächster Zustand hängt nur vom jetzigen Zustand ab: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𝑖𝑘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𝑖𝑘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𝑖𝑘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𝑖𝑘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Matrix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de-DE" dirty="0"/>
                  <a:t>: Übergangswahrscheinlichkeiten</a:t>
                </a:r>
              </a:p>
              <a:p>
                <a:r>
                  <a:rPr lang="de-DE" dirty="0"/>
                  <a:t>Zustände nicht beobachtbar, aber jeder Zustand generiert eine von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de-DE" dirty="0"/>
                  <a:t> Beobachtungen (bzw. sichtbaren Zuständen)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Matrix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de-DE" dirty="0"/>
                  <a:t>: Emissionswahrscheinlichkeiten</a:t>
                </a: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CC50E964-42FD-4D4D-93C2-A54E770930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3"/>
                <a:stretch>
                  <a:fillRect l="-2948" t="-2687" r="-454" b="-716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745EE3EC-6285-CB4C-A5E6-EBC2D3B4EB3D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/>
                  <a:t>Für HMM: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Val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endParaRPr lang="de-DE" dirty="0"/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Val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Übergänge: </a:t>
                </a:r>
              </a:p>
              <a:p>
                <a:pPr marL="258762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de-DE" dirty="0"/>
              </a:p>
              <a:p>
                <a:pPr lvl="2"/>
                <a:r>
                  <a:rPr lang="de-DE" dirty="0"/>
                  <a:t>Wie in der HMM Matrixdarstellung</a:t>
                </a:r>
              </a:p>
              <a:p>
                <a:pPr lvl="1"/>
                <a:r>
                  <a:rPr lang="de-DE" dirty="0"/>
                  <a:t>Beobachtungen: </a:t>
                </a:r>
                <a:endParaRPr lang="de-DE" b="0" i="1" dirty="0">
                  <a:latin typeface="Cambria Math" panose="02040503050406030204" pitchFamily="18" charset="0"/>
                </a:endParaRPr>
              </a:p>
              <a:p>
                <a:pPr marL="258762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de-DE" dirty="0"/>
              </a:p>
              <a:p>
                <a:pPr lvl="2"/>
                <a:r>
                  <a:rPr lang="de-DE" dirty="0"/>
                  <a:t>Wie in der HMM Matrixdarstellung</a:t>
                </a:r>
              </a:p>
              <a:p>
                <a:pPr lvl="1"/>
                <a:r>
                  <a:rPr lang="de-DE" dirty="0"/>
                  <a:t>Vektor mit initialen Wahrscheinlichkeiten: </a:t>
                </a:r>
              </a:p>
              <a:p>
                <a:pPr marL="258762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de-DE" dirty="0"/>
              </a:p>
              <a:p>
                <a:pPr lvl="1"/>
                <a:r>
                  <a:rPr lang="de-DE" dirty="0"/>
                  <a:t>HMM dargestellt durch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</m:d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745EE3EC-6285-CB4C-A5E6-EBC2D3B4EB3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4"/>
                <a:stretch>
                  <a:fillRect l="-2948" t="-2687" b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ED1217-3F80-2B4F-9987-12A68F566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FB3779-65B8-A942-BD3A-BC962917E7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Tanya Braun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0F6B8E-BBD6-FD4F-B9EB-4E8440CE50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100</a:t>
            </a:fld>
            <a:r>
              <a:rPr lang="de-DE"/>
              <a:t> 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188260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313DF-C3AB-CD4B-925D-2EE819C9A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Zustandsübergangssystem: Beispiel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ACE819-1F56-BF44-8388-1EEC894272F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Latente Zufallsvariable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de-DE" dirty="0"/>
              </a:p>
              <a:p>
                <a:r>
                  <a:rPr lang="de-DE" dirty="0"/>
                  <a:t>Evidenzvariable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ACE819-1F56-BF44-8388-1EEC894272F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FE3B7C-1E7D-0443-86E7-3F6DAFBE286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AF6B4C-67CA-1F4D-B301-13B4726326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1D197-45AF-5D49-B64A-167BF49AB2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101</a:t>
            </a:fld>
            <a:r>
              <a:rPr lang="de-DE"/>
              <a:t> </a:t>
            </a:r>
            <a:endParaRPr lang="de-DE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1" name="Table 40">
                <a:extLst>
                  <a:ext uri="{FF2B5EF4-FFF2-40B4-BE49-F238E27FC236}">
                    <a16:creationId xmlns:a16="http://schemas.microsoft.com/office/drawing/2014/main" id="{90E87BE6-37DE-A34A-988A-6CAEFE39EB80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10135961" y="5086512"/>
              <a:ext cx="1475740" cy="802005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1053">
                      <a:extLst>
                        <a:ext uri="{9D8B030D-6E8A-4147-A177-3AD203B41FA5}">
                          <a16:colId xmlns:a16="http://schemas.microsoft.com/office/drawing/2014/main" val="815487627"/>
                        </a:ext>
                      </a:extLst>
                    </a:gridCol>
                    <a:gridCol w="924687">
                      <a:extLst>
                        <a:ext uri="{9D8B030D-6E8A-4147-A177-3AD203B41FA5}">
                          <a16:colId xmlns:a16="http://schemas.microsoft.com/office/drawing/2014/main" val="765169473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100" b="0" i="1" smtClean="0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</m:sup>
                                </m:sSup>
                              </m:oMath>
                            </m:oMathPara>
                          </a14:m>
                          <a:endParaRPr lang="de-DE" sz="11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</m:e>
                                  <m:e>
                                    <m:sSup>
                                      <m:sSupPr>
                                        <m:ctrlP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de-DE" sz="1100" b="0" i="1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18705746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0.9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53552587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0.2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6743502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1" name="Table 40">
                <a:extLst>
                  <a:ext uri="{FF2B5EF4-FFF2-40B4-BE49-F238E27FC236}">
                    <a16:creationId xmlns:a16="http://schemas.microsoft.com/office/drawing/2014/main" id="{90E87BE6-37DE-A34A-988A-6CAEFE39EB80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10135961" y="5086512"/>
              <a:ext cx="1475740" cy="802005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1053">
                      <a:extLst>
                        <a:ext uri="{9D8B030D-6E8A-4147-A177-3AD203B41FA5}">
                          <a16:colId xmlns:a16="http://schemas.microsoft.com/office/drawing/2014/main" val="815487627"/>
                        </a:ext>
                      </a:extLst>
                    </a:gridCol>
                    <a:gridCol w="924687">
                      <a:extLst>
                        <a:ext uri="{9D8B030D-6E8A-4147-A177-3AD203B41FA5}">
                          <a16:colId xmlns:a16="http://schemas.microsoft.com/office/drawing/2014/main" val="765169473"/>
                        </a:ext>
                      </a:extLst>
                    </a:gridCol>
                  </a:tblGrid>
                  <a:tr h="28384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6"/>
                          <a:stretch>
                            <a:fillRect l="-2273" t="-4348" r="-165909" b="-1826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6"/>
                          <a:stretch>
                            <a:fillRect l="-61644" t="-4348" b="-18260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18705746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6"/>
                          <a:stretch>
                            <a:fillRect l="-2273" t="-120000" r="-165909" b="-1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6"/>
                          <a:stretch>
                            <a:fillRect l="-61644" t="-120000" b="-11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53552587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6"/>
                          <a:stretch>
                            <a:fillRect l="-2273" t="-209524" r="-165909" b="-47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6"/>
                          <a:stretch>
                            <a:fillRect l="-61644" t="-209524" b="-476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6743502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2" name="Table 41">
                <a:extLst>
                  <a:ext uri="{FF2B5EF4-FFF2-40B4-BE49-F238E27FC236}">
                    <a16:creationId xmlns:a16="http://schemas.microsoft.com/office/drawing/2014/main" id="{43DFDD1D-FD7F-0649-8294-545F659214E4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10135961" y="4132810"/>
              <a:ext cx="1599628" cy="802005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1053">
                      <a:extLst>
                        <a:ext uri="{9D8B030D-6E8A-4147-A177-3AD203B41FA5}">
                          <a16:colId xmlns:a16="http://schemas.microsoft.com/office/drawing/2014/main" val="815487627"/>
                        </a:ext>
                      </a:extLst>
                    </a:gridCol>
                    <a:gridCol w="1048575">
                      <a:extLst>
                        <a:ext uri="{9D8B030D-6E8A-4147-A177-3AD203B41FA5}">
                          <a16:colId xmlns:a16="http://schemas.microsoft.com/office/drawing/2014/main" val="765169473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100" b="0" i="1" smtClean="0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e>
                                    </m:d>
                                  </m:sup>
                                </m:sSup>
                              </m:oMath>
                            </m:oMathPara>
                          </a14:m>
                          <a:endParaRPr lang="de-DE" sz="11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</m:e>
                                  <m:e>
                                    <m:sSup>
                                      <m:sSupPr>
                                        <m:ctrlP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  <m: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  <m:t>−1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de-DE" sz="1100" b="0" i="1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18705746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0.7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53552587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0.3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6743502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2" name="Table 41">
                <a:extLst>
                  <a:ext uri="{FF2B5EF4-FFF2-40B4-BE49-F238E27FC236}">
                    <a16:creationId xmlns:a16="http://schemas.microsoft.com/office/drawing/2014/main" id="{43DFDD1D-FD7F-0649-8294-545F659214E4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10135961" y="4132810"/>
              <a:ext cx="1599628" cy="802005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1053">
                      <a:extLst>
                        <a:ext uri="{9D8B030D-6E8A-4147-A177-3AD203B41FA5}">
                          <a16:colId xmlns:a16="http://schemas.microsoft.com/office/drawing/2014/main" val="815487627"/>
                        </a:ext>
                      </a:extLst>
                    </a:gridCol>
                    <a:gridCol w="1048575">
                      <a:extLst>
                        <a:ext uri="{9D8B030D-6E8A-4147-A177-3AD203B41FA5}">
                          <a16:colId xmlns:a16="http://schemas.microsoft.com/office/drawing/2014/main" val="765169473"/>
                        </a:ext>
                      </a:extLst>
                    </a:gridCol>
                  </a:tblGrid>
                  <a:tr h="28384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7"/>
                          <a:stretch>
                            <a:fillRect l="-2273" t="-4348" r="-188636" b="-1782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7"/>
                          <a:stretch>
                            <a:fillRect l="-54217" t="-4348" b="-17826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18705746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7"/>
                          <a:stretch>
                            <a:fillRect l="-2273" t="-120000" r="-188636" b="-1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7"/>
                          <a:stretch>
                            <a:fillRect l="-54217" t="-120000" b="-10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53552587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7"/>
                          <a:stretch>
                            <a:fillRect l="-2273" t="-209524" r="-188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7"/>
                          <a:stretch>
                            <a:fillRect l="-54217" t="-20952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6743502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6" name="Table 45">
                <a:extLst>
                  <a:ext uri="{FF2B5EF4-FFF2-40B4-BE49-F238E27FC236}">
                    <a16:creationId xmlns:a16="http://schemas.microsoft.com/office/drawing/2014/main" id="{620070E3-5641-484D-A10E-65487B3DD112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10135961" y="3438188"/>
              <a:ext cx="651955" cy="542925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51955">
                      <a:extLst>
                        <a:ext uri="{9D8B030D-6E8A-4147-A177-3AD203B41FA5}">
                          <a16:colId xmlns:a16="http://schemas.microsoft.com/office/drawing/2014/main" val="765169473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de-DE" sz="1100" b="0" i="1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18705746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0.5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5355258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6" name="Table 45">
                <a:extLst>
                  <a:ext uri="{FF2B5EF4-FFF2-40B4-BE49-F238E27FC236}">
                    <a16:creationId xmlns:a16="http://schemas.microsoft.com/office/drawing/2014/main" id="{620070E3-5641-484D-A10E-65487B3DD112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10135961" y="3438188"/>
              <a:ext cx="651955" cy="542925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51955">
                      <a:extLst>
                        <a:ext uri="{9D8B030D-6E8A-4147-A177-3AD203B41FA5}">
                          <a16:colId xmlns:a16="http://schemas.microsoft.com/office/drawing/2014/main" val="765169473"/>
                        </a:ext>
                      </a:extLst>
                    </a:gridCol>
                  </a:tblGrid>
                  <a:tr h="28384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8"/>
                          <a:stretch>
                            <a:fillRect l="-1923" t="-4348" b="-9130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18705746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8"/>
                          <a:stretch>
                            <a:fillRect l="-1923" t="-1142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5355258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777608DD-46BD-F948-A43F-B81FC363722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40316" y="5405464"/>
                <a:ext cx="617361" cy="415661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777608DD-46BD-F948-A43F-B81FC36372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0316" y="5405464"/>
                <a:ext cx="617361" cy="415661"/>
              </a:xfrm>
              <a:prstGeom prst="ellipse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F8E3C2F-2AE6-F04E-8FF9-7228DD61F6E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55675" y="5405464"/>
                <a:ext cx="617361" cy="415661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F8E3C2F-2AE6-F04E-8FF9-7228DD61F6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5675" y="5405464"/>
                <a:ext cx="617361" cy="415661"/>
              </a:xfrm>
              <a:prstGeom prst="ellipse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54DC7373-D27D-D64E-BE7B-564889F4A29A}"/>
              </a:ext>
            </a:extLst>
          </p:cNvPr>
          <p:cNvCxnSpPr>
            <a:cxnSpLocks/>
          </p:cNvCxnSpPr>
          <p:nvPr/>
        </p:nvCxnSpPr>
        <p:spPr>
          <a:xfrm>
            <a:off x="2664355" y="5075252"/>
            <a:ext cx="0" cy="330212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E9AA484-19FA-214B-B0CC-A381F3973353}"/>
              </a:ext>
            </a:extLst>
          </p:cNvPr>
          <p:cNvCxnSpPr>
            <a:cxnSpLocks/>
            <a:stCxn id="51" idx="4"/>
            <a:endCxn id="47" idx="0"/>
          </p:cNvCxnSpPr>
          <p:nvPr/>
        </p:nvCxnSpPr>
        <p:spPr>
          <a:xfrm>
            <a:off x="3848997" y="5075252"/>
            <a:ext cx="0" cy="330212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D08E167-FB0B-1A42-B7C5-144C199A2D8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29542" y="4659591"/>
                <a:ext cx="638909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D08E167-FB0B-1A42-B7C5-144C199A2D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9542" y="4659591"/>
                <a:ext cx="638909" cy="415661"/>
              </a:xfrm>
              <a:prstGeom prst="ellipse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D9C18AA4-F97D-0A4C-A716-A68D3573F8F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50552" y="4659591"/>
                <a:ext cx="638909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D9C18AA4-F97D-0A4C-A716-A68D3573F8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0552" y="4659591"/>
                <a:ext cx="638909" cy="415661"/>
              </a:xfrm>
              <a:prstGeom prst="ellipse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94D0CDC-D230-E54C-8783-4F7A63B688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44901" y="4659591"/>
                <a:ext cx="638909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94D0CDC-D230-E54C-8783-4F7A63B688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4901" y="4659591"/>
                <a:ext cx="638909" cy="415661"/>
              </a:xfrm>
              <a:prstGeom prst="ellipse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8DB3DF41-CD07-3549-9598-673EE0DF91B6}"/>
              </a:ext>
            </a:extLst>
          </p:cNvPr>
          <p:cNvCxnSpPr>
            <a:stCxn id="52" idx="6"/>
            <a:endCxn id="53" idx="2"/>
          </p:cNvCxnSpPr>
          <p:nvPr/>
        </p:nvCxnSpPr>
        <p:spPr>
          <a:xfrm>
            <a:off x="1789461" y="4867422"/>
            <a:ext cx="555440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5E0714F2-329C-EB43-B6A7-7851A459280E}"/>
              </a:ext>
            </a:extLst>
          </p:cNvPr>
          <p:cNvCxnSpPr>
            <a:cxnSpLocks/>
            <a:stCxn id="53" idx="6"/>
            <a:endCxn id="51" idx="2"/>
          </p:cNvCxnSpPr>
          <p:nvPr/>
        </p:nvCxnSpPr>
        <p:spPr>
          <a:xfrm>
            <a:off x="2983810" y="4867422"/>
            <a:ext cx="545732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8553CF93-4665-C64D-BD1C-D94D6B9BDD3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27725" y="5402903"/>
                <a:ext cx="617361" cy="415661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8553CF93-4665-C64D-BD1C-D94D6B9BDD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7725" y="5402903"/>
                <a:ext cx="617361" cy="415661"/>
              </a:xfrm>
              <a:prstGeom prst="ellipse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8672F80D-48BE-3143-845A-4A91EF53C6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11040" y="5402902"/>
                <a:ext cx="860806" cy="415661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¬</m:t>
                      </m:r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8672F80D-48BE-3143-845A-4A91EF53C6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1040" y="5402902"/>
                <a:ext cx="860806" cy="415661"/>
              </a:xfrm>
              <a:prstGeom prst="ellipse">
                <a:avLst/>
              </a:prstGeom>
              <a:blipFill>
                <a:blip r:embed="rId2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2057F9D6-2320-314F-AE08-2967C3F4540F}"/>
              </a:ext>
            </a:extLst>
          </p:cNvPr>
          <p:cNvCxnSpPr>
            <a:cxnSpLocks/>
            <a:stCxn id="61" idx="4"/>
            <a:endCxn id="57" idx="0"/>
          </p:cNvCxnSpPr>
          <p:nvPr/>
        </p:nvCxnSpPr>
        <p:spPr>
          <a:xfrm flipH="1">
            <a:off x="5041443" y="5072691"/>
            <a:ext cx="1" cy="330211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78D0E696-F7B2-FD49-B38B-1A4F80702EA8}"/>
              </a:ext>
            </a:extLst>
          </p:cNvPr>
          <p:cNvCxnSpPr>
            <a:cxnSpLocks/>
            <a:stCxn id="60" idx="4"/>
            <a:endCxn id="56" idx="0"/>
          </p:cNvCxnSpPr>
          <p:nvPr/>
        </p:nvCxnSpPr>
        <p:spPr>
          <a:xfrm>
            <a:off x="6236406" y="5072691"/>
            <a:ext cx="0" cy="330212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E87FD06E-CE3C-FB4E-A2D3-11E9E66A9DB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16951" y="4657030"/>
                <a:ext cx="638909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E87FD06E-CE3C-FB4E-A2D3-11E9E66A9D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6951" y="4657030"/>
                <a:ext cx="638909" cy="415661"/>
              </a:xfrm>
              <a:prstGeom prst="ellipse">
                <a:avLst/>
              </a:prstGeom>
              <a:blipFill>
                <a:blip r:embed="rId2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0FD5735D-409A-9043-951A-1B2D033F3F3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21989" y="4657030"/>
                <a:ext cx="638909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0FD5735D-409A-9043-951A-1B2D033F3F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1989" y="4657030"/>
                <a:ext cx="638909" cy="415661"/>
              </a:xfrm>
              <a:prstGeom prst="ellipse">
                <a:avLst/>
              </a:prstGeom>
              <a:blipFill>
                <a:blip r:embed="rId2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4F4BD93B-9A5E-2248-8346-728533CAC9ED}"/>
              </a:ext>
            </a:extLst>
          </p:cNvPr>
          <p:cNvCxnSpPr>
            <a:cxnSpLocks/>
            <a:stCxn id="51" idx="6"/>
            <a:endCxn id="61" idx="2"/>
          </p:cNvCxnSpPr>
          <p:nvPr/>
        </p:nvCxnSpPr>
        <p:spPr>
          <a:xfrm flipV="1">
            <a:off x="4168451" y="4864861"/>
            <a:ext cx="553538" cy="2561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E84D1303-105F-7C4B-B6F7-1896984245E5}"/>
              </a:ext>
            </a:extLst>
          </p:cNvPr>
          <p:cNvCxnSpPr>
            <a:cxnSpLocks/>
            <a:stCxn id="61" idx="6"/>
            <a:endCxn id="60" idx="2"/>
          </p:cNvCxnSpPr>
          <p:nvPr/>
        </p:nvCxnSpPr>
        <p:spPr>
          <a:xfrm>
            <a:off x="5360898" y="4864861"/>
            <a:ext cx="556053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2FA8A103-E80B-984D-B4F7-DA4BA933460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30383" y="5402903"/>
                <a:ext cx="617361" cy="415661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2FA8A103-E80B-984D-B4F7-DA4BA93346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0383" y="5402903"/>
                <a:ext cx="617361" cy="415661"/>
              </a:xfrm>
              <a:prstGeom prst="ellipse">
                <a:avLst/>
              </a:prstGeom>
              <a:blipFill>
                <a:blip r:embed="rId2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EBFB29EA-B513-D24A-917E-A26324DB0FDB}"/>
              </a:ext>
            </a:extLst>
          </p:cNvPr>
          <p:cNvCxnSpPr>
            <a:cxnSpLocks/>
            <a:stCxn id="66" idx="4"/>
            <a:endCxn id="64" idx="0"/>
          </p:cNvCxnSpPr>
          <p:nvPr/>
        </p:nvCxnSpPr>
        <p:spPr>
          <a:xfrm>
            <a:off x="7439064" y="5072691"/>
            <a:ext cx="0" cy="330212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5F6D92FA-FA8D-254E-BB19-54FBDF0D389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19609" y="4657030"/>
                <a:ext cx="638909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5F6D92FA-FA8D-254E-BB19-54FBDF0D38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9609" y="4657030"/>
                <a:ext cx="638909" cy="415661"/>
              </a:xfrm>
              <a:prstGeom prst="ellipse">
                <a:avLst/>
              </a:prstGeom>
              <a:blipFill>
                <a:blip r:embed="rId2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275D9B7A-89BE-E142-8654-79C696437B44}"/>
              </a:ext>
            </a:extLst>
          </p:cNvPr>
          <p:cNvCxnSpPr>
            <a:cxnSpLocks/>
            <a:stCxn id="60" idx="6"/>
            <a:endCxn id="66" idx="2"/>
          </p:cNvCxnSpPr>
          <p:nvPr/>
        </p:nvCxnSpPr>
        <p:spPr>
          <a:xfrm>
            <a:off x="6555860" y="4864861"/>
            <a:ext cx="563749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EE78AB98-6841-234E-801D-89724F1F7E0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41239" y="2800290"/>
                <a:ext cx="704369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𝑎𝑖𝑛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EE78AB98-6841-234E-801D-89724F1F7E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1239" y="2800290"/>
                <a:ext cx="704369" cy="389513"/>
              </a:xfrm>
              <a:prstGeom prst="ellipse">
                <a:avLst/>
              </a:prstGeom>
              <a:blipFill>
                <a:blip r:embed="rId3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8B4169CD-F1D7-C147-B9A6-AF6CF2E4678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26693" y="2800290"/>
                <a:ext cx="947815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¬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𝑎𝑖𝑛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8B4169CD-F1D7-C147-B9A6-AF6CF2E467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6693" y="2800290"/>
                <a:ext cx="947815" cy="389513"/>
              </a:xfrm>
              <a:prstGeom prst="ellipse">
                <a:avLst/>
              </a:prstGeom>
              <a:blipFill>
                <a:blip r:embed="rId3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6FAFDBCE-2057-A344-8681-A9A89D57CB1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90466" y="4033141"/>
                <a:ext cx="1005916" cy="276999"/>
              </a:xfrm>
              <a:prstGeom prst="rect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𝑚𝑏𝑟𝑒𝑙𝑙𝑎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6FAFDBCE-2057-A344-8681-A9A89D57CB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0466" y="4033141"/>
                <a:ext cx="1005916" cy="276999"/>
              </a:xfrm>
              <a:prstGeom prst="rect">
                <a:avLst/>
              </a:prstGeom>
              <a:blipFill>
                <a:blip r:embed="rId32"/>
                <a:stretch>
                  <a:fillRect l="-3750" r="-2500" b="-434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A4152225-5636-7444-A2BE-2BF255EB57F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11081" y="4033141"/>
                <a:ext cx="1179041" cy="276999"/>
              </a:xfrm>
              <a:prstGeom prst="rect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¬</m:t>
                      </m:r>
                      <m:r>
                        <a:rPr lang="de-DE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𝑚𝑏𝑟𝑒𝑙𝑙𝑎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A4152225-5636-7444-A2BE-2BF255EB57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1081" y="4033141"/>
                <a:ext cx="1179041" cy="276999"/>
              </a:xfrm>
              <a:prstGeom prst="rect">
                <a:avLst/>
              </a:prstGeom>
              <a:blipFill>
                <a:blip r:embed="rId33"/>
                <a:stretch>
                  <a:fillRect r="-2105" b="-434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E1636FF-B4B0-CB43-AA8F-807CEDD84DC9}"/>
              </a:ext>
            </a:extLst>
          </p:cNvPr>
          <p:cNvCxnSpPr>
            <a:cxnSpLocks/>
            <a:stCxn id="68" idx="7"/>
            <a:endCxn id="69" idx="1"/>
          </p:cNvCxnSpPr>
          <p:nvPr/>
        </p:nvCxnSpPr>
        <p:spPr>
          <a:xfrm rot="5400000" flipH="1" flipV="1">
            <a:off x="4553976" y="1945813"/>
            <a:ext cx="12700" cy="1823041"/>
          </a:xfrm>
          <a:prstGeom prst="curvedConnector3">
            <a:avLst>
              <a:gd name="adj1" fmla="val 2249157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29">
            <a:extLst>
              <a:ext uri="{FF2B5EF4-FFF2-40B4-BE49-F238E27FC236}">
                <a16:creationId xmlns:a16="http://schemas.microsoft.com/office/drawing/2014/main" id="{F280727B-0FD5-574E-9793-3716615CA366}"/>
              </a:ext>
            </a:extLst>
          </p:cNvPr>
          <p:cNvCxnSpPr>
            <a:cxnSpLocks/>
            <a:stCxn id="69" idx="3"/>
            <a:endCxn id="68" idx="5"/>
          </p:cNvCxnSpPr>
          <p:nvPr/>
        </p:nvCxnSpPr>
        <p:spPr>
          <a:xfrm rot="5400000">
            <a:off x="4553977" y="2221240"/>
            <a:ext cx="12700" cy="1823041"/>
          </a:xfrm>
          <a:prstGeom prst="curvedConnector3">
            <a:avLst>
              <a:gd name="adj1" fmla="val 2249157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29">
            <a:extLst>
              <a:ext uri="{FF2B5EF4-FFF2-40B4-BE49-F238E27FC236}">
                <a16:creationId xmlns:a16="http://schemas.microsoft.com/office/drawing/2014/main" id="{3E0CB6F4-B46E-A14C-8BB8-4A881480CAFB}"/>
              </a:ext>
            </a:extLst>
          </p:cNvPr>
          <p:cNvCxnSpPr>
            <a:cxnSpLocks/>
            <a:stCxn id="68" idx="3"/>
            <a:endCxn id="68" idx="1"/>
          </p:cNvCxnSpPr>
          <p:nvPr/>
        </p:nvCxnSpPr>
        <p:spPr>
          <a:xfrm rot="5400000" flipH="1">
            <a:off x="3006677" y="2995047"/>
            <a:ext cx="275427" cy="12700"/>
          </a:xfrm>
          <a:prstGeom prst="curvedConnector5">
            <a:avLst>
              <a:gd name="adj1" fmla="val -48052"/>
              <a:gd name="adj2" fmla="val 4007661"/>
              <a:gd name="adj3" fmla="val 14805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29">
            <a:extLst>
              <a:ext uri="{FF2B5EF4-FFF2-40B4-BE49-F238E27FC236}">
                <a16:creationId xmlns:a16="http://schemas.microsoft.com/office/drawing/2014/main" id="{06BAE48F-26BC-274A-AA5D-52FE580C21FB}"/>
              </a:ext>
            </a:extLst>
          </p:cNvPr>
          <p:cNvCxnSpPr>
            <a:cxnSpLocks/>
            <a:stCxn id="69" idx="7"/>
            <a:endCxn id="69" idx="5"/>
          </p:cNvCxnSpPr>
          <p:nvPr/>
        </p:nvCxnSpPr>
        <p:spPr>
          <a:xfrm rot="16200000" flipH="1">
            <a:off x="5997990" y="2995046"/>
            <a:ext cx="275427" cy="12700"/>
          </a:xfrm>
          <a:prstGeom prst="curvedConnector5">
            <a:avLst>
              <a:gd name="adj1" fmla="val -53875"/>
              <a:gd name="adj2" fmla="val 4001748"/>
              <a:gd name="adj3" fmla="val 130578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A708F74E-7DA9-3041-B597-DDE24A016C4A}"/>
              </a:ext>
            </a:extLst>
          </p:cNvPr>
          <p:cNvCxnSpPr>
            <a:stCxn id="68" idx="4"/>
            <a:endCxn id="70" idx="0"/>
          </p:cNvCxnSpPr>
          <p:nvPr/>
        </p:nvCxnSpPr>
        <p:spPr>
          <a:xfrm>
            <a:off x="3393424" y="3189803"/>
            <a:ext cx="0" cy="84333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DA97A646-665B-2145-96BA-B5E66ABC2EB6}"/>
              </a:ext>
            </a:extLst>
          </p:cNvPr>
          <p:cNvCxnSpPr>
            <a:cxnSpLocks/>
            <a:stCxn id="68" idx="4"/>
            <a:endCxn id="71" idx="0"/>
          </p:cNvCxnSpPr>
          <p:nvPr/>
        </p:nvCxnSpPr>
        <p:spPr>
          <a:xfrm>
            <a:off x="3393424" y="3189803"/>
            <a:ext cx="2407178" cy="84333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EA375DAF-1A60-3D4F-8BF1-4454C73A77AB}"/>
              </a:ext>
            </a:extLst>
          </p:cNvPr>
          <p:cNvCxnSpPr>
            <a:cxnSpLocks/>
            <a:stCxn id="69" idx="4"/>
            <a:endCxn id="70" idx="0"/>
          </p:cNvCxnSpPr>
          <p:nvPr/>
        </p:nvCxnSpPr>
        <p:spPr>
          <a:xfrm flipH="1">
            <a:off x="3393424" y="3189803"/>
            <a:ext cx="2407177" cy="84333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0D9795E9-0D4A-8C4D-AA1E-57C4E3016726}"/>
              </a:ext>
            </a:extLst>
          </p:cNvPr>
          <p:cNvCxnSpPr>
            <a:cxnSpLocks/>
            <a:stCxn id="69" idx="4"/>
            <a:endCxn id="71" idx="0"/>
          </p:cNvCxnSpPr>
          <p:nvPr/>
        </p:nvCxnSpPr>
        <p:spPr>
          <a:xfrm>
            <a:off x="5800601" y="3189803"/>
            <a:ext cx="1" cy="84333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2DF568C0-0088-7D41-AE6D-F6BBB35CD72E}"/>
                  </a:ext>
                </a:extLst>
              </p:cNvPr>
              <p:cNvSpPr txBox="1"/>
              <p:nvPr/>
            </p:nvSpPr>
            <p:spPr>
              <a:xfrm>
                <a:off x="2122219" y="2810380"/>
                <a:ext cx="5421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0.7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2DF568C0-0088-7D41-AE6D-F6BBB35CD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2219" y="2810380"/>
                <a:ext cx="542136" cy="369332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F58278AE-912B-AE46-8391-EC220DD34AAC}"/>
                  </a:ext>
                </a:extLst>
              </p:cNvPr>
              <p:cNvSpPr txBox="1"/>
              <p:nvPr/>
            </p:nvSpPr>
            <p:spPr>
              <a:xfrm>
                <a:off x="6588247" y="2810380"/>
                <a:ext cx="5421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0.7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F58278AE-912B-AE46-8391-EC220DD34A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8247" y="2810380"/>
                <a:ext cx="542136" cy="369332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7AA4DBAA-D92B-D349-B7D2-73A06CEC9CE9}"/>
                  </a:ext>
                </a:extLst>
              </p:cNvPr>
              <p:cNvSpPr txBox="1"/>
              <p:nvPr/>
            </p:nvSpPr>
            <p:spPr>
              <a:xfrm>
                <a:off x="4325944" y="2271639"/>
                <a:ext cx="5421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0.3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7AA4DBAA-D92B-D349-B7D2-73A06CEC9C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5944" y="2271639"/>
                <a:ext cx="542136" cy="369332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F0065E06-E290-A844-82B8-09B709127DBF}"/>
                  </a:ext>
                </a:extLst>
              </p:cNvPr>
              <p:cNvSpPr txBox="1"/>
              <p:nvPr/>
            </p:nvSpPr>
            <p:spPr>
              <a:xfrm>
                <a:off x="4319641" y="3122926"/>
                <a:ext cx="5421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0.3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F0065E06-E290-A844-82B8-09B709127D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9641" y="3122926"/>
                <a:ext cx="542136" cy="369332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4E2F11A0-9775-8D42-AFD6-C1785B20E01C}"/>
                  </a:ext>
                </a:extLst>
              </p:cNvPr>
              <p:cNvSpPr txBox="1"/>
              <p:nvPr/>
            </p:nvSpPr>
            <p:spPr>
              <a:xfrm>
                <a:off x="2890466" y="3425860"/>
                <a:ext cx="5421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0.9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4E2F11A0-9775-8D42-AFD6-C1785B20E0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0466" y="3425860"/>
                <a:ext cx="542136" cy="369332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4AA91F95-6FB7-F74F-B3BD-47AA314901DB}"/>
                  </a:ext>
                </a:extLst>
              </p:cNvPr>
              <p:cNvSpPr txBox="1"/>
              <p:nvPr/>
            </p:nvSpPr>
            <p:spPr>
              <a:xfrm>
                <a:off x="5732370" y="3425860"/>
                <a:ext cx="5421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0.8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4AA91F95-6FB7-F74F-B3BD-47AA314901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2370" y="3425860"/>
                <a:ext cx="542136" cy="369332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158FB54C-DCDB-CF4B-9F9A-8BCCC62AFA59}"/>
                  </a:ext>
                </a:extLst>
              </p:cNvPr>
              <p:cNvSpPr txBox="1"/>
              <p:nvPr/>
            </p:nvSpPr>
            <p:spPr>
              <a:xfrm>
                <a:off x="3596263" y="3334835"/>
                <a:ext cx="5421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0.1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158FB54C-DCDB-CF4B-9F9A-8BCCC62AFA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6263" y="3334835"/>
                <a:ext cx="542136" cy="369332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12761DB6-DD4B-9D4D-8828-B10A3936D8CA}"/>
                  </a:ext>
                </a:extLst>
              </p:cNvPr>
              <p:cNvSpPr txBox="1"/>
              <p:nvPr/>
            </p:nvSpPr>
            <p:spPr>
              <a:xfrm>
                <a:off x="5055625" y="3339716"/>
                <a:ext cx="5421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0.2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12761DB6-DD4B-9D4D-8828-B10A3936D8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5625" y="3339716"/>
                <a:ext cx="542136" cy="369332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4" name="Group 73">
            <a:extLst>
              <a:ext uri="{FF2B5EF4-FFF2-40B4-BE49-F238E27FC236}">
                <a16:creationId xmlns:a16="http://schemas.microsoft.com/office/drawing/2014/main" id="{5F34976A-4652-E848-A712-A36281E335AF}"/>
              </a:ext>
            </a:extLst>
          </p:cNvPr>
          <p:cNvGrpSpPr/>
          <p:nvPr/>
        </p:nvGrpSpPr>
        <p:grpSpPr>
          <a:xfrm>
            <a:off x="8098585" y="4455897"/>
            <a:ext cx="1770752" cy="1161533"/>
            <a:chOff x="9731214" y="4360324"/>
            <a:chExt cx="1770752" cy="116153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C61ACE34-E1CE-7942-B5A6-D75C3D98197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731214" y="5106196"/>
                  <a:ext cx="1770752" cy="415661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𝑈𝑚𝑏𝑟𝑒𝑙𝑙𝑎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9C8402B8-EA6F-3946-984C-D6737B4E63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31214" y="5106196"/>
                  <a:ext cx="1770752" cy="415661"/>
                </a:xfrm>
                <a:prstGeom prst="ellipse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D47A1D29-291B-A347-AE29-9C798A889C7D}"/>
                </a:ext>
              </a:extLst>
            </p:cNvPr>
            <p:cNvCxnSpPr>
              <a:cxnSpLocks/>
              <a:stCxn id="78" idx="4"/>
              <a:endCxn id="75" idx="0"/>
            </p:cNvCxnSpPr>
            <p:nvPr/>
          </p:nvCxnSpPr>
          <p:spPr>
            <a:xfrm flipH="1">
              <a:off x="10616590" y="4775985"/>
              <a:ext cx="1" cy="33021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0C6A7E30-C057-2C4C-971C-53FD6AE21D3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0077268" y="4360324"/>
                  <a:ext cx="1078645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𝑅𝑎𝑖𝑛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8F77AE91-B7C8-4E48-B0C1-CADECE0D64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77268" y="4360324"/>
                  <a:ext cx="1078645" cy="415661"/>
                </a:xfrm>
                <a:prstGeom prst="ellipse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D25A7E8F-0FC2-DB47-BE42-795D5FD05EBD}"/>
                </a:ext>
              </a:extLst>
            </p:cNvPr>
            <p:cNvCxnSpPr>
              <a:cxnSpLocks/>
              <a:stCxn id="78" idx="6"/>
            </p:cNvCxnSpPr>
            <p:nvPr/>
          </p:nvCxnSpPr>
          <p:spPr>
            <a:xfrm flipV="1">
              <a:off x="11155913" y="4568154"/>
              <a:ext cx="328087" cy="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3DFF9046-272B-FC4C-976B-ACB30CDC31B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444639" y="3521441"/>
                <a:ext cx="1106145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𝑅𝑎𝑖𝑛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3DFF9046-272B-FC4C-976B-ACB30CDC31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4639" y="3521441"/>
                <a:ext cx="1106145" cy="415661"/>
              </a:xfrm>
              <a:prstGeom prst="ellipse">
                <a:avLst/>
              </a:prstGeom>
              <a:blipFill>
                <a:blip r:embed="rId4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0B7AC2E8-BEB2-5149-B2CD-280D01EC3531}"/>
              </a:ext>
            </a:extLst>
          </p:cNvPr>
          <p:cNvCxnSpPr>
            <a:cxnSpLocks/>
            <a:stCxn id="80" idx="6"/>
          </p:cNvCxnSpPr>
          <p:nvPr/>
        </p:nvCxnSpPr>
        <p:spPr>
          <a:xfrm>
            <a:off x="9550784" y="3729272"/>
            <a:ext cx="300587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574476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Lernproblem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536AEE19-2B35-114A-8194-E336C2BC294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Gegeben eine Menge von Beobachtungssequenzen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de-DE" dirty="0"/>
                  <a:t> als Trainingsdaten und die generelle Struktur des HMMs (Anzahl an versteckten und sichtbaren Zuständen)</a:t>
                </a:r>
              </a:p>
              <a:p>
                <a:r>
                  <a:rPr lang="de-DE" dirty="0"/>
                  <a:t>Bestimme HMM Parameter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</m:d>
                  </m:oMath>
                </a14:m>
                <a:r>
                  <a:rPr lang="de-DE" dirty="0"/>
                  <a:t>, welche am besten zu den Trainingsdaten passen, i.e., welche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𝑶</m:t>
                        </m:r>
                      </m:e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d>
                  </m:oMath>
                </a14:m>
                <a:r>
                  <a:rPr lang="de-DE" dirty="0"/>
                  <a:t> maximieren</a:t>
                </a:r>
              </a:p>
              <a:p>
                <a:r>
                  <a:rPr lang="de-DE" dirty="0"/>
                  <a:t>Wenn wir Daten zu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de-DE" dirty="0"/>
                  <a:t> hätten, könnten wir direkt ML-basiert die Einträge in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de-DE" dirty="0"/>
                  <a:t> bestimmen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Anzahl</m:t>
                          </m:r>
                          <m:r>
                            <a:rPr lang="de-DE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an</m:t>
                          </m:r>
                          <m:r>
                            <a:rPr lang="de-DE" b="0" i="0" smtClean="0">
                              <a:latin typeface="Cambria Math" panose="02040503050406030204" pitchFamily="18" charset="0"/>
                            </a:rPr>
                            <m:t> Ü</m:t>
                          </m:r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berg</m:t>
                          </m:r>
                          <m:r>
                            <a:rPr lang="de-DE" b="0" i="0" smtClean="0">
                              <a:latin typeface="Cambria Math" panose="02040503050406030204" pitchFamily="18" charset="0"/>
                            </a:rPr>
                            <m:t>ä</m:t>
                          </m:r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ngen</m:t>
                          </m:r>
                          <m:r>
                            <a:rPr lang="de-DE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von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nach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Anzahl</m:t>
                          </m:r>
                          <m:r>
                            <a:rPr lang="de-DE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an</m:t>
                          </m:r>
                          <m:r>
                            <a:rPr lang="de-DE" b="0" i="0" smtClean="0">
                              <a:latin typeface="Cambria Math" panose="02040503050406030204" pitchFamily="18" charset="0"/>
                            </a:rPr>
                            <m:t> Ü</m:t>
                          </m:r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berg</m:t>
                          </m:r>
                          <m:r>
                            <a:rPr lang="de-DE" b="0" i="0" smtClean="0">
                              <a:latin typeface="Cambria Math" panose="02040503050406030204" pitchFamily="18" charset="0"/>
                            </a:rPr>
                            <m:t>ä</m:t>
                          </m:r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ngen</m:t>
                          </m:r>
                          <m:r>
                            <a:rPr lang="de-DE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aus</m:t>
                          </m:r>
                          <m:r>
                            <a:rPr lang="de-DE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raus</m:t>
                          </m:r>
                        </m:den>
                      </m:f>
                    </m:oMath>
                  </m:oMathPara>
                </a14:m>
                <a:endParaRPr lang="de-DE" dirty="0"/>
              </a:p>
              <a:p>
                <a:pPr marL="0" indent="0">
                  <a:buNone/>
                </a:pPr>
                <a:endParaRPr lang="de-DE" sz="10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Anzahl</m:t>
                          </m:r>
                          <m:r>
                            <a:rPr lang="de-DE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an</m:t>
                          </m:r>
                          <m:r>
                            <a:rPr lang="de-DE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Beobachtungen</m:t>
                          </m:r>
                          <m:r>
                            <a:rPr lang="de-DE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von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de-DE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in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Anzahl</m:t>
                          </m:r>
                          <m:r>
                            <a:rPr lang="de-DE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an</m:t>
                          </m:r>
                          <m:r>
                            <a:rPr lang="de-DE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Besuchen</m:t>
                          </m:r>
                          <m:r>
                            <a:rPr lang="de-DE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von</m:t>
                          </m:r>
                          <m:r>
                            <a:rPr lang="de-DE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de-DE" dirty="0"/>
              </a:p>
              <a:p>
                <a:r>
                  <a:rPr lang="de-DE" dirty="0"/>
                  <a:t>Andernfalls: Iterativ mittels EM Einträge als lokales Optimum bestimmen </a:t>
                </a:r>
                <a:br>
                  <a:rPr lang="de-DE" dirty="0"/>
                </a:br>
                <a:r>
                  <a:rPr lang="de-DE" dirty="0"/>
                  <a:t>➝ </a:t>
                </a:r>
                <a:r>
                  <a:rPr lang="de-DE" dirty="0">
                    <a:solidFill>
                      <a:schemeClr val="accent1"/>
                    </a:solidFill>
                  </a:rPr>
                  <a:t>Baum-Welch-Algorithmus</a:t>
                </a:r>
              </a:p>
              <a:p>
                <a:endParaRPr lang="de-DE" dirty="0"/>
              </a:p>
              <a:p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536AEE19-2B35-114A-8194-E336C2BC294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687" b="-119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D51D0-EE55-5C44-BFCC-DAF6773E93A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D842C2-DCD2-EE4F-99EF-832F3D3B57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228D6D-8369-B944-AC62-0DF4D3775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102</a:t>
            </a:fld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9135336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Baum-Welch-Algorithmus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536AEE19-2B35-114A-8194-E336C2BC294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Generelle Idee: Erwartete Zähler nutzen (EM)</a:t>
                </a:r>
              </a:p>
              <a:p>
                <a:pPr lvl="1"/>
                <a:endParaRPr lang="de-DE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Erwartete</m:t>
                          </m:r>
                          <m:r>
                            <a:rPr lang="de-DE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Anzahl</m:t>
                          </m:r>
                          <m:r>
                            <a:rPr lang="de-DE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an</m:t>
                          </m:r>
                          <m:r>
                            <a:rPr lang="de-DE" b="0" i="0" smtClean="0">
                              <a:latin typeface="Cambria Math" panose="02040503050406030204" pitchFamily="18" charset="0"/>
                            </a:rPr>
                            <m:t> Ü</m:t>
                          </m:r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berg</m:t>
                          </m:r>
                          <m:r>
                            <a:rPr lang="de-DE" b="0" i="0" smtClean="0">
                              <a:latin typeface="Cambria Math" panose="02040503050406030204" pitchFamily="18" charset="0"/>
                            </a:rPr>
                            <m:t>ä</m:t>
                          </m:r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ngen</m:t>
                          </m:r>
                          <m:r>
                            <a:rPr lang="de-DE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von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nach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Erwartete</m:t>
                          </m:r>
                          <m:r>
                            <a:rPr lang="de-DE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Anzahl</m:t>
                          </m:r>
                          <m:r>
                            <a:rPr lang="de-DE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an</m:t>
                          </m:r>
                          <m:r>
                            <a:rPr lang="de-DE" b="0" i="0" smtClean="0">
                              <a:latin typeface="Cambria Math" panose="02040503050406030204" pitchFamily="18" charset="0"/>
                            </a:rPr>
                            <m:t> Ü</m:t>
                          </m:r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berg</m:t>
                          </m:r>
                          <m:r>
                            <a:rPr lang="de-DE" b="0" i="0" smtClean="0">
                              <a:latin typeface="Cambria Math" panose="02040503050406030204" pitchFamily="18" charset="0"/>
                            </a:rPr>
                            <m:t>ä</m:t>
                          </m:r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ngen</m:t>
                          </m:r>
                          <m:r>
                            <a:rPr lang="de-DE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aus</m:t>
                          </m:r>
                          <m:r>
                            <a:rPr lang="de-DE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raus</m:t>
                          </m:r>
                        </m:den>
                      </m:f>
                    </m:oMath>
                  </m:oMathPara>
                </a14:m>
                <a:endParaRPr lang="de-DE" dirty="0"/>
              </a:p>
              <a:p>
                <a:pPr marL="0" indent="0">
                  <a:buNone/>
                </a:pPr>
                <a:endParaRPr lang="de-DE" sz="10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Erwartete</m:t>
                          </m:r>
                          <m:r>
                            <a:rPr lang="de-DE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Anzahl</m:t>
                          </m:r>
                          <m:r>
                            <a:rPr lang="de-DE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an</m:t>
                          </m:r>
                          <m:r>
                            <a:rPr lang="de-DE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Beobachtungen</m:t>
                          </m:r>
                          <m:r>
                            <a:rPr lang="de-DE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von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de-DE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in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Erwartete</m:t>
                          </m:r>
                          <m:r>
                            <a:rPr lang="de-DE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Anzahl</m:t>
                          </m:r>
                          <m:r>
                            <a:rPr lang="de-DE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an</m:t>
                          </m:r>
                          <m:r>
                            <a:rPr lang="de-DE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Besuchen</m:t>
                          </m:r>
                          <m:r>
                            <a:rPr lang="de-DE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von</m:t>
                          </m:r>
                          <m:r>
                            <a:rPr lang="de-DE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de-DE" dirty="0"/>
              </a:p>
              <a:p>
                <a:pPr marL="0" indent="0">
                  <a:buNone/>
                </a:pPr>
                <a:endParaRPr lang="de-DE" sz="10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de-DE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erwartete</m:t>
                      </m:r>
                      <m:r>
                        <a:rPr lang="de-DE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DE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relative</m:t>
                      </m:r>
                      <m:r>
                        <a:rPr lang="de-DE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DE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de-DE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ä</m:t>
                      </m:r>
                      <m:r>
                        <m:rPr>
                          <m:sty m:val="p"/>
                        </m:rPr>
                        <a:rPr lang="de-DE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ufigkeit</m:t>
                      </m:r>
                      <m:r>
                        <a:rPr lang="de-DE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DE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von</m:t>
                      </m:r>
                      <m:r>
                        <a:rPr lang="de-DE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DE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zum</m:t>
                      </m:r>
                      <m:r>
                        <a:rPr lang="de-DE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DE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Zeitpunkt</m:t>
                      </m:r>
                      <m:r>
                        <a:rPr lang="de-DE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de-DE" dirty="0"/>
              </a:p>
              <a:p>
                <a:pPr lvl="1"/>
                <a:endParaRPr lang="de-DE" dirty="0"/>
              </a:p>
              <a:p>
                <a:endParaRPr lang="de-DE" dirty="0"/>
              </a:p>
              <a:p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536AEE19-2B35-114A-8194-E336C2BC294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D51D0-EE55-5C44-BFCC-DAF6773E93A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D842C2-DCD2-EE4F-99EF-832F3D3B57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228D6D-8369-B944-AC62-0DF4D3775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103</a:t>
            </a:fld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220012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E-Schritt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536AEE19-2B35-114A-8194-E336C2BC294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Hilfsvariable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e>
                    </m:d>
                  </m:oMath>
                </a14:m>
                <a:r>
                  <a:rPr lang="de-DE" dirty="0"/>
                  <a:t>: Wahrscheinlichkeit in Zustand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zum Zeitpunkt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de-DE" dirty="0"/>
                  <a:t> und in Zustand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de-DE" dirty="0"/>
                  <a:t> zum Zeitpunkt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de-DE" dirty="0"/>
                  <a:t> zu sein, gegeben die Beobachtungssequenzen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de-DE" dirty="0"/>
              </a:p>
              <a:p>
                <a:pPr lvl="1"/>
                <a:endParaRPr lang="de-DE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e>
                      </m:d>
                      <m:r>
                        <m:rPr>
                          <m:aln/>
                        </m:rP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,…, 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e>
                      </m:d>
                      <m:r>
                        <m:rPr>
                          <m:aln/>
                        </m:rP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,…, </m:t>
                              </m:r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,…, </m:t>
                              </m:r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  <m:oMath xmlns:m="http://schemas.openxmlformats.org/officeDocument/2006/math">
                      <m:r>
                        <m:rPr>
                          <m:aln/>
                        </m:rP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,…, </m:t>
                              </m:r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</m:e>
                          </m:d>
                          <m:r>
                            <a:rPr lang="de-DE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+2</m:t>
                                  </m:r>
                                </m:sub>
                              </m:sSub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,…,</m:t>
                              </m:r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de-DE" b="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de-DE" b="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  <m: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de-DE" b="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,…, </m:t>
                              </m:r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  <m:oMath xmlns:m="http://schemas.openxmlformats.org/officeDocument/2006/math">
                      <m:r>
                        <m:rPr>
                          <m:aln/>
                        </m:rP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den>
                      </m:f>
                      <m:sSub>
                        <m:sSub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de-DE" i="0" cap="small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Forwar</m:t>
                          </m:r>
                          <m:r>
                            <m:rPr>
                              <m:nor/>
                            </m:rPr>
                            <a:rPr lang="de-DE" b="0" i="0" cap="small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de-DE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de-DE" b="0" i="0" cap="small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Back</m:t>
                          </m:r>
                          <m:r>
                            <m:rPr>
                              <m:nor/>
                            </m:rPr>
                            <a:rPr lang="de-DE" cap="small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ward</m:t>
                          </m:r>
                        </m:e>
                        <m:sub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de-DE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536AEE19-2B35-114A-8194-E336C2BC294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D51D0-EE55-5C44-BFCC-DAF6773E93A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D842C2-DCD2-EE4F-99EF-832F3D3B57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228D6D-8369-B944-AC62-0DF4D3775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104</a:t>
            </a:fld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6474117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3700D-E2C9-404F-8ED2-A0F7CF0A5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E-Schritt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2ACD7A2-468B-3E43-981D-B7ABFA8458E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Hilfsvariable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e>
                    </m:d>
                  </m:oMath>
                </a14:m>
                <a:r>
                  <a:rPr lang="de-DE" dirty="0"/>
                  <a:t>: Wahrscheinlichkeit in Zustand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zum Zeitpunkt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de-DE" dirty="0"/>
                  <a:t> zu sein, gegeben die Beobachtungssequenzen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𝑜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𝑜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&lt;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de-DE" dirty="0"/>
              </a:p>
              <a:p>
                <a:pPr lvl="1"/>
                <a:endParaRPr lang="de-DE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m:rPr>
                          <m:aln/>
                        </m:rP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,…, 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m:rPr>
                          <m:aln/>
                        </m:rP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,…, </m:t>
                              </m:r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,…, </m:t>
                              </m:r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  <m:oMath xmlns:m="http://schemas.openxmlformats.org/officeDocument/2006/math">
                      <m:r>
                        <m:rPr>
                          <m:aln/>
                        </m:rP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𝑍</m:t>
                          </m:r>
                        </m:den>
                      </m:f>
                      <m:sSub>
                        <m:sSub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de-DE" cap="small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Forward</m:t>
                          </m:r>
                        </m:e>
                        <m:sub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sSub>
                        <m:sSub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de-DE" cap="small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Backward</m:t>
                          </m:r>
                        </m:e>
                        <m:sub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2ACD7A2-468B-3E43-981D-B7ABFA8458E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687" r="-66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0E97F2-E777-584C-A8F7-B79B0A91FAA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689551-371D-0541-8818-71C3735A09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B49338-6CEB-4D43-AA29-8B4F5C3180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105</a:t>
            </a:fld>
            <a:r>
              <a:rPr lang="de-DE"/>
              <a:t> 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73951721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68B04-596B-1049-9451-1FEA7DFF2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E-Schritt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A73CAA9-B52D-2F45-9FC6-200AC35DF64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Hilfsvariablen berechnen mit anfangs geratenen Parametern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e>
                    </m:d>
                    <m:r>
                      <m:rPr>
                        <m:aln/>
                      </m:rP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e>
                    </m:d>
                  </m:oMath>
                </a14:m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m:rPr>
                        <m:aln/>
                      </m:rP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e>
                    </m:d>
                  </m:oMath>
                </a14:m>
                <a:endParaRPr lang="de-DE" dirty="0"/>
              </a:p>
              <a:p>
                <a:r>
                  <a:rPr lang="de-DE" dirty="0"/>
                  <a:t>Parameter schätzen</a:t>
                </a:r>
              </a:p>
              <a:p>
                <a:pPr lvl="1"/>
                <a:r>
                  <a:rPr lang="de-DE" dirty="0"/>
                  <a:t>Erwartete Anzahl an Übergängen von Zustand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nach Zustand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de-DE" dirty="0"/>
                  <a:t>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de-DE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e>
                        </m:d>
                      </m:e>
                    </m:nary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Erwartete Anzahl an Übergängen aus Zustand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de-DE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e>
                    </m:nary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Erwartete Anzahl an Beobachtungen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de-DE" dirty="0"/>
                  <a:t> in Zustand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de-DE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e>
                    </m:nary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lvl="1"/>
                <a:r>
                  <a:rPr lang="de-DE" dirty="0"/>
                  <a:t>Erwartete relative Häufigkeit von Zustand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zum Zeitpunkt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brk m:alnAt="7"/>
                          </m:r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e>
                    </m:d>
                  </m:oMath>
                </a14:m>
                <a:r>
                  <a:rPr lang="de-DE" dirty="0"/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e>
                    </m:d>
                  </m:oMath>
                </a14:m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A73CAA9-B52D-2F45-9FC6-200AC35DF64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57A1FF-F1D7-A041-9678-6C45BFDB316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8ED87C-E695-DD4E-A7C9-DE28504285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1073E4-40A3-2548-98AD-F4EE586084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106</a:t>
            </a:fld>
            <a:r>
              <a:rPr lang="de-DE"/>
              <a:t> 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59246788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101FB-996C-5344-A1AA-02AFC9F0A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M-Schritt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5D88F73-8CD1-E347-B2BE-1D45828C85D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Parameter maximieren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Erwartete</m:t>
                          </m:r>
                          <m:r>
                            <a:rPr lang="de-DE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Anzahl</m:t>
                          </m:r>
                          <m:r>
                            <a:rPr lang="de-DE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an</m:t>
                          </m:r>
                          <m:r>
                            <a:rPr lang="de-DE">
                              <a:latin typeface="Cambria Math" panose="02040503050406030204" pitchFamily="18" charset="0"/>
                            </a:rPr>
                            <m:t> Ü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berg</m:t>
                          </m:r>
                          <m:r>
                            <a:rPr lang="de-DE">
                              <a:latin typeface="Cambria Math" panose="02040503050406030204" pitchFamily="18" charset="0"/>
                            </a:rPr>
                            <m:t>ä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ngen</m:t>
                          </m:r>
                          <m:r>
                            <a:rPr lang="de-DE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von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nach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Erwartete</m:t>
                          </m:r>
                          <m:r>
                            <a:rPr lang="de-DE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Anzahl</m:t>
                          </m:r>
                          <m:r>
                            <a:rPr lang="de-DE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an</m:t>
                          </m:r>
                          <m:r>
                            <a:rPr lang="de-DE">
                              <a:latin typeface="Cambria Math" panose="02040503050406030204" pitchFamily="18" charset="0"/>
                            </a:rPr>
                            <m:t> Ü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berg</m:t>
                          </m:r>
                          <m:r>
                            <a:rPr lang="de-DE">
                              <a:latin typeface="Cambria Math" panose="02040503050406030204" pitchFamily="18" charset="0"/>
                            </a:rPr>
                            <m:t>ä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ngen</m:t>
                          </m:r>
                          <m:r>
                            <a:rPr lang="de-DE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aus</m:t>
                          </m:r>
                          <m:r>
                            <a:rPr lang="de-DE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raus</m:t>
                          </m:r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𝜉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</m:d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d>
                            </m:e>
                          </m:nary>
                        </m:den>
                      </m:f>
                    </m:oMath>
                  </m:oMathPara>
                </a14:m>
                <a:endParaRPr lang="de-DE" dirty="0"/>
              </a:p>
              <a:p>
                <a:pPr marL="0" indent="0">
                  <a:buNone/>
                </a:pPr>
                <a:endParaRPr lang="de-DE" sz="10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Erwartete</m:t>
                          </m:r>
                          <m:r>
                            <a:rPr lang="de-DE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Anzahl</m:t>
                          </m:r>
                          <m:r>
                            <a:rPr lang="de-DE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an</m:t>
                          </m:r>
                          <m:r>
                            <a:rPr lang="de-DE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Beobachtungen</m:t>
                          </m:r>
                          <m:r>
                            <a:rPr lang="de-DE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von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de-DE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in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Erwartete</m:t>
                          </m:r>
                          <m:r>
                            <a:rPr lang="de-DE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Anzahl</m:t>
                          </m:r>
                          <m:r>
                            <a:rPr lang="de-DE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an</m:t>
                          </m:r>
                          <m:r>
                            <a:rPr lang="de-DE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Besuchen</m:t>
                          </m:r>
                          <m:r>
                            <a:rPr lang="de-DE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von</m:t>
                          </m:r>
                          <m:r>
                            <a:rPr lang="de-DE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d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d>
                            </m:e>
                          </m:nary>
                        </m:den>
                      </m:f>
                    </m:oMath>
                  </m:oMathPara>
                </a14:m>
                <a:endParaRPr lang="de-DE" dirty="0"/>
              </a:p>
              <a:p>
                <a:pPr marL="0" indent="0">
                  <a:buNone/>
                </a:pPr>
                <a:endParaRPr lang="de-DE" sz="10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de-DE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erwartete</m:t>
                      </m:r>
                      <m:r>
                        <a:rPr lang="de-DE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DE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relative</m:t>
                      </m:r>
                      <m:r>
                        <a:rPr lang="de-DE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DE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de-DE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ä</m:t>
                      </m:r>
                      <m:r>
                        <m:rPr>
                          <m:sty m:val="p"/>
                        </m:rPr>
                        <a:rPr lang="de-DE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ufigkeit</m:t>
                      </m:r>
                      <m:r>
                        <a:rPr lang="de-DE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DE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von</m:t>
                      </m:r>
                      <m:r>
                        <a:rPr lang="de-DE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DE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zum</m:t>
                      </m:r>
                      <m:r>
                        <a:rPr lang="de-DE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DE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Zeitpunkt</m:t>
                      </m:r>
                      <m:r>
                        <a:rPr lang="de-DE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</m:oMath>
                  </m:oMathPara>
                </a14:m>
                <a:endParaRPr lang="de-DE" dirty="0"/>
              </a:p>
              <a:p>
                <a:pPr lvl="1"/>
                <a:endParaRPr lang="de-DE" dirty="0"/>
              </a:p>
              <a:p>
                <a:endParaRPr lang="de-DE" dirty="0"/>
              </a:p>
              <a:p>
                <a:endParaRPr lang="de-DE" dirty="0"/>
              </a:p>
              <a:p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5D88F73-8CD1-E347-B2BE-1D45828C85D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835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3546F1-0A93-AA4B-9677-F73F5435FDD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2EDF02-39E7-4143-B393-38913A24A8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D6AA2B-39CA-334F-A636-F4128AA4C3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107</a:t>
            </a:fld>
            <a:r>
              <a:rPr lang="de-DE"/>
              <a:t> 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3887546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44C46-EEF1-C441-AFD1-6A83B0635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Anwendungen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81BE6CD-B92E-E048-80A8-B89966E2DBC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Gensequenzanalyse</a:t>
                </a:r>
              </a:p>
              <a:p>
                <a:pPr lvl="1"/>
                <a:r>
                  <a:rPr lang="de-DE" dirty="0"/>
                  <a:t>Beispiel: MPE-Anfrage mit RNA-Strang als Evidenz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de-DE" dirty="0"/>
                  <a:t>, DNA-Sequenz als latenter Zustand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de-DE" dirty="0"/>
              </a:p>
              <a:p>
                <a:pPr lvl="2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Val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Val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</m:d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Änderungen durch: Baustein fällt weg, kommt hinzu, wird falsch übersetzt</a:t>
                </a:r>
              </a:p>
              <a:p>
                <a:r>
                  <a:rPr lang="de-DE" dirty="0"/>
                  <a:t>Signalverarbeitung</a:t>
                </a:r>
              </a:p>
              <a:p>
                <a:pPr lvl="1"/>
                <a:r>
                  <a:rPr lang="de-DE" dirty="0"/>
                  <a:t>Rauschen herausfiltern: Was war der ursprünglich gesendete Wert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0,1</m:t>
                        </m:r>
                      </m:e>
                    </m:d>
                  </m:oMath>
                </a14:m>
                <a:r>
                  <a:rPr lang="de-DE" dirty="0"/>
                  <a:t>? ➝ MPE-Anfrage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81BE6CD-B92E-E048-80A8-B89966E2DBC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3489C2-CDBE-9B41-A86C-25765FA099C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5BADC-A7D1-3640-B5A0-1EDAD7C520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C4367A-9673-2D4A-A981-1BD19BA4D6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108</a:t>
            </a:fld>
            <a:r>
              <a:rPr lang="de-DE"/>
              <a:t> </a:t>
            </a:r>
            <a:endParaRPr lang="de-DE" sz="14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5C615A2-BC03-704D-9B5D-A3EC39B57471}"/>
              </a:ext>
            </a:extLst>
          </p:cNvPr>
          <p:cNvGrpSpPr/>
          <p:nvPr/>
        </p:nvGrpSpPr>
        <p:grpSpPr>
          <a:xfrm>
            <a:off x="6851214" y="904868"/>
            <a:ext cx="4992786" cy="860283"/>
            <a:chOff x="2953469" y="4360324"/>
            <a:chExt cx="6218107" cy="10714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F8B38B26-A726-9D4B-9D42-B7AAA86034E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667435" y="5106194"/>
                  <a:ext cx="717361" cy="323331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012153C3-F1C0-7C45-ADD9-283549E3BB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67435" y="5106194"/>
                  <a:ext cx="717361" cy="323331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1CA9B875-B39C-3B48-A15E-E8AC38B9269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868873" y="5108402"/>
                  <a:ext cx="712393" cy="323331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6AA10F2A-B1C2-A44D-82F9-39CFBBCA7F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68873" y="5108402"/>
                  <a:ext cx="712393" cy="323331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7E7C9056-52A2-2548-A8ED-4583CC79E2D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056718" y="5106196"/>
                  <a:ext cx="712393" cy="323331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+2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E2D30619-F871-414F-8C0D-334C97E5F8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56718" y="5106196"/>
                  <a:ext cx="712393" cy="323331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60D88290-AA24-A441-9930-3E9BD175A7B9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285978" y="5106196"/>
                  <a:ext cx="712393" cy="323331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C06A61DF-326F-C146-9C30-2704FF3FC7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85978" y="5106196"/>
                  <a:ext cx="712393" cy="323331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DECD199-690B-904D-93EF-CF96CB29A835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484552" y="5106196"/>
                  <a:ext cx="712393" cy="323331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F0C0F437-1C0D-9C4D-AC37-8978A032CB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4552" y="5106196"/>
                  <a:ext cx="712393" cy="323331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2875583-19C6-BC4A-A6A9-BDAA6A8BDCA3}"/>
                </a:ext>
              </a:extLst>
            </p:cNvPr>
            <p:cNvCxnSpPr>
              <a:cxnSpLocks/>
              <a:stCxn id="22" idx="4"/>
              <a:endCxn id="12" idx="0"/>
            </p:cNvCxnSpPr>
            <p:nvPr/>
          </p:nvCxnSpPr>
          <p:spPr>
            <a:xfrm flipH="1">
              <a:off x="4840749" y="4683655"/>
              <a:ext cx="317" cy="42254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BE230EB-3746-7345-8DB8-3E0D5D0A675B}"/>
                </a:ext>
              </a:extLst>
            </p:cNvPr>
            <p:cNvCxnSpPr>
              <a:cxnSpLocks/>
              <a:stCxn id="18" idx="4"/>
              <a:endCxn id="8" idx="0"/>
            </p:cNvCxnSpPr>
            <p:nvPr/>
          </p:nvCxnSpPr>
          <p:spPr>
            <a:xfrm>
              <a:off x="6026113" y="4683655"/>
              <a:ext cx="2" cy="422539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C4695EE1-BD69-8B4B-8E76-AB53CCA00ADB}"/>
                </a:ext>
              </a:extLst>
            </p:cNvPr>
            <p:cNvCxnSpPr>
              <a:cxnSpLocks/>
              <a:stCxn id="19" idx="4"/>
              <a:endCxn id="9" idx="0"/>
            </p:cNvCxnSpPr>
            <p:nvPr/>
          </p:nvCxnSpPr>
          <p:spPr>
            <a:xfrm>
              <a:off x="7222920" y="4683655"/>
              <a:ext cx="2150" cy="424747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49EFF4DD-0BD2-AE45-89A8-D7B0D04E3154}"/>
                </a:ext>
              </a:extLst>
            </p:cNvPr>
            <p:cNvCxnSpPr>
              <a:cxnSpLocks/>
              <a:stCxn id="20" idx="4"/>
              <a:endCxn id="10" idx="0"/>
            </p:cNvCxnSpPr>
            <p:nvPr/>
          </p:nvCxnSpPr>
          <p:spPr>
            <a:xfrm flipH="1">
              <a:off x="8412915" y="4683655"/>
              <a:ext cx="2074" cy="42254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615EC8B2-3A76-9946-B2B5-2FE2620CEF78}"/>
                </a:ext>
              </a:extLst>
            </p:cNvPr>
            <p:cNvCxnSpPr>
              <a:cxnSpLocks/>
              <a:stCxn id="21" idx="4"/>
              <a:endCxn id="11" idx="0"/>
            </p:cNvCxnSpPr>
            <p:nvPr/>
          </p:nvCxnSpPr>
          <p:spPr>
            <a:xfrm flipH="1">
              <a:off x="3642175" y="4683655"/>
              <a:ext cx="4541" cy="42254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347BF01C-DC0C-9B4B-B3FF-5C8F1C02F6C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667432" y="4360324"/>
                  <a:ext cx="717361" cy="32333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346C4225-FFDB-0444-AB7A-537E338C81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67432" y="4360324"/>
                  <a:ext cx="717361" cy="323331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2B77314E-1E4D-DE4F-A514-584294D7C3F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864649" y="4360324"/>
                  <a:ext cx="716541" cy="32333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DCBFC5F0-287E-FE4D-8060-A1F47F954D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64649" y="4360324"/>
                  <a:ext cx="716541" cy="323331"/>
                </a:xfrm>
                <a:prstGeom prst="ellipse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A579CA84-E6AD-A440-86E1-C32EA41A2FB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056718" y="4360324"/>
                  <a:ext cx="716541" cy="32333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+2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44B696A7-0CB7-F44D-ADD0-388BB8125B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56718" y="4360324"/>
                  <a:ext cx="716541" cy="323331"/>
                </a:xfrm>
                <a:prstGeom prst="ellipse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E7345D18-519D-0145-9088-E1E303399F5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288445" y="4360324"/>
                  <a:ext cx="716541" cy="32333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939AAB40-2A29-3748-A282-8CB1434331D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88445" y="4360324"/>
                  <a:ext cx="716541" cy="323331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05AF7F0E-FA00-0D40-BB31-7DC0F0F52485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482795" y="4360324"/>
                  <a:ext cx="716541" cy="32333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2C027FDA-CC8C-354B-9E80-C88850B16E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2795" y="4360324"/>
                  <a:ext cx="716541" cy="323331"/>
                </a:xfrm>
                <a:prstGeom prst="ellipse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C72EA5B9-03DA-2148-8B3F-6E8B1073C9F1}"/>
                </a:ext>
              </a:extLst>
            </p:cNvPr>
            <p:cNvCxnSpPr>
              <a:stCxn id="21" idx="6"/>
              <a:endCxn id="22" idx="2"/>
            </p:cNvCxnSpPr>
            <p:nvPr/>
          </p:nvCxnSpPr>
          <p:spPr>
            <a:xfrm>
              <a:off x="4004986" y="4521990"/>
              <a:ext cx="477809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1C75A16E-D354-3342-B218-A8E99C174A6B}"/>
                </a:ext>
              </a:extLst>
            </p:cNvPr>
            <p:cNvCxnSpPr>
              <a:cxnSpLocks/>
              <a:stCxn id="22" idx="6"/>
              <a:endCxn id="18" idx="2"/>
            </p:cNvCxnSpPr>
            <p:nvPr/>
          </p:nvCxnSpPr>
          <p:spPr>
            <a:xfrm>
              <a:off x="5199337" y="4521990"/>
              <a:ext cx="468095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99C8FC91-443C-0E4F-8E34-89BE22D7EFD1}"/>
                </a:ext>
              </a:extLst>
            </p:cNvPr>
            <p:cNvCxnSpPr>
              <a:cxnSpLocks/>
              <a:stCxn id="18" idx="6"/>
              <a:endCxn id="19" idx="2"/>
            </p:cNvCxnSpPr>
            <p:nvPr/>
          </p:nvCxnSpPr>
          <p:spPr>
            <a:xfrm>
              <a:off x="6384793" y="4521990"/>
              <a:ext cx="479856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C9EA4188-34BF-0243-990E-42D30A16C8D5}"/>
                </a:ext>
              </a:extLst>
            </p:cNvPr>
            <p:cNvCxnSpPr>
              <a:cxnSpLocks/>
              <a:stCxn id="19" idx="6"/>
              <a:endCxn id="20" idx="2"/>
            </p:cNvCxnSpPr>
            <p:nvPr/>
          </p:nvCxnSpPr>
          <p:spPr>
            <a:xfrm>
              <a:off x="7581190" y="4521990"/>
              <a:ext cx="475528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B24F49AB-FCF5-6847-BA26-7F4319C5B23E}"/>
                </a:ext>
              </a:extLst>
            </p:cNvPr>
            <p:cNvCxnSpPr>
              <a:cxnSpLocks/>
              <a:endCxn id="21" idx="2"/>
            </p:cNvCxnSpPr>
            <p:nvPr/>
          </p:nvCxnSpPr>
          <p:spPr>
            <a:xfrm>
              <a:off x="2953469" y="4521990"/>
              <a:ext cx="334976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26A89035-1D8A-F44C-B027-F11E1866C015}"/>
                </a:ext>
              </a:extLst>
            </p:cNvPr>
            <p:cNvCxnSpPr>
              <a:cxnSpLocks/>
              <a:stCxn id="20" idx="6"/>
            </p:cNvCxnSpPr>
            <p:nvPr/>
          </p:nvCxnSpPr>
          <p:spPr>
            <a:xfrm flipV="1">
              <a:off x="8773259" y="4521989"/>
              <a:ext cx="398317" cy="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40EA6C0E-D668-4A4C-B0F2-63C6AB0BFA4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73558" y="3966003"/>
            <a:ext cx="6444814" cy="19399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23584D2-5A48-A14D-81A2-A9BB8ADC8F0E}"/>
              </a:ext>
            </a:extLst>
          </p:cNvPr>
          <p:cNvSpPr txBox="1"/>
          <p:nvPr/>
        </p:nvSpPr>
        <p:spPr>
          <a:xfrm>
            <a:off x="3484958" y="6333467"/>
            <a:ext cx="52341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Abbildung: Gerhard Bauch, Skript Informations- und Codierungstheorie –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SoSe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2014. TUHH, 2014.</a:t>
            </a:r>
          </a:p>
        </p:txBody>
      </p:sp>
    </p:spTree>
    <p:extLst>
      <p:ext uri="{BB962C8B-B14F-4D97-AF65-F5344CB8AC3E}">
        <p14:creationId xmlns:p14="http://schemas.microsoft.com/office/powerpoint/2010/main" val="1889267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4A860-A9B1-3D46-86A8-8C3879803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Anwendungen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39E1C-32CF-8D47-BBE8-4DD68EE071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Textverarbeitung</a:t>
            </a:r>
          </a:p>
          <a:p>
            <a:pPr lvl="1"/>
            <a:r>
              <a:rPr lang="de-DE" dirty="0"/>
              <a:t>Gedichte in Tamil, angereichert mit Kommentaren im Laufe der Jahrhunderte</a:t>
            </a:r>
          </a:p>
          <a:p>
            <a:pPr lvl="1"/>
            <a:r>
              <a:rPr lang="de-DE" dirty="0"/>
              <a:t>MPE-Anfrage: Was im Text ist Kommentar, was ist Gedicht?</a:t>
            </a:r>
          </a:p>
          <a:p>
            <a:pPr lvl="1"/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4D7D79-2320-4B42-B213-732DAD76301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59675F-4BAA-D545-AFD4-899D962B3D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5B367A-8C7C-2441-ADD7-D86CA3569F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109</a:t>
            </a:fld>
            <a:r>
              <a:rPr lang="de-DE"/>
              <a:t> </a:t>
            </a:r>
            <a:endParaRPr lang="de-DE" sz="1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A5ABF9-F210-754F-8029-D0E62AFDB2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10" t="19208" r="6231" b="16151"/>
          <a:stretch/>
        </p:blipFill>
        <p:spPr>
          <a:xfrm>
            <a:off x="359999" y="2968283"/>
            <a:ext cx="5310334" cy="29376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F28C4E-0A82-E74E-A3A0-37C35BC11F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66" t="19552" r="6322" b="21446"/>
          <a:stretch/>
        </p:blipFill>
        <p:spPr>
          <a:xfrm>
            <a:off x="6015873" y="2968283"/>
            <a:ext cx="5828128" cy="29376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7D733CB-7E9E-7C45-B52A-2AB7AD2866B0}"/>
              </a:ext>
            </a:extLst>
          </p:cNvPr>
          <p:cNvGrpSpPr/>
          <p:nvPr/>
        </p:nvGrpSpPr>
        <p:grpSpPr>
          <a:xfrm>
            <a:off x="6851214" y="904868"/>
            <a:ext cx="4992786" cy="860283"/>
            <a:chOff x="2953469" y="4360324"/>
            <a:chExt cx="6218107" cy="10714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D3D452F4-0AF1-EB4D-9381-56BC961D954B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667435" y="5106194"/>
                  <a:ext cx="717361" cy="323331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012153C3-F1C0-7C45-ADD9-283549E3BB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67435" y="5106194"/>
                  <a:ext cx="717361" cy="323331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1F04FB29-615F-BA4A-846D-0A4F69D94F4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868873" y="5108402"/>
                  <a:ext cx="712393" cy="323331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6AA10F2A-B1C2-A44D-82F9-39CFBBCA7F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68873" y="5108402"/>
                  <a:ext cx="712393" cy="323331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B0C1B586-B4F1-F549-97EC-3D5A63CAE6A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056718" y="5106196"/>
                  <a:ext cx="712393" cy="323331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+2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E2D30619-F871-414F-8C0D-334C97E5F8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56718" y="5106196"/>
                  <a:ext cx="712393" cy="323331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80C5BBA6-D634-5543-A98C-65C7EE08004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285978" y="5106196"/>
                  <a:ext cx="712393" cy="323331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C06A61DF-326F-C146-9C30-2704FF3FC7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85978" y="5106196"/>
                  <a:ext cx="712393" cy="323331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CEF13D7D-2EDC-0542-8D58-73EB413194D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484552" y="5106196"/>
                  <a:ext cx="712393" cy="323331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F0C0F437-1C0D-9C4D-AC37-8978A032CB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4552" y="5106196"/>
                  <a:ext cx="712393" cy="323331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4D64B2A-0FF2-FC48-9D0C-0118490E3097}"/>
                </a:ext>
              </a:extLst>
            </p:cNvPr>
            <p:cNvCxnSpPr>
              <a:cxnSpLocks/>
              <a:stCxn id="26" idx="4"/>
              <a:endCxn id="16" idx="0"/>
            </p:cNvCxnSpPr>
            <p:nvPr/>
          </p:nvCxnSpPr>
          <p:spPr>
            <a:xfrm flipH="1">
              <a:off x="4840749" y="4683655"/>
              <a:ext cx="317" cy="42254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A20D9A88-8906-1E47-B9AF-1AEA29266F2D}"/>
                </a:ext>
              </a:extLst>
            </p:cNvPr>
            <p:cNvCxnSpPr>
              <a:cxnSpLocks/>
              <a:stCxn id="22" idx="4"/>
              <a:endCxn id="12" idx="0"/>
            </p:cNvCxnSpPr>
            <p:nvPr/>
          </p:nvCxnSpPr>
          <p:spPr>
            <a:xfrm>
              <a:off x="6026113" y="4683655"/>
              <a:ext cx="2" cy="422539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7AFE6AAF-7A3F-4C48-8A50-F41BDC79B9CA}"/>
                </a:ext>
              </a:extLst>
            </p:cNvPr>
            <p:cNvCxnSpPr>
              <a:cxnSpLocks/>
              <a:stCxn id="23" idx="4"/>
              <a:endCxn id="13" idx="0"/>
            </p:cNvCxnSpPr>
            <p:nvPr/>
          </p:nvCxnSpPr>
          <p:spPr>
            <a:xfrm>
              <a:off x="7222920" y="4683655"/>
              <a:ext cx="2150" cy="424747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26D259FB-2F05-504B-9D8A-CBA14E1AB38F}"/>
                </a:ext>
              </a:extLst>
            </p:cNvPr>
            <p:cNvCxnSpPr>
              <a:cxnSpLocks/>
              <a:stCxn id="24" idx="4"/>
              <a:endCxn id="14" idx="0"/>
            </p:cNvCxnSpPr>
            <p:nvPr/>
          </p:nvCxnSpPr>
          <p:spPr>
            <a:xfrm flipH="1">
              <a:off x="8412915" y="4683655"/>
              <a:ext cx="2074" cy="42254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69551DAF-E46D-B943-97ED-A655B80A4698}"/>
                </a:ext>
              </a:extLst>
            </p:cNvPr>
            <p:cNvCxnSpPr>
              <a:cxnSpLocks/>
              <a:stCxn id="25" idx="4"/>
              <a:endCxn id="15" idx="0"/>
            </p:cNvCxnSpPr>
            <p:nvPr/>
          </p:nvCxnSpPr>
          <p:spPr>
            <a:xfrm flipH="1">
              <a:off x="3642175" y="4683655"/>
              <a:ext cx="4541" cy="42254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6A9E8BAF-2E70-664A-8758-E717D32410C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667432" y="4360324"/>
                  <a:ext cx="717361" cy="32333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346C4225-FFDB-0444-AB7A-537E338C81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67432" y="4360324"/>
                  <a:ext cx="717361" cy="323331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7D1F7363-C133-2F40-A269-38320DA7ED7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864649" y="4360324"/>
                  <a:ext cx="716541" cy="32333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DCBFC5F0-287E-FE4D-8060-A1F47F954D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64649" y="4360324"/>
                  <a:ext cx="716541" cy="323331"/>
                </a:xfrm>
                <a:prstGeom prst="ellipse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4F0C2EBB-652D-784F-8784-F39099693D6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056718" y="4360324"/>
                  <a:ext cx="716541" cy="32333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+2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44B696A7-0CB7-F44D-ADD0-388BB8125B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56718" y="4360324"/>
                  <a:ext cx="716541" cy="323331"/>
                </a:xfrm>
                <a:prstGeom prst="ellipse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F365175F-1EFE-674F-9235-6FE6CE58999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288445" y="4360324"/>
                  <a:ext cx="716541" cy="32333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939AAB40-2A29-3748-A282-8CB1434331D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88445" y="4360324"/>
                  <a:ext cx="716541" cy="323331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844A0A2-5075-D445-B2C4-51272F82C7E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482795" y="4360324"/>
                  <a:ext cx="716541" cy="32333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2C027FDA-CC8C-354B-9E80-C88850B16E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2795" y="4360324"/>
                  <a:ext cx="716541" cy="323331"/>
                </a:xfrm>
                <a:prstGeom prst="ellipse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2B32A12A-A62C-3842-9D86-72F12F727705}"/>
                </a:ext>
              </a:extLst>
            </p:cNvPr>
            <p:cNvCxnSpPr>
              <a:stCxn id="25" idx="6"/>
              <a:endCxn id="26" idx="2"/>
            </p:cNvCxnSpPr>
            <p:nvPr/>
          </p:nvCxnSpPr>
          <p:spPr>
            <a:xfrm>
              <a:off x="4004986" y="4521990"/>
              <a:ext cx="477809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011D281F-F229-724A-9229-C4F95735915A}"/>
                </a:ext>
              </a:extLst>
            </p:cNvPr>
            <p:cNvCxnSpPr>
              <a:cxnSpLocks/>
              <a:stCxn id="26" idx="6"/>
              <a:endCxn id="22" idx="2"/>
            </p:cNvCxnSpPr>
            <p:nvPr/>
          </p:nvCxnSpPr>
          <p:spPr>
            <a:xfrm>
              <a:off x="5199337" y="4521990"/>
              <a:ext cx="468095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86953B91-B28C-3944-BE11-F91ED9A82DD6}"/>
                </a:ext>
              </a:extLst>
            </p:cNvPr>
            <p:cNvCxnSpPr>
              <a:cxnSpLocks/>
              <a:stCxn id="22" idx="6"/>
              <a:endCxn id="23" idx="2"/>
            </p:cNvCxnSpPr>
            <p:nvPr/>
          </p:nvCxnSpPr>
          <p:spPr>
            <a:xfrm>
              <a:off x="6384793" y="4521990"/>
              <a:ext cx="479856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FA8DE0E0-5DA1-9B43-87F7-B852E645D36C}"/>
                </a:ext>
              </a:extLst>
            </p:cNvPr>
            <p:cNvCxnSpPr>
              <a:cxnSpLocks/>
              <a:stCxn id="23" idx="6"/>
              <a:endCxn id="24" idx="2"/>
            </p:cNvCxnSpPr>
            <p:nvPr/>
          </p:nvCxnSpPr>
          <p:spPr>
            <a:xfrm>
              <a:off x="7581190" y="4521990"/>
              <a:ext cx="475528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A4684DA7-3B66-1042-AD5F-F8D18A865617}"/>
                </a:ext>
              </a:extLst>
            </p:cNvPr>
            <p:cNvCxnSpPr>
              <a:cxnSpLocks/>
              <a:endCxn id="25" idx="2"/>
            </p:cNvCxnSpPr>
            <p:nvPr/>
          </p:nvCxnSpPr>
          <p:spPr>
            <a:xfrm>
              <a:off x="2953469" y="4521990"/>
              <a:ext cx="334976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706C9495-3906-464E-8716-88362CADFD22}"/>
                </a:ext>
              </a:extLst>
            </p:cNvPr>
            <p:cNvCxnSpPr>
              <a:cxnSpLocks/>
              <a:stCxn id="24" idx="6"/>
            </p:cNvCxnSpPr>
            <p:nvPr/>
          </p:nvCxnSpPr>
          <p:spPr>
            <a:xfrm flipV="1">
              <a:off x="8773259" y="4521989"/>
              <a:ext cx="398317" cy="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7F16E72C-116B-BB4B-9A44-3D84E7F57E24}"/>
              </a:ext>
            </a:extLst>
          </p:cNvPr>
          <p:cNvSpPr txBox="1"/>
          <p:nvPr/>
        </p:nvSpPr>
        <p:spPr>
          <a:xfrm>
            <a:off x="3383893" y="6172447"/>
            <a:ext cx="54369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Bender, B, Gehrke,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Kuhr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Möller und Schiff: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Identifying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Subjective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Content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Descriptions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among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Texts. In: </a:t>
            </a:r>
            <a:r>
              <a:rPr lang="de-DE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ICSC-21 </a:t>
            </a:r>
            <a:r>
              <a:rPr lang="de-DE" sz="1000" i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Proceedings</a:t>
            </a:r>
            <a:r>
              <a:rPr lang="de-DE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i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of</a:t>
            </a:r>
            <a:r>
              <a:rPr lang="de-DE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15th IEEE International Conference on </a:t>
            </a:r>
            <a:r>
              <a:rPr lang="de-DE" sz="1000" i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Semantic</a:t>
            </a:r>
            <a:r>
              <a:rPr lang="de-DE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Computing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2021.</a:t>
            </a:r>
          </a:p>
          <a:p>
            <a:pPr algn="ctr"/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Abbildungen: Vortrag Felix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Kuhr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ICSC 2021.</a:t>
            </a:r>
          </a:p>
        </p:txBody>
      </p:sp>
    </p:spTree>
    <p:extLst>
      <p:ext uri="{BB962C8B-B14F-4D97-AF65-F5344CB8AC3E}">
        <p14:creationId xmlns:p14="http://schemas.microsoft.com/office/powerpoint/2010/main" val="1527109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5819F-C952-8441-8532-212663C2C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Vereinfachende Annahme 2: Stationäres System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E23F5BA-0081-5F4F-8B6F-EF194BFDF49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Gegeben eine Menge von Template-Variablen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𝑹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 und ein Endpunkt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de-DE" dirty="0"/>
              </a:p>
              <a:p>
                <a:r>
                  <a:rPr lang="de-DE" dirty="0"/>
                  <a:t>Vollständige gemeinsame Wahrscheinlichkeitsverteilung über alle möglichen Trajektorien</a:t>
                </a:r>
              </a:p>
              <a:p>
                <a:pPr lvl="1"/>
                <a:r>
                  <a:rPr lang="de-DE" dirty="0"/>
                  <a:t>Mit Markov Annahme: Faktorisierung über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de-DE" dirty="0"/>
              </a:p>
              <a:p>
                <a:pPr marL="258762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de-DE" b="1" i="1">
                              <a:latin typeface="Cambria Math" panose="02040503050406030204" pitchFamily="18" charset="0"/>
                            </a:rPr>
                            <m:t>𝑹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0 :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</m:d>
                            </m:sup>
                          </m:sSup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p>
                        </m:e>
                      </m:d>
                      <m:nary>
                        <m:naryPr>
                          <m:chr m:val="∏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sup>
                              </m:sSup>
                            </m:e>
                            <m:e>
                              <m:sSup>
                                <m:s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de-DE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lang="de-DE" dirty="0"/>
              </a:p>
              <a:p>
                <a:r>
                  <a:rPr lang="de-DE" dirty="0"/>
                  <a:t>Annahme </a:t>
                </a:r>
                <a:r>
                  <a:rPr lang="de-DE" dirty="0" err="1">
                    <a:solidFill>
                      <a:schemeClr val="accent1"/>
                    </a:solidFill>
                  </a:rPr>
                  <a:t>Stationarität</a:t>
                </a:r>
                <a:r>
                  <a:rPr lang="de-DE" dirty="0"/>
                  <a:t>: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e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p>
                      </m:e>
                    </m:d>
                  </m:oMath>
                </a14:m>
                <a:r>
                  <a:rPr lang="de-DE" dirty="0"/>
                  <a:t> identisch für jedes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Formal: Es gibt ein </a:t>
                </a:r>
                <a:r>
                  <a:rPr lang="de-DE" dirty="0">
                    <a:solidFill>
                      <a:schemeClr val="accent1"/>
                    </a:solidFill>
                  </a:rPr>
                  <a:t>Übergangsmodell</a:t>
                </a:r>
                <a:r>
                  <a:rPr lang="de-DE" dirty="0"/>
                  <a:t> (</a:t>
                </a:r>
                <a:r>
                  <a:rPr lang="de-DE" i="1" dirty="0" err="1">
                    <a:solidFill>
                      <a:schemeClr val="accent1"/>
                    </a:solidFill>
                  </a:rPr>
                  <a:t>transition</a:t>
                </a:r>
                <a:r>
                  <a:rPr lang="de-DE" i="1" dirty="0">
                    <a:solidFill>
                      <a:schemeClr val="accent1"/>
                    </a:solidFill>
                  </a:rPr>
                  <a:t> </a:t>
                </a:r>
                <a:r>
                  <a:rPr lang="de-DE" i="1" dirty="0" err="1">
                    <a:solidFill>
                      <a:schemeClr val="accent1"/>
                    </a:solidFill>
                  </a:rPr>
                  <a:t>model</a:t>
                </a:r>
                <a:r>
                  <a:rPr lang="de-DE" dirty="0"/>
                  <a:t>)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</m:d>
                  </m:oMath>
                </a14:m>
                <a:r>
                  <a:rPr lang="de-DE" dirty="0"/>
                  <a:t>, so dass für jedes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≥1</m:t>
                    </m:r>
                  </m:oMath>
                </a14:m>
                <a:r>
                  <a:rPr lang="de-DE" dirty="0"/>
                  <a:t> gilt</a:t>
                </a:r>
              </a:p>
              <a:p>
                <a:pPr marL="258762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sup>
                          </m:s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de-DE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 smtClean="0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p>
                              <m:r>
                                <a:rPr lang="de-DE" b="1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</m:sup>
                          </m:sSup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de-DE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</m:d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de-DE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p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  <m:e>
                          <m:r>
                            <a:rPr lang="de-DE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de-DE" b="1" i="1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</m:d>
                    </m:oMath>
                  </m:oMathPara>
                </a14:m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E23F5BA-0081-5F4F-8B6F-EF194BFDF49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35" t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7F2B3F-F901-F648-94BB-348810BF1BF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8F5D5A-FD99-AE4E-AB3C-97CABD8738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358E6E-9F3E-7E43-9F96-05F06F1DF5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11</a:t>
            </a:fld>
            <a:r>
              <a:rPr lang="de-DE"/>
              <a:t> </a:t>
            </a:r>
            <a:endParaRPr lang="de-DE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ACC505F-22D7-B940-8AE0-15BFCD77424A}"/>
                  </a:ext>
                </a:extLst>
              </p:cNvPr>
              <p:cNvSpPr/>
              <p:nvPr/>
            </p:nvSpPr>
            <p:spPr>
              <a:xfrm>
                <a:off x="3384460" y="4937401"/>
                <a:ext cx="5435077" cy="964175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de-DE" dirty="0"/>
                  <a:t>Für ein stationäres System mit Markov Annahme reicht es, die folgenden Verteilungen zu spezifizieren: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solidFill>
                              <a:schemeClr val="accent3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solidFill>
                                  <a:schemeClr val="accent3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>
                                <a:solidFill>
                                  <a:schemeClr val="accent3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solidFill>
                                      <a:schemeClr val="accent3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solidFill>
                                      <a:schemeClr val="accent3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e>
                    </m:d>
                    <m:r>
                      <a:rPr lang="de-DE" b="0" i="0" smtClean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i="1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solidFill>
                              <a:schemeClr val="accent3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solidFill>
                                  <a:schemeClr val="accent3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>
                                <a:solidFill>
                                  <a:schemeClr val="accent3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solidFill>
                                      <a:schemeClr val="accent3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solidFill>
                                      <a:schemeClr val="accent3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p>
                      </m:e>
                      <m:e>
                        <m:sSup>
                          <m:sSupPr>
                            <m:ctrlPr>
                              <a:rPr lang="de-DE" b="1" i="1">
                                <a:solidFill>
                                  <a:schemeClr val="accent3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>
                                <a:solidFill>
                                  <a:schemeClr val="accent3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1" i="1">
                                    <a:solidFill>
                                      <a:schemeClr val="accent3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solidFill>
                                      <a:schemeClr val="accent3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  <m:r>
                                  <a:rPr lang="de-DE" b="0" i="1" smtClean="0">
                                    <a:solidFill>
                                      <a:schemeClr val="accent3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p>
                      </m:e>
                    </m:d>
                  </m:oMath>
                </a14:m>
                <a:endParaRPr lang="de-DE" dirty="0">
                  <a:solidFill>
                    <a:schemeClr val="accent3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ACC505F-22D7-B940-8AE0-15BFCD7742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4460" y="4937401"/>
                <a:ext cx="5435077" cy="9641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4" name="Group 43">
            <a:extLst>
              <a:ext uri="{FF2B5EF4-FFF2-40B4-BE49-F238E27FC236}">
                <a16:creationId xmlns:a16="http://schemas.microsoft.com/office/drawing/2014/main" id="{6FA5C08E-D183-0542-B444-67001C9BF547}"/>
              </a:ext>
            </a:extLst>
          </p:cNvPr>
          <p:cNvGrpSpPr/>
          <p:nvPr/>
        </p:nvGrpSpPr>
        <p:grpSpPr>
          <a:xfrm>
            <a:off x="9253999" y="4937401"/>
            <a:ext cx="2454280" cy="817342"/>
            <a:chOff x="1358857" y="5192309"/>
            <a:chExt cx="2454280" cy="817342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31D2EEF-F090-EC46-9B82-3278B240B041}"/>
                </a:ext>
              </a:extLst>
            </p:cNvPr>
            <p:cNvSpPr txBox="1"/>
            <p:nvPr/>
          </p:nvSpPr>
          <p:spPr>
            <a:xfrm>
              <a:off x="1358857" y="5192309"/>
              <a:ext cx="2454280" cy="817342"/>
            </a:xfrm>
            <a:prstGeom prst="cloudCallout">
              <a:avLst>
                <a:gd name="adj1" fmla="val -63417"/>
                <a:gd name="adj2" fmla="val 40396"/>
              </a:avLst>
            </a:prstGeom>
            <a:solidFill>
              <a:srgbClr val="FFC000"/>
            </a:solidFill>
            <a:ln>
              <a:noFill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noAutofit/>
            </a:bodyPr>
            <a:lstStyle/>
            <a:p>
              <a:endParaRPr lang="de-DE" dirty="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CFA817A-4924-514A-8B21-54997389BB74}"/>
                </a:ext>
              </a:extLst>
            </p:cNvPr>
            <p:cNvSpPr/>
            <p:nvPr/>
          </p:nvSpPr>
          <p:spPr>
            <a:xfrm>
              <a:off x="1448984" y="5293510"/>
              <a:ext cx="227402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dirty="0">
                  <a:solidFill>
                    <a:schemeClr val="bg1"/>
                  </a:solidFill>
                </a:rPr>
                <a:t>Was ist das Problem hiermit?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074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6F890-3F6A-6647-A4FF-616DBDD1C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Zwischenzusammenfassung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6AACDF-79C3-D34D-B999-5C6015D733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Direkte Interpretation der Wahrscheinlichkeiten in HMMs möglich</a:t>
            </a:r>
          </a:p>
          <a:p>
            <a:pPr lvl="1"/>
            <a:r>
              <a:rPr lang="de-DE" dirty="0"/>
              <a:t>Vorwärts- und Rückwärtsnachrichten</a:t>
            </a:r>
          </a:p>
          <a:p>
            <a:pPr lvl="1"/>
            <a:r>
              <a:rPr lang="de-DE" dirty="0" err="1"/>
              <a:t>Viterbi</a:t>
            </a:r>
            <a:r>
              <a:rPr lang="de-DE" dirty="0"/>
              <a:t>-Algorithmus für MPEs</a:t>
            </a:r>
          </a:p>
          <a:p>
            <a:r>
              <a:rPr lang="de-DE" dirty="0"/>
              <a:t>Berechnungen über Matrixoperationen</a:t>
            </a:r>
          </a:p>
          <a:p>
            <a:pPr lvl="1"/>
            <a:r>
              <a:rPr lang="de-DE" dirty="0"/>
              <a:t>Erlauben effiziente Umsetzung</a:t>
            </a:r>
          </a:p>
          <a:p>
            <a:pPr lvl="1"/>
            <a:r>
              <a:rPr lang="de-DE" dirty="0"/>
              <a:t>Country-Dance-Algorithmus um Vorwärtsnachrichten beim Rückwärtsgehen zu rekonstruieren</a:t>
            </a:r>
          </a:p>
          <a:p>
            <a:r>
              <a:rPr lang="de-DE" dirty="0"/>
              <a:t>Baum-Welch-Algorithmus</a:t>
            </a:r>
          </a:p>
          <a:p>
            <a:pPr lvl="1"/>
            <a:r>
              <a:rPr lang="de-DE" dirty="0"/>
              <a:t>Interpretation eines HMMs als Zustandsübergangssystem</a:t>
            </a:r>
          </a:p>
          <a:p>
            <a:pPr lvl="1"/>
            <a:r>
              <a:rPr lang="de-DE" dirty="0"/>
              <a:t>Lernen der Parameter eines HMMs ML- und EM-basiert</a:t>
            </a:r>
          </a:p>
          <a:p>
            <a:pPr lvl="1"/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C3E614-85AB-BC4D-BEAA-F8DDBBCCE04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D52AA8-4175-4C4C-92F9-4FE26FCF09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60C2E0-E25D-ED4E-9F60-60DC306FD5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110</a:t>
            </a:fld>
            <a:r>
              <a:rPr lang="de-DE"/>
              <a:t> 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20952304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1119C-B65B-CB42-9CF3-571EF0469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Überblick: 6. Sequentielle PGMs und Inferenz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A9154B-E1A0-4B4B-A26C-1F7D84FD80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lphaUcPeriod"/>
            </a:pPr>
            <a:r>
              <a:rPr lang="de-DE" i="1" dirty="0"/>
              <a:t>Sequentielle PGMs</a:t>
            </a:r>
          </a:p>
          <a:p>
            <a:pPr lvl="1"/>
            <a:r>
              <a:rPr lang="de-DE" dirty="0"/>
              <a:t>Templates, dynamische BNs, dynamische Faktormodelle, Hidden-Markov-Modelle; Semantik</a:t>
            </a:r>
          </a:p>
          <a:p>
            <a:pPr lvl="1"/>
            <a:r>
              <a:rPr lang="de-DE" dirty="0"/>
              <a:t>Inferenzaufgaben: Wahrscheinlichkeitsanfragen (</a:t>
            </a:r>
            <a:r>
              <a:rPr lang="de-DE" dirty="0" err="1"/>
              <a:t>Filtering</a:t>
            </a:r>
            <a:r>
              <a:rPr lang="de-DE" dirty="0"/>
              <a:t>, </a:t>
            </a:r>
            <a:r>
              <a:rPr lang="de-DE" dirty="0" err="1"/>
              <a:t>Prediction</a:t>
            </a:r>
            <a:r>
              <a:rPr lang="de-DE" dirty="0"/>
              <a:t>, </a:t>
            </a:r>
            <a:r>
              <a:rPr lang="de-DE" dirty="0" err="1"/>
              <a:t>Hindsight</a:t>
            </a:r>
            <a:r>
              <a:rPr lang="de-DE" dirty="0"/>
              <a:t>), Zustandsanfragen (MPE, MAP)</a:t>
            </a:r>
          </a:p>
          <a:p>
            <a:pPr marL="457200" indent="-457200">
              <a:buFont typeface="+mj-lt"/>
              <a:buAutoNum type="alphaUcPeriod"/>
            </a:pPr>
            <a:r>
              <a:rPr lang="de-DE" i="1" dirty="0"/>
              <a:t>Sequentielle Inferenz</a:t>
            </a:r>
          </a:p>
          <a:p>
            <a:pPr lvl="1"/>
            <a:r>
              <a:rPr lang="de-DE" dirty="0" err="1"/>
              <a:t>Naïve</a:t>
            </a:r>
            <a:r>
              <a:rPr lang="de-DE" dirty="0"/>
              <a:t> Inferenz mittels Ausrollen, Interface Algorithmus, Komplexität, Approximationen</a:t>
            </a:r>
          </a:p>
          <a:p>
            <a:pPr marL="457200" indent="-457200">
              <a:buFont typeface="+mj-lt"/>
              <a:buAutoNum type="alphaUcPeriod"/>
            </a:pPr>
            <a:r>
              <a:rPr lang="de-DE" i="1" dirty="0"/>
              <a:t>Spezialfall Hidden-Markov-Modelle</a:t>
            </a:r>
          </a:p>
          <a:p>
            <a:pPr lvl="1"/>
            <a:r>
              <a:rPr lang="de-DE" dirty="0" err="1"/>
              <a:t>Viterbi</a:t>
            </a:r>
            <a:r>
              <a:rPr lang="de-DE" dirty="0"/>
              <a:t>-Algorithmus für MPEs</a:t>
            </a:r>
          </a:p>
          <a:p>
            <a:pPr lvl="1"/>
            <a:r>
              <a:rPr lang="de-DE" dirty="0"/>
              <a:t>Anfragebeantwortung durch Matrixoperationen</a:t>
            </a:r>
          </a:p>
          <a:p>
            <a:pPr lvl="1"/>
            <a:r>
              <a:rPr lang="de-DE" dirty="0"/>
              <a:t>Baum-Welch-Algorithmus zum Lernen</a:t>
            </a:r>
          </a:p>
          <a:p>
            <a:pPr lvl="1"/>
            <a:endParaRPr lang="de-DE" dirty="0"/>
          </a:p>
          <a:p>
            <a:pPr marL="0" indent="0" algn="ctr">
              <a:buNone/>
            </a:pPr>
            <a:r>
              <a:rPr lang="de-DE" dirty="0">
                <a:solidFill>
                  <a:schemeClr val="accent1"/>
                </a:solidFill>
              </a:rPr>
              <a:t>➝ Entscheidungstheoretische PGMs und Inferenz </a:t>
            </a:r>
            <a:endParaRPr lang="de-DE" dirty="0"/>
          </a:p>
          <a:p>
            <a:pPr marL="0" indent="0" algn="ctr">
              <a:buNone/>
            </a:pP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A1763E-ED14-5148-99F6-6B8A390209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111</a:t>
            </a:fld>
            <a:r>
              <a:rPr lang="de-DE"/>
              <a:t> </a:t>
            </a:r>
            <a:endParaRPr lang="de-DE" sz="140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678F9E-A725-4746-AF98-7130A8ECD86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87FA9E-AAE8-C747-90D8-BC70AD46B9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815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7A7C0-8798-2949-9921-F3FE54786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Einordnung der Vorlesung: </a:t>
            </a:r>
            <a:r>
              <a:rPr lang="de-DE" i="1" dirty="0"/>
              <a:t>Modell- und nutzenbasierter Agent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EA4AEF-3BCC-C546-B3DC-56EE0FDA9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665066"/>
            <a:ext cx="4925050" cy="4240848"/>
          </a:xfrm>
        </p:spPr>
        <p:txBody>
          <a:bodyPr/>
          <a:lstStyle/>
          <a:p>
            <a:r>
              <a:rPr lang="de-DE" dirty="0"/>
              <a:t>Nachfolgende Themen der Vorlesung</a:t>
            </a:r>
          </a:p>
          <a:p>
            <a:pPr marL="722312" lvl="1" indent="-457200">
              <a:buFont typeface="+mj-lt"/>
              <a:buAutoNum type="arabicPeriod" startAt="2"/>
            </a:pPr>
            <a:r>
              <a:rPr lang="de-DE" dirty="0">
                <a:solidFill>
                  <a:schemeClr val="accent5"/>
                </a:solidFill>
              </a:rPr>
              <a:t>Episodische PGMs</a:t>
            </a:r>
          </a:p>
          <a:p>
            <a:pPr marL="722312" lvl="1" indent="-457200">
              <a:buFont typeface="+mj-lt"/>
              <a:buAutoNum type="arabicPeriod" startAt="2"/>
            </a:pPr>
            <a:r>
              <a:rPr lang="de-DE" dirty="0">
                <a:solidFill>
                  <a:schemeClr val="accent1"/>
                </a:solidFill>
              </a:rPr>
              <a:t>Exakte Inferenz in episodischen PGMs</a:t>
            </a:r>
          </a:p>
          <a:p>
            <a:pPr marL="722312" lvl="1" indent="-457200">
              <a:buFont typeface="+mj-lt"/>
              <a:buAutoNum type="arabicPeriod" startAt="2"/>
            </a:pPr>
            <a:r>
              <a:rPr lang="de-DE" dirty="0">
                <a:solidFill>
                  <a:schemeClr val="accent1"/>
                </a:solidFill>
              </a:rPr>
              <a:t>Approximative Inferenz in episodischen PGMs</a:t>
            </a:r>
          </a:p>
          <a:p>
            <a:pPr marL="722312" lvl="1" indent="-457200">
              <a:buFont typeface="+mj-lt"/>
              <a:buAutoNum type="arabicPeriod" startAt="2"/>
            </a:pPr>
            <a:r>
              <a:rPr lang="de-DE" dirty="0">
                <a:solidFill>
                  <a:schemeClr val="bg2"/>
                </a:solidFill>
              </a:rPr>
              <a:t>Lernalgorithmen für episodische PGMs</a:t>
            </a:r>
          </a:p>
          <a:p>
            <a:pPr marL="722312" lvl="1" indent="-457200">
              <a:buFont typeface="+mj-lt"/>
              <a:buAutoNum type="arabicPeriod" startAt="2"/>
            </a:pPr>
            <a:r>
              <a:rPr lang="de-DE" dirty="0">
                <a:solidFill>
                  <a:srgbClr val="FFC000"/>
                </a:solidFill>
              </a:rPr>
              <a:t>Sequentielle PGMs und Inferenz</a:t>
            </a:r>
          </a:p>
          <a:p>
            <a:pPr marL="722312" lvl="1" indent="-457200">
              <a:buFont typeface="+mj-lt"/>
              <a:buAutoNum type="arabicPeriod" startAt="2"/>
            </a:pPr>
            <a:r>
              <a:rPr lang="de-DE" dirty="0">
                <a:solidFill>
                  <a:srgbClr val="7030A0"/>
                </a:solidFill>
              </a:rPr>
              <a:t>Entscheidungstheoretische PGMs</a:t>
            </a:r>
          </a:p>
          <a:p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9F1312-1913-6448-A5EB-49A40531FB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112</a:t>
            </a:fld>
            <a:r>
              <a:rPr lang="de-DE"/>
              <a:t> </a:t>
            </a:r>
            <a:endParaRPr lang="de-DE" sz="14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8BDE22F-9573-F14C-8B95-B5F5907D6386}"/>
              </a:ext>
            </a:extLst>
          </p:cNvPr>
          <p:cNvGrpSpPr/>
          <p:nvPr/>
        </p:nvGrpSpPr>
        <p:grpSpPr>
          <a:xfrm>
            <a:off x="5331011" y="1677600"/>
            <a:ext cx="6512989" cy="4240849"/>
            <a:chOff x="2717975" y="1628799"/>
            <a:chExt cx="6512989" cy="424084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003ED1A-A725-2B48-927E-639AE0287BC0}"/>
                </a:ext>
              </a:extLst>
            </p:cNvPr>
            <p:cNvSpPr txBox="1"/>
            <p:nvPr/>
          </p:nvSpPr>
          <p:spPr>
            <a:xfrm>
              <a:off x="8156576" y="1628799"/>
              <a:ext cx="1074388" cy="4240848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vert="wordArtVert" wrap="square" rtlCol="0" anchor="ctr">
              <a:noAutofit/>
            </a:bodyPr>
            <a:lstStyle/>
            <a:p>
              <a:pPr algn="ctr"/>
              <a:r>
                <a:rPr lang="de-DE" sz="2400" dirty="0"/>
                <a:t>Umgebung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58A1AC5-9FC9-D745-A318-A1B65AB9A3AF}"/>
                </a:ext>
              </a:extLst>
            </p:cNvPr>
            <p:cNvSpPr txBox="1"/>
            <p:nvPr/>
          </p:nvSpPr>
          <p:spPr>
            <a:xfrm>
              <a:off x="2717975" y="1628799"/>
              <a:ext cx="5112568" cy="4240849"/>
            </a:xfrm>
            <a:prstGeom prst="roundRect">
              <a:avLst>
                <a:gd name="adj" fmla="val 2833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b">
              <a:noAutofit/>
            </a:bodyPr>
            <a:lstStyle/>
            <a:p>
              <a:r>
                <a:rPr lang="de-DE" sz="2400" dirty="0"/>
                <a:t>Agent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77C1703-710B-A043-BB53-EF8DD5265F74}"/>
                </a:ext>
              </a:extLst>
            </p:cNvPr>
            <p:cNvSpPr txBox="1"/>
            <p:nvPr/>
          </p:nvSpPr>
          <p:spPr>
            <a:xfrm>
              <a:off x="6403311" y="1727407"/>
              <a:ext cx="748401" cy="215444"/>
            </a:xfrm>
            <a:prstGeom prst="rect">
              <a:avLst/>
            </a:prstGeom>
            <a:noFill/>
          </p:spPr>
          <p:txBody>
            <a:bodyPr wrap="none" lIns="36000" tIns="0" rIns="36000" bIns="0" rtlCol="0">
              <a:spAutoFit/>
            </a:bodyPr>
            <a:lstStyle/>
            <a:p>
              <a:r>
                <a:rPr lang="de-DE" sz="1400" dirty="0"/>
                <a:t>Sensoren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7309586-881F-1545-A1E8-969317D0750B}"/>
                </a:ext>
              </a:extLst>
            </p:cNvPr>
            <p:cNvSpPr txBox="1"/>
            <p:nvPr/>
          </p:nvSpPr>
          <p:spPr>
            <a:xfrm>
              <a:off x="6330792" y="5518688"/>
              <a:ext cx="893441" cy="215444"/>
            </a:xfrm>
            <a:prstGeom prst="rect">
              <a:avLst/>
            </a:prstGeom>
            <a:noFill/>
          </p:spPr>
          <p:txBody>
            <a:bodyPr wrap="none" lIns="36000" tIns="0" rIns="36000" bIns="0" rtlCol="0">
              <a:spAutoFit/>
            </a:bodyPr>
            <a:lstStyle/>
            <a:p>
              <a:r>
                <a:rPr lang="de-DE" sz="1400" dirty="0"/>
                <a:t>Aktuatoren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7B3BEFD-E563-BC4C-88A2-B780D22CE2DF}"/>
                </a:ext>
              </a:extLst>
            </p:cNvPr>
            <p:cNvSpPr txBox="1"/>
            <p:nvPr/>
          </p:nvSpPr>
          <p:spPr>
            <a:xfrm>
              <a:off x="6199181" y="2240746"/>
              <a:ext cx="1156662" cy="52322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de-DE" sz="1400" dirty="0"/>
                <a:t>Wie die Welt</a:t>
              </a:r>
            </a:p>
            <a:p>
              <a:pPr algn="ctr"/>
              <a:r>
                <a:rPr lang="de-DE" sz="1400" dirty="0"/>
                <a:t>jetzt aussieht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881D78D-75A0-AD4C-8325-582AC7256382}"/>
                    </a:ext>
                  </a:extLst>
                </p:cNvPr>
                <p:cNvSpPr txBox="1"/>
                <p:nvPr/>
              </p:nvSpPr>
              <p:spPr>
                <a:xfrm>
                  <a:off x="5849919" y="3060231"/>
                  <a:ext cx="1855187" cy="523220"/>
                </a:xfrm>
                <a:prstGeom prst="rect">
                  <a:avLst/>
                </a:prstGeom>
                <a:solidFill>
                  <a:srgbClr val="7030A0"/>
                </a:solidFill>
                <a:ln w="19050"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de-DE" sz="1400" dirty="0">
                      <a:solidFill>
                        <a:schemeClr val="bg1"/>
                      </a:solidFill>
                    </a:rPr>
                    <a:t>Was passiert, wenn ich</a:t>
                  </a:r>
                  <a:br>
                    <a:rPr lang="de-DE" sz="1400" dirty="0">
                      <a:solidFill>
                        <a:schemeClr val="bg1"/>
                      </a:solidFill>
                    </a:rPr>
                  </a:br>
                  <a:r>
                    <a:rPr lang="de-DE" sz="1400" dirty="0">
                      <a:solidFill>
                        <a:schemeClr val="bg1"/>
                      </a:solidFill>
                    </a:rPr>
                    <a:t>Aktion </a:t>
                  </a:r>
                  <a14:m>
                    <m:oMath xmlns:m="http://schemas.openxmlformats.org/officeDocument/2006/math">
                      <m:r>
                        <a:rPr lang="de-DE" sz="14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a14:m>
                  <a:r>
                    <a:rPr lang="de-DE" sz="1400" dirty="0">
                      <a:solidFill>
                        <a:schemeClr val="bg1"/>
                      </a:solidFill>
                    </a:rPr>
                    <a:t> ausführe</a:t>
                  </a: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881D78D-75A0-AD4C-8325-582AC72563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49919" y="3060231"/>
                  <a:ext cx="1855187" cy="523220"/>
                </a:xfrm>
                <a:prstGeom prst="rect">
                  <a:avLst/>
                </a:prstGeom>
                <a:blipFill>
                  <a:blip r:embed="rId2"/>
                  <a:stretch>
                    <a:fillRect b="-9091"/>
                  </a:stretch>
                </a:blipFill>
                <a:ln w="190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21B2F6F-8AEB-6448-8A77-0208925C7B79}"/>
                </a:ext>
              </a:extLst>
            </p:cNvPr>
            <p:cNvSpPr txBox="1"/>
            <p:nvPr/>
          </p:nvSpPr>
          <p:spPr>
            <a:xfrm>
              <a:off x="5942188" y="3879716"/>
              <a:ext cx="1670649" cy="523220"/>
            </a:xfrm>
            <a:prstGeom prst="rect">
              <a:avLst/>
            </a:prstGeom>
            <a:solidFill>
              <a:srgbClr val="7030A0"/>
            </a:solidFill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bg1"/>
                  </a:solidFill>
                </a:rPr>
                <a:t>Wie glücklich bin ich</a:t>
              </a:r>
              <a:br>
                <a:rPr lang="de-DE" sz="1400" dirty="0">
                  <a:solidFill>
                    <a:schemeClr val="bg1"/>
                  </a:solidFill>
                </a:rPr>
              </a:br>
              <a:r>
                <a:rPr lang="de-DE" sz="1400" dirty="0">
                  <a:solidFill>
                    <a:schemeClr val="bg1"/>
                  </a:solidFill>
                </a:rPr>
                <a:t>in diesem Zustand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621834E-F3C6-1E43-837A-2F02FAC05197}"/>
                </a:ext>
              </a:extLst>
            </p:cNvPr>
            <p:cNvSpPr txBox="1"/>
            <p:nvPr/>
          </p:nvSpPr>
          <p:spPr>
            <a:xfrm>
              <a:off x="5917341" y="4699201"/>
              <a:ext cx="1720343" cy="523220"/>
            </a:xfrm>
            <a:prstGeom prst="rect">
              <a:avLst/>
            </a:prstGeom>
            <a:solidFill>
              <a:srgbClr val="7030A0"/>
            </a:solidFill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bg1"/>
                  </a:solidFill>
                </a:rPr>
                <a:t>Welche Aktion ich</a:t>
              </a:r>
              <a:br>
                <a:rPr lang="de-DE" sz="1400" dirty="0">
                  <a:solidFill>
                    <a:schemeClr val="bg1"/>
                  </a:solidFill>
                </a:rPr>
              </a:br>
              <a:r>
                <a:rPr lang="de-DE" sz="1400" dirty="0">
                  <a:solidFill>
                    <a:schemeClr val="bg1"/>
                  </a:solidFill>
                </a:rPr>
                <a:t>jetzt ausführen sollte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F86C708-6679-B742-8A6D-87770BF7557A}"/>
                </a:ext>
              </a:extLst>
            </p:cNvPr>
            <p:cNvSpPr txBox="1"/>
            <p:nvPr/>
          </p:nvSpPr>
          <p:spPr>
            <a:xfrm>
              <a:off x="3795648" y="2001756"/>
              <a:ext cx="854445" cy="302955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none" tIns="0" bIns="0" rtlCol="0" anchor="t">
              <a:spAutoFit/>
            </a:bodyPr>
            <a:lstStyle/>
            <a:p>
              <a:pPr algn="ctr"/>
              <a:r>
                <a:rPr lang="de-DE" sz="1400" dirty="0"/>
                <a:t>Zustand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C94A208-BB37-F041-8C1E-09E130254A46}"/>
                </a:ext>
              </a:extLst>
            </p:cNvPr>
            <p:cNvSpPr txBox="1"/>
            <p:nvPr/>
          </p:nvSpPr>
          <p:spPr>
            <a:xfrm>
              <a:off x="2828869" y="2456189"/>
              <a:ext cx="2788005" cy="302955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txBody>
            <a:bodyPr wrap="none" tIns="0" bIns="0" rtlCol="0" anchor="t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bg1"/>
                  </a:solidFill>
                </a:rPr>
                <a:t>Wie sich die Welt weiterentwickelt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7A3ED9E-DBEA-F94E-AC8C-7D67D4F7BC27}"/>
                </a:ext>
              </a:extLst>
            </p:cNvPr>
            <p:cNvSpPr txBox="1"/>
            <p:nvPr/>
          </p:nvSpPr>
          <p:spPr>
            <a:xfrm>
              <a:off x="2981944" y="3170803"/>
              <a:ext cx="2481856" cy="302955"/>
            </a:xfrm>
            <a:prstGeom prst="roundRect">
              <a:avLst>
                <a:gd name="adj" fmla="val 50000"/>
              </a:avLst>
            </a:prstGeom>
            <a:solidFill>
              <a:srgbClr val="7030A0"/>
            </a:solidFill>
            <a:ln w="19050">
              <a:solidFill>
                <a:schemeClr val="tx1"/>
              </a:solidFill>
            </a:ln>
          </p:spPr>
          <p:txBody>
            <a:bodyPr wrap="none" tIns="0" bIns="0" rtlCol="0" anchor="t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bg1"/>
                  </a:solidFill>
                </a:rPr>
                <a:t>Was meine Aktionen bewirken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0774F1B-B54B-C246-8E16-A393D6836361}"/>
                </a:ext>
              </a:extLst>
            </p:cNvPr>
            <p:cNvSpPr txBox="1"/>
            <p:nvPr/>
          </p:nvSpPr>
          <p:spPr>
            <a:xfrm>
              <a:off x="3828675" y="3990728"/>
              <a:ext cx="788394" cy="302955"/>
            </a:xfrm>
            <a:prstGeom prst="roundRect">
              <a:avLst>
                <a:gd name="adj" fmla="val 50000"/>
              </a:avLst>
            </a:prstGeom>
            <a:solidFill>
              <a:srgbClr val="7030A0"/>
            </a:solidFill>
            <a:ln w="19050">
              <a:solidFill>
                <a:schemeClr val="tx1"/>
              </a:solidFill>
            </a:ln>
          </p:spPr>
          <p:txBody>
            <a:bodyPr wrap="none" tIns="0" bIns="0" rtlCol="0" anchor="t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bg1"/>
                  </a:solidFill>
                </a:rPr>
                <a:t>Nutzen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9566B75B-CC5B-ED4F-B00C-57CFF991F5BA}"/>
                </a:ext>
              </a:extLst>
            </p:cNvPr>
            <p:cNvCxnSpPr>
              <a:cxnSpLocks/>
              <a:stCxn id="11" idx="2"/>
              <a:endCxn id="13" idx="0"/>
            </p:cNvCxnSpPr>
            <p:nvPr/>
          </p:nvCxnSpPr>
          <p:spPr>
            <a:xfrm>
              <a:off x="6777512" y="1942851"/>
              <a:ext cx="0" cy="29789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82DF2D7D-C343-6649-BD81-9F963741781A}"/>
                </a:ext>
              </a:extLst>
            </p:cNvPr>
            <p:cNvCxnSpPr>
              <a:cxnSpLocks/>
              <a:stCxn id="13" idx="2"/>
              <a:endCxn id="14" idx="0"/>
            </p:cNvCxnSpPr>
            <p:nvPr/>
          </p:nvCxnSpPr>
          <p:spPr>
            <a:xfrm>
              <a:off x="6777512" y="2763966"/>
              <a:ext cx="1" cy="29626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21A7BF7B-B13C-9044-930C-651AF2AC2B70}"/>
                </a:ext>
              </a:extLst>
            </p:cNvPr>
            <p:cNvCxnSpPr>
              <a:cxnSpLocks/>
              <a:stCxn id="14" idx="2"/>
              <a:endCxn id="15" idx="0"/>
            </p:cNvCxnSpPr>
            <p:nvPr/>
          </p:nvCxnSpPr>
          <p:spPr>
            <a:xfrm>
              <a:off x="6777513" y="3583451"/>
              <a:ext cx="0" cy="29626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841DFD46-4372-F446-BDC5-6202CFE5A7C4}"/>
                </a:ext>
              </a:extLst>
            </p:cNvPr>
            <p:cNvCxnSpPr>
              <a:cxnSpLocks/>
              <a:stCxn id="15" idx="2"/>
              <a:endCxn id="16" idx="0"/>
            </p:cNvCxnSpPr>
            <p:nvPr/>
          </p:nvCxnSpPr>
          <p:spPr>
            <a:xfrm>
              <a:off x="6777513" y="4402936"/>
              <a:ext cx="0" cy="29626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C5D07E1D-4E07-E149-8712-A179119DD3DF}"/>
                </a:ext>
              </a:extLst>
            </p:cNvPr>
            <p:cNvCxnSpPr>
              <a:cxnSpLocks/>
              <a:stCxn id="16" idx="2"/>
              <a:endCxn id="12" idx="0"/>
            </p:cNvCxnSpPr>
            <p:nvPr/>
          </p:nvCxnSpPr>
          <p:spPr>
            <a:xfrm>
              <a:off x="6777513" y="5222421"/>
              <a:ext cx="0" cy="29626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CB79007F-0DDA-6A48-A9DC-1FF14318EAB8}"/>
                </a:ext>
              </a:extLst>
            </p:cNvPr>
            <p:cNvCxnSpPr>
              <a:cxnSpLocks/>
              <a:stCxn id="17" idx="3"/>
              <a:endCxn id="13" idx="1"/>
            </p:cNvCxnSpPr>
            <p:nvPr/>
          </p:nvCxnSpPr>
          <p:spPr>
            <a:xfrm>
              <a:off x="4650093" y="2153234"/>
              <a:ext cx="1549088" cy="34912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8055E0D5-CE2A-A14B-82E9-EE35F6F80B3D}"/>
                </a:ext>
              </a:extLst>
            </p:cNvPr>
            <p:cNvCxnSpPr>
              <a:cxnSpLocks/>
              <a:stCxn id="18" idx="3"/>
              <a:endCxn id="13" idx="1"/>
            </p:cNvCxnSpPr>
            <p:nvPr/>
          </p:nvCxnSpPr>
          <p:spPr>
            <a:xfrm flipV="1">
              <a:off x="5616874" y="2502356"/>
              <a:ext cx="582307" cy="10531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2E17D357-86F0-B54E-AA3B-B3FB78B26E1F}"/>
                </a:ext>
              </a:extLst>
            </p:cNvPr>
            <p:cNvCxnSpPr>
              <a:cxnSpLocks/>
              <a:stCxn id="18" idx="3"/>
              <a:endCxn id="14" idx="1"/>
            </p:cNvCxnSpPr>
            <p:nvPr/>
          </p:nvCxnSpPr>
          <p:spPr>
            <a:xfrm>
              <a:off x="5616874" y="2607667"/>
              <a:ext cx="233045" cy="71417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172436C4-BBDA-F74B-B4F0-6E00264B4806}"/>
                </a:ext>
              </a:extLst>
            </p:cNvPr>
            <p:cNvCxnSpPr>
              <a:cxnSpLocks/>
              <a:stCxn id="19" idx="3"/>
              <a:endCxn id="13" idx="1"/>
            </p:cNvCxnSpPr>
            <p:nvPr/>
          </p:nvCxnSpPr>
          <p:spPr>
            <a:xfrm flipV="1">
              <a:off x="5463800" y="2502356"/>
              <a:ext cx="735381" cy="81992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D8168CC8-3A08-C246-91ED-E91B6B8B0400}"/>
                </a:ext>
              </a:extLst>
            </p:cNvPr>
            <p:cNvCxnSpPr>
              <a:cxnSpLocks/>
              <a:stCxn id="19" idx="3"/>
              <a:endCxn id="14" idx="1"/>
            </p:cNvCxnSpPr>
            <p:nvPr/>
          </p:nvCxnSpPr>
          <p:spPr>
            <a:xfrm flipV="1">
              <a:off x="5463800" y="3321841"/>
              <a:ext cx="386119" cy="44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0D2FE5A4-F1EE-9140-ACF9-8E8F78295A15}"/>
                </a:ext>
              </a:extLst>
            </p:cNvPr>
            <p:cNvCxnSpPr>
              <a:cxnSpLocks/>
              <a:stCxn id="11" idx="3"/>
            </p:cNvCxnSpPr>
            <p:nvPr/>
          </p:nvCxnSpPr>
          <p:spPr>
            <a:xfrm>
              <a:off x="7151712" y="1835129"/>
              <a:ext cx="154205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62AB6C6A-8014-A348-9FA3-F4445F651FAB}"/>
                </a:ext>
              </a:extLst>
            </p:cNvPr>
            <p:cNvCxnSpPr>
              <a:cxnSpLocks/>
              <a:stCxn id="20" idx="3"/>
            </p:cNvCxnSpPr>
            <p:nvPr/>
          </p:nvCxnSpPr>
          <p:spPr>
            <a:xfrm>
              <a:off x="4617069" y="4142206"/>
              <a:ext cx="130460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2CC4A9F4-163F-614B-9AB6-1D60DA7592D1}"/>
                </a:ext>
              </a:extLst>
            </p:cNvPr>
            <p:cNvCxnSpPr>
              <a:cxnSpLocks/>
              <a:endCxn id="12" idx="3"/>
            </p:cNvCxnSpPr>
            <p:nvPr/>
          </p:nvCxnSpPr>
          <p:spPr>
            <a:xfrm flipH="1">
              <a:off x="7224233" y="5626410"/>
              <a:ext cx="146953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urved Connector 33">
              <a:extLst>
                <a:ext uri="{FF2B5EF4-FFF2-40B4-BE49-F238E27FC236}">
                  <a16:creationId xmlns:a16="http://schemas.microsoft.com/office/drawing/2014/main" id="{D9D61C17-71FF-284D-9E57-F45520BD41A4}"/>
                </a:ext>
              </a:extLst>
            </p:cNvPr>
            <p:cNvCxnSpPr>
              <a:cxnSpLocks/>
              <a:stCxn id="13" idx="0"/>
              <a:endCxn id="17" idx="0"/>
            </p:cNvCxnSpPr>
            <p:nvPr/>
          </p:nvCxnSpPr>
          <p:spPr>
            <a:xfrm rot="16200000" flipV="1">
              <a:off x="5380697" y="843930"/>
              <a:ext cx="238990" cy="2554641"/>
            </a:xfrm>
            <a:prstGeom prst="curvedConnector3">
              <a:avLst>
                <a:gd name="adj1" fmla="val 195653"/>
              </a:avLst>
            </a:prstGeom>
            <a:ln w="28575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DC0DD3-E764-2D4D-83C9-32819D33836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 dirty="0"/>
          </a:p>
        </p:txBody>
      </p:sp>
      <p:sp>
        <p:nvSpPr>
          <p:cNvPr id="35" name="Footer Placeholder 34">
            <a:extLst>
              <a:ext uri="{FF2B5EF4-FFF2-40B4-BE49-F238E27FC236}">
                <a16:creationId xmlns:a16="http://schemas.microsoft.com/office/drawing/2014/main" id="{AB606380-ACA5-A144-8B39-27829D6224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2965626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B46DD12-7DC9-1543-9C2E-D9C371D30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„Anhang“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C7BAF82-0CF9-E646-92A6-DC58D6E25B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Nachfolgende Folien beinhalten ein nicht genutztes Beispiel zum </a:t>
            </a:r>
            <a:r>
              <a:rPr lang="de-DE" dirty="0" err="1"/>
              <a:t>Viterbi</a:t>
            </a:r>
            <a:r>
              <a:rPr lang="de-DE" dirty="0"/>
              <a:t>-Algorithmus</a:t>
            </a:r>
          </a:p>
          <a:p>
            <a:endParaRPr lang="de-DE" dirty="0"/>
          </a:p>
          <a:p>
            <a:r>
              <a:rPr lang="de-DE" i="1" dirty="0"/>
              <a:t>ACHTUNG: Folien sind nicht ordentlich gesetzt oder übersetzt!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3E8B5-8399-1F4D-85E0-5F02BDDA540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4A23DE-DEC8-6D4D-AB3C-4B04F7BE60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EA873B-1781-1E45-92FF-5145EC2C38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113</a:t>
            </a:fld>
            <a:r>
              <a:rPr lang="de-DE"/>
              <a:t> 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89720418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occasionally dishonest casino</a:t>
            </a:r>
            <a:endParaRPr lang="en-US" dirty="0"/>
          </a:p>
        </p:txBody>
      </p:sp>
      <p:sp>
        <p:nvSpPr>
          <p:cNvPr id="7168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A casino uses a fair die most of the time, but occasionally switches to a loaded one</a:t>
            </a:r>
          </a:p>
          <a:p>
            <a:pPr lvl="1"/>
            <a:r>
              <a:rPr lang="en-US"/>
              <a:t>Fair die: Prob(1) = Prob(2) = . . . = Prob(6) = 1/6</a:t>
            </a:r>
          </a:p>
          <a:p>
            <a:pPr lvl="1"/>
            <a:r>
              <a:rPr lang="en-US"/>
              <a:t>Loaded die: Prob(1) = Prob(2) = . . . = Prob(5) = 1/10, Prob(6) = ½</a:t>
            </a:r>
          </a:p>
          <a:p>
            <a:pPr lvl="1"/>
            <a:r>
              <a:rPr lang="en-US"/>
              <a:t>These are the emission probabilities</a:t>
            </a:r>
          </a:p>
          <a:p>
            <a:r>
              <a:rPr lang="en-US"/>
              <a:t>Transition probabilities</a:t>
            </a:r>
          </a:p>
          <a:p>
            <a:pPr lvl="1"/>
            <a:r>
              <a:rPr lang="en-US"/>
              <a:t>Prob(Fair </a:t>
            </a:r>
            <a:r>
              <a:rPr lang="en-US">
                <a:sym typeface="Symbol" charset="0"/>
              </a:rPr>
              <a:t> Loaded) = 0.01</a:t>
            </a:r>
          </a:p>
          <a:p>
            <a:pPr lvl="1"/>
            <a:r>
              <a:rPr lang="en-US"/>
              <a:t>Prob(</a:t>
            </a:r>
            <a:r>
              <a:rPr lang="en-US">
                <a:sym typeface="Symbol" charset="0"/>
              </a:rPr>
              <a:t>Loaded</a:t>
            </a:r>
            <a:r>
              <a:rPr lang="en-US"/>
              <a:t> </a:t>
            </a:r>
            <a:r>
              <a:rPr lang="en-US">
                <a:sym typeface="Symbol" charset="0"/>
              </a:rPr>
              <a:t> </a:t>
            </a:r>
            <a:r>
              <a:rPr lang="en-US"/>
              <a:t>Fair</a:t>
            </a:r>
            <a:r>
              <a:rPr lang="en-US">
                <a:sym typeface="Symbol" charset="0"/>
              </a:rPr>
              <a:t>) = 0.2</a:t>
            </a:r>
          </a:p>
          <a:p>
            <a:pPr lvl="1"/>
            <a:r>
              <a:rPr lang="en-US">
                <a:sym typeface="Symbol" charset="0"/>
              </a:rPr>
              <a:t>Transitions between states modeled by</a:t>
            </a:r>
            <a:br>
              <a:rPr lang="en-US">
                <a:sym typeface="Symbol" charset="0"/>
              </a:rPr>
            </a:br>
            <a:r>
              <a:rPr lang="en-US">
                <a:sym typeface="Symbol" charset="0"/>
              </a:rPr>
              <a:t>a Markov process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3489C1-2660-544F-BA87-55E8266BE84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22E940-E7A1-6046-92A1-22C60771C8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5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459873F-0287-9A4B-A260-FE52D1F3913B}" type="slidenum">
              <a:rPr lang="de-DE" smtClean="0"/>
              <a:pPr/>
              <a:t>114</a:t>
            </a:fld>
            <a:endParaRPr lang="de-DE" dirty="0"/>
          </a:p>
        </p:txBody>
      </p:sp>
      <p:sp>
        <p:nvSpPr>
          <p:cNvPr id="71683" name="Rechteck 3"/>
          <p:cNvSpPr>
            <a:spLocks noChangeArrowheads="1"/>
          </p:cNvSpPr>
          <p:nvPr/>
        </p:nvSpPr>
        <p:spPr bwMode="auto">
          <a:xfrm>
            <a:off x="5022231" y="6237312"/>
            <a:ext cx="21080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dirty="0"/>
              <a:t>Slide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Changui</a:t>
            </a:r>
            <a:r>
              <a:rPr lang="de-DE" dirty="0"/>
              <a:t> Yan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03800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+mn-lt"/>
                <a:ea typeface="ＭＳ Ｐゴシック" charset="0"/>
              </a:rPr>
              <a:t>T</a:t>
            </a:r>
            <a:r>
              <a:rPr lang="en-US" dirty="0">
                <a:latin typeface="+mn-lt"/>
                <a:ea typeface="ＭＳ Ｐゴシック" charset="0"/>
                <a:cs typeface="ＭＳ Ｐゴシック" charset="0"/>
              </a:rPr>
              <a:t>ransition model for the casino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0E8756A-A31E-6B4D-8C90-0D9A181008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115</a:t>
            </a:fld>
            <a:endParaRPr lang="de-DE" dirty="0"/>
          </a:p>
        </p:txBody>
      </p:sp>
      <p:pic>
        <p:nvPicPr>
          <p:cNvPr id="7270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789" y="1995489"/>
            <a:ext cx="6715125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3"/>
          <p:cNvSpPr>
            <a:spLocks noChangeArrowheads="1"/>
          </p:cNvSpPr>
          <p:nvPr/>
        </p:nvSpPr>
        <p:spPr bwMode="auto">
          <a:xfrm>
            <a:off x="5022231" y="6237312"/>
            <a:ext cx="21080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dirty="0"/>
              <a:t>Slide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Changui</a:t>
            </a:r>
            <a:r>
              <a:rPr lang="de-DE" dirty="0"/>
              <a:t> Yan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584FAA3-6BD8-FD49-AA93-72D7F6B113D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9AD4878-F02B-7646-B7BB-641D6CA638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491229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occasionally dishonest casino</a:t>
            </a:r>
            <a:endParaRPr lang="en-US" dirty="0"/>
          </a:p>
        </p:txBody>
      </p:sp>
      <p:sp>
        <p:nvSpPr>
          <p:cNvPr id="7373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Known:</a:t>
            </a:r>
          </a:p>
          <a:p>
            <a:pPr lvl="1"/>
            <a:r>
              <a:rPr lang="en-US"/>
              <a:t>The structure of the model</a:t>
            </a:r>
          </a:p>
          <a:p>
            <a:pPr lvl="1"/>
            <a:r>
              <a:rPr lang="en-US"/>
              <a:t>The transition probabilities</a:t>
            </a:r>
          </a:p>
          <a:p>
            <a:r>
              <a:rPr lang="en-US"/>
              <a:t>Hidden:  What the casino did</a:t>
            </a:r>
          </a:p>
          <a:p>
            <a:pPr lvl="1"/>
            <a:r>
              <a:rPr lang="en-US"/>
              <a:t>FFFFFLLLLLLLFFFF...</a:t>
            </a:r>
          </a:p>
          <a:p>
            <a:r>
              <a:rPr lang="en-US"/>
              <a:t>Observable:  The series of die tosses</a:t>
            </a:r>
          </a:p>
          <a:p>
            <a:pPr lvl="1"/>
            <a:r>
              <a:rPr lang="en-US"/>
              <a:t>3415256664666153... </a:t>
            </a:r>
          </a:p>
          <a:p>
            <a:r>
              <a:rPr lang="en-US"/>
              <a:t>What we must infer:</a:t>
            </a:r>
          </a:p>
          <a:p>
            <a:pPr lvl="1"/>
            <a:r>
              <a:rPr lang="en-US"/>
              <a:t>When was a fair die used?</a:t>
            </a:r>
          </a:p>
          <a:p>
            <a:pPr lvl="1"/>
            <a:r>
              <a:rPr lang="en-US"/>
              <a:t>When was a loaded one used?</a:t>
            </a:r>
          </a:p>
          <a:p>
            <a:pPr lvl="2"/>
            <a:r>
              <a:rPr lang="en-US"/>
              <a:t>The answer is a sequence</a:t>
            </a:r>
            <a:br>
              <a:rPr lang="en-US"/>
            </a:br>
            <a:r>
              <a:rPr lang="en-US"/>
              <a:t>FFFFFFFLLLLLLFFF...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C196CF-3797-304B-8BAB-9AA0277D942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C3D89E2-D640-3E49-9D10-C6FEC09FB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459873F-0287-9A4B-A260-FE52D1F3913B}" type="slidenum">
              <a:rPr lang="de-DE" smtClean="0"/>
              <a:pPr/>
              <a:t>116</a:t>
            </a:fld>
            <a:endParaRPr lang="de-DE" dirty="0"/>
          </a:p>
        </p:txBody>
      </p:sp>
      <p:sp>
        <p:nvSpPr>
          <p:cNvPr id="5" name="Rechteck 3"/>
          <p:cNvSpPr>
            <a:spLocks noChangeArrowheads="1"/>
          </p:cNvSpPr>
          <p:nvPr/>
        </p:nvSpPr>
        <p:spPr bwMode="auto">
          <a:xfrm>
            <a:off x="5022231" y="6237312"/>
            <a:ext cx="21080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dirty="0"/>
              <a:t>Slide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Changui</a:t>
            </a:r>
            <a:r>
              <a:rPr lang="de-DE" dirty="0"/>
              <a:t> Yan</a:t>
            </a:r>
          </a:p>
        </p:txBody>
      </p:sp>
    </p:spTree>
    <p:extLst>
      <p:ext uri="{BB962C8B-B14F-4D97-AF65-F5344CB8AC3E}">
        <p14:creationId xmlns:p14="http://schemas.microsoft.com/office/powerpoint/2010/main" val="303098308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Making the inference</a:t>
            </a:r>
          </a:p>
        </p:txBody>
      </p:sp>
      <p:sp>
        <p:nvSpPr>
          <p:cNvPr id="7475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000" dirty="0">
                <a:ea typeface="ＭＳ Ｐゴシック" charset="0"/>
              </a:rPr>
              <a:t>Model assigns a probability to each explanation of the observation:</a:t>
            </a:r>
            <a:br>
              <a:rPr lang="en-US" sz="2000" dirty="0">
                <a:ea typeface="ＭＳ Ｐゴシック" charset="0"/>
              </a:rPr>
            </a:br>
            <a:r>
              <a:rPr lang="en-US" sz="2000" dirty="0">
                <a:ea typeface="ＭＳ Ｐゴシック" charset="0"/>
              </a:rPr>
              <a:t>	P(326|FFL) </a:t>
            </a:r>
            <a:br>
              <a:rPr lang="en-US" sz="2000" dirty="0">
                <a:ea typeface="ＭＳ Ｐゴシック" charset="0"/>
              </a:rPr>
            </a:br>
            <a:r>
              <a:rPr lang="en-US" sz="2000" dirty="0">
                <a:ea typeface="ＭＳ Ｐゴシック" charset="0"/>
              </a:rPr>
              <a:t>	= P(3|F)·P(F</a:t>
            </a:r>
            <a:r>
              <a:rPr lang="en-US" sz="2000" dirty="0">
                <a:ea typeface="ＭＳ Ｐゴシック" charset="0"/>
                <a:sym typeface="Symbol" charset="0"/>
              </a:rPr>
              <a:t>F)</a:t>
            </a:r>
            <a:r>
              <a:rPr lang="en-US" sz="2000" dirty="0">
                <a:ea typeface="ＭＳ Ｐゴシック" charset="0"/>
              </a:rPr>
              <a:t>·P(2|F)·P(F</a:t>
            </a:r>
            <a:r>
              <a:rPr lang="en-US" sz="2000" dirty="0">
                <a:ea typeface="ＭＳ Ｐゴシック" charset="0"/>
                <a:sym typeface="Symbol" charset="0"/>
              </a:rPr>
              <a:t>L)</a:t>
            </a:r>
            <a:r>
              <a:rPr lang="en-US" sz="2000" dirty="0">
                <a:ea typeface="ＭＳ Ｐゴシック" charset="0"/>
              </a:rPr>
              <a:t>·P(6|L)</a:t>
            </a:r>
            <a:br>
              <a:rPr lang="en-US" sz="2000" dirty="0">
                <a:ea typeface="ＭＳ Ｐゴシック" charset="0"/>
              </a:rPr>
            </a:br>
            <a:r>
              <a:rPr lang="en-US" sz="2000" dirty="0">
                <a:ea typeface="ＭＳ Ｐゴシック" charset="0"/>
              </a:rPr>
              <a:t>	= 1/6 · 0.99 · 1/6 · 0.01 · ½</a:t>
            </a:r>
          </a:p>
          <a:p>
            <a:pPr eaLnBrk="1" hangingPunct="1"/>
            <a:r>
              <a:rPr lang="en-US" sz="2000" b="1" dirty="0">
                <a:solidFill>
                  <a:schemeClr val="tx2"/>
                </a:solidFill>
                <a:ea typeface="ＭＳ Ｐゴシック" charset="0"/>
              </a:rPr>
              <a:t>Maximum Likelihood:</a:t>
            </a:r>
            <a:r>
              <a:rPr lang="en-US" sz="2000" dirty="0">
                <a:ea typeface="ＭＳ Ｐゴシック" charset="0"/>
              </a:rPr>
              <a:t>  Determine which explanation is most likely </a:t>
            </a:r>
          </a:p>
          <a:p>
            <a:pPr lvl="1" eaLnBrk="1" hangingPunct="1"/>
            <a:r>
              <a:rPr lang="en-US" sz="2000" dirty="0">
                <a:solidFill>
                  <a:schemeClr val="hlink"/>
                </a:solidFill>
                <a:ea typeface="ＭＳ Ｐゴシック" charset="0"/>
              </a:rPr>
              <a:t>Find the path </a:t>
            </a:r>
            <a:r>
              <a:rPr lang="en-US" sz="2000" i="1" dirty="0">
                <a:solidFill>
                  <a:schemeClr val="hlink"/>
                </a:solidFill>
                <a:ea typeface="ＭＳ Ｐゴシック" charset="0"/>
              </a:rPr>
              <a:t>most likely</a:t>
            </a:r>
            <a:r>
              <a:rPr lang="en-US" sz="2000" dirty="0">
                <a:solidFill>
                  <a:schemeClr val="hlink"/>
                </a:solidFill>
                <a:ea typeface="ＭＳ Ｐゴシック" charset="0"/>
              </a:rPr>
              <a:t> to have produced the observed sequence</a:t>
            </a:r>
          </a:p>
          <a:p>
            <a:pPr eaLnBrk="1" hangingPunct="1"/>
            <a:r>
              <a:rPr lang="en-US" sz="2000" b="1" dirty="0">
                <a:solidFill>
                  <a:schemeClr val="tx2"/>
                </a:solidFill>
                <a:ea typeface="ＭＳ Ｐゴシック" charset="0"/>
              </a:rPr>
              <a:t>Total probability:</a:t>
            </a:r>
            <a:r>
              <a:rPr lang="en-US" sz="2000" dirty="0">
                <a:ea typeface="ＭＳ Ｐゴシック" charset="0"/>
              </a:rPr>
              <a:t>  Determine probability that observed sequence was produced by the model</a:t>
            </a:r>
          </a:p>
          <a:p>
            <a:pPr lvl="1" eaLnBrk="1" hangingPunct="1"/>
            <a:r>
              <a:rPr lang="en-US" sz="2000" dirty="0">
                <a:solidFill>
                  <a:schemeClr val="hlink"/>
                </a:solidFill>
                <a:ea typeface="ＭＳ Ｐゴシック" charset="0"/>
              </a:rPr>
              <a:t>Consider </a:t>
            </a:r>
            <a:r>
              <a:rPr lang="en-US" sz="2000" i="1" dirty="0">
                <a:solidFill>
                  <a:schemeClr val="hlink"/>
                </a:solidFill>
                <a:ea typeface="ＭＳ Ｐゴシック" charset="0"/>
              </a:rPr>
              <a:t>all</a:t>
            </a:r>
            <a:r>
              <a:rPr lang="en-US" sz="2000" dirty="0">
                <a:solidFill>
                  <a:schemeClr val="hlink"/>
                </a:solidFill>
                <a:ea typeface="ＭＳ Ｐゴシック" charset="0"/>
              </a:rPr>
              <a:t> paths that could have produced the observed sequence</a:t>
            </a:r>
          </a:p>
        </p:txBody>
      </p:sp>
      <p:sp>
        <p:nvSpPr>
          <p:cNvPr id="6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117</a:t>
            </a:fld>
            <a:endParaRPr lang="de-DE" dirty="0"/>
          </a:p>
        </p:txBody>
      </p:sp>
      <p:sp>
        <p:nvSpPr>
          <p:cNvPr id="5" name="Rechteck 3"/>
          <p:cNvSpPr>
            <a:spLocks noChangeArrowheads="1"/>
          </p:cNvSpPr>
          <p:nvPr/>
        </p:nvSpPr>
        <p:spPr bwMode="auto">
          <a:xfrm>
            <a:off x="5022231" y="6237312"/>
            <a:ext cx="21080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dirty="0"/>
              <a:t>Slide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Changui</a:t>
            </a:r>
            <a:r>
              <a:rPr lang="de-DE" dirty="0"/>
              <a:t> Yan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9867A1-3807-4F4D-89A5-FDF054005AD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331B702-1E01-0A42-A271-C1AF0A0AD8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7226801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+mn-lt"/>
                <a:ea typeface="ＭＳ Ｐゴシック" charset="0"/>
                <a:cs typeface="ＭＳ Ｐゴシック" charset="0"/>
              </a:rPr>
              <a:t>Notation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26DD0-D191-FE40-A336-620B224DBB6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701F50-ECD0-DE46-AC38-1CF34253BE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8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118</a:t>
            </a:fld>
            <a:endParaRPr lang="de-DE" dirty="0"/>
          </a:p>
        </p:txBody>
      </p:sp>
      <p:graphicFrame>
        <p:nvGraphicFramePr>
          <p:cNvPr id="75780" name="Object 3"/>
          <p:cNvGraphicFramePr>
            <a:graphicFrameLocks noChangeAspect="1"/>
          </p:cNvGraphicFramePr>
          <p:nvPr>
            <p:extLst/>
          </p:nvPr>
        </p:nvGraphicFramePr>
        <p:xfrm>
          <a:off x="4503738" y="5367338"/>
          <a:ext cx="3287712" cy="474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83" name="Formel" r:id="rId3" imgW="1498600" imgH="215900" progId="Equation.3">
                  <p:embed/>
                </p:oleObj>
              </mc:Choice>
              <mc:Fallback>
                <p:oleObj name="Formel" r:id="rId3" imgW="1498600" imgH="215900" progId="Equation.3">
                  <p:embed/>
                  <p:pic>
                    <p:nvPicPr>
                      <p:cNvPr id="7578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3738" y="5367338"/>
                        <a:ext cx="3287712" cy="474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3"/>
          <p:cNvSpPr>
            <a:spLocks noChangeArrowheads="1"/>
          </p:cNvSpPr>
          <p:nvPr/>
        </p:nvSpPr>
        <p:spPr bwMode="auto">
          <a:xfrm>
            <a:off x="5022231" y="6237312"/>
            <a:ext cx="21080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dirty="0"/>
              <a:t>Slide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Changui</a:t>
            </a:r>
            <a:r>
              <a:rPr lang="de-DE" dirty="0"/>
              <a:t> Yan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471D27-5717-6446-B9BA-7EB4C7545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>
                <a:ea typeface="ＭＳ Ｐゴシック" charset="0"/>
              </a:rPr>
              <a:t>x </a:t>
            </a:r>
            <a:r>
              <a:rPr lang="en-US" dirty="0">
                <a:ea typeface="ＭＳ Ｐゴシック" charset="0"/>
              </a:rPr>
              <a:t>is</a:t>
            </a:r>
            <a:r>
              <a:rPr lang="en-US" i="1" dirty="0">
                <a:ea typeface="ＭＳ Ｐゴシック" charset="0"/>
              </a:rPr>
              <a:t> </a:t>
            </a:r>
            <a:r>
              <a:rPr lang="en-US" dirty="0">
                <a:ea typeface="ＭＳ Ｐゴシック" charset="0"/>
              </a:rPr>
              <a:t>the sequence of symbols emitted by model</a:t>
            </a:r>
            <a:endParaRPr lang="en-US" i="1" dirty="0">
              <a:ea typeface="ＭＳ Ｐゴシック" charset="0"/>
            </a:endParaRPr>
          </a:p>
          <a:p>
            <a:pPr lvl="1"/>
            <a:r>
              <a:rPr lang="en-US" sz="2000" i="1" dirty="0">
                <a:ea typeface="ＭＳ Ｐゴシック" charset="0"/>
              </a:rPr>
              <a:t>x</a:t>
            </a:r>
            <a:r>
              <a:rPr lang="en-US" sz="2000" i="1" baseline="-25000" dirty="0">
                <a:ea typeface="ＭＳ Ｐゴシック" charset="0"/>
              </a:rPr>
              <a:t>i</a:t>
            </a:r>
            <a:r>
              <a:rPr lang="en-US" sz="2000" dirty="0">
                <a:ea typeface="ＭＳ Ｐゴシック" charset="0"/>
              </a:rPr>
              <a:t> is the symbol emitted at time </a:t>
            </a:r>
            <a:r>
              <a:rPr lang="en-US" sz="2000" i="1" dirty="0" err="1">
                <a:ea typeface="ＭＳ Ｐゴシック" charset="0"/>
              </a:rPr>
              <a:t>i</a:t>
            </a:r>
            <a:endParaRPr lang="en-US" sz="2000" i="1" dirty="0">
              <a:ea typeface="ＭＳ Ｐゴシック" charset="0"/>
            </a:endParaRPr>
          </a:p>
          <a:p>
            <a:r>
              <a:rPr lang="en-US" dirty="0">
                <a:ea typeface="ＭＳ Ｐゴシック" charset="0"/>
              </a:rPr>
              <a:t>A </a:t>
            </a:r>
            <a:r>
              <a:rPr lang="en-US" b="1" i="1" dirty="0">
                <a:ea typeface="ＭＳ Ｐゴシック" charset="0"/>
              </a:rPr>
              <a:t>path</a:t>
            </a:r>
            <a:r>
              <a:rPr lang="en-US" dirty="0">
                <a:ea typeface="ＭＳ Ｐゴシック" charset="0"/>
              </a:rPr>
              <a:t>, </a:t>
            </a:r>
            <a:r>
              <a:rPr lang="en-US" i="1" dirty="0">
                <a:ea typeface="ＭＳ Ｐゴシック" charset="0"/>
                <a:sym typeface="Symbol" charset="0"/>
              </a:rPr>
              <a:t></a:t>
            </a:r>
            <a:r>
              <a:rPr lang="en-US" dirty="0">
                <a:ea typeface="ＭＳ Ｐゴシック" charset="0"/>
                <a:sym typeface="Symbol" charset="0"/>
              </a:rPr>
              <a:t>,</a:t>
            </a:r>
            <a:r>
              <a:rPr lang="en-US" dirty="0">
                <a:ea typeface="ＭＳ Ｐゴシック" charset="0"/>
              </a:rPr>
              <a:t> is a  sequence of states</a:t>
            </a:r>
          </a:p>
          <a:p>
            <a:pPr lvl="1"/>
            <a:r>
              <a:rPr lang="en-US" sz="2000" dirty="0">
                <a:ea typeface="ＭＳ Ｐゴシック" charset="0"/>
              </a:rPr>
              <a:t>The </a:t>
            </a:r>
            <a:r>
              <a:rPr lang="en-US" sz="2000" i="1" dirty="0" err="1">
                <a:ea typeface="ＭＳ Ｐゴシック" charset="0"/>
              </a:rPr>
              <a:t>i-</a:t>
            </a:r>
            <a:r>
              <a:rPr lang="en-US" sz="2000" dirty="0" err="1">
                <a:ea typeface="ＭＳ Ｐゴシック" charset="0"/>
              </a:rPr>
              <a:t>th</a:t>
            </a:r>
            <a:r>
              <a:rPr lang="en-US" sz="2000" dirty="0">
                <a:ea typeface="ＭＳ Ｐゴシック" charset="0"/>
              </a:rPr>
              <a:t> state in </a:t>
            </a:r>
            <a:r>
              <a:rPr lang="en-US" sz="2000" i="1" dirty="0">
                <a:ea typeface="ＭＳ Ｐゴシック" charset="0"/>
                <a:sym typeface="Symbol" charset="0"/>
              </a:rPr>
              <a:t></a:t>
            </a:r>
            <a:r>
              <a:rPr lang="en-US" sz="2000" dirty="0">
                <a:ea typeface="ＭＳ Ｐゴシック" charset="0"/>
              </a:rPr>
              <a:t> is </a:t>
            </a:r>
            <a:r>
              <a:rPr lang="en-US" sz="2000" i="1" dirty="0">
                <a:ea typeface="ＭＳ Ｐゴシック" charset="0"/>
                <a:sym typeface="Symbol" charset="0"/>
              </a:rPr>
              <a:t></a:t>
            </a:r>
            <a:r>
              <a:rPr lang="en-US" sz="2000" i="1" baseline="-25000" dirty="0" err="1">
                <a:ea typeface="ＭＳ Ｐゴシック" charset="0"/>
                <a:sym typeface="Symbol" charset="0"/>
              </a:rPr>
              <a:t>i</a:t>
            </a:r>
            <a:endParaRPr lang="en-US" sz="2000" dirty="0">
              <a:ea typeface="ＭＳ Ｐゴシック" charset="0"/>
            </a:endParaRPr>
          </a:p>
          <a:p>
            <a:r>
              <a:rPr lang="en-US" i="1" dirty="0" err="1">
                <a:ea typeface="ＭＳ Ｐゴシック" charset="0"/>
              </a:rPr>
              <a:t>a</a:t>
            </a:r>
            <a:r>
              <a:rPr lang="en-US" i="1" baseline="-25000" dirty="0" err="1">
                <a:ea typeface="ＭＳ Ｐゴシック" charset="0"/>
              </a:rPr>
              <a:t>kr</a:t>
            </a:r>
            <a:r>
              <a:rPr lang="en-US" dirty="0">
                <a:ea typeface="ＭＳ Ｐゴシック" charset="0"/>
              </a:rPr>
              <a:t> is the probability of making a transition from state </a:t>
            </a:r>
            <a:r>
              <a:rPr lang="en-US" i="1" dirty="0">
                <a:ea typeface="ＭＳ Ｐゴシック" charset="0"/>
              </a:rPr>
              <a:t>k</a:t>
            </a:r>
            <a:r>
              <a:rPr lang="en-US" dirty="0">
                <a:ea typeface="ＭＳ Ｐゴシック" charset="0"/>
              </a:rPr>
              <a:t> to state </a:t>
            </a:r>
            <a:r>
              <a:rPr lang="en-US" i="1" dirty="0">
                <a:ea typeface="ＭＳ Ｐゴシック" charset="0"/>
              </a:rPr>
              <a:t>r</a:t>
            </a:r>
            <a:r>
              <a:rPr lang="en-US" dirty="0">
                <a:ea typeface="ＭＳ Ｐゴシック" charset="0"/>
              </a:rPr>
              <a:t>:</a:t>
            </a:r>
            <a:br>
              <a:rPr lang="en-US" dirty="0">
                <a:ea typeface="ＭＳ Ｐゴシック" charset="0"/>
              </a:rPr>
            </a:br>
            <a:br>
              <a:rPr lang="en-US" dirty="0">
                <a:ea typeface="ＭＳ Ｐゴシック" charset="0"/>
              </a:rPr>
            </a:br>
            <a:endParaRPr lang="en-US" dirty="0">
              <a:ea typeface="ＭＳ Ｐゴシック" charset="0"/>
            </a:endParaRPr>
          </a:p>
          <a:p>
            <a:r>
              <a:rPr lang="en-US" i="1" dirty="0" err="1">
                <a:ea typeface="ＭＳ Ｐゴシック" charset="0"/>
              </a:rPr>
              <a:t>e</a:t>
            </a:r>
            <a:r>
              <a:rPr lang="en-US" i="1" baseline="-25000" dirty="0" err="1">
                <a:ea typeface="ＭＳ Ｐゴシック" charset="0"/>
              </a:rPr>
              <a:t>k</a:t>
            </a:r>
            <a:r>
              <a:rPr lang="en-US" dirty="0">
                <a:ea typeface="ＭＳ Ｐゴシック" charset="0"/>
              </a:rPr>
              <a:t>(</a:t>
            </a:r>
            <a:r>
              <a:rPr lang="en-US" i="1" dirty="0">
                <a:ea typeface="ＭＳ Ｐゴシック" charset="0"/>
              </a:rPr>
              <a:t>b</a:t>
            </a:r>
            <a:r>
              <a:rPr lang="en-US" dirty="0">
                <a:ea typeface="ＭＳ Ｐゴシック" charset="0"/>
              </a:rPr>
              <a:t>) is the probability that symbol </a:t>
            </a:r>
            <a:r>
              <a:rPr lang="en-US" i="1" dirty="0">
                <a:ea typeface="ＭＳ Ｐゴシック" charset="0"/>
              </a:rPr>
              <a:t>b</a:t>
            </a:r>
            <a:r>
              <a:rPr lang="en-US" dirty="0">
                <a:ea typeface="ＭＳ Ｐゴシック" charset="0"/>
              </a:rPr>
              <a:t> is emitted when in state </a:t>
            </a:r>
            <a:r>
              <a:rPr lang="en-US" i="1" dirty="0">
                <a:ea typeface="ＭＳ Ｐゴシック" charset="0"/>
              </a:rPr>
              <a:t>k</a:t>
            </a:r>
          </a:p>
          <a:p>
            <a:endParaRPr lang="en-US" dirty="0">
              <a:ea typeface="ＭＳ Ｐゴシック" charset="0"/>
            </a:endParaRPr>
          </a:p>
          <a:p>
            <a:endParaRPr lang="de-DE" dirty="0"/>
          </a:p>
        </p:txBody>
      </p:sp>
      <p:graphicFrame>
        <p:nvGraphicFramePr>
          <p:cNvPr id="12" name="Object 2">
            <a:extLst>
              <a:ext uri="{FF2B5EF4-FFF2-40B4-BE49-F238E27FC236}">
                <a16:creationId xmlns:a16="http://schemas.microsoft.com/office/drawing/2014/main" id="{188B5A7E-3296-9948-807A-333DD3E005DF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378450" y="3678238"/>
          <a:ext cx="14478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84" name="Formel" r:id="rId5" imgW="1447800" imgH="215900" progId="Equation.3">
                  <p:embed/>
                </p:oleObj>
              </mc:Choice>
              <mc:Fallback>
                <p:oleObj name="Formel" r:id="rId5" imgW="1447800" imgH="215900" progId="Equation.3">
                  <p:embed/>
                  <p:pic>
                    <p:nvPicPr>
                      <p:cNvPr id="12" name="Object 2">
                        <a:extLst>
                          <a:ext uri="{FF2B5EF4-FFF2-40B4-BE49-F238E27FC236}">
                            <a16:creationId xmlns:a16="http://schemas.microsoft.com/office/drawing/2014/main" id="{188B5A7E-3296-9948-807A-333DD3E005D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78450" y="3678238"/>
                        <a:ext cx="14478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7436146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A “parse” of a sequence</a:t>
            </a:r>
          </a:p>
        </p:txBody>
      </p:sp>
      <p:graphicFrame>
        <p:nvGraphicFramePr>
          <p:cNvPr id="31839" name="Object 2"/>
          <p:cNvGraphicFramePr>
            <a:graphicFrameLocks noGrp="1" noChangeAspect="1"/>
          </p:cNvGraphicFramePr>
          <p:nvPr>
            <p:ph idx="1"/>
            <p:extLst/>
          </p:nvPr>
        </p:nvGraphicFramePr>
        <p:xfrm>
          <a:off x="5187599" y="5386076"/>
          <a:ext cx="18288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86" name="Formel" r:id="rId3" imgW="1828800" imgH="457200" progId="Equation.3">
                  <p:embed/>
                </p:oleObj>
              </mc:Choice>
              <mc:Fallback>
                <p:oleObj name="Formel" r:id="rId3" imgW="1828800" imgH="457200" progId="Equation.3">
                  <p:embed/>
                  <p:pic>
                    <p:nvPicPr>
                      <p:cNvPr id="3183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7599" y="5386076"/>
                        <a:ext cx="18288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5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119</a:t>
            </a:fld>
            <a:endParaRPr lang="de-DE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054351" y="1340769"/>
            <a:ext cx="530225" cy="2587625"/>
            <a:chOff x="960" y="1680"/>
            <a:chExt cx="334" cy="1630"/>
          </a:xfrm>
        </p:grpSpPr>
        <p:sp>
          <p:nvSpPr>
            <p:cNvPr id="76889" name="Oval 5"/>
            <p:cNvSpPr>
              <a:spLocks noChangeArrowheads="1"/>
            </p:cNvSpPr>
            <p:nvPr/>
          </p:nvSpPr>
          <p:spPr bwMode="auto">
            <a:xfrm>
              <a:off x="960" y="1680"/>
              <a:ext cx="334" cy="334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0099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b="1">
                  <a:solidFill>
                    <a:srgbClr val="FF0000"/>
                  </a:solidFill>
                  <a:latin typeface="Comic Sans MS" charset="0"/>
                </a:rPr>
                <a:t>1</a:t>
              </a:r>
            </a:p>
          </p:txBody>
        </p:sp>
        <p:sp>
          <p:nvSpPr>
            <p:cNvPr id="76890" name="Oval 6"/>
            <p:cNvSpPr>
              <a:spLocks noChangeArrowheads="1"/>
            </p:cNvSpPr>
            <p:nvPr/>
          </p:nvSpPr>
          <p:spPr bwMode="auto">
            <a:xfrm>
              <a:off x="960" y="2112"/>
              <a:ext cx="334" cy="334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0099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b="1">
                  <a:solidFill>
                    <a:srgbClr val="FF0000"/>
                  </a:solidFill>
                  <a:latin typeface="Comic Sans MS" charset="0"/>
                </a:rPr>
                <a:t>2</a:t>
              </a:r>
            </a:p>
          </p:txBody>
        </p:sp>
        <p:sp>
          <p:nvSpPr>
            <p:cNvPr id="76891" name="Oval 7"/>
            <p:cNvSpPr>
              <a:spLocks noChangeArrowheads="1"/>
            </p:cNvSpPr>
            <p:nvPr/>
          </p:nvSpPr>
          <p:spPr bwMode="auto">
            <a:xfrm>
              <a:off x="960" y="2976"/>
              <a:ext cx="334" cy="334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0099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b="1">
                  <a:solidFill>
                    <a:srgbClr val="FF0000"/>
                  </a:solidFill>
                  <a:latin typeface="Comic Sans MS" charset="0"/>
                </a:rPr>
                <a:t>K</a:t>
              </a:r>
            </a:p>
          </p:txBody>
        </p:sp>
        <p:sp>
          <p:nvSpPr>
            <p:cNvPr id="76892" name="Text Box 8"/>
            <p:cNvSpPr txBox="1">
              <a:spLocks noChangeArrowheads="1"/>
            </p:cNvSpPr>
            <p:nvPr/>
          </p:nvSpPr>
          <p:spPr bwMode="auto">
            <a:xfrm>
              <a:off x="1008" y="2595"/>
              <a:ext cx="24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>
                  <a:solidFill>
                    <a:schemeClr val="hlink"/>
                  </a:solidFill>
                  <a:latin typeface="Comic Sans MS" charset="0"/>
                </a:rPr>
                <a:t>…</a:t>
              </a: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4425951" y="1340769"/>
            <a:ext cx="530225" cy="2587625"/>
            <a:chOff x="1824" y="1680"/>
            <a:chExt cx="334" cy="1630"/>
          </a:xfrm>
        </p:grpSpPr>
        <p:sp>
          <p:nvSpPr>
            <p:cNvPr id="76885" name="Oval 10"/>
            <p:cNvSpPr>
              <a:spLocks noChangeArrowheads="1"/>
            </p:cNvSpPr>
            <p:nvPr/>
          </p:nvSpPr>
          <p:spPr bwMode="auto">
            <a:xfrm>
              <a:off x="1824" y="1680"/>
              <a:ext cx="334" cy="334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0099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b="1">
                  <a:solidFill>
                    <a:srgbClr val="FF0000"/>
                  </a:solidFill>
                  <a:latin typeface="Comic Sans MS" charset="0"/>
                </a:rPr>
                <a:t>1</a:t>
              </a:r>
            </a:p>
          </p:txBody>
        </p:sp>
        <p:sp>
          <p:nvSpPr>
            <p:cNvPr id="76886" name="Oval 11"/>
            <p:cNvSpPr>
              <a:spLocks noChangeArrowheads="1"/>
            </p:cNvSpPr>
            <p:nvPr/>
          </p:nvSpPr>
          <p:spPr bwMode="auto">
            <a:xfrm>
              <a:off x="1824" y="2112"/>
              <a:ext cx="334" cy="334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0099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b="1">
                  <a:solidFill>
                    <a:srgbClr val="FF0000"/>
                  </a:solidFill>
                  <a:latin typeface="Comic Sans MS" charset="0"/>
                </a:rPr>
                <a:t>2</a:t>
              </a:r>
            </a:p>
          </p:txBody>
        </p:sp>
        <p:sp>
          <p:nvSpPr>
            <p:cNvPr id="76887" name="Oval 12"/>
            <p:cNvSpPr>
              <a:spLocks noChangeArrowheads="1"/>
            </p:cNvSpPr>
            <p:nvPr/>
          </p:nvSpPr>
          <p:spPr bwMode="auto">
            <a:xfrm>
              <a:off x="1824" y="2976"/>
              <a:ext cx="334" cy="334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0099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b="1">
                  <a:solidFill>
                    <a:srgbClr val="FF0000"/>
                  </a:solidFill>
                  <a:latin typeface="Comic Sans MS" charset="0"/>
                </a:rPr>
                <a:t>K</a:t>
              </a:r>
            </a:p>
          </p:txBody>
        </p:sp>
        <p:sp>
          <p:nvSpPr>
            <p:cNvPr id="76888" name="Text Box 13"/>
            <p:cNvSpPr txBox="1">
              <a:spLocks noChangeArrowheads="1"/>
            </p:cNvSpPr>
            <p:nvPr/>
          </p:nvSpPr>
          <p:spPr bwMode="auto">
            <a:xfrm>
              <a:off x="1872" y="2595"/>
              <a:ext cx="24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>
                  <a:solidFill>
                    <a:schemeClr val="hlink"/>
                  </a:solidFill>
                  <a:latin typeface="Comic Sans MS" charset="0"/>
                </a:rPr>
                <a:t>…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5797551" y="1340769"/>
            <a:ext cx="530225" cy="2587625"/>
            <a:chOff x="2688" y="1680"/>
            <a:chExt cx="334" cy="1630"/>
          </a:xfrm>
        </p:grpSpPr>
        <p:sp>
          <p:nvSpPr>
            <p:cNvPr id="76881" name="Oval 15"/>
            <p:cNvSpPr>
              <a:spLocks noChangeArrowheads="1"/>
            </p:cNvSpPr>
            <p:nvPr/>
          </p:nvSpPr>
          <p:spPr bwMode="auto">
            <a:xfrm>
              <a:off x="2688" y="1680"/>
              <a:ext cx="334" cy="334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0099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b="1">
                  <a:solidFill>
                    <a:srgbClr val="FF0000"/>
                  </a:solidFill>
                  <a:latin typeface="Comic Sans MS" charset="0"/>
                </a:rPr>
                <a:t>1</a:t>
              </a:r>
            </a:p>
          </p:txBody>
        </p:sp>
        <p:sp>
          <p:nvSpPr>
            <p:cNvPr id="76882" name="Oval 16"/>
            <p:cNvSpPr>
              <a:spLocks noChangeArrowheads="1"/>
            </p:cNvSpPr>
            <p:nvPr/>
          </p:nvSpPr>
          <p:spPr bwMode="auto">
            <a:xfrm>
              <a:off x="2688" y="2112"/>
              <a:ext cx="334" cy="334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0099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b="1">
                  <a:solidFill>
                    <a:srgbClr val="FF0000"/>
                  </a:solidFill>
                  <a:latin typeface="Comic Sans MS" charset="0"/>
                </a:rPr>
                <a:t>2</a:t>
              </a:r>
            </a:p>
          </p:txBody>
        </p:sp>
        <p:sp>
          <p:nvSpPr>
            <p:cNvPr id="76883" name="Oval 17"/>
            <p:cNvSpPr>
              <a:spLocks noChangeArrowheads="1"/>
            </p:cNvSpPr>
            <p:nvPr/>
          </p:nvSpPr>
          <p:spPr bwMode="auto">
            <a:xfrm>
              <a:off x="2688" y="2976"/>
              <a:ext cx="334" cy="334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0099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b="1">
                  <a:solidFill>
                    <a:srgbClr val="FF0000"/>
                  </a:solidFill>
                  <a:latin typeface="Comic Sans MS" charset="0"/>
                </a:rPr>
                <a:t>K</a:t>
              </a:r>
            </a:p>
          </p:txBody>
        </p:sp>
        <p:sp>
          <p:nvSpPr>
            <p:cNvPr id="76884" name="Text Box 18"/>
            <p:cNvSpPr txBox="1">
              <a:spLocks noChangeArrowheads="1"/>
            </p:cNvSpPr>
            <p:nvPr/>
          </p:nvSpPr>
          <p:spPr bwMode="auto">
            <a:xfrm>
              <a:off x="2736" y="2595"/>
              <a:ext cx="24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>
                  <a:solidFill>
                    <a:schemeClr val="hlink"/>
                  </a:solidFill>
                  <a:latin typeface="Comic Sans MS" charset="0"/>
                </a:rPr>
                <a:t>…</a:t>
              </a:r>
            </a:p>
          </p:txBody>
        </p:sp>
      </p:grp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7245357" y="1436018"/>
            <a:ext cx="438151" cy="2519362"/>
            <a:chOff x="3600" y="1740"/>
            <a:chExt cx="276" cy="1587"/>
          </a:xfrm>
        </p:grpSpPr>
        <p:sp>
          <p:nvSpPr>
            <p:cNvPr id="76878" name="Text Box 20"/>
            <p:cNvSpPr txBox="1">
              <a:spLocks noChangeArrowheads="1"/>
            </p:cNvSpPr>
            <p:nvPr/>
          </p:nvSpPr>
          <p:spPr bwMode="auto">
            <a:xfrm>
              <a:off x="3628" y="1740"/>
              <a:ext cx="24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>
                  <a:solidFill>
                    <a:schemeClr val="hlink"/>
                  </a:solidFill>
                  <a:latin typeface="Comic Sans MS" charset="0"/>
                </a:rPr>
                <a:t>…</a:t>
              </a:r>
            </a:p>
          </p:txBody>
        </p:sp>
        <p:sp>
          <p:nvSpPr>
            <p:cNvPr id="76879" name="Text Box 21"/>
            <p:cNvSpPr txBox="1">
              <a:spLocks noChangeArrowheads="1"/>
            </p:cNvSpPr>
            <p:nvPr/>
          </p:nvSpPr>
          <p:spPr bwMode="auto">
            <a:xfrm>
              <a:off x="3628" y="2163"/>
              <a:ext cx="24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>
                  <a:solidFill>
                    <a:schemeClr val="hlink"/>
                  </a:solidFill>
                  <a:latin typeface="Comic Sans MS" charset="0"/>
                </a:rPr>
                <a:t>…</a:t>
              </a:r>
            </a:p>
          </p:txBody>
        </p:sp>
        <p:sp>
          <p:nvSpPr>
            <p:cNvPr id="76880" name="Text Box 22"/>
            <p:cNvSpPr txBox="1">
              <a:spLocks noChangeArrowheads="1"/>
            </p:cNvSpPr>
            <p:nvPr/>
          </p:nvSpPr>
          <p:spPr bwMode="auto">
            <a:xfrm>
              <a:off x="3600" y="3036"/>
              <a:ext cx="24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>
                  <a:solidFill>
                    <a:schemeClr val="hlink"/>
                  </a:solidFill>
                  <a:latin typeface="Comic Sans MS" charset="0"/>
                </a:rPr>
                <a:t>…</a:t>
              </a:r>
            </a:p>
          </p:txBody>
        </p:sp>
      </p:grpSp>
      <p:grpSp>
        <p:nvGrpSpPr>
          <p:cNvPr id="6" name="Group 23"/>
          <p:cNvGrpSpPr>
            <a:grpSpLocks/>
          </p:cNvGrpSpPr>
          <p:nvPr/>
        </p:nvGrpSpPr>
        <p:grpSpPr bwMode="auto">
          <a:xfrm>
            <a:off x="8620126" y="1340769"/>
            <a:ext cx="530225" cy="2587625"/>
            <a:chOff x="4466" y="1680"/>
            <a:chExt cx="334" cy="1630"/>
          </a:xfrm>
        </p:grpSpPr>
        <p:sp>
          <p:nvSpPr>
            <p:cNvPr id="76874" name="Oval 24"/>
            <p:cNvSpPr>
              <a:spLocks noChangeArrowheads="1"/>
            </p:cNvSpPr>
            <p:nvPr/>
          </p:nvSpPr>
          <p:spPr bwMode="auto">
            <a:xfrm>
              <a:off x="4466" y="1680"/>
              <a:ext cx="334" cy="334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0099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b="1">
                  <a:solidFill>
                    <a:srgbClr val="FF0000"/>
                  </a:solidFill>
                  <a:latin typeface="Comic Sans MS" charset="0"/>
                </a:rPr>
                <a:t>1</a:t>
              </a:r>
            </a:p>
          </p:txBody>
        </p:sp>
        <p:sp>
          <p:nvSpPr>
            <p:cNvPr id="76875" name="Oval 25"/>
            <p:cNvSpPr>
              <a:spLocks noChangeArrowheads="1"/>
            </p:cNvSpPr>
            <p:nvPr/>
          </p:nvSpPr>
          <p:spPr bwMode="auto">
            <a:xfrm>
              <a:off x="4466" y="2112"/>
              <a:ext cx="334" cy="334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0099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b="1">
                  <a:solidFill>
                    <a:srgbClr val="FF0000"/>
                  </a:solidFill>
                  <a:latin typeface="Comic Sans MS" charset="0"/>
                </a:rPr>
                <a:t>2</a:t>
              </a:r>
            </a:p>
          </p:txBody>
        </p:sp>
        <p:sp>
          <p:nvSpPr>
            <p:cNvPr id="76876" name="Oval 26"/>
            <p:cNvSpPr>
              <a:spLocks noChangeArrowheads="1"/>
            </p:cNvSpPr>
            <p:nvPr/>
          </p:nvSpPr>
          <p:spPr bwMode="auto">
            <a:xfrm>
              <a:off x="4466" y="2976"/>
              <a:ext cx="334" cy="334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0099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b="1">
                  <a:solidFill>
                    <a:srgbClr val="FF0000"/>
                  </a:solidFill>
                  <a:latin typeface="Comic Sans MS" charset="0"/>
                </a:rPr>
                <a:t>K</a:t>
              </a:r>
            </a:p>
          </p:txBody>
        </p:sp>
        <p:sp>
          <p:nvSpPr>
            <p:cNvPr id="76877" name="Text Box 27"/>
            <p:cNvSpPr txBox="1">
              <a:spLocks noChangeArrowheads="1"/>
            </p:cNvSpPr>
            <p:nvPr/>
          </p:nvSpPr>
          <p:spPr bwMode="auto">
            <a:xfrm>
              <a:off x="4514" y="2595"/>
              <a:ext cx="24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>
                  <a:solidFill>
                    <a:schemeClr val="hlink"/>
                  </a:solidFill>
                  <a:latin typeface="Comic Sans MS" charset="0"/>
                </a:rPr>
                <a:t>…</a:t>
              </a:r>
            </a:p>
          </p:txBody>
        </p:sp>
      </p:grpSp>
      <p:sp>
        <p:nvSpPr>
          <p:cNvPr id="31772" name="Line 28"/>
          <p:cNvSpPr>
            <a:spLocks noChangeShapeType="1"/>
          </p:cNvSpPr>
          <p:nvPr/>
        </p:nvSpPr>
        <p:spPr bwMode="auto">
          <a:xfrm>
            <a:off x="3282950" y="4312568"/>
            <a:ext cx="0" cy="38100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1773" name="Text Box 29"/>
          <p:cNvSpPr txBox="1">
            <a:spLocks noChangeArrowheads="1"/>
          </p:cNvSpPr>
          <p:nvPr/>
        </p:nvSpPr>
        <p:spPr bwMode="auto">
          <a:xfrm>
            <a:off x="3138488" y="4695155"/>
            <a:ext cx="4556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accent2"/>
                </a:solidFill>
                <a:latin typeface="Comic Sans MS" charset="0"/>
              </a:rPr>
              <a:t>x</a:t>
            </a:r>
            <a:r>
              <a:rPr lang="en-US" baseline="-25000">
                <a:solidFill>
                  <a:schemeClr val="accent2"/>
                </a:solidFill>
                <a:latin typeface="Comic Sans MS" charset="0"/>
              </a:rPr>
              <a:t>1</a:t>
            </a:r>
            <a:endParaRPr lang="en-US">
              <a:solidFill>
                <a:schemeClr val="accent2"/>
              </a:solidFill>
              <a:latin typeface="Comic Sans MS" charset="0"/>
            </a:endParaRPr>
          </a:p>
        </p:txBody>
      </p:sp>
      <p:sp>
        <p:nvSpPr>
          <p:cNvPr id="31774" name="Line 30"/>
          <p:cNvSpPr>
            <a:spLocks noChangeShapeType="1"/>
          </p:cNvSpPr>
          <p:nvPr/>
        </p:nvSpPr>
        <p:spPr bwMode="auto">
          <a:xfrm>
            <a:off x="4646613" y="4312568"/>
            <a:ext cx="0" cy="38100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1775" name="Text Box 31"/>
          <p:cNvSpPr txBox="1">
            <a:spLocks noChangeArrowheads="1"/>
          </p:cNvSpPr>
          <p:nvPr/>
        </p:nvSpPr>
        <p:spPr bwMode="auto">
          <a:xfrm>
            <a:off x="4502151" y="4695155"/>
            <a:ext cx="4873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accent2"/>
                </a:solidFill>
                <a:latin typeface="Comic Sans MS" charset="0"/>
              </a:rPr>
              <a:t>x</a:t>
            </a:r>
            <a:r>
              <a:rPr lang="en-US" baseline="-25000">
                <a:solidFill>
                  <a:schemeClr val="accent2"/>
                </a:solidFill>
                <a:latin typeface="Comic Sans MS" charset="0"/>
              </a:rPr>
              <a:t>2</a:t>
            </a:r>
            <a:endParaRPr lang="en-US">
              <a:solidFill>
                <a:schemeClr val="accent2"/>
              </a:solidFill>
              <a:latin typeface="Comic Sans MS" charset="0"/>
            </a:endParaRPr>
          </a:p>
        </p:txBody>
      </p:sp>
      <p:sp>
        <p:nvSpPr>
          <p:cNvPr id="31776" name="Line 32"/>
          <p:cNvSpPr>
            <a:spLocks noChangeShapeType="1"/>
          </p:cNvSpPr>
          <p:nvPr/>
        </p:nvSpPr>
        <p:spPr bwMode="auto">
          <a:xfrm>
            <a:off x="6018213" y="4312568"/>
            <a:ext cx="0" cy="38100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1777" name="Text Box 33"/>
          <p:cNvSpPr txBox="1">
            <a:spLocks noChangeArrowheads="1"/>
          </p:cNvSpPr>
          <p:nvPr/>
        </p:nvSpPr>
        <p:spPr bwMode="auto">
          <a:xfrm>
            <a:off x="5873751" y="4695155"/>
            <a:ext cx="4873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accent2"/>
                </a:solidFill>
                <a:latin typeface="Comic Sans MS" charset="0"/>
              </a:rPr>
              <a:t>x</a:t>
            </a:r>
            <a:r>
              <a:rPr lang="en-US" baseline="-25000">
                <a:solidFill>
                  <a:schemeClr val="accent2"/>
                </a:solidFill>
                <a:latin typeface="Comic Sans MS" charset="0"/>
              </a:rPr>
              <a:t>3</a:t>
            </a:r>
            <a:endParaRPr lang="en-US">
              <a:solidFill>
                <a:schemeClr val="accent2"/>
              </a:solidFill>
              <a:latin typeface="Comic Sans MS" charset="0"/>
            </a:endParaRPr>
          </a:p>
        </p:txBody>
      </p:sp>
      <p:sp>
        <p:nvSpPr>
          <p:cNvPr id="31778" name="Line 34"/>
          <p:cNvSpPr>
            <a:spLocks noChangeShapeType="1"/>
          </p:cNvSpPr>
          <p:nvPr/>
        </p:nvSpPr>
        <p:spPr bwMode="auto">
          <a:xfrm>
            <a:off x="8837613" y="4312568"/>
            <a:ext cx="0" cy="38100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1779" name="Text Box 35"/>
          <p:cNvSpPr txBox="1">
            <a:spLocks noChangeArrowheads="1"/>
          </p:cNvSpPr>
          <p:nvPr/>
        </p:nvSpPr>
        <p:spPr bwMode="auto">
          <a:xfrm>
            <a:off x="8693150" y="4695155"/>
            <a:ext cx="476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accent2"/>
                </a:solidFill>
                <a:latin typeface="Comic Sans MS" charset="0"/>
              </a:rPr>
              <a:t>x</a:t>
            </a:r>
            <a:r>
              <a:rPr lang="en-US" baseline="-25000">
                <a:solidFill>
                  <a:schemeClr val="accent2"/>
                </a:solidFill>
                <a:latin typeface="Comic Sans MS" charset="0"/>
              </a:rPr>
              <a:t>L</a:t>
            </a:r>
            <a:endParaRPr lang="en-US">
              <a:solidFill>
                <a:schemeClr val="accent2"/>
              </a:solidFill>
              <a:latin typeface="Comic Sans MS" charset="0"/>
            </a:endParaRPr>
          </a:p>
        </p:txBody>
      </p:sp>
      <p:sp>
        <p:nvSpPr>
          <p:cNvPr id="31780" name="Oval 36"/>
          <p:cNvSpPr>
            <a:spLocks noChangeArrowheads="1"/>
          </p:cNvSpPr>
          <p:nvPr/>
        </p:nvSpPr>
        <p:spPr bwMode="auto">
          <a:xfrm>
            <a:off x="3054351" y="2026569"/>
            <a:ext cx="530225" cy="530225"/>
          </a:xfrm>
          <a:prstGeom prst="ellipse">
            <a:avLst/>
          </a:prstGeom>
          <a:solidFill>
            <a:srgbClr val="FFCC99"/>
          </a:solidFill>
          <a:ln w="3810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Comic Sans MS" charset="0"/>
              </a:rPr>
              <a:t>2</a:t>
            </a:r>
          </a:p>
        </p:txBody>
      </p:sp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3584576" y="1534443"/>
            <a:ext cx="841375" cy="2168526"/>
            <a:chOff x="1294" y="1802"/>
            <a:chExt cx="530" cy="1366"/>
          </a:xfrm>
        </p:grpSpPr>
        <p:grpSp>
          <p:nvGrpSpPr>
            <p:cNvPr id="76865" name="Group 38"/>
            <p:cNvGrpSpPr>
              <a:grpSpLocks/>
            </p:cNvGrpSpPr>
            <p:nvPr/>
          </p:nvGrpSpPr>
          <p:grpSpPr bwMode="auto">
            <a:xfrm>
              <a:off x="1294" y="1802"/>
              <a:ext cx="530" cy="1296"/>
              <a:chOff x="1294" y="1802"/>
              <a:chExt cx="530" cy="1296"/>
            </a:xfrm>
          </p:grpSpPr>
          <p:cxnSp>
            <p:nvCxnSpPr>
              <p:cNvPr id="76867" name="AutoShape 39"/>
              <p:cNvCxnSpPr>
                <a:cxnSpLocks noChangeShapeType="1"/>
                <a:stCxn id="76889" idx="6"/>
                <a:endCxn id="76885" idx="2"/>
              </p:cNvCxnSpPr>
              <p:nvPr/>
            </p:nvCxnSpPr>
            <p:spPr bwMode="auto">
              <a:xfrm>
                <a:off x="1294" y="1802"/>
                <a:ext cx="530" cy="0"/>
              </a:xfrm>
              <a:prstGeom prst="straightConnector1">
                <a:avLst/>
              </a:prstGeom>
              <a:noFill/>
              <a:ln w="12700">
                <a:solidFill>
                  <a:schemeClr val="hlink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76868" name="AutoShape 40"/>
              <p:cNvCxnSpPr>
                <a:cxnSpLocks noChangeShapeType="1"/>
                <a:stCxn id="76889" idx="6"/>
                <a:endCxn id="76886" idx="2"/>
              </p:cNvCxnSpPr>
              <p:nvPr/>
            </p:nvCxnSpPr>
            <p:spPr bwMode="auto">
              <a:xfrm>
                <a:off x="1294" y="1802"/>
                <a:ext cx="530" cy="432"/>
              </a:xfrm>
              <a:prstGeom prst="straightConnector1">
                <a:avLst/>
              </a:prstGeom>
              <a:noFill/>
              <a:ln w="12700">
                <a:solidFill>
                  <a:schemeClr val="hlink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76869" name="AutoShape 41"/>
              <p:cNvCxnSpPr>
                <a:cxnSpLocks noChangeShapeType="1"/>
                <a:stCxn id="76889" idx="6"/>
                <a:endCxn id="76887" idx="2"/>
              </p:cNvCxnSpPr>
              <p:nvPr/>
            </p:nvCxnSpPr>
            <p:spPr bwMode="auto">
              <a:xfrm>
                <a:off x="1294" y="1802"/>
                <a:ext cx="530" cy="1296"/>
              </a:xfrm>
              <a:prstGeom prst="straightConnector1">
                <a:avLst/>
              </a:prstGeom>
              <a:noFill/>
              <a:ln w="12700">
                <a:solidFill>
                  <a:schemeClr val="hlink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76870" name="AutoShape 42"/>
              <p:cNvCxnSpPr>
                <a:cxnSpLocks noChangeShapeType="1"/>
                <a:stCxn id="76890" idx="6"/>
                <a:endCxn id="76885" idx="2"/>
              </p:cNvCxnSpPr>
              <p:nvPr/>
            </p:nvCxnSpPr>
            <p:spPr bwMode="auto">
              <a:xfrm flipV="1">
                <a:off x="1294" y="1802"/>
                <a:ext cx="530" cy="432"/>
              </a:xfrm>
              <a:prstGeom prst="straightConnector1">
                <a:avLst/>
              </a:prstGeom>
              <a:noFill/>
              <a:ln w="12700">
                <a:solidFill>
                  <a:schemeClr val="hlink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76871" name="AutoShape 43"/>
              <p:cNvCxnSpPr>
                <a:cxnSpLocks noChangeShapeType="1"/>
                <a:stCxn id="76890" idx="6"/>
                <a:endCxn id="76886" idx="2"/>
              </p:cNvCxnSpPr>
              <p:nvPr/>
            </p:nvCxnSpPr>
            <p:spPr bwMode="auto">
              <a:xfrm>
                <a:off x="1294" y="2234"/>
                <a:ext cx="530" cy="0"/>
              </a:xfrm>
              <a:prstGeom prst="straightConnector1">
                <a:avLst/>
              </a:prstGeom>
              <a:noFill/>
              <a:ln w="12700">
                <a:solidFill>
                  <a:schemeClr val="hlink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76872" name="AutoShape 44"/>
              <p:cNvCxnSpPr>
                <a:cxnSpLocks noChangeShapeType="1"/>
                <a:stCxn id="76890" idx="6"/>
                <a:endCxn id="76887" idx="2"/>
              </p:cNvCxnSpPr>
              <p:nvPr/>
            </p:nvCxnSpPr>
            <p:spPr bwMode="auto">
              <a:xfrm>
                <a:off x="1294" y="2234"/>
                <a:ext cx="530" cy="864"/>
              </a:xfrm>
              <a:prstGeom prst="straightConnector1">
                <a:avLst/>
              </a:prstGeom>
              <a:noFill/>
              <a:ln w="12700">
                <a:solidFill>
                  <a:schemeClr val="hlink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76873" name="AutoShape 45"/>
              <p:cNvCxnSpPr>
                <a:cxnSpLocks noChangeShapeType="1"/>
                <a:stCxn id="76891" idx="6"/>
                <a:endCxn id="76887" idx="2"/>
              </p:cNvCxnSpPr>
              <p:nvPr/>
            </p:nvCxnSpPr>
            <p:spPr bwMode="auto">
              <a:xfrm>
                <a:off x="1294" y="3098"/>
                <a:ext cx="530" cy="0"/>
              </a:xfrm>
              <a:prstGeom prst="straightConnector1">
                <a:avLst/>
              </a:prstGeom>
              <a:noFill/>
              <a:ln w="12700">
                <a:solidFill>
                  <a:schemeClr val="hlink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</p:grpSp>
        <p:sp>
          <p:nvSpPr>
            <p:cNvPr id="76866" name="Line 46"/>
            <p:cNvSpPr>
              <a:spLocks noChangeShapeType="1"/>
            </p:cNvSpPr>
            <p:nvPr/>
          </p:nvSpPr>
          <p:spPr bwMode="auto">
            <a:xfrm flipV="1">
              <a:off x="1296" y="1920"/>
              <a:ext cx="528" cy="1248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9" name="Group 47"/>
          <p:cNvGrpSpPr>
            <a:grpSpLocks/>
          </p:cNvGrpSpPr>
          <p:nvPr/>
        </p:nvGrpSpPr>
        <p:grpSpPr bwMode="auto">
          <a:xfrm>
            <a:off x="4959350" y="1645568"/>
            <a:ext cx="838200" cy="2057400"/>
            <a:chOff x="2160" y="1872"/>
            <a:chExt cx="528" cy="1296"/>
          </a:xfrm>
        </p:grpSpPr>
        <p:grpSp>
          <p:nvGrpSpPr>
            <p:cNvPr id="76856" name="Group 48"/>
            <p:cNvGrpSpPr>
              <a:grpSpLocks/>
            </p:cNvGrpSpPr>
            <p:nvPr/>
          </p:nvGrpSpPr>
          <p:grpSpPr bwMode="auto">
            <a:xfrm>
              <a:off x="2160" y="1872"/>
              <a:ext cx="506" cy="1296"/>
              <a:chOff x="2160" y="1872"/>
              <a:chExt cx="506" cy="1296"/>
            </a:xfrm>
          </p:grpSpPr>
          <p:cxnSp>
            <p:nvCxnSpPr>
              <p:cNvPr id="76858" name="AutoShape 49"/>
              <p:cNvCxnSpPr>
                <a:cxnSpLocks noChangeShapeType="1"/>
              </p:cNvCxnSpPr>
              <p:nvPr/>
            </p:nvCxnSpPr>
            <p:spPr bwMode="auto">
              <a:xfrm>
                <a:off x="2160" y="1872"/>
                <a:ext cx="506" cy="0"/>
              </a:xfrm>
              <a:prstGeom prst="straightConnector1">
                <a:avLst/>
              </a:prstGeom>
              <a:noFill/>
              <a:ln w="12700">
                <a:solidFill>
                  <a:schemeClr val="hlink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76859" name="AutoShape 50"/>
              <p:cNvCxnSpPr>
                <a:cxnSpLocks noChangeShapeType="1"/>
              </p:cNvCxnSpPr>
              <p:nvPr/>
            </p:nvCxnSpPr>
            <p:spPr bwMode="auto">
              <a:xfrm>
                <a:off x="2160" y="1872"/>
                <a:ext cx="506" cy="432"/>
              </a:xfrm>
              <a:prstGeom prst="straightConnector1">
                <a:avLst/>
              </a:prstGeom>
              <a:noFill/>
              <a:ln w="12700">
                <a:solidFill>
                  <a:schemeClr val="hlink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76860" name="AutoShape 51"/>
              <p:cNvCxnSpPr>
                <a:cxnSpLocks noChangeShapeType="1"/>
              </p:cNvCxnSpPr>
              <p:nvPr/>
            </p:nvCxnSpPr>
            <p:spPr bwMode="auto">
              <a:xfrm>
                <a:off x="2160" y="1872"/>
                <a:ext cx="506" cy="1296"/>
              </a:xfrm>
              <a:prstGeom prst="straightConnector1">
                <a:avLst/>
              </a:prstGeom>
              <a:noFill/>
              <a:ln w="12700">
                <a:solidFill>
                  <a:schemeClr val="hlink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76861" name="AutoShape 52"/>
              <p:cNvCxnSpPr>
                <a:cxnSpLocks noChangeShapeType="1"/>
              </p:cNvCxnSpPr>
              <p:nvPr/>
            </p:nvCxnSpPr>
            <p:spPr bwMode="auto">
              <a:xfrm flipV="1">
                <a:off x="2160" y="1872"/>
                <a:ext cx="506" cy="432"/>
              </a:xfrm>
              <a:prstGeom prst="straightConnector1">
                <a:avLst/>
              </a:prstGeom>
              <a:noFill/>
              <a:ln w="12700">
                <a:solidFill>
                  <a:schemeClr val="hlink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76862" name="AutoShape 53"/>
              <p:cNvCxnSpPr>
                <a:cxnSpLocks noChangeShapeType="1"/>
              </p:cNvCxnSpPr>
              <p:nvPr/>
            </p:nvCxnSpPr>
            <p:spPr bwMode="auto">
              <a:xfrm>
                <a:off x="2160" y="2304"/>
                <a:ext cx="506" cy="0"/>
              </a:xfrm>
              <a:prstGeom prst="straightConnector1">
                <a:avLst/>
              </a:prstGeom>
              <a:noFill/>
              <a:ln w="12700">
                <a:solidFill>
                  <a:schemeClr val="hlink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76863" name="AutoShape 54"/>
              <p:cNvCxnSpPr>
                <a:cxnSpLocks noChangeShapeType="1"/>
              </p:cNvCxnSpPr>
              <p:nvPr/>
            </p:nvCxnSpPr>
            <p:spPr bwMode="auto">
              <a:xfrm>
                <a:off x="2160" y="2304"/>
                <a:ext cx="506" cy="864"/>
              </a:xfrm>
              <a:prstGeom prst="straightConnector1">
                <a:avLst/>
              </a:prstGeom>
              <a:noFill/>
              <a:ln w="12700">
                <a:solidFill>
                  <a:schemeClr val="hlink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76864" name="AutoShape 55"/>
              <p:cNvCxnSpPr>
                <a:cxnSpLocks noChangeShapeType="1"/>
              </p:cNvCxnSpPr>
              <p:nvPr/>
            </p:nvCxnSpPr>
            <p:spPr bwMode="auto">
              <a:xfrm>
                <a:off x="2160" y="3168"/>
                <a:ext cx="506" cy="0"/>
              </a:xfrm>
              <a:prstGeom prst="straightConnector1">
                <a:avLst/>
              </a:prstGeom>
              <a:noFill/>
              <a:ln w="12700">
                <a:solidFill>
                  <a:schemeClr val="hlink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</p:grpSp>
        <p:sp>
          <p:nvSpPr>
            <p:cNvPr id="76857" name="Line 56"/>
            <p:cNvSpPr>
              <a:spLocks noChangeShapeType="1"/>
            </p:cNvSpPr>
            <p:nvPr/>
          </p:nvSpPr>
          <p:spPr bwMode="auto">
            <a:xfrm flipV="1">
              <a:off x="2160" y="1920"/>
              <a:ext cx="528" cy="1248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1" name="Group 57"/>
          <p:cNvGrpSpPr>
            <a:grpSpLocks/>
          </p:cNvGrpSpPr>
          <p:nvPr/>
        </p:nvGrpSpPr>
        <p:grpSpPr bwMode="auto">
          <a:xfrm>
            <a:off x="6330950" y="1645568"/>
            <a:ext cx="838200" cy="2057400"/>
            <a:chOff x="3024" y="1872"/>
            <a:chExt cx="528" cy="1296"/>
          </a:xfrm>
        </p:grpSpPr>
        <p:grpSp>
          <p:nvGrpSpPr>
            <p:cNvPr id="76847" name="Group 58"/>
            <p:cNvGrpSpPr>
              <a:grpSpLocks/>
            </p:cNvGrpSpPr>
            <p:nvPr/>
          </p:nvGrpSpPr>
          <p:grpSpPr bwMode="auto">
            <a:xfrm>
              <a:off x="3024" y="1872"/>
              <a:ext cx="506" cy="1296"/>
              <a:chOff x="3024" y="1872"/>
              <a:chExt cx="506" cy="1296"/>
            </a:xfrm>
          </p:grpSpPr>
          <p:cxnSp>
            <p:nvCxnSpPr>
              <p:cNvPr id="76849" name="AutoShape 59"/>
              <p:cNvCxnSpPr>
                <a:cxnSpLocks noChangeShapeType="1"/>
              </p:cNvCxnSpPr>
              <p:nvPr/>
            </p:nvCxnSpPr>
            <p:spPr bwMode="auto">
              <a:xfrm>
                <a:off x="3024" y="1872"/>
                <a:ext cx="506" cy="0"/>
              </a:xfrm>
              <a:prstGeom prst="straightConnector1">
                <a:avLst/>
              </a:prstGeom>
              <a:noFill/>
              <a:ln w="12700">
                <a:solidFill>
                  <a:schemeClr val="hlink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76850" name="AutoShape 60"/>
              <p:cNvCxnSpPr>
                <a:cxnSpLocks noChangeShapeType="1"/>
              </p:cNvCxnSpPr>
              <p:nvPr/>
            </p:nvCxnSpPr>
            <p:spPr bwMode="auto">
              <a:xfrm>
                <a:off x="3024" y="1872"/>
                <a:ext cx="506" cy="432"/>
              </a:xfrm>
              <a:prstGeom prst="straightConnector1">
                <a:avLst/>
              </a:prstGeom>
              <a:noFill/>
              <a:ln w="12700">
                <a:solidFill>
                  <a:schemeClr val="hlink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76851" name="AutoShape 61"/>
              <p:cNvCxnSpPr>
                <a:cxnSpLocks noChangeShapeType="1"/>
              </p:cNvCxnSpPr>
              <p:nvPr/>
            </p:nvCxnSpPr>
            <p:spPr bwMode="auto">
              <a:xfrm>
                <a:off x="3024" y="1872"/>
                <a:ext cx="506" cy="1296"/>
              </a:xfrm>
              <a:prstGeom prst="straightConnector1">
                <a:avLst/>
              </a:prstGeom>
              <a:noFill/>
              <a:ln w="12700">
                <a:solidFill>
                  <a:schemeClr val="hlink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76852" name="AutoShape 62"/>
              <p:cNvCxnSpPr>
                <a:cxnSpLocks noChangeShapeType="1"/>
              </p:cNvCxnSpPr>
              <p:nvPr/>
            </p:nvCxnSpPr>
            <p:spPr bwMode="auto">
              <a:xfrm flipV="1">
                <a:off x="3024" y="1872"/>
                <a:ext cx="506" cy="432"/>
              </a:xfrm>
              <a:prstGeom prst="straightConnector1">
                <a:avLst/>
              </a:prstGeom>
              <a:noFill/>
              <a:ln w="12700">
                <a:solidFill>
                  <a:schemeClr val="hlink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76853" name="AutoShape 63"/>
              <p:cNvCxnSpPr>
                <a:cxnSpLocks noChangeShapeType="1"/>
              </p:cNvCxnSpPr>
              <p:nvPr/>
            </p:nvCxnSpPr>
            <p:spPr bwMode="auto">
              <a:xfrm>
                <a:off x="3024" y="2304"/>
                <a:ext cx="506" cy="0"/>
              </a:xfrm>
              <a:prstGeom prst="straightConnector1">
                <a:avLst/>
              </a:prstGeom>
              <a:noFill/>
              <a:ln w="12700">
                <a:solidFill>
                  <a:schemeClr val="hlink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76854" name="AutoShape 64"/>
              <p:cNvCxnSpPr>
                <a:cxnSpLocks noChangeShapeType="1"/>
              </p:cNvCxnSpPr>
              <p:nvPr/>
            </p:nvCxnSpPr>
            <p:spPr bwMode="auto">
              <a:xfrm>
                <a:off x="3024" y="2304"/>
                <a:ext cx="506" cy="864"/>
              </a:xfrm>
              <a:prstGeom prst="straightConnector1">
                <a:avLst/>
              </a:prstGeom>
              <a:noFill/>
              <a:ln w="12700">
                <a:solidFill>
                  <a:schemeClr val="hlink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76855" name="AutoShape 65"/>
              <p:cNvCxnSpPr>
                <a:cxnSpLocks noChangeShapeType="1"/>
              </p:cNvCxnSpPr>
              <p:nvPr/>
            </p:nvCxnSpPr>
            <p:spPr bwMode="auto">
              <a:xfrm>
                <a:off x="3024" y="3168"/>
                <a:ext cx="506" cy="0"/>
              </a:xfrm>
              <a:prstGeom prst="straightConnector1">
                <a:avLst/>
              </a:prstGeom>
              <a:noFill/>
              <a:ln w="12700">
                <a:solidFill>
                  <a:schemeClr val="hlink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</p:grpSp>
        <p:sp>
          <p:nvSpPr>
            <p:cNvPr id="76848" name="Line 66"/>
            <p:cNvSpPr>
              <a:spLocks noChangeShapeType="1"/>
            </p:cNvSpPr>
            <p:nvPr/>
          </p:nvSpPr>
          <p:spPr bwMode="auto">
            <a:xfrm flipV="1">
              <a:off x="3024" y="1920"/>
              <a:ext cx="528" cy="1248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3" name="Group 67"/>
          <p:cNvGrpSpPr>
            <a:grpSpLocks/>
          </p:cNvGrpSpPr>
          <p:nvPr/>
        </p:nvGrpSpPr>
        <p:grpSpPr bwMode="auto">
          <a:xfrm>
            <a:off x="7778750" y="1645568"/>
            <a:ext cx="838200" cy="2057400"/>
            <a:chOff x="3936" y="1872"/>
            <a:chExt cx="528" cy="1296"/>
          </a:xfrm>
        </p:grpSpPr>
        <p:grpSp>
          <p:nvGrpSpPr>
            <p:cNvPr id="76838" name="Group 68"/>
            <p:cNvGrpSpPr>
              <a:grpSpLocks/>
            </p:cNvGrpSpPr>
            <p:nvPr/>
          </p:nvGrpSpPr>
          <p:grpSpPr bwMode="auto">
            <a:xfrm>
              <a:off x="3938" y="1872"/>
              <a:ext cx="506" cy="1296"/>
              <a:chOff x="3938" y="1872"/>
              <a:chExt cx="506" cy="1296"/>
            </a:xfrm>
          </p:grpSpPr>
          <p:cxnSp>
            <p:nvCxnSpPr>
              <p:cNvPr id="76840" name="AutoShape 69"/>
              <p:cNvCxnSpPr>
                <a:cxnSpLocks noChangeShapeType="1"/>
              </p:cNvCxnSpPr>
              <p:nvPr/>
            </p:nvCxnSpPr>
            <p:spPr bwMode="auto">
              <a:xfrm>
                <a:off x="3938" y="1872"/>
                <a:ext cx="506" cy="0"/>
              </a:xfrm>
              <a:prstGeom prst="straightConnector1">
                <a:avLst/>
              </a:prstGeom>
              <a:noFill/>
              <a:ln w="12700">
                <a:solidFill>
                  <a:schemeClr val="hlink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76841" name="AutoShape 70"/>
              <p:cNvCxnSpPr>
                <a:cxnSpLocks noChangeShapeType="1"/>
              </p:cNvCxnSpPr>
              <p:nvPr/>
            </p:nvCxnSpPr>
            <p:spPr bwMode="auto">
              <a:xfrm>
                <a:off x="3938" y="1872"/>
                <a:ext cx="506" cy="432"/>
              </a:xfrm>
              <a:prstGeom prst="straightConnector1">
                <a:avLst/>
              </a:prstGeom>
              <a:noFill/>
              <a:ln w="12700">
                <a:solidFill>
                  <a:schemeClr val="hlink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76842" name="AutoShape 71"/>
              <p:cNvCxnSpPr>
                <a:cxnSpLocks noChangeShapeType="1"/>
              </p:cNvCxnSpPr>
              <p:nvPr/>
            </p:nvCxnSpPr>
            <p:spPr bwMode="auto">
              <a:xfrm>
                <a:off x="3938" y="1872"/>
                <a:ext cx="506" cy="1296"/>
              </a:xfrm>
              <a:prstGeom prst="straightConnector1">
                <a:avLst/>
              </a:prstGeom>
              <a:noFill/>
              <a:ln w="12700">
                <a:solidFill>
                  <a:schemeClr val="hlink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76843" name="AutoShape 72"/>
              <p:cNvCxnSpPr>
                <a:cxnSpLocks noChangeShapeType="1"/>
              </p:cNvCxnSpPr>
              <p:nvPr/>
            </p:nvCxnSpPr>
            <p:spPr bwMode="auto">
              <a:xfrm flipV="1">
                <a:off x="3938" y="1872"/>
                <a:ext cx="506" cy="432"/>
              </a:xfrm>
              <a:prstGeom prst="straightConnector1">
                <a:avLst/>
              </a:prstGeom>
              <a:noFill/>
              <a:ln w="12700">
                <a:solidFill>
                  <a:schemeClr val="hlink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76844" name="AutoShape 73"/>
              <p:cNvCxnSpPr>
                <a:cxnSpLocks noChangeShapeType="1"/>
              </p:cNvCxnSpPr>
              <p:nvPr/>
            </p:nvCxnSpPr>
            <p:spPr bwMode="auto">
              <a:xfrm>
                <a:off x="3938" y="2304"/>
                <a:ext cx="506" cy="0"/>
              </a:xfrm>
              <a:prstGeom prst="straightConnector1">
                <a:avLst/>
              </a:prstGeom>
              <a:noFill/>
              <a:ln w="12700">
                <a:solidFill>
                  <a:schemeClr val="hlink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76845" name="AutoShape 74"/>
              <p:cNvCxnSpPr>
                <a:cxnSpLocks noChangeShapeType="1"/>
              </p:cNvCxnSpPr>
              <p:nvPr/>
            </p:nvCxnSpPr>
            <p:spPr bwMode="auto">
              <a:xfrm>
                <a:off x="3938" y="2304"/>
                <a:ext cx="506" cy="864"/>
              </a:xfrm>
              <a:prstGeom prst="straightConnector1">
                <a:avLst/>
              </a:prstGeom>
              <a:noFill/>
              <a:ln w="12700">
                <a:solidFill>
                  <a:schemeClr val="hlink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76846" name="AutoShape 75"/>
              <p:cNvCxnSpPr>
                <a:cxnSpLocks noChangeShapeType="1"/>
              </p:cNvCxnSpPr>
              <p:nvPr/>
            </p:nvCxnSpPr>
            <p:spPr bwMode="auto">
              <a:xfrm>
                <a:off x="3938" y="3168"/>
                <a:ext cx="506" cy="0"/>
              </a:xfrm>
              <a:prstGeom prst="straightConnector1">
                <a:avLst/>
              </a:prstGeom>
              <a:noFill/>
              <a:ln w="12700">
                <a:solidFill>
                  <a:schemeClr val="hlink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</p:grpSp>
        <p:sp>
          <p:nvSpPr>
            <p:cNvPr id="76839" name="Line 76"/>
            <p:cNvSpPr>
              <a:spLocks noChangeShapeType="1"/>
            </p:cNvSpPr>
            <p:nvPr/>
          </p:nvSpPr>
          <p:spPr bwMode="auto">
            <a:xfrm flipV="1">
              <a:off x="3936" y="1920"/>
              <a:ext cx="528" cy="1248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cxnSp>
        <p:nvCxnSpPr>
          <p:cNvPr id="31821" name="AutoShape 77"/>
          <p:cNvCxnSpPr>
            <a:cxnSpLocks noChangeShapeType="1"/>
            <a:stCxn id="31780" idx="6"/>
          </p:cNvCxnSpPr>
          <p:nvPr/>
        </p:nvCxnSpPr>
        <p:spPr bwMode="auto">
          <a:xfrm flipV="1">
            <a:off x="3603626" y="1605880"/>
            <a:ext cx="803275" cy="685800"/>
          </a:xfrm>
          <a:prstGeom prst="straightConnector1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1822" name="AutoShape 78"/>
          <p:cNvCxnSpPr>
            <a:cxnSpLocks noChangeShapeType="1"/>
          </p:cNvCxnSpPr>
          <p:nvPr/>
        </p:nvCxnSpPr>
        <p:spPr bwMode="auto">
          <a:xfrm>
            <a:off x="4959351" y="1605880"/>
            <a:ext cx="803275" cy="2057400"/>
          </a:xfrm>
          <a:prstGeom prst="straightConnector1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1823" name="Oval 79"/>
          <p:cNvSpPr>
            <a:spLocks noChangeArrowheads="1"/>
          </p:cNvSpPr>
          <p:nvPr/>
        </p:nvSpPr>
        <p:spPr bwMode="auto">
          <a:xfrm>
            <a:off x="4425951" y="1340769"/>
            <a:ext cx="530225" cy="530225"/>
          </a:xfrm>
          <a:prstGeom prst="ellipse">
            <a:avLst/>
          </a:prstGeom>
          <a:solidFill>
            <a:srgbClr val="FFCC99"/>
          </a:solidFill>
          <a:ln w="3810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Comic Sans MS" charset="0"/>
              </a:rPr>
              <a:t>1</a:t>
            </a:r>
          </a:p>
        </p:txBody>
      </p:sp>
      <p:sp>
        <p:nvSpPr>
          <p:cNvPr id="31824" name="Oval 80"/>
          <p:cNvSpPr>
            <a:spLocks noChangeArrowheads="1"/>
          </p:cNvSpPr>
          <p:nvPr/>
        </p:nvSpPr>
        <p:spPr bwMode="auto">
          <a:xfrm>
            <a:off x="5797551" y="3398169"/>
            <a:ext cx="530225" cy="530225"/>
          </a:xfrm>
          <a:prstGeom prst="ellipse">
            <a:avLst/>
          </a:prstGeom>
          <a:solidFill>
            <a:srgbClr val="FFCC99"/>
          </a:solidFill>
          <a:ln w="3810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Comic Sans MS" charset="0"/>
              </a:rPr>
              <a:t>K</a:t>
            </a:r>
          </a:p>
        </p:txBody>
      </p:sp>
      <p:cxnSp>
        <p:nvCxnSpPr>
          <p:cNvPr id="31825" name="AutoShape 81"/>
          <p:cNvCxnSpPr>
            <a:cxnSpLocks noChangeShapeType="1"/>
          </p:cNvCxnSpPr>
          <p:nvPr/>
        </p:nvCxnSpPr>
        <p:spPr bwMode="auto">
          <a:xfrm flipV="1">
            <a:off x="6330950" y="2636168"/>
            <a:ext cx="838200" cy="1066800"/>
          </a:xfrm>
          <a:prstGeom prst="straightConnector1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1826" name="AutoShape 82"/>
          <p:cNvCxnSpPr>
            <a:cxnSpLocks noChangeShapeType="1"/>
          </p:cNvCxnSpPr>
          <p:nvPr/>
        </p:nvCxnSpPr>
        <p:spPr bwMode="auto">
          <a:xfrm flipV="1">
            <a:off x="7778751" y="2291680"/>
            <a:ext cx="822325" cy="763588"/>
          </a:xfrm>
          <a:prstGeom prst="straightConnector1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1827" name="Oval 83"/>
          <p:cNvSpPr>
            <a:spLocks noChangeArrowheads="1"/>
          </p:cNvSpPr>
          <p:nvPr/>
        </p:nvSpPr>
        <p:spPr bwMode="auto">
          <a:xfrm>
            <a:off x="8616951" y="2026569"/>
            <a:ext cx="530225" cy="530225"/>
          </a:xfrm>
          <a:prstGeom prst="ellipse">
            <a:avLst/>
          </a:prstGeom>
          <a:solidFill>
            <a:srgbClr val="FFCC99"/>
          </a:solidFill>
          <a:ln w="3810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Comic Sans MS" charset="0"/>
              </a:rPr>
              <a:t>2</a:t>
            </a:r>
          </a:p>
        </p:txBody>
      </p:sp>
      <p:grpSp>
        <p:nvGrpSpPr>
          <p:cNvPr id="15" name="Group 107"/>
          <p:cNvGrpSpPr>
            <a:grpSpLocks/>
          </p:cNvGrpSpPr>
          <p:nvPr/>
        </p:nvGrpSpPr>
        <p:grpSpPr bwMode="auto">
          <a:xfrm>
            <a:off x="2139950" y="1645568"/>
            <a:ext cx="8001000" cy="1905000"/>
            <a:chOff x="384" y="1152"/>
            <a:chExt cx="5040" cy="1200"/>
          </a:xfrm>
        </p:grpSpPr>
        <p:sp>
          <p:nvSpPr>
            <p:cNvPr id="76830" name="Oval 97"/>
            <p:cNvSpPr>
              <a:spLocks noChangeArrowheads="1"/>
            </p:cNvSpPr>
            <p:nvPr/>
          </p:nvSpPr>
          <p:spPr bwMode="auto">
            <a:xfrm>
              <a:off x="5136" y="1632"/>
              <a:ext cx="288" cy="28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B2B2B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b="1">
                  <a:latin typeface="Comic Sans MS" charset="0"/>
                </a:rPr>
                <a:t>0</a:t>
              </a:r>
            </a:p>
          </p:txBody>
        </p:sp>
        <p:sp>
          <p:nvSpPr>
            <p:cNvPr id="76831" name="Oval 99"/>
            <p:cNvSpPr>
              <a:spLocks noChangeArrowheads="1"/>
            </p:cNvSpPr>
            <p:nvPr/>
          </p:nvSpPr>
          <p:spPr bwMode="auto">
            <a:xfrm>
              <a:off x="384" y="1632"/>
              <a:ext cx="288" cy="28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B2B2B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b="1">
                  <a:latin typeface="Comic Sans MS" charset="0"/>
                </a:rPr>
                <a:t>0</a:t>
              </a:r>
            </a:p>
          </p:txBody>
        </p:sp>
        <p:sp>
          <p:nvSpPr>
            <p:cNvPr id="76832" name="Line 100"/>
            <p:cNvSpPr>
              <a:spLocks noChangeShapeType="1"/>
            </p:cNvSpPr>
            <p:nvPr/>
          </p:nvSpPr>
          <p:spPr bwMode="auto">
            <a:xfrm flipV="1">
              <a:off x="624" y="1248"/>
              <a:ext cx="336" cy="432"/>
            </a:xfrm>
            <a:prstGeom prst="line">
              <a:avLst/>
            </a:prstGeom>
            <a:noFill/>
            <a:ln w="19050">
              <a:solidFill>
                <a:srgbClr val="B2B2B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6833" name="Line 101"/>
            <p:cNvSpPr>
              <a:spLocks noChangeShapeType="1"/>
            </p:cNvSpPr>
            <p:nvPr/>
          </p:nvSpPr>
          <p:spPr bwMode="auto">
            <a:xfrm flipV="1">
              <a:off x="672" y="1584"/>
              <a:ext cx="288" cy="192"/>
            </a:xfrm>
            <a:prstGeom prst="line">
              <a:avLst/>
            </a:prstGeom>
            <a:noFill/>
            <a:ln w="19050">
              <a:solidFill>
                <a:srgbClr val="B2B2B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6834" name="Line 102"/>
            <p:cNvSpPr>
              <a:spLocks noChangeShapeType="1"/>
            </p:cNvSpPr>
            <p:nvPr/>
          </p:nvSpPr>
          <p:spPr bwMode="auto">
            <a:xfrm>
              <a:off x="624" y="1872"/>
              <a:ext cx="336" cy="432"/>
            </a:xfrm>
            <a:prstGeom prst="line">
              <a:avLst/>
            </a:prstGeom>
            <a:noFill/>
            <a:ln w="19050">
              <a:solidFill>
                <a:srgbClr val="B2B2B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6835" name="Line 103"/>
            <p:cNvSpPr>
              <a:spLocks noChangeShapeType="1"/>
            </p:cNvSpPr>
            <p:nvPr/>
          </p:nvSpPr>
          <p:spPr bwMode="auto">
            <a:xfrm>
              <a:off x="4800" y="1152"/>
              <a:ext cx="384" cy="480"/>
            </a:xfrm>
            <a:prstGeom prst="line">
              <a:avLst/>
            </a:prstGeom>
            <a:noFill/>
            <a:ln w="19050">
              <a:solidFill>
                <a:srgbClr val="B2B2B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6836" name="Line 104"/>
            <p:cNvSpPr>
              <a:spLocks noChangeShapeType="1"/>
            </p:cNvSpPr>
            <p:nvPr/>
          </p:nvSpPr>
          <p:spPr bwMode="auto">
            <a:xfrm>
              <a:off x="4800" y="1632"/>
              <a:ext cx="336" cy="96"/>
            </a:xfrm>
            <a:prstGeom prst="line">
              <a:avLst/>
            </a:prstGeom>
            <a:noFill/>
            <a:ln w="19050">
              <a:solidFill>
                <a:srgbClr val="B2B2B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6837" name="Line 105"/>
            <p:cNvSpPr>
              <a:spLocks noChangeShapeType="1"/>
            </p:cNvSpPr>
            <p:nvPr/>
          </p:nvSpPr>
          <p:spPr bwMode="auto">
            <a:xfrm flipV="1">
              <a:off x="4800" y="1920"/>
              <a:ext cx="384" cy="432"/>
            </a:xfrm>
            <a:prstGeom prst="line">
              <a:avLst/>
            </a:prstGeom>
            <a:noFill/>
            <a:ln w="19050">
              <a:solidFill>
                <a:srgbClr val="B2B2B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94" name="Rechteck 3"/>
          <p:cNvSpPr>
            <a:spLocks noChangeArrowheads="1"/>
          </p:cNvSpPr>
          <p:nvPr/>
        </p:nvSpPr>
        <p:spPr bwMode="auto">
          <a:xfrm>
            <a:off x="5022231" y="6237312"/>
            <a:ext cx="21080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dirty="0"/>
              <a:t>Slide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Changui</a:t>
            </a:r>
            <a:r>
              <a:rPr lang="de-DE" dirty="0"/>
              <a:t> Yan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910D35A5-1176-914C-A8B4-F2B11262F94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BF3671C8-1A20-C446-BC69-686EF39A00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536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1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1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1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31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31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31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31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31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31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31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31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8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31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31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31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9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31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0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31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31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72" grpId="0" animBg="1"/>
      <p:bldP spid="31773" grpId="0"/>
      <p:bldP spid="31774" grpId="0" animBg="1"/>
      <p:bldP spid="31775" grpId="0"/>
      <p:bldP spid="31776" grpId="0" animBg="1"/>
      <p:bldP spid="31777" grpId="0"/>
      <p:bldP spid="31778" grpId="0" animBg="1"/>
      <p:bldP spid="31779" grpId="0"/>
      <p:bldP spid="31780" grpId="0" animBg="1"/>
      <p:bldP spid="31823" grpId="0" animBg="1"/>
      <p:bldP spid="31824" grpId="0" animBg="1"/>
      <p:bldP spid="318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FF6D2-C5B2-734A-9276-EBD55B017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Beobachtbare und nicht beobachtbare Variablen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BD4722-ACA1-7E46-B00D-5B37B1C14B1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dirty="0"/>
                  <a:t>Menge der Zufallsvariablen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𝑹</m:t>
                    </m:r>
                  </m:oMath>
                </a14:m>
                <a:r>
                  <a:rPr lang="de-DE" dirty="0"/>
                  <a:t> lässt sich in der Regel in Evidenzvariablen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𝑬</m:t>
                    </m:r>
                  </m:oMath>
                </a14:m>
                <a:r>
                  <a:rPr lang="de-DE" dirty="0"/>
                  <a:t> (jeden Zeitschritt mit Evidenz belegt) und latente Variablen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𝑽</m:t>
                    </m:r>
                  </m:oMath>
                </a14:m>
                <a:r>
                  <a:rPr lang="de-DE" dirty="0"/>
                  <a:t> aufteilen</a:t>
                </a:r>
              </a:p>
              <a:p>
                <a:r>
                  <a:rPr lang="de-DE" dirty="0"/>
                  <a:t>Verteilung ist dann, wie folgt, </a:t>
                </a:r>
                <a:r>
                  <a:rPr lang="de-DE" dirty="0" err="1"/>
                  <a:t>faktorisierbar</a:t>
                </a:r>
                <a:r>
                  <a:rPr lang="de-DE" dirty="0"/>
                  <a:t>:</a:t>
                </a:r>
              </a:p>
              <a:p>
                <a:pPr marL="258762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de-DE" b="1" i="1">
                              <a:latin typeface="Cambria Math" panose="02040503050406030204" pitchFamily="18" charset="0"/>
                            </a:rPr>
                            <m:t>𝑹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 smtClean="0"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0 :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</m:d>
                            </m:sup>
                          </m:s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0 :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</m:d>
                            </m:sup>
                          </m:sSup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 smtClean="0"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p>
                        </m:e>
                      </m:d>
                      <m:nary>
                        <m:naryPr>
                          <m:chr m:val="∏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1" i="1" smtClean="0">
                                      <a:latin typeface="Cambria Math" panose="02040503050406030204" pitchFamily="18" charset="0"/>
                                    </a:rPr>
                                    <m:t>𝑽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sup>
                              </m:sSup>
                            </m:e>
                            <m:e>
                              <m:sSup>
                                <m:s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1" i="1" smtClean="0">
                                      <a:latin typeface="Cambria Math" panose="02040503050406030204" pitchFamily="18" charset="0"/>
                                    </a:rPr>
                                    <m:t>𝑽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de-DE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  <m:r>
                            <a:rPr lang="de-DE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𝑬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sup>
                              </m:sSup>
                            </m:e>
                            <m:e>
                              <m:sSup>
                                <m:sSup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1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𝑽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lang="de-DE" dirty="0"/>
              </a:p>
              <a:p>
                <a:pPr lvl="1"/>
                <a:endParaRPr lang="de-DE" dirty="0"/>
              </a:p>
              <a:p>
                <a:pPr lvl="2"/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BD4722-ACA1-7E46-B00D-5B37B1C14B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35" t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C0E1F5-328B-A747-AB14-121C3B9EA23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904E8C-16C1-5F47-9EF1-2F5CF0C2A4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AA66DB-B8AA-B640-9B48-D0972C42A9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12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5CD18E-DD15-C245-A154-19A0D0CFBE5B}"/>
              </a:ext>
            </a:extLst>
          </p:cNvPr>
          <p:cNvSpPr txBox="1"/>
          <p:nvPr/>
        </p:nvSpPr>
        <p:spPr>
          <a:xfrm>
            <a:off x="6286743" y="3684130"/>
            <a:ext cx="1831527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de-DE" dirty="0"/>
              <a:t>Übergangsmodell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1F2CCB2-CCF0-7848-9E3A-8B6AB6D622FC}"/>
              </a:ext>
            </a:extLst>
          </p:cNvPr>
          <p:cNvSpPr txBox="1"/>
          <p:nvPr/>
        </p:nvSpPr>
        <p:spPr>
          <a:xfrm>
            <a:off x="8387135" y="3684130"/>
            <a:ext cx="1468672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de-DE" dirty="0"/>
              <a:t>Sensormodell</a:t>
            </a: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8F58DA8E-8537-9C4E-AE14-D82B0C22D61F}"/>
              </a:ext>
            </a:extLst>
          </p:cNvPr>
          <p:cNvSpPr/>
          <p:nvPr/>
        </p:nvSpPr>
        <p:spPr>
          <a:xfrm rot="5400000">
            <a:off x="7351112" y="2530204"/>
            <a:ext cx="107725" cy="1667063"/>
          </a:xfrm>
          <a:prstGeom prst="rightBrac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763EABB-7088-AD42-BC35-DC1303258E36}"/>
              </a:ext>
            </a:extLst>
          </p:cNvPr>
          <p:cNvCxnSpPr>
            <a:cxnSpLocks/>
            <a:stCxn id="10" idx="1"/>
            <a:endCxn id="9" idx="0"/>
          </p:cNvCxnSpPr>
          <p:nvPr/>
        </p:nvCxnSpPr>
        <p:spPr>
          <a:xfrm flipH="1">
            <a:off x="7202507" y="3417598"/>
            <a:ext cx="202467" cy="26653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ight Brace 73">
            <a:extLst>
              <a:ext uri="{FF2B5EF4-FFF2-40B4-BE49-F238E27FC236}">
                <a16:creationId xmlns:a16="http://schemas.microsoft.com/office/drawing/2014/main" id="{3F8836EB-959E-D14F-B3EA-B5B4F05A98CD}"/>
              </a:ext>
            </a:extLst>
          </p:cNvPr>
          <p:cNvSpPr/>
          <p:nvPr/>
        </p:nvSpPr>
        <p:spPr>
          <a:xfrm rot="5400000">
            <a:off x="8889029" y="2659943"/>
            <a:ext cx="107725" cy="1407585"/>
          </a:xfrm>
          <a:prstGeom prst="rightBrac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7D433C3-F06E-974F-8BC5-E54855CF0C48}"/>
              </a:ext>
            </a:extLst>
          </p:cNvPr>
          <p:cNvCxnSpPr>
            <a:cxnSpLocks/>
            <a:stCxn id="74" idx="1"/>
            <a:endCxn id="73" idx="0"/>
          </p:cNvCxnSpPr>
          <p:nvPr/>
        </p:nvCxnSpPr>
        <p:spPr>
          <a:xfrm>
            <a:off x="8942891" y="3417598"/>
            <a:ext cx="178580" cy="26653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BF7668A-1D21-AD4B-ACF1-911F0119B02B}"/>
              </a:ext>
            </a:extLst>
          </p:cNvPr>
          <p:cNvGrpSpPr/>
          <p:nvPr/>
        </p:nvGrpSpPr>
        <p:grpSpPr>
          <a:xfrm>
            <a:off x="2975792" y="4360324"/>
            <a:ext cx="6272995" cy="1161534"/>
            <a:chOff x="2975792" y="4360324"/>
            <a:chExt cx="6272995" cy="116153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F49982D7-3EB6-7045-B9D0-7A85D030891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669923" y="5106197"/>
                  <a:ext cx="914400" cy="415661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𝑬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F49982D7-3EB6-7045-B9D0-7A85D03089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69923" y="5106197"/>
                  <a:ext cx="914400" cy="415661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CEC8FBF5-06FB-5C4F-879A-F060D92F8CA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854358" y="5106197"/>
                  <a:ext cx="915265" cy="415661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𝑬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CEC8FBF5-06FB-5C4F-879A-F060D92F8CA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54358" y="5106197"/>
                  <a:ext cx="915265" cy="415661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4C8BEE78-6C1E-FF43-B0A5-E94B9F8D22A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046427" y="5106197"/>
                  <a:ext cx="915265" cy="415661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𝑬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+2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4C8BEE78-6C1E-FF43-B0A5-E94B9F8D22A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46427" y="5106197"/>
                  <a:ext cx="915265" cy="415661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D9A7F594-6CAF-7E40-9B93-68123080C2B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278154" y="5106197"/>
                  <a:ext cx="915265" cy="415661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𝑬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D9A7F594-6CAF-7E40-9B93-68123080C2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8154" y="5106197"/>
                  <a:ext cx="915265" cy="415661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915D6A78-BBBC-D74A-9C30-6B2A6D55122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470222" y="5106197"/>
                  <a:ext cx="915265" cy="415661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𝑬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915D6A78-BBBC-D74A-9C30-6B2A6D5512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70222" y="5106197"/>
                  <a:ext cx="915265" cy="415661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F89B2704-45E7-A747-B3F4-FA29CF0C0326}"/>
                </a:ext>
              </a:extLst>
            </p:cNvPr>
            <p:cNvCxnSpPr>
              <a:cxnSpLocks/>
              <a:stCxn id="93" idx="4"/>
              <a:endCxn id="81" idx="0"/>
            </p:cNvCxnSpPr>
            <p:nvPr/>
          </p:nvCxnSpPr>
          <p:spPr>
            <a:xfrm flipH="1">
              <a:off x="4927855" y="4775985"/>
              <a:ext cx="9164" cy="330212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BD2C1B32-860B-334B-B4CD-5B89FA1959D8}"/>
                </a:ext>
              </a:extLst>
            </p:cNvPr>
            <p:cNvCxnSpPr>
              <a:cxnSpLocks/>
              <a:stCxn id="89" idx="4"/>
              <a:endCxn id="77" idx="0"/>
            </p:cNvCxnSpPr>
            <p:nvPr/>
          </p:nvCxnSpPr>
          <p:spPr>
            <a:xfrm flipH="1">
              <a:off x="6127123" y="4775985"/>
              <a:ext cx="2656" cy="330212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07B7AD4E-49A5-0947-A9BC-621E05DA14FE}"/>
                </a:ext>
              </a:extLst>
            </p:cNvPr>
            <p:cNvCxnSpPr>
              <a:cxnSpLocks/>
              <a:stCxn id="90" idx="4"/>
              <a:endCxn id="78" idx="0"/>
            </p:cNvCxnSpPr>
            <p:nvPr/>
          </p:nvCxnSpPr>
          <p:spPr>
            <a:xfrm flipH="1">
              <a:off x="7311991" y="4775985"/>
              <a:ext cx="10291" cy="330212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7CF69786-ADF0-0146-A60C-3DC86549273C}"/>
                </a:ext>
              </a:extLst>
            </p:cNvPr>
            <p:cNvCxnSpPr>
              <a:cxnSpLocks/>
              <a:stCxn id="91" idx="4"/>
              <a:endCxn id="79" idx="0"/>
            </p:cNvCxnSpPr>
            <p:nvPr/>
          </p:nvCxnSpPr>
          <p:spPr>
            <a:xfrm flipH="1">
              <a:off x="8504060" y="4775985"/>
              <a:ext cx="9164" cy="330212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39BE4FB4-47A3-A34D-8F6C-EF0F01173D99}"/>
                </a:ext>
              </a:extLst>
            </p:cNvPr>
            <p:cNvCxnSpPr>
              <a:cxnSpLocks/>
              <a:stCxn id="92" idx="4"/>
              <a:endCxn id="80" idx="0"/>
            </p:cNvCxnSpPr>
            <p:nvPr/>
          </p:nvCxnSpPr>
          <p:spPr>
            <a:xfrm flipH="1">
              <a:off x="3735787" y="4775985"/>
              <a:ext cx="9164" cy="330212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47A234EC-5B48-5749-890F-5EF5782AB43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672579" y="4360324"/>
                  <a:ext cx="9144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47A234EC-5B48-5749-890F-5EF5782AB4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72579" y="4360324"/>
                  <a:ext cx="914400" cy="415661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9E64ACFE-2D05-E54F-A899-414A3B4F4C8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864649" y="4360324"/>
                  <a:ext cx="915265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9E64ACFE-2D05-E54F-A899-414A3B4F4C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64649" y="4360324"/>
                  <a:ext cx="915265" cy="415661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3B809C1C-5B2A-C64F-B750-ECBF01E61E3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056718" y="4360324"/>
                  <a:ext cx="913011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+2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3B809C1C-5B2A-C64F-B750-ECBF01E61E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56718" y="4360324"/>
                  <a:ext cx="913011" cy="415661"/>
                </a:xfrm>
                <a:prstGeom prst="ellipse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6E0B592E-1CC5-E447-A05D-0528F612BE6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288445" y="4360324"/>
                  <a:ext cx="913011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6E0B592E-1CC5-E447-A05D-0528F612BE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88445" y="4360324"/>
                  <a:ext cx="913011" cy="415661"/>
                </a:xfrm>
                <a:prstGeom prst="ellipse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EAE72255-92C0-4343-9491-2007BAACC12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480513" y="4360324"/>
                  <a:ext cx="913011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EAE72255-92C0-4343-9491-2007BAACC12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0513" y="4360324"/>
                  <a:ext cx="913011" cy="415661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C0050A6C-9D3A-5E4C-828D-3F83023C4268}"/>
                </a:ext>
              </a:extLst>
            </p:cNvPr>
            <p:cNvCxnSpPr>
              <a:stCxn id="92" idx="6"/>
              <a:endCxn id="93" idx="2"/>
            </p:cNvCxnSpPr>
            <p:nvPr/>
          </p:nvCxnSpPr>
          <p:spPr>
            <a:xfrm>
              <a:off x="4201456" y="4568155"/>
              <a:ext cx="279057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A6D91AF2-7DA3-FD4E-AA1F-B59EC3DD496D}"/>
                </a:ext>
              </a:extLst>
            </p:cNvPr>
            <p:cNvCxnSpPr>
              <a:cxnSpLocks/>
              <a:stCxn id="93" idx="6"/>
              <a:endCxn id="89" idx="2"/>
            </p:cNvCxnSpPr>
            <p:nvPr/>
          </p:nvCxnSpPr>
          <p:spPr>
            <a:xfrm>
              <a:off x="5393524" y="4568155"/>
              <a:ext cx="279055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A98D8B0F-F7C9-B746-8A4F-218FF49F6088}"/>
                </a:ext>
              </a:extLst>
            </p:cNvPr>
            <p:cNvCxnSpPr>
              <a:cxnSpLocks/>
              <a:stCxn id="89" idx="6"/>
              <a:endCxn id="90" idx="2"/>
            </p:cNvCxnSpPr>
            <p:nvPr/>
          </p:nvCxnSpPr>
          <p:spPr>
            <a:xfrm>
              <a:off x="6586979" y="4568155"/>
              <a:ext cx="277670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653278B7-5492-4F42-9B32-0D7398411E9E}"/>
                </a:ext>
              </a:extLst>
            </p:cNvPr>
            <p:cNvCxnSpPr>
              <a:cxnSpLocks/>
              <a:stCxn id="90" idx="6"/>
              <a:endCxn id="91" idx="2"/>
            </p:cNvCxnSpPr>
            <p:nvPr/>
          </p:nvCxnSpPr>
          <p:spPr>
            <a:xfrm>
              <a:off x="7779914" y="4568155"/>
              <a:ext cx="276804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D88F66DB-8FE9-E64A-AB18-0749920C3916}"/>
                </a:ext>
              </a:extLst>
            </p:cNvPr>
            <p:cNvCxnSpPr>
              <a:cxnSpLocks/>
              <a:endCxn id="92" idx="2"/>
            </p:cNvCxnSpPr>
            <p:nvPr/>
          </p:nvCxnSpPr>
          <p:spPr>
            <a:xfrm>
              <a:off x="2975792" y="4568155"/>
              <a:ext cx="312653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E205754A-0440-A149-861F-9F61534C997A}"/>
                </a:ext>
              </a:extLst>
            </p:cNvPr>
            <p:cNvCxnSpPr>
              <a:cxnSpLocks/>
              <a:stCxn id="91" idx="6"/>
            </p:cNvCxnSpPr>
            <p:nvPr/>
          </p:nvCxnSpPr>
          <p:spPr>
            <a:xfrm>
              <a:off x="8969729" y="4568155"/>
              <a:ext cx="279058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ABA53B63-0962-F64D-9C34-33DA4D17114D}"/>
              </a:ext>
            </a:extLst>
          </p:cNvPr>
          <p:cNvGrpSpPr/>
          <p:nvPr/>
        </p:nvGrpSpPr>
        <p:grpSpPr>
          <a:xfrm>
            <a:off x="656385" y="3657536"/>
            <a:ext cx="2907247" cy="817342"/>
            <a:chOff x="1358856" y="5192309"/>
            <a:chExt cx="2907247" cy="817342"/>
          </a:xfrm>
        </p:grpSpPr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9BDA6911-53B1-4C41-AE3F-2F51AD110721}"/>
                </a:ext>
              </a:extLst>
            </p:cNvPr>
            <p:cNvSpPr txBox="1"/>
            <p:nvPr/>
          </p:nvSpPr>
          <p:spPr>
            <a:xfrm>
              <a:off x="1358856" y="5192309"/>
              <a:ext cx="2866805" cy="817342"/>
            </a:xfrm>
            <a:prstGeom prst="cloudCallout">
              <a:avLst>
                <a:gd name="adj1" fmla="val 27922"/>
                <a:gd name="adj2" fmla="val 8209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noAutofit/>
            </a:bodyPr>
            <a:lstStyle/>
            <a:p>
              <a:endParaRPr lang="de-DE" dirty="0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7EF6F2E2-5633-DB4E-ACFB-E380F2A839A7}"/>
                </a:ext>
              </a:extLst>
            </p:cNvPr>
            <p:cNvSpPr/>
            <p:nvPr/>
          </p:nvSpPr>
          <p:spPr>
            <a:xfrm>
              <a:off x="1473922" y="5277814"/>
              <a:ext cx="279218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dirty="0">
                  <a:solidFill>
                    <a:schemeClr val="bg1"/>
                  </a:solidFill>
                </a:rPr>
                <a:t>Was für Unabhängigkeiten herrschen hier?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361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15"/>
          <p:cNvSpPr>
            <a:spLocks noChangeArrowheads="1"/>
          </p:cNvSpPr>
          <p:nvPr/>
        </p:nvSpPr>
        <p:spPr bwMode="auto">
          <a:xfrm>
            <a:off x="1606550" y="1196752"/>
            <a:ext cx="3352800" cy="609600"/>
          </a:xfrm>
          <a:prstGeom prst="rect">
            <a:avLst/>
          </a:prstGeom>
          <a:solidFill>
            <a:srgbClr val="BBE0E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occasionally dishonest casino</a:t>
            </a:r>
            <a:endParaRPr lang="en-US" dirty="0"/>
          </a:p>
        </p:txBody>
      </p:sp>
      <p:graphicFrame>
        <p:nvGraphicFramePr>
          <p:cNvPr id="33798" name="Object 3"/>
          <p:cNvGraphicFramePr>
            <a:graphicFrameLocks noGrp="1" noChangeAspect="1"/>
          </p:cNvGraphicFramePr>
          <p:nvPr>
            <p:ph idx="1"/>
            <p:extLst/>
          </p:nvPr>
        </p:nvGraphicFramePr>
        <p:xfrm>
          <a:off x="4883150" y="3372644"/>
          <a:ext cx="24384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36" name="Formel" r:id="rId3" imgW="2438400" imgH="825500" progId="Equation.3">
                  <p:embed/>
                </p:oleObj>
              </mc:Choice>
              <mc:Fallback>
                <p:oleObj name="Formel" r:id="rId3" imgW="2438400" imgH="825500" progId="Equation.3">
                  <p:embed/>
                  <p:pic>
                    <p:nvPicPr>
                      <p:cNvPr id="3379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3150" y="3372644"/>
                        <a:ext cx="2438400" cy="82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FF6C8C-8A8C-3E48-ADCD-0972CA27DAB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AA459-DE60-E940-8FDB-767832180A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15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459873F-0287-9A4B-A260-FE52D1F3913B}" type="slidenum">
              <a:rPr lang="de-DE" smtClean="0"/>
              <a:pPr/>
              <a:t>120</a:t>
            </a:fld>
            <a:endParaRPr lang="de-DE" dirty="0"/>
          </a:p>
        </p:txBody>
      </p:sp>
      <p:graphicFrame>
        <p:nvGraphicFramePr>
          <p:cNvPr id="33802" name="Object 6"/>
          <p:cNvGraphicFramePr>
            <a:graphicFrameLocks noGrp="1" noChangeAspect="1"/>
          </p:cNvGraphicFramePr>
          <p:nvPr>
            <p:ph sz="quarter" idx="4294967295"/>
            <p:extLst/>
          </p:nvPr>
        </p:nvGraphicFramePr>
        <p:xfrm>
          <a:off x="0" y="1958975"/>
          <a:ext cx="1524000" cy="414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37" name="Equation" r:id="rId5" imgW="748975" imgH="203112" progId="Equation.3">
                  <p:embed/>
                </p:oleObj>
              </mc:Choice>
              <mc:Fallback>
                <p:oleObj name="Equation" r:id="rId5" imgW="748975" imgH="203112" progId="Equation.3">
                  <p:embed/>
                  <p:pic>
                    <p:nvPicPr>
                      <p:cNvPr id="3380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958975"/>
                        <a:ext cx="1524000" cy="414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00" name="Object 4"/>
          <p:cNvGraphicFramePr>
            <a:graphicFrameLocks noChangeAspect="1"/>
          </p:cNvGraphicFramePr>
          <p:nvPr>
            <p:extLst/>
          </p:nvPr>
        </p:nvGraphicFramePr>
        <p:xfrm>
          <a:off x="5414964" y="3276600"/>
          <a:ext cx="4422775" cy="1150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38" name="Formel" r:id="rId7" imgW="2540000" imgH="660400" progId="Equation.3">
                  <p:embed/>
                </p:oleObj>
              </mc:Choice>
              <mc:Fallback>
                <p:oleObj name="Formel" r:id="rId7" imgW="2540000" imgH="660400" progId="Equation.3">
                  <p:embed/>
                  <p:pic>
                    <p:nvPicPr>
                      <p:cNvPr id="3380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4964" y="3276600"/>
                        <a:ext cx="4422775" cy="1150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01" name="Object 5"/>
          <p:cNvGraphicFramePr>
            <a:graphicFrameLocks noChangeAspect="1"/>
          </p:cNvGraphicFramePr>
          <p:nvPr>
            <p:extLst/>
          </p:nvPr>
        </p:nvGraphicFramePr>
        <p:xfrm>
          <a:off x="5405439" y="4657725"/>
          <a:ext cx="4351337" cy="142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39" name="Formel" r:id="rId9" imgW="2527300" imgH="825500" progId="Equation.3">
                  <p:embed/>
                </p:oleObj>
              </mc:Choice>
              <mc:Fallback>
                <p:oleObj name="Formel" r:id="rId9" imgW="2527300" imgH="825500" progId="Equation.3">
                  <p:embed/>
                  <p:pic>
                    <p:nvPicPr>
                      <p:cNvPr id="3380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05439" y="4657725"/>
                        <a:ext cx="4351337" cy="142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04" name="Object 7"/>
          <p:cNvGraphicFramePr>
            <a:graphicFrameLocks noChangeAspect="1"/>
          </p:cNvGraphicFramePr>
          <p:nvPr>
            <p:extLst/>
          </p:nvPr>
        </p:nvGraphicFramePr>
        <p:xfrm>
          <a:off x="2368551" y="3406552"/>
          <a:ext cx="1446213" cy="414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40" name="Equation" r:id="rId11" imgW="710891" imgH="203112" progId="Equation.3">
                  <p:embed/>
                </p:oleObj>
              </mc:Choice>
              <mc:Fallback>
                <p:oleObj name="Equation" r:id="rId11" imgW="710891" imgH="203112" progId="Equation.3">
                  <p:embed/>
                  <p:pic>
                    <p:nvPicPr>
                      <p:cNvPr id="33804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8551" y="3406552"/>
                        <a:ext cx="1446213" cy="414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05" name="Object 8"/>
          <p:cNvGraphicFramePr>
            <a:graphicFrameLocks noChangeAspect="1"/>
          </p:cNvGraphicFramePr>
          <p:nvPr>
            <p:extLst/>
          </p:nvPr>
        </p:nvGraphicFramePr>
        <p:xfrm>
          <a:off x="2368551" y="4778152"/>
          <a:ext cx="1471613" cy="414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41" name="Equation" r:id="rId13" imgW="723586" imgH="203112" progId="Equation.3">
                  <p:embed/>
                </p:oleObj>
              </mc:Choice>
              <mc:Fallback>
                <p:oleObj name="Equation" r:id="rId13" imgW="723586" imgH="203112" progId="Equation.3">
                  <p:embed/>
                  <p:pic>
                    <p:nvPicPr>
                      <p:cNvPr id="33805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8551" y="4778152"/>
                        <a:ext cx="1471613" cy="414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833" name="Object 9"/>
          <p:cNvGraphicFramePr>
            <a:graphicFrameLocks noChangeAspect="1"/>
          </p:cNvGraphicFramePr>
          <p:nvPr>
            <p:extLst/>
          </p:nvPr>
        </p:nvGraphicFramePr>
        <p:xfrm>
          <a:off x="1824039" y="1285876"/>
          <a:ext cx="2968625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42" name="Formel" r:id="rId15" imgW="1460500" imgH="241300" progId="Equation.3">
                  <p:embed/>
                </p:oleObj>
              </mc:Choice>
              <mc:Fallback>
                <p:oleObj name="Formel" r:id="rId15" imgW="1460500" imgH="241300" progId="Equation.3">
                  <p:embed/>
                  <p:pic>
                    <p:nvPicPr>
                      <p:cNvPr id="77833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4039" y="1285876"/>
                        <a:ext cx="2968625" cy="49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808" name="Line 16"/>
          <p:cNvSpPr>
            <a:spLocks noChangeShapeType="1"/>
          </p:cNvSpPr>
          <p:nvPr/>
        </p:nvSpPr>
        <p:spPr bwMode="auto">
          <a:xfrm>
            <a:off x="2139950" y="3025552"/>
            <a:ext cx="8153400" cy="0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3809" name="Line 17"/>
          <p:cNvSpPr>
            <a:spLocks noChangeShapeType="1"/>
          </p:cNvSpPr>
          <p:nvPr/>
        </p:nvSpPr>
        <p:spPr bwMode="auto">
          <a:xfrm>
            <a:off x="2139950" y="4549552"/>
            <a:ext cx="8153400" cy="0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" name="Rechteck 3"/>
          <p:cNvSpPr>
            <a:spLocks noChangeArrowheads="1"/>
          </p:cNvSpPr>
          <p:nvPr/>
        </p:nvSpPr>
        <p:spPr bwMode="auto">
          <a:xfrm>
            <a:off x="5022231" y="6237312"/>
            <a:ext cx="21080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dirty="0"/>
              <a:t>Slide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Changui</a:t>
            </a:r>
            <a:r>
              <a:rPr lang="de-DE" dirty="0"/>
              <a:t> Yan</a:t>
            </a:r>
          </a:p>
        </p:txBody>
      </p:sp>
    </p:spTree>
    <p:extLst>
      <p:ext uri="{BB962C8B-B14F-4D97-AF65-F5344CB8AC3E}">
        <p14:creationId xmlns:p14="http://schemas.microsoft.com/office/powerpoint/2010/main" val="112413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3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3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3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3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3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8" grpId="0" animBg="1"/>
      <p:bldP spid="33809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The most probable path</a:t>
            </a:r>
          </a:p>
        </p:txBody>
      </p:sp>
      <p:graphicFrame>
        <p:nvGraphicFramePr>
          <p:cNvPr id="78851" name="Object 2"/>
          <p:cNvGraphicFramePr>
            <a:graphicFrameLocks noGrp="1" noChangeAspect="1"/>
          </p:cNvGraphicFramePr>
          <p:nvPr>
            <p:ph idx="1"/>
            <p:extLst/>
          </p:nvPr>
        </p:nvGraphicFramePr>
        <p:xfrm>
          <a:off x="5379244" y="1911462"/>
          <a:ext cx="13335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76" name="Formel" r:id="rId3" imgW="1333500" imgH="317500" progId="Equation.3">
                  <p:embed/>
                </p:oleObj>
              </mc:Choice>
              <mc:Fallback>
                <p:oleObj name="Formel" r:id="rId3" imgW="1333500" imgH="317500" progId="Equation.3">
                  <p:embed/>
                  <p:pic>
                    <p:nvPicPr>
                      <p:cNvPr id="78851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79244" y="1911462"/>
                        <a:ext cx="1333500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121</a:t>
            </a:fld>
            <a:endParaRPr lang="de-DE" dirty="0"/>
          </a:p>
        </p:txBody>
      </p:sp>
      <p:sp>
        <p:nvSpPr>
          <p:cNvPr id="78850" name="Text Box 4"/>
          <p:cNvSpPr txBox="1">
            <a:spLocks noChangeArrowheads="1"/>
          </p:cNvSpPr>
          <p:nvPr/>
        </p:nvSpPr>
        <p:spPr bwMode="auto">
          <a:xfrm>
            <a:off x="2216151" y="1124744"/>
            <a:ext cx="58070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i="0">
                <a:solidFill>
                  <a:schemeClr val="accent2"/>
                </a:solidFill>
                <a:latin typeface="+mn-lt"/>
              </a:rPr>
              <a:t>The most likely path </a:t>
            </a:r>
            <a:r>
              <a:rPr lang="en-US" sz="2800" i="0">
                <a:latin typeface="+mn-lt"/>
                <a:sym typeface="Symbol" charset="0"/>
              </a:rPr>
              <a:t></a:t>
            </a:r>
            <a:r>
              <a:rPr lang="en-US" sz="2800" i="0" baseline="30000">
                <a:latin typeface="+mn-lt"/>
                <a:sym typeface="Symbol" charset="0"/>
              </a:rPr>
              <a:t>*</a:t>
            </a:r>
            <a:r>
              <a:rPr lang="en-US" sz="2800" i="0">
                <a:solidFill>
                  <a:schemeClr val="accent2"/>
                </a:solidFill>
                <a:latin typeface="+mn-lt"/>
                <a:sym typeface="Symbol" charset="0"/>
              </a:rPr>
              <a:t> satisfies</a:t>
            </a:r>
          </a:p>
        </p:txBody>
      </p:sp>
      <p:sp>
        <p:nvSpPr>
          <p:cNvPr id="78852" name="Text Box 9"/>
          <p:cNvSpPr txBox="1">
            <a:spLocks noChangeArrowheads="1"/>
          </p:cNvSpPr>
          <p:nvPr/>
        </p:nvSpPr>
        <p:spPr bwMode="auto">
          <a:xfrm>
            <a:off x="2216150" y="2420144"/>
            <a:ext cx="8001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i="0">
                <a:solidFill>
                  <a:schemeClr val="accent2"/>
                </a:solidFill>
                <a:latin typeface="+mn-lt"/>
              </a:rPr>
              <a:t>To find </a:t>
            </a:r>
            <a:r>
              <a:rPr lang="en-US" sz="2800" i="0">
                <a:latin typeface="+mn-lt"/>
                <a:sym typeface="Symbol" charset="0"/>
              </a:rPr>
              <a:t></a:t>
            </a:r>
            <a:r>
              <a:rPr lang="en-US" sz="2800" i="0" baseline="30000">
                <a:latin typeface="+mn-lt"/>
                <a:sym typeface="Symbol" charset="0"/>
              </a:rPr>
              <a:t>*</a:t>
            </a:r>
            <a:r>
              <a:rPr lang="en-US" sz="2800" i="0">
                <a:solidFill>
                  <a:schemeClr val="accent2"/>
                </a:solidFill>
                <a:latin typeface="+mn-lt"/>
                <a:sym typeface="Symbol" charset="0"/>
              </a:rPr>
              <a:t>,</a:t>
            </a:r>
            <a:r>
              <a:rPr lang="en-US" sz="2800" i="0">
                <a:solidFill>
                  <a:schemeClr val="accent2"/>
                </a:solidFill>
                <a:latin typeface="+mn-lt"/>
              </a:rPr>
              <a:t> consider all possible ways the last symbol of </a:t>
            </a:r>
            <a:r>
              <a:rPr lang="en-US" sz="2800" i="0">
                <a:latin typeface="+mn-lt"/>
              </a:rPr>
              <a:t>x</a:t>
            </a:r>
            <a:r>
              <a:rPr lang="en-US" sz="2800" i="0">
                <a:solidFill>
                  <a:schemeClr val="accent2"/>
                </a:solidFill>
                <a:latin typeface="+mn-lt"/>
              </a:rPr>
              <a:t> could have been emitted</a:t>
            </a:r>
          </a:p>
        </p:txBody>
      </p:sp>
      <p:graphicFrame>
        <p:nvGraphicFramePr>
          <p:cNvPr id="78853" name="Object 3"/>
          <p:cNvGraphicFramePr>
            <a:graphicFrameLocks noChangeAspect="1"/>
          </p:cNvGraphicFramePr>
          <p:nvPr>
            <p:extLst/>
          </p:nvPr>
        </p:nvGraphicFramePr>
        <p:xfrm>
          <a:off x="3903663" y="5254626"/>
          <a:ext cx="4284662" cy="627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77" name="Formel" r:id="rId5" imgW="1816100" imgH="266700" progId="Equation.3">
                  <p:embed/>
                </p:oleObj>
              </mc:Choice>
              <mc:Fallback>
                <p:oleObj name="Formel" r:id="rId5" imgW="1816100" imgH="266700" progId="Equation.3">
                  <p:embed/>
                  <p:pic>
                    <p:nvPicPr>
                      <p:cNvPr id="7885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03663" y="5254626"/>
                        <a:ext cx="4284662" cy="627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854" name="Text Box 13"/>
          <p:cNvSpPr txBox="1">
            <a:spLocks noChangeArrowheads="1"/>
          </p:cNvSpPr>
          <p:nvPr/>
        </p:nvSpPr>
        <p:spPr bwMode="auto">
          <a:xfrm>
            <a:off x="2216150" y="3486944"/>
            <a:ext cx="914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i="0">
                <a:solidFill>
                  <a:srgbClr val="008080"/>
                </a:solidFill>
                <a:latin typeface="+mn-lt"/>
              </a:rPr>
              <a:t>Let</a:t>
            </a:r>
            <a:endParaRPr lang="en-US" sz="2800" i="0">
              <a:solidFill>
                <a:srgbClr val="008080"/>
              </a:solidFill>
              <a:latin typeface="+mn-lt"/>
              <a:sym typeface="Symbol" charset="0"/>
            </a:endParaRPr>
          </a:p>
        </p:txBody>
      </p:sp>
      <p:sp>
        <p:nvSpPr>
          <p:cNvPr id="78855" name="Text Box 14"/>
          <p:cNvSpPr txBox="1">
            <a:spLocks noChangeArrowheads="1"/>
          </p:cNvSpPr>
          <p:nvPr/>
        </p:nvSpPr>
        <p:spPr bwMode="auto">
          <a:xfrm>
            <a:off x="2216150" y="4934744"/>
            <a:ext cx="1219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i="0">
                <a:solidFill>
                  <a:srgbClr val="008080"/>
                </a:solidFill>
                <a:latin typeface="+mn-lt"/>
              </a:rPr>
              <a:t>Then</a:t>
            </a:r>
            <a:endParaRPr lang="en-US" sz="2800" i="0">
              <a:solidFill>
                <a:srgbClr val="008080"/>
              </a:solidFill>
              <a:latin typeface="+mn-lt"/>
              <a:sym typeface="Symbol" charset="0"/>
            </a:endParaRPr>
          </a:p>
        </p:txBody>
      </p:sp>
      <p:graphicFrame>
        <p:nvGraphicFramePr>
          <p:cNvPr id="78856" name="Object 4"/>
          <p:cNvGraphicFramePr>
            <a:graphicFrameLocks noChangeAspect="1"/>
          </p:cNvGraphicFramePr>
          <p:nvPr>
            <p:extLst/>
          </p:nvPr>
        </p:nvGraphicFramePr>
        <p:xfrm>
          <a:off x="2943225" y="3913189"/>
          <a:ext cx="6472238" cy="119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78" name="Formel" r:id="rId7" imgW="2743200" imgH="508000" progId="Equation.3">
                  <p:embed/>
                </p:oleObj>
              </mc:Choice>
              <mc:Fallback>
                <p:oleObj name="Formel" r:id="rId7" imgW="2743200" imgH="508000" progId="Equation.3">
                  <p:embed/>
                  <p:pic>
                    <p:nvPicPr>
                      <p:cNvPr id="7885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43225" y="3913189"/>
                        <a:ext cx="6472238" cy="119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hteck 3"/>
          <p:cNvSpPr>
            <a:spLocks noChangeArrowheads="1"/>
          </p:cNvSpPr>
          <p:nvPr/>
        </p:nvSpPr>
        <p:spPr bwMode="auto">
          <a:xfrm>
            <a:off x="5022231" y="6237312"/>
            <a:ext cx="21080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dirty="0"/>
              <a:t>Slide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Changui</a:t>
            </a:r>
            <a:r>
              <a:rPr lang="de-DE" dirty="0"/>
              <a:t> Yan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0FFA33-D984-2D45-AE36-D629E6E1653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3ED588-1571-9E4F-8910-CCB138373C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2397197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+mn-lt"/>
                <a:ea typeface="ＭＳ Ｐゴシック" charset="0"/>
                <a:cs typeface="ＭＳ Ｐゴシック" charset="0"/>
              </a:rPr>
              <a:t>The Viterbi Algorithm</a:t>
            </a:r>
          </a:p>
        </p:txBody>
      </p:sp>
      <p:sp>
        <p:nvSpPr>
          <p:cNvPr id="10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3459873F-0287-9A4B-A260-FE52D1F3913B}" type="slidenum">
              <a:rPr lang="de-DE" smtClean="0"/>
              <a:pPr>
                <a:defRPr/>
              </a:pPr>
              <a:t>122</a:t>
            </a:fld>
            <a:endParaRPr lang="de-DE" dirty="0"/>
          </a:p>
        </p:txBody>
      </p:sp>
      <p:graphicFrame>
        <p:nvGraphicFramePr>
          <p:cNvPr id="79876" name="Object 3"/>
          <p:cNvGraphicFramePr>
            <a:graphicFrameLocks noChangeAspect="1"/>
          </p:cNvGraphicFramePr>
          <p:nvPr>
            <p:extLst/>
          </p:nvPr>
        </p:nvGraphicFramePr>
        <p:xfrm>
          <a:off x="3890964" y="4473352"/>
          <a:ext cx="4397375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00" name="Formel" r:id="rId3" imgW="1943100" imgH="292100" progId="Equation.3">
                  <p:embed/>
                </p:oleObj>
              </mc:Choice>
              <mc:Fallback>
                <p:oleObj name="Formel" r:id="rId3" imgW="1943100" imgH="292100" progId="Equation.3">
                  <p:embed/>
                  <p:pic>
                    <p:nvPicPr>
                      <p:cNvPr id="7987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0964" y="4473352"/>
                        <a:ext cx="4397375" cy="66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877" name="Object 4"/>
          <p:cNvGraphicFramePr>
            <a:graphicFrameLocks noChangeAspect="1"/>
          </p:cNvGraphicFramePr>
          <p:nvPr>
            <p:extLst/>
          </p:nvPr>
        </p:nvGraphicFramePr>
        <p:xfrm>
          <a:off x="4013201" y="1820863"/>
          <a:ext cx="4081463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01" name="Formel" r:id="rId5" imgW="1803400" imgH="215900" progId="Equation.3">
                  <p:embed/>
                </p:oleObj>
              </mc:Choice>
              <mc:Fallback>
                <p:oleObj name="Formel" r:id="rId5" imgW="1803400" imgH="215900" progId="Equation.3">
                  <p:embed/>
                  <p:pic>
                    <p:nvPicPr>
                      <p:cNvPr id="79877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13201" y="1820863"/>
                        <a:ext cx="4081463" cy="48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2216150" y="5387752"/>
            <a:ext cx="784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solidFill>
                  <a:srgbClr val="800000"/>
                </a:solidFill>
                <a:latin typeface="+mn-lt"/>
                <a:sym typeface="Symbol" charset="0"/>
              </a:rPr>
              <a:t>To find </a:t>
            </a:r>
            <a:r>
              <a:rPr lang="en-US" dirty="0">
                <a:latin typeface="+mn-lt"/>
                <a:sym typeface="Symbol" charset="0"/>
              </a:rPr>
              <a:t></a:t>
            </a:r>
            <a:r>
              <a:rPr lang="en-US" baseline="30000" dirty="0">
                <a:latin typeface="+mn-lt"/>
                <a:sym typeface="Symbol" charset="0"/>
              </a:rPr>
              <a:t>*</a:t>
            </a:r>
            <a:r>
              <a:rPr lang="en-US" dirty="0">
                <a:solidFill>
                  <a:srgbClr val="800000"/>
                </a:solidFill>
                <a:latin typeface="+mn-lt"/>
                <a:sym typeface="Symbol" charset="0"/>
              </a:rPr>
              <a:t>, use trace-back, as in dynamic programming</a:t>
            </a:r>
          </a:p>
        </p:txBody>
      </p:sp>
      <p:sp>
        <p:nvSpPr>
          <p:cNvPr id="9" name="Rechteck 3"/>
          <p:cNvSpPr>
            <a:spLocks noChangeArrowheads="1"/>
          </p:cNvSpPr>
          <p:nvPr/>
        </p:nvSpPr>
        <p:spPr bwMode="auto">
          <a:xfrm>
            <a:off x="5022231" y="6237312"/>
            <a:ext cx="21080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dirty="0"/>
              <a:t>Slide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Changui</a:t>
            </a:r>
            <a:r>
              <a:rPr lang="de-DE" dirty="0"/>
              <a:t> Yan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1FB08-7ABD-2F46-BDF3-9F1250CA9A9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5572D4-FD1F-4346-B270-4FF57A96A5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72E4620-8134-1F4E-A7A3-F4CE0DAF8D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ea typeface="ＭＳ Ｐゴシック" charset="0"/>
                <a:cs typeface="ＭＳ Ｐゴシック" charset="0"/>
              </a:rPr>
              <a:t>Initialization	(</a:t>
            </a:r>
            <a:r>
              <a:rPr lang="en-US" i="1">
                <a:ea typeface="ＭＳ Ｐゴシック" charset="0"/>
                <a:cs typeface="ＭＳ Ｐゴシック" charset="0"/>
              </a:rPr>
              <a:t>i</a:t>
            </a:r>
            <a:r>
              <a:rPr lang="en-US">
                <a:ea typeface="ＭＳ Ｐゴシック" charset="0"/>
                <a:cs typeface="ＭＳ Ｐゴシック" charset="0"/>
              </a:rPr>
              <a:t> = 0)</a:t>
            </a:r>
            <a:br>
              <a:rPr lang="en-US">
                <a:ea typeface="ＭＳ Ｐゴシック" charset="0"/>
                <a:cs typeface="ＭＳ Ｐゴシック" charset="0"/>
              </a:rPr>
            </a:br>
            <a:br>
              <a:rPr lang="en-US">
                <a:ea typeface="ＭＳ Ｐゴシック" charset="0"/>
                <a:cs typeface="ＭＳ Ｐゴシック" charset="0"/>
              </a:rPr>
            </a:br>
            <a:endParaRPr lang="en-US">
              <a:ea typeface="ＭＳ Ｐゴシック" charset="0"/>
              <a:cs typeface="ＭＳ Ｐゴシック" charset="0"/>
            </a:endParaRPr>
          </a:p>
          <a:p>
            <a:r>
              <a:rPr lang="en-US">
                <a:ea typeface="ＭＳ Ｐゴシック" charset="0"/>
                <a:cs typeface="ＭＳ Ｐゴシック" charset="0"/>
              </a:rPr>
              <a:t>Recursion (</a:t>
            </a:r>
            <a:r>
              <a:rPr lang="en-US" i="1">
                <a:ea typeface="ＭＳ Ｐゴシック" charset="0"/>
                <a:cs typeface="ＭＳ Ｐゴシック" charset="0"/>
              </a:rPr>
              <a:t>i</a:t>
            </a:r>
            <a:r>
              <a:rPr lang="en-US">
                <a:ea typeface="ＭＳ Ｐゴシック" charset="0"/>
                <a:cs typeface="ＭＳ Ｐゴシック" charset="0"/>
              </a:rPr>
              <a:t> = 1, . . . , </a:t>
            </a:r>
            <a:r>
              <a:rPr lang="en-US" i="1">
                <a:ea typeface="ＭＳ Ｐゴシック" charset="0"/>
                <a:cs typeface="ＭＳ Ｐゴシック" charset="0"/>
              </a:rPr>
              <a:t>L</a:t>
            </a:r>
            <a:r>
              <a:rPr lang="en-US">
                <a:ea typeface="ＭＳ Ｐゴシック" charset="0"/>
                <a:cs typeface="ＭＳ Ｐゴシック" charset="0"/>
              </a:rPr>
              <a:t>): For each state </a:t>
            </a:r>
            <a:r>
              <a:rPr lang="en-US" i="1">
                <a:ea typeface="ＭＳ Ｐゴシック" charset="0"/>
                <a:cs typeface="ＭＳ Ｐゴシック" charset="0"/>
              </a:rPr>
              <a:t>k</a:t>
            </a:r>
            <a:br>
              <a:rPr lang="en-US">
                <a:ea typeface="ＭＳ Ｐゴシック" charset="0"/>
                <a:cs typeface="ＭＳ Ｐゴシック" charset="0"/>
              </a:rPr>
            </a:br>
            <a:br>
              <a:rPr lang="en-US">
                <a:ea typeface="ＭＳ Ｐゴシック" charset="0"/>
                <a:cs typeface="ＭＳ Ｐゴシック" charset="0"/>
              </a:rPr>
            </a:br>
            <a:endParaRPr lang="en-US">
              <a:ea typeface="ＭＳ Ｐゴシック" charset="0"/>
              <a:cs typeface="ＭＳ Ｐゴシック" charset="0"/>
            </a:endParaRPr>
          </a:p>
          <a:p>
            <a:r>
              <a:rPr lang="en-US">
                <a:ea typeface="ＭＳ Ｐゴシック" charset="0"/>
                <a:cs typeface="ＭＳ Ｐゴシック" charset="0"/>
              </a:rPr>
              <a:t>Termination:</a:t>
            </a:r>
          </a:p>
          <a:p>
            <a:endParaRPr lang="de-DE" dirty="0"/>
          </a:p>
        </p:txBody>
      </p:sp>
      <p:graphicFrame>
        <p:nvGraphicFramePr>
          <p:cNvPr id="13" name="Object 2">
            <a:extLst>
              <a:ext uri="{FF2B5EF4-FFF2-40B4-BE49-F238E27FC236}">
                <a16:creationId xmlns:a16="http://schemas.microsoft.com/office/drawing/2014/main" id="{6CC8AFEF-B750-1743-BFA5-E57D806AE773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194300" y="3652838"/>
          <a:ext cx="18161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02" name="Formel" r:id="rId7" imgW="1816100" imgH="266700" progId="Equation.3">
                  <p:embed/>
                </p:oleObj>
              </mc:Choice>
              <mc:Fallback>
                <p:oleObj name="Formel" r:id="rId7" imgW="1816100" imgH="266700" progId="Equation.3">
                  <p:embed/>
                  <p:pic>
                    <p:nvPicPr>
                      <p:cNvPr id="13" name="Object 2">
                        <a:extLst>
                          <a:ext uri="{FF2B5EF4-FFF2-40B4-BE49-F238E27FC236}">
                            <a16:creationId xmlns:a16="http://schemas.microsoft.com/office/drawing/2014/main" id="{6CC8AFEF-B750-1743-BFA5-E57D806AE77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94300" y="3652838"/>
                        <a:ext cx="1816100" cy="266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95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4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AutoShape 46"/>
          <p:cNvSpPr>
            <a:spLocks noChangeArrowheads="1"/>
          </p:cNvSpPr>
          <p:nvPr/>
        </p:nvSpPr>
        <p:spPr bwMode="auto">
          <a:xfrm>
            <a:off x="1911350" y="5243736"/>
            <a:ext cx="4419600" cy="6858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Viterbi: Example</a:t>
            </a:r>
          </a:p>
        </p:txBody>
      </p:sp>
      <p:graphicFrame>
        <p:nvGraphicFramePr>
          <p:cNvPr id="80927" name="Object 2"/>
          <p:cNvGraphicFramePr>
            <a:graphicFrameLocks noGrp="1" noChangeAspect="1"/>
          </p:cNvGraphicFramePr>
          <p:nvPr>
            <p:ph idx="1"/>
            <p:extLst/>
          </p:nvPr>
        </p:nvGraphicFramePr>
        <p:xfrm>
          <a:off x="5194300" y="3652838"/>
          <a:ext cx="18161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2" name="Formel" r:id="rId3" imgW="1816100" imgH="266700" progId="Equation.3">
                  <p:embed/>
                </p:oleObj>
              </mc:Choice>
              <mc:Fallback>
                <p:oleObj name="Formel" r:id="rId3" imgW="1816100" imgH="266700" progId="Equation.3">
                  <p:embed/>
                  <p:pic>
                    <p:nvPicPr>
                      <p:cNvPr id="8092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94300" y="3652838"/>
                        <a:ext cx="1816100" cy="266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2857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123</a:t>
            </a:fld>
            <a:endParaRPr lang="de-DE" dirty="0"/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2644775" y="1829025"/>
            <a:ext cx="3401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chemeClr val="accent2"/>
                </a:solidFill>
                <a:latin typeface="+mn-lt"/>
              </a:rPr>
              <a:t>1</a:t>
            </a:r>
          </a:p>
        </p:txBody>
      </p:sp>
      <p:sp>
        <p:nvSpPr>
          <p:cNvPr id="80900" name="Text Box 6"/>
          <p:cNvSpPr txBox="1">
            <a:spLocks noChangeArrowheads="1"/>
          </p:cNvSpPr>
          <p:nvPr/>
        </p:nvSpPr>
        <p:spPr bwMode="auto">
          <a:xfrm>
            <a:off x="1758950" y="2810100"/>
            <a:ext cx="3529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latin typeface="+mn-lt"/>
                <a:sym typeface="Symbol" charset="0"/>
              </a:rPr>
              <a:t></a:t>
            </a:r>
          </a:p>
        </p:txBody>
      </p:sp>
      <p:sp>
        <p:nvSpPr>
          <p:cNvPr id="80901" name="Text Box 7"/>
          <p:cNvSpPr txBox="1">
            <a:spLocks noChangeArrowheads="1"/>
          </p:cNvSpPr>
          <p:nvPr/>
        </p:nvSpPr>
        <p:spPr bwMode="auto">
          <a:xfrm>
            <a:off x="6711950" y="1052736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latin typeface="+mn-lt"/>
              </a:rPr>
              <a:t>x</a:t>
            </a:r>
          </a:p>
        </p:txBody>
      </p:sp>
      <p:sp>
        <p:nvSpPr>
          <p:cNvPr id="57352" name="Text Box 8"/>
          <p:cNvSpPr txBox="1">
            <a:spLocks noChangeArrowheads="1"/>
          </p:cNvSpPr>
          <p:nvPr/>
        </p:nvSpPr>
        <p:spPr bwMode="auto">
          <a:xfrm>
            <a:off x="2654300" y="2724375"/>
            <a:ext cx="3401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chemeClr val="accent2"/>
                </a:solidFill>
                <a:latin typeface="+mn-lt"/>
              </a:rPr>
              <a:t>0</a:t>
            </a:r>
          </a:p>
        </p:txBody>
      </p:sp>
      <p:sp>
        <p:nvSpPr>
          <p:cNvPr id="57353" name="Text Box 9"/>
          <p:cNvSpPr txBox="1">
            <a:spLocks noChangeArrowheads="1"/>
          </p:cNvSpPr>
          <p:nvPr/>
        </p:nvSpPr>
        <p:spPr bwMode="auto">
          <a:xfrm>
            <a:off x="2654300" y="3867375"/>
            <a:ext cx="3401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chemeClr val="accent2"/>
                </a:solidFill>
                <a:latin typeface="+mn-lt"/>
              </a:rPr>
              <a:t>0</a:t>
            </a:r>
          </a:p>
        </p:txBody>
      </p:sp>
      <p:sp>
        <p:nvSpPr>
          <p:cNvPr id="80904" name="Text Box 10"/>
          <p:cNvSpPr txBox="1">
            <a:spLocks noChangeArrowheads="1"/>
          </p:cNvSpPr>
          <p:nvPr/>
        </p:nvSpPr>
        <p:spPr bwMode="auto">
          <a:xfrm>
            <a:off x="3587750" y="1295625"/>
            <a:ext cx="3401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latin typeface="+mn-lt"/>
              </a:rPr>
              <a:t>6</a:t>
            </a:r>
          </a:p>
        </p:txBody>
      </p:sp>
      <p:sp>
        <p:nvSpPr>
          <p:cNvPr id="80905" name="Text Box 11"/>
          <p:cNvSpPr txBox="1">
            <a:spLocks noChangeArrowheads="1"/>
          </p:cNvSpPr>
          <p:nvPr/>
        </p:nvSpPr>
        <p:spPr bwMode="auto">
          <a:xfrm>
            <a:off x="5854700" y="1290862"/>
            <a:ext cx="3401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latin typeface="+mn-lt"/>
              </a:rPr>
              <a:t>2</a:t>
            </a:r>
          </a:p>
        </p:txBody>
      </p:sp>
      <p:sp>
        <p:nvSpPr>
          <p:cNvPr id="80906" name="Text Box 12"/>
          <p:cNvSpPr txBox="1">
            <a:spLocks noChangeArrowheads="1"/>
          </p:cNvSpPr>
          <p:nvPr/>
        </p:nvSpPr>
        <p:spPr bwMode="auto">
          <a:xfrm>
            <a:off x="8674100" y="1290862"/>
            <a:ext cx="3401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latin typeface="+mn-lt"/>
              </a:rPr>
              <a:t>6</a:t>
            </a:r>
          </a:p>
        </p:txBody>
      </p:sp>
      <p:sp>
        <p:nvSpPr>
          <p:cNvPr id="80907" name="Text Box 13"/>
          <p:cNvSpPr txBox="1">
            <a:spLocks noChangeArrowheads="1"/>
          </p:cNvSpPr>
          <p:nvPr/>
        </p:nvSpPr>
        <p:spPr bwMode="auto">
          <a:xfrm>
            <a:off x="2584450" y="1295625"/>
            <a:ext cx="3962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latin typeface="+mn-lt"/>
                <a:sym typeface="Symbol" charset="0"/>
              </a:rPr>
              <a:t></a:t>
            </a:r>
          </a:p>
        </p:txBody>
      </p:sp>
      <p:sp>
        <p:nvSpPr>
          <p:cNvPr id="57358" name="Text Box 14"/>
          <p:cNvSpPr txBox="1">
            <a:spLocks noChangeArrowheads="1"/>
          </p:cNvSpPr>
          <p:nvPr/>
        </p:nvSpPr>
        <p:spPr bwMode="auto">
          <a:xfrm>
            <a:off x="3130550" y="2592611"/>
            <a:ext cx="1447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>
                <a:latin typeface="+mn-lt"/>
              </a:rPr>
              <a:t>(</a:t>
            </a:r>
            <a:r>
              <a:rPr lang="en-US" sz="1600">
                <a:solidFill>
                  <a:srgbClr val="008080"/>
                </a:solidFill>
                <a:latin typeface="+mn-lt"/>
              </a:rPr>
              <a:t>1/6</a:t>
            </a:r>
            <a:r>
              <a:rPr lang="en-US" sz="1600">
                <a:latin typeface="+mn-lt"/>
              </a:rPr>
              <a:t>)</a:t>
            </a:r>
            <a:r>
              <a:rPr lang="en-US" sz="1600">
                <a:latin typeface="+mn-lt"/>
                <a:sym typeface="Symbol" charset="0"/>
              </a:rPr>
              <a:t>(1/2)</a:t>
            </a:r>
          </a:p>
          <a:p>
            <a:r>
              <a:rPr lang="en-US" sz="1600">
                <a:latin typeface="+mn-lt"/>
                <a:sym typeface="Symbol" charset="0"/>
              </a:rPr>
              <a:t>   = </a:t>
            </a:r>
            <a:r>
              <a:rPr lang="en-US" sz="1600" b="1">
                <a:solidFill>
                  <a:schemeClr val="accent2"/>
                </a:solidFill>
                <a:latin typeface="+mn-lt"/>
                <a:sym typeface="Symbol" charset="0"/>
              </a:rPr>
              <a:t>1/12</a:t>
            </a:r>
          </a:p>
        </p:txBody>
      </p:sp>
      <p:sp>
        <p:nvSpPr>
          <p:cNvPr id="57359" name="Text Box 15"/>
          <p:cNvSpPr txBox="1">
            <a:spLocks noChangeArrowheads="1"/>
          </p:cNvSpPr>
          <p:nvPr/>
        </p:nvSpPr>
        <p:spPr bwMode="auto">
          <a:xfrm>
            <a:off x="3587750" y="1829025"/>
            <a:ext cx="3401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chemeClr val="accent2"/>
                </a:solidFill>
                <a:latin typeface="+mn-lt"/>
              </a:rPr>
              <a:t>0</a:t>
            </a:r>
          </a:p>
        </p:txBody>
      </p:sp>
      <p:sp>
        <p:nvSpPr>
          <p:cNvPr id="57360" name="Text Box 16"/>
          <p:cNvSpPr txBox="1">
            <a:spLocks noChangeArrowheads="1"/>
          </p:cNvSpPr>
          <p:nvPr/>
        </p:nvSpPr>
        <p:spPr bwMode="auto">
          <a:xfrm>
            <a:off x="3130550" y="3719736"/>
            <a:ext cx="1447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>
                <a:latin typeface="+mn-lt"/>
              </a:rPr>
              <a:t>(</a:t>
            </a:r>
            <a:r>
              <a:rPr lang="en-US" sz="1600">
                <a:solidFill>
                  <a:srgbClr val="008080"/>
                </a:solidFill>
                <a:latin typeface="+mn-lt"/>
              </a:rPr>
              <a:t>1/2</a:t>
            </a:r>
            <a:r>
              <a:rPr lang="en-US" sz="1600">
                <a:latin typeface="+mn-lt"/>
              </a:rPr>
              <a:t>)</a:t>
            </a:r>
            <a:r>
              <a:rPr lang="en-US" sz="1600">
                <a:latin typeface="+mn-lt"/>
                <a:sym typeface="Symbol" charset="0"/>
              </a:rPr>
              <a:t>(1/2)</a:t>
            </a:r>
          </a:p>
          <a:p>
            <a:r>
              <a:rPr lang="en-US" sz="1600">
                <a:latin typeface="+mn-lt"/>
                <a:sym typeface="Symbol" charset="0"/>
              </a:rPr>
              <a:t>   = </a:t>
            </a:r>
            <a:r>
              <a:rPr lang="en-US" sz="1600" b="1">
                <a:solidFill>
                  <a:schemeClr val="accent2"/>
                </a:solidFill>
                <a:latin typeface="+mn-lt"/>
                <a:sym typeface="Symbol" charset="0"/>
              </a:rPr>
              <a:t>1/4</a:t>
            </a:r>
          </a:p>
        </p:txBody>
      </p:sp>
      <p:sp>
        <p:nvSpPr>
          <p:cNvPr id="57361" name="Text Box 17"/>
          <p:cNvSpPr txBox="1">
            <a:spLocks noChangeArrowheads="1"/>
          </p:cNvSpPr>
          <p:nvPr/>
        </p:nvSpPr>
        <p:spPr bwMode="auto">
          <a:xfrm>
            <a:off x="4654550" y="2500537"/>
            <a:ext cx="2667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>
                <a:latin typeface="+mn-lt"/>
              </a:rPr>
              <a:t>(</a:t>
            </a:r>
            <a:r>
              <a:rPr lang="en-US" sz="1600">
                <a:solidFill>
                  <a:srgbClr val="008080"/>
                </a:solidFill>
                <a:latin typeface="+mn-lt"/>
              </a:rPr>
              <a:t>1/6</a:t>
            </a:r>
            <a:r>
              <a:rPr lang="en-US" sz="1600">
                <a:latin typeface="+mn-lt"/>
              </a:rPr>
              <a:t>)</a:t>
            </a:r>
            <a:r>
              <a:rPr lang="en-US" sz="1600">
                <a:latin typeface="+mn-lt"/>
                <a:sym typeface="Symbol" charset="0"/>
              </a:rPr>
              <a:t>max{(1/12)0.99,</a:t>
            </a:r>
          </a:p>
          <a:p>
            <a:r>
              <a:rPr lang="en-US" sz="1600">
                <a:latin typeface="+mn-lt"/>
                <a:sym typeface="Symbol" charset="0"/>
              </a:rPr>
              <a:t>	     (1/4)0.2}</a:t>
            </a:r>
          </a:p>
          <a:p>
            <a:r>
              <a:rPr lang="en-US" sz="1600">
                <a:latin typeface="+mn-lt"/>
                <a:sym typeface="Symbol" charset="0"/>
              </a:rPr>
              <a:t>   = </a:t>
            </a:r>
            <a:r>
              <a:rPr lang="en-US" sz="1600" b="1">
                <a:solidFill>
                  <a:schemeClr val="accent2"/>
                </a:solidFill>
                <a:latin typeface="+mn-lt"/>
                <a:sym typeface="Symbol" charset="0"/>
              </a:rPr>
              <a:t>0.01375</a:t>
            </a:r>
          </a:p>
        </p:txBody>
      </p:sp>
      <p:sp>
        <p:nvSpPr>
          <p:cNvPr id="57362" name="Text Box 18"/>
          <p:cNvSpPr txBox="1">
            <a:spLocks noChangeArrowheads="1"/>
          </p:cNvSpPr>
          <p:nvPr/>
        </p:nvSpPr>
        <p:spPr bwMode="auto">
          <a:xfrm>
            <a:off x="4578350" y="3643537"/>
            <a:ext cx="2895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>
                <a:latin typeface="+mn-lt"/>
              </a:rPr>
              <a:t>(</a:t>
            </a:r>
            <a:r>
              <a:rPr lang="en-US" sz="1600">
                <a:solidFill>
                  <a:srgbClr val="008080"/>
                </a:solidFill>
                <a:latin typeface="+mn-lt"/>
              </a:rPr>
              <a:t>1/10</a:t>
            </a:r>
            <a:r>
              <a:rPr lang="en-US" sz="1600">
                <a:latin typeface="+mn-lt"/>
              </a:rPr>
              <a:t>)</a:t>
            </a:r>
            <a:r>
              <a:rPr lang="en-US" sz="1600">
                <a:latin typeface="+mn-lt"/>
                <a:sym typeface="Symbol" charset="0"/>
              </a:rPr>
              <a:t>max{(1/12)0.01,</a:t>
            </a:r>
          </a:p>
          <a:p>
            <a:r>
              <a:rPr lang="en-US" sz="1600">
                <a:latin typeface="+mn-lt"/>
                <a:sym typeface="Symbol" charset="0"/>
              </a:rPr>
              <a:t>	      (1/4)0.8}</a:t>
            </a:r>
          </a:p>
          <a:p>
            <a:r>
              <a:rPr lang="en-US" sz="1600">
                <a:latin typeface="+mn-lt"/>
                <a:sym typeface="Symbol" charset="0"/>
              </a:rPr>
              <a:t>    = </a:t>
            </a:r>
            <a:r>
              <a:rPr lang="en-US" sz="1600" b="1">
                <a:solidFill>
                  <a:schemeClr val="accent2"/>
                </a:solidFill>
                <a:latin typeface="+mn-lt"/>
                <a:sym typeface="Symbol" charset="0"/>
              </a:rPr>
              <a:t>0.02</a:t>
            </a:r>
          </a:p>
        </p:txBody>
      </p:sp>
      <p:sp>
        <p:nvSpPr>
          <p:cNvPr id="80913" name="Text Box 19"/>
          <p:cNvSpPr txBox="1">
            <a:spLocks noChangeArrowheads="1"/>
          </p:cNvSpPr>
          <p:nvPr/>
        </p:nvSpPr>
        <p:spPr bwMode="auto">
          <a:xfrm>
            <a:off x="2216150" y="1829025"/>
            <a:ext cx="304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latin typeface="+mn-lt"/>
                <a:sym typeface="Symbol" charset="0"/>
              </a:rPr>
              <a:t>B</a:t>
            </a:r>
          </a:p>
        </p:txBody>
      </p:sp>
      <p:sp>
        <p:nvSpPr>
          <p:cNvPr id="80914" name="Text Box 20"/>
          <p:cNvSpPr txBox="1">
            <a:spLocks noChangeArrowheads="1"/>
          </p:cNvSpPr>
          <p:nvPr/>
        </p:nvSpPr>
        <p:spPr bwMode="auto">
          <a:xfrm>
            <a:off x="2216150" y="2729137"/>
            <a:ext cx="304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latin typeface="+mn-lt"/>
                <a:sym typeface="Symbol" charset="0"/>
              </a:rPr>
              <a:t>F</a:t>
            </a:r>
          </a:p>
        </p:txBody>
      </p:sp>
      <p:sp>
        <p:nvSpPr>
          <p:cNvPr id="80915" name="Text Box 21"/>
          <p:cNvSpPr txBox="1">
            <a:spLocks noChangeArrowheads="1"/>
          </p:cNvSpPr>
          <p:nvPr/>
        </p:nvSpPr>
        <p:spPr bwMode="auto">
          <a:xfrm>
            <a:off x="2216150" y="3872137"/>
            <a:ext cx="304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latin typeface="+mn-lt"/>
                <a:sym typeface="Symbol" charset="0"/>
              </a:rPr>
              <a:t>L</a:t>
            </a:r>
          </a:p>
        </p:txBody>
      </p:sp>
      <p:sp>
        <p:nvSpPr>
          <p:cNvPr id="57366" name="Text Box 22"/>
          <p:cNvSpPr txBox="1">
            <a:spLocks noChangeArrowheads="1"/>
          </p:cNvSpPr>
          <p:nvPr/>
        </p:nvSpPr>
        <p:spPr bwMode="auto">
          <a:xfrm>
            <a:off x="5854700" y="1814737"/>
            <a:ext cx="3401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chemeClr val="accent2"/>
                </a:solidFill>
                <a:latin typeface="+mn-lt"/>
              </a:rPr>
              <a:t>0</a:t>
            </a:r>
          </a:p>
        </p:txBody>
      </p:sp>
      <p:sp>
        <p:nvSpPr>
          <p:cNvPr id="57367" name="Text Box 23"/>
          <p:cNvSpPr txBox="1">
            <a:spLocks noChangeArrowheads="1"/>
          </p:cNvSpPr>
          <p:nvPr/>
        </p:nvSpPr>
        <p:spPr bwMode="auto">
          <a:xfrm>
            <a:off x="8750300" y="1814737"/>
            <a:ext cx="3401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chemeClr val="accent2"/>
                </a:solidFill>
                <a:latin typeface="+mn-lt"/>
              </a:rPr>
              <a:t>0</a:t>
            </a:r>
          </a:p>
        </p:txBody>
      </p:sp>
      <p:sp>
        <p:nvSpPr>
          <p:cNvPr id="57368" name="Text Box 24"/>
          <p:cNvSpPr txBox="1">
            <a:spLocks noChangeArrowheads="1"/>
          </p:cNvSpPr>
          <p:nvPr/>
        </p:nvSpPr>
        <p:spPr bwMode="auto">
          <a:xfrm>
            <a:off x="7473950" y="2500537"/>
            <a:ext cx="2971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>
                <a:latin typeface="+mn-lt"/>
              </a:rPr>
              <a:t>(</a:t>
            </a:r>
            <a:r>
              <a:rPr lang="en-US" sz="1600">
                <a:solidFill>
                  <a:srgbClr val="008080"/>
                </a:solidFill>
                <a:latin typeface="+mn-lt"/>
              </a:rPr>
              <a:t>1/6</a:t>
            </a:r>
            <a:r>
              <a:rPr lang="en-US" sz="1600">
                <a:latin typeface="+mn-lt"/>
              </a:rPr>
              <a:t>)</a:t>
            </a:r>
            <a:r>
              <a:rPr lang="en-US" sz="1600">
                <a:latin typeface="+mn-lt"/>
                <a:sym typeface="Symbol" charset="0"/>
              </a:rPr>
              <a:t>max{0.013750.99,</a:t>
            </a:r>
          </a:p>
          <a:p>
            <a:r>
              <a:rPr lang="en-US" sz="1600">
                <a:latin typeface="+mn-lt"/>
                <a:sym typeface="Symbol" charset="0"/>
              </a:rPr>
              <a:t>	     0.020.2}</a:t>
            </a:r>
          </a:p>
          <a:p>
            <a:r>
              <a:rPr lang="en-US" sz="1600">
                <a:latin typeface="+mn-lt"/>
                <a:sym typeface="Symbol" charset="0"/>
              </a:rPr>
              <a:t>   = </a:t>
            </a:r>
            <a:r>
              <a:rPr lang="en-US" sz="1600" b="1">
                <a:solidFill>
                  <a:schemeClr val="accent2"/>
                </a:solidFill>
                <a:latin typeface="+mn-lt"/>
                <a:sym typeface="Symbol" charset="0"/>
              </a:rPr>
              <a:t>0.00226875</a:t>
            </a:r>
          </a:p>
        </p:txBody>
      </p:sp>
      <p:sp>
        <p:nvSpPr>
          <p:cNvPr id="57369" name="Text Box 25"/>
          <p:cNvSpPr txBox="1">
            <a:spLocks noChangeArrowheads="1"/>
          </p:cNvSpPr>
          <p:nvPr/>
        </p:nvSpPr>
        <p:spPr bwMode="auto">
          <a:xfrm>
            <a:off x="7473950" y="3641949"/>
            <a:ext cx="29718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>
                <a:latin typeface="+mn-lt"/>
              </a:rPr>
              <a:t>(</a:t>
            </a:r>
            <a:r>
              <a:rPr lang="en-US" sz="1600" dirty="0">
                <a:solidFill>
                  <a:srgbClr val="008080"/>
                </a:solidFill>
                <a:latin typeface="+mn-lt"/>
              </a:rPr>
              <a:t>1/2</a:t>
            </a:r>
            <a:r>
              <a:rPr lang="en-US" sz="1600" dirty="0">
                <a:latin typeface="+mn-lt"/>
              </a:rPr>
              <a:t>)</a:t>
            </a:r>
            <a:r>
              <a:rPr lang="en-US" sz="1600" dirty="0">
                <a:latin typeface="+mn-lt"/>
                <a:sym typeface="Symbol" charset="0"/>
              </a:rPr>
              <a:t>max{0.013750.01,</a:t>
            </a:r>
          </a:p>
          <a:p>
            <a:r>
              <a:rPr lang="en-US" sz="1600" dirty="0">
                <a:latin typeface="+mn-lt"/>
                <a:sym typeface="Symbol" charset="0"/>
              </a:rPr>
              <a:t>	     0.020.8}</a:t>
            </a:r>
          </a:p>
          <a:p>
            <a:r>
              <a:rPr lang="en-US" sz="1600" dirty="0">
                <a:latin typeface="+mn-lt"/>
                <a:sym typeface="Symbol" charset="0"/>
              </a:rPr>
              <a:t>   = </a:t>
            </a:r>
            <a:r>
              <a:rPr lang="en-US" sz="1600" b="1" dirty="0">
                <a:solidFill>
                  <a:schemeClr val="accent2"/>
                </a:solidFill>
                <a:latin typeface="+mn-lt"/>
                <a:sym typeface="Symbol" charset="0"/>
              </a:rPr>
              <a:t>0.08</a:t>
            </a:r>
          </a:p>
        </p:txBody>
      </p:sp>
      <p:sp>
        <p:nvSpPr>
          <p:cNvPr id="80920" name="Rectangle 26"/>
          <p:cNvSpPr>
            <a:spLocks noChangeArrowheads="1"/>
          </p:cNvSpPr>
          <p:nvPr/>
        </p:nvSpPr>
        <p:spPr bwMode="auto">
          <a:xfrm>
            <a:off x="2520950" y="1662336"/>
            <a:ext cx="7924800" cy="2971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21" name="Line 28"/>
          <p:cNvSpPr>
            <a:spLocks noChangeShapeType="1"/>
          </p:cNvSpPr>
          <p:nvPr/>
        </p:nvSpPr>
        <p:spPr bwMode="auto">
          <a:xfrm>
            <a:off x="2520950" y="2271936"/>
            <a:ext cx="792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0922" name="Line 29"/>
          <p:cNvSpPr>
            <a:spLocks noChangeShapeType="1"/>
          </p:cNvSpPr>
          <p:nvPr/>
        </p:nvSpPr>
        <p:spPr bwMode="auto">
          <a:xfrm>
            <a:off x="2520950" y="3491136"/>
            <a:ext cx="792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0923" name="Line 31"/>
          <p:cNvSpPr>
            <a:spLocks noChangeShapeType="1"/>
          </p:cNvSpPr>
          <p:nvPr/>
        </p:nvSpPr>
        <p:spPr bwMode="auto">
          <a:xfrm>
            <a:off x="3054350" y="1662336"/>
            <a:ext cx="0" cy="297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0924" name="Line 32"/>
          <p:cNvSpPr>
            <a:spLocks noChangeShapeType="1"/>
          </p:cNvSpPr>
          <p:nvPr/>
        </p:nvSpPr>
        <p:spPr bwMode="auto">
          <a:xfrm>
            <a:off x="4578350" y="1662336"/>
            <a:ext cx="0" cy="297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0925" name="Line 33"/>
          <p:cNvSpPr>
            <a:spLocks noChangeShapeType="1"/>
          </p:cNvSpPr>
          <p:nvPr/>
        </p:nvSpPr>
        <p:spPr bwMode="auto">
          <a:xfrm>
            <a:off x="7397750" y="1662336"/>
            <a:ext cx="0" cy="297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80926" name="Picture 3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406" y="4725145"/>
            <a:ext cx="3581400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81" name="Oval 37"/>
          <p:cNvSpPr>
            <a:spLocks noChangeArrowheads="1"/>
          </p:cNvSpPr>
          <p:nvPr/>
        </p:nvSpPr>
        <p:spPr bwMode="auto">
          <a:xfrm>
            <a:off x="7854950" y="4100736"/>
            <a:ext cx="685800" cy="533400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57382" name="Oval 38"/>
          <p:cNvSpPr>
            <a:spLocks noChangeArrowheads="1"/>
          </p:cNvSpPr>
          <p:nvPr/>
        </p:nvSpPr>
        <p:spPr bwMode="auto">
          <a:xfrm>
            <a:off x="5035550" y="4100736"/>
            <a:ext cx="685800" cy="533400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57383" name="Line 39"/>
          <p:cNvSpPr>
            <a:spLocks noChangeShapeType="1"/>
          </p:cNvSpPr>
          <p:nvPr/>
        </p:nvSpPr>
        <p:spPr bwMode="auto">
          <a:xfrm flipH="1">
            <a:off x="5797550" y="4405536"/>
            <a:ext cx="19050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7387" name="Oval 43"/>
          <p:cNvSpPr>
            <a:spLocks noChangeArrowheads="1"/>
          </p:cNvSpPr>
          <p:nvPr/>
        </p:nvSpPr>
        <p:spPr bwMode="auto">
          <a:xfrm>
            <a:off x="3435350" y="3948336"/>
            <a:ext cx="685800" cy="533400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57388" name="Line 44"/>
          <p:cNvSpPr>
            <a:spLocks noChangeShapeType="1"/>
          </p:cNvSpPr>
          <p:nvPr/>
        </p:nvSpPr>
        <p:spPr bwMode="auto">
          <a:xfrm flipH="1" flipV="1">
            <a:off x="4197350" y="4176936"/>
            <a:ext cx="762000" cy="1524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0933" name="Rechteck 37"/>
          <p:cNvSpPr>
            <a:spLocks noChangeArrowheads="1"/>
          </p:cNvSpPr>
          <p:nvPr/>
        </p:nvSpPr>
        <p:spPr bwMode="auto">
          <a:xfrm>
            <a:off x="5238254" y="6309321"/>
            <a:ext cx="168046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sz="1400" dirty="0"/>
              <a:t>Slide </a:t>
            </a:r>
            <a:r>
              <a:rPr lang="de-DE" sz="1400" dirty="0" err="1"/>
              <a:t>by</a:t>
            </a:r>
            <a:r>
              <a:rPr lang="de-DE" sz="1400" dirty="0"/>
              <a:t> </a:t>
            </a:r>
            <a:r>
              <a:rPr lang="de-DE" sz="1400" dirty="0" err="1"/>
              <a:t>Changui</a:t>
            </a:r>
            <a:r>
              <a:rPr lang="de-DE" sz="1400" dirty="0"/>
              <a:t> Yan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511B0D-69B1-A740-991F-041DDEE8A6B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D83341-CA5C-E64C-9FFB-025C49D228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48007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7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7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7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7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7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57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57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57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57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57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57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57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57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57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57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57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8" grpId="0"/>
      <p:bldP spid="57352" grpId="0"/>
      <p:bldP spid="57353" grpId="0"/>
      <p:bldP spid="57358" grpId="0"/>
      <p:bldP spid="57359" grpId="0"/>
      <p:bldP spid="57360" grpId="0"/>
      <p:bldP spid="57361" grpId="0"/>
      <p:bldP spid="57362" grpId="0"/>
      <p:bldP spid="57366" grpId="0"/>
      <p:bldP spid="57367" grpId="0"/>
      <p:bldP spid="57368" grpId="0"/>
      <p:bldP spid="57369" grpId="0"/>
      <p:bldP spid="57381" grpId="0" animBg="1"/>
      <p:bldP spid="57382" grpId="0" animBg="1"/>
      <p:bldP spid="57383" grpId="0" animBg="1"/>
      <p:bldP spid="57387" grpId="0" animBg="1"/>
      <p:bldP spid="57388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Viterbi gets it right more often than not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6040B1C-47BE-9744-AFBD-3408B9CE38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7BB2B6B-2C13-3845-93A0-4B64CE30200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87DEBAF-A5B8-9042-9B8A-B001D146B1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459873F-0287-9A4B-A260-FE52D1F3913B}" type="slidenum">
              <a:rPr lang="de-DE" smtClean="0"/>
              <a:pPr/>
              <a:t>124</a:t>
            </a:fld>
            <a:endParaRPr lang="de-DE" dirty="0"/>
          </a:p>
        </p:txBody>
      </p:sp>
      <p:pic>
        <p:nvPicPr>
          <p:cNvPr id="8192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551" y="1556792"/>
            <a:ext cx="8181975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3"/>
          <p:cNvSpPr>
            <a:spLocks noChangeArrowheads="1"/>
          </p:cNvSpPr>
          <p:nvPr/>
        </p:nvSpPr>
        <p:spPr bwMode="auto">
          <a:xfrm>
            <a:off x="5022231" y="6237312"/>
            <a:ext cx="21080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dirty="0"/>
              <a:t>Slide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Changui</a:t>
            </a:r>
            <a:r>
              <a:rPr lang="de-DE" dirty="0"/>
              <a:t> Yan</a:t>
            </a:r>
          </a:p>
        </p:txBody>
      </p:sp>
    </p:spTree>
    <p:extLst>
      <p:ext uri="{BB962C8B-B14F-4D97-AF65-F5344CB8AC3E}">
        <p14:creationId xmlns:p14="http://schemas.microsoft.com/office/powerpoint/2010/main" val="26109114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D1B47-A81E-F14A-85BC-63908EA0B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Allgemeine Faktorisierung für sequentielle Modelle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415AAB8-5461-844C-9781-72D9B0ED269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Übergang zum nächsten Zeitschritt ausgelöst durch neue Beobachtungen / Ausführung von Aktionen</a:t>
                </a:r>
              </a:p>
              <a:p>
                <a:pPr lvl="1"/>
                <a:r>
                  <a:rPr lang="de-DE" dirty="0"/>
                  <a:t>Markov Annahme: Effekt eines Aktion spätestens im nächsten Zeitschritt</a:t>
                </a:r>
              </a:p>
              <a:p>
                <a:r>
                  <a:rPr lang="de-DE" dirty="0"/>
                  <a:t>Modellierung</a:t>
                </a:r>
              </a:p>
              <a:p>
                <a:pPr lvl="1"/>
                <a:r>
                  <a:rPr lang="de-DE" i="1" dirty="0">
                    <a:solidFill>
                      <a:schemeClr val="accent1"/>
                    </a:solidFill>
                  </a:rPr>
                  <a:t>Intra</a:t>
                </a:r>
                <a:r>
                  <a:rPr lang="de-DE" i="1" dirty="0"/>
                  <a:t>-Zeitscheiben-</a:t>
                </a:r>
                <a:r>
                  <a:rPr lang="de-DE" dirty="0"/>
                  <a:t>Faktoren/CPDs: Beschreiben Vorgänge / Effekte innerhalb eines Zeitschrittes</a:t>
                </a:r>
              </a:p>
              <a:p>
                <a:pPr lvl="2"/>
                <a:r>
                  <a:rPr lang="de-DE" dirty="0"/>
                  <a:t>Argumente nur aus Zeitschritt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endParaRPr lang="de-DE" dirty="0"/>
              </a:p>
              <a:p>
                <a:pPr lvl="3"/>
                <a:r>
                  <a:rPr lang="de-DE" dirty="0"/>
                  <a:t>Z.B.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dirty="0"/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𝐸𝑝𝑖𝑑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𝑆𝑖𝑐𝑘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charset="0"/>
                          </a:rPr>
                          <m:t>𝑇𝑟𝑎𝑣𝑒𝑙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</m:d>
                      </m:sup>
                    </m:sSup>
                  </m:oMath>
                </a14:m>
                <a:endParaRPr lang="de-DE" dirty="0"/>
              </a:p>
              <a:p>
                <a:pPr lvl="1"/>
                <a:r>
                  <a:rPr lang="de-DE" i="1" dirty="0">
                    <a:solidFill>
                      <a:schemeClr val="accent1"/>
                    </a:solidFill>
                  </a:rPr>
                  <a:t>Inter</a:t>
                </a:r>
                <a:r>
                  <a:rPr lang="de-DE" i="1" dirty="0"/>
                  <a:t>-Zeitscheiben</a:t>
                </a:r>
                <a:r>
                  <a:rPr lang="de-DE" dirty="0"/>
                  <a:t>-Faktoren/CPDs: </a:t>
                </a:r>
                <a:br>
                  <a:rPr lang="de-DE" dirty="0"/>
                </a:br>
                <a:r>
                  <a:rPr lang="de-DE" dirty="0"/>
                  <a:t>Beschreiben zeitliche Übergänge</a:t>
                </a:r>
                <a:br>
                  <a:rPr lang="de-DE" dirty="0"/>
                </a:br>
                <a:r>
                  <a:rPr lang="de-DE" dirty="0"/>
                  <a:t>bzw. Vorgänge mit Effekten im </a:t>
                </a:r>
                <a:br>
                  <a:rPr lang="de-DE" dirty="0"/>
                </a:br>
                <a:r>
                  <a:rPr lang="de-DE" dirty="0"/>
                  <a:t>nächsten Zeitschritt</a:t>
                </a:r>
              </a:p>
              <a:p>
                <a:pPr lvl="2"/>
                <a:r>
                  <a:rPr lang="de-DE" dirty="0"/>
                  <a:t>Argumente aus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−1,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endParaRPr lang="de-DE" dirty="0"/>
              </a:p>
              <a:p>
                <a:pPr lvl="3"/>
                <a:r>
                  <a:rPr lang="de-DE" dirty="0"/>
                  <a:t>Z.B.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de-DE" dirty="0"/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𝐸𝑝𝑖𝑑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𝑆𝑖𝑐𝑘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sup>
                    </m:sSup>
                    <m:r>
                      <a:rPr lang="de-DE" b="0" i="0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𝐸𝑝𝑖𝑑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</m:d>
                      </m:sup>
                    </m:sSup>
                  </m:oMath>
                </a14:m>
                <a:endParaRPr lang="de-DE" dirty="0"/>
              </a:p>
              <a:p>
                <a:pPr lvl="2"/>
                <a:endParaRPr lang="de-DE" dirty="0"/>
              </a:p>
              <a:p>
                <a:pPr lvl="2"/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415AAB8-5461-844C-9781-72D9B0ED269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687" b="-65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8235A4-BA41-0E47-8F08-6003517E926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172013-52DD-DE41-A7D5-FD0A1F746C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C2ABB8-316D-8345-8883-F343EBFC07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13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5C09209-992C-AB47-86B3-661C9B594CF1}"/>
              </a:ext>
            </a:extLst>
          </p:cNvPr>
          <p:cNvSpPr/>
          <p:nvPr/>
        </p:nvSpPr>
        <p:spPr>
          <a:xfrm>
            <a:off x="4944066" y="4122995"/>
            <a:ext cx="4136713" cy="18095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35F8003D-07D1-7D4A-9694-BA9A8D474987}"/>
              </a:ext>
            </a:extLst>
          </p:cNvPr>
          <p:cNvSpPr/>
          <p:nvPr/>
        </p:nvSpPr>
        <p:spPr>
          <a:xfrm>
            <a:off x="9080779" y="4122995"/>
            <a:ext cx="2803508" cy="180957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27FE9392-90B7-9241-9BFF-16F7F9E0733E}"/>
              </a:ext>
            </a:extLst>
          </p:cNvPr>
          <p:cNvGrpSpPr/>
          <p:nvPr/>
        </p:nvGrpSpPr>
        <p:grpSpPr>
          <a:xfrm>
            <a:off x="9080779" y="4222610"/>
            <a:ext cx="2760308" cy="1683304"/>
            <a:chOff x="5168586" y="4222610"/>
            <a:chExt cx="2760308" cy="168330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TextBox 100">
                  <a:extLst>
                    <a:ext uri="{FF2B5EF4-FFF2-40B4-BE49-F238E27FC236}">
                      <a16:creationId xmlns:a16="http://schemas.microsoft.com/office/drawing/2014/main" id="{71705E5A-0CB0-D341-9BD4-3096783A4A48}"/>
                    </a:ext>
                  </a:extLst>
                </p:cNvPr>
                <p:cNvSpPr txBox="1"/>
                <p:nvPr/>
              </p:nvSpPr>
              <p:spPr>
                <a:xfrm>
                  <a:off x="5168586" y="4612123"/>
                  <a:ext cx="1152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𝑇𝑟𝑎𝑣𝑒</m:t>
                            </m:r>
                            <m:r>
                              <a:rPr lang="de-DE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𝑙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01" name="TextBox 100">
                  <a:extLst>
                    <a:ext uri="{FF2B5EF4-FFF2-40B4-BE49-F238E27FC236}">
                      <a16:creationId xmlns:a16="http://schemas.microsoft.com/office/drawing/2014/main" id="{71705E5A-0CB0-D341-9BD4-3096783A4A4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68586" y="4612123"/>
                  <a:ext cx="1152000" cy="415661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D8CC14E3-2819-EE4B-ACA2-A08521D3EB35}"/>
                </a:ext>
              </a:extLst>
            </p:cNvPr>
            <p:cNvCxnSpPr>
              <a:cxnSpLocks/>
              <a:stCxn id="101" idx="5"/>
              <a:endCxn id="117" idx="1"/>
            </p:cNvCxnSpPr>
            <p:nvPr/>
          </p:nvCxnSpPr>
          <p:spPr>
            <a:xfrm>
              <a:off x="6151880" y="4966912"/>
              <a:ext cx="151719" cy="1355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2A339AE8-8F43-1A4D-8648-DF1D4CBCBA64}"/>
                </a:ext>
              </a:extLst>
            </p:cNvPr>
            <p:cNvCxnSpPr>
              <a:cxnSpLocks/>
              <a:stCxn id="117" idx="0"/>
              <a:endCxn id="112" idx="4"/>
            </p:cNvCxnSpPr>
            <p:nvPr/>
          </p:nvCxnSpPr>
          <p:spPr>
            <a:xfrm flipV="1">
              <a:off x="6375599" y="4638271"/>
              <a:ext cx="184542" cy="3922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F5F14674-C68B-284B-AA3F-77EA73A76E4B}"/>
                </a:ext>
              </a:extLst>
            </p:cNvPr>
            <p:cNvGrpSpPr/>
            <p:nvPr/>
          </p:nvGrpSpPr>
          <p:grpSpPr>
            <a:xfrm>
              <a:off x="6088390" y="5030479"/>
              <a:ext cx="359209" cy="409842"/>
              <a:chOff x="6783444" y="4056790"/>
              <a:chExt cx="359209" cy="409842"/>
            </a:xfrm>
          </p:grpSpPr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59BC69DE-2EB1-3943-8129-F501B2DE8DBA}"/>
                  </a:ext>
                </a:extLst>
              </p:cNvPr>
              <p:cNvSpPr/>
              <p:nvPr/>
            </p:nvSpPr>
            <p:spPr>
              <a:xfrm>
                <a:off x="6998653" y="4056790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8" name="TextBox 117">
                    <a:extLst>
                      <a:ext uri="{FF2B5EF4-FFF2-40B4-BE49-F238E27FC236}">
                        <a16:creationId xmlns:a16="http://schemas.microsoft.com/office/drawing/2014/main" id="{3A34EBF4-5F84-6949-8313-457B6B8B09EF}"/>
                      </a:ext>
                    </a:extLst>
                  </p:cNvPr>
                  <p:cNvSpPr txBox="1"/>
                  <p:nvPr/>
                </p:nvSpPr>
                <p:spPr>
                  <a:xfrm>
                    <a:off x="6783444" y="4200212"/>
                    <a:ext cx="335156" cy="26642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</m:sup>
                          </m:sSubSup>
                        </m:oMath>
                      </m:oMathPara>
                    </a14:m>
                    <a:endParaRPr lang="de-DE" sz="1400" dirty="0"/>
                  </a:p>
                </p:txBody>
              </p:sp>
            </mc:Choice>
            <mc:Fallback xmlns="">
              <p:sp>
                <p:nvSpPr>
                  <p:cNvPr id="118" name="TextBox 117">
                    <a:extLst>
                      <a:ext uri="{FF2B5EF4-FFF2-40B4-BE49-F238E27FC236}">
                        <a16:creationId xmlns:a16="http://schemas.microsoft.com/office/drawing/2014/main" id="{3A34EBF4-5F84-6949-8313-457B6B8B09E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83444" y="4200212"/>
                    <a:ext cx="335156" cy="266420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4286" b="-22727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225F55D-3775-2C41-BC03-CCD116A68A0E}"/>
                </a:ext>
              </a:extLst>
            </p:cNvPr>
            <p:cNvCxnSpPr>
              <a:cxnSpLocks/>
              <a:stCxn id="112" idx="4"/>
              <a:endCxn id="115" idx="0"/>
            </p:cNvCxnSpPr>
            <p:nvPr/>
          </p:nvCxnSpPr>
          <p:spPr>
            <a:xfrm>
              <a:off x="6560141" y="4638271"/>
              <a:ext cx="185039" cy="3925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2C40A732-D60A-9D4F-9F2B-B740E5C7B01A}"/>
                </a:ext>
              </a:extLst>
            </p:cNvPr>
            <p:cNvCxnSpPr>
              <a:cxnSpLocks/>
              <a:stCxn id="113" idx="0"/>
              <a:endCxn id="115" idx="2"/>
            </p:cNvCxnSpPr>
            <p:nvPr/>
          </p:nvCxnSpPr>
          <p:spPr>
            <a:xfrm flipV="1">
              <a:off x="6558944" y="5174805"/>
              <a:ext cx="186236" cy="3154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6DB9AB1-F9FF-7E4A-9F5E-781039716B8F}"/>
                </a:ext>
              </a:extLst>
            </p:cNvPr>
            <p:cNvCxnSpPr>
              <a:cxnSpLocks/>
              <a:stCxn id="115" idx="3"/>
              <a:endCxn id="111" idx="3"/>
            </p:cNvCxnSpPr>
            <p:nvPr/>
          </p:nvCxnSpPr>
          <p:spPr>
            <a:xfrm flipV="1">
              <a:off x="6817180" y="4966912"/>
              <a:ext cx="128420" cy="1358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1BBF3123-8FC9-CD4C-91D8-4AFC095B7594}"/>
                </a:ext>
              </a:extLst>
            </p:cNvPr>
            <p:cNvGrpSpPr/>
            <p:nvPr/>
          </p:nvGrpSpPr>
          <p:grpSpPr>
            <a:xfrm>
              <a:off x="6673180" y="5030805"/>
              <a:ext cx="386595" cy="408488"/>
              <a:chOff x="7368234" y="4057116"/>
              <a:chExt cx="386595" cy="408488"/>
            </a:xfrm>
          </p:grpSpPr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52A3C032-B7EC-F645-9E17-877B0A2FF9BB}"/>
                  </a:ext>
                </a:extLst>
              </p:cNvPr>
              <p:cNvSpPr/>
              <p:nvPr/>
            </p:nvSpPr>
            <p:spPr>
              <a:xfrm>
                <a:off x="7368234" y="4057116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6" name="TextBox 115">
                    <a:extLst>
                      <a:ext uri="{FF2B5EF4-FFF2-40B4-BE49-F238E27FC236}">
                        <a16:creationId xmlns:a16="http://schemas.microsoft.com/office/drawing/2014/main" id="{E752688B-CFE3-0B49-AAA9-C06B1D8D37F7}"/>
                      </a:ext>
                    </a:extLst>
                  </p:cNvPr>
                  <p:cNvSpPr txBox="1"/>
                  <p:nvPr/>
                </p:nvSpPr>
                <p:spPr>
                  <a:xfrm>
                    <a:off x="7419673" y="4198095"/>
                    <a:ext cx="335156" cy="26750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</m:sup>
                          </m:sSubSup>
                        </m:oMath>
                      </m:oMathPara>
                    </a14:m>
                    <a:endParaRPr lang="de-DE" sz="1400" dirty="0"/>
                  </a:p>
                </p:txBody>
              </p:sp>
            </mc:Choice>
            <mc:Fallback xmlns="">
              <p:sp>
                <p:nvSpPr>
                  <p:cNvPr id="116" name="TextBox 115">
                    <a:extLst>
                      <a:ext uri="{FF2B5EF4-FFF2-40B4-BE49-F238E27FC236}">
                        <a16:creationId xmlns:a16="http://schemas.microsoft.com/office/drawing/2014/main" id="{E752688B-CFE3-0B49-AAA9-C06B1D8D37F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19673" y="4198095"/>
                    <a:ext cx="335156" cy="26750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8519" b="-22727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1" name="TextBox 110">
                  <a:extLst>
                    <a:ext uri="{FF2B5EF4-FFF2-40B4-BE49-F238E27FC236}">
                      <a16:creationId xmlns:a16="http://schemas.microsoft.com/office/drawing/2014/main" id="{010DDF67-BAEB-8F4A-BCBD-CF1E48465D0E}"/>
                    </a:ext>
                  </a:extLst>
                </p:cNvPr>
                <p:cNvSpPr txBox="1"/>
                <p:nvPr/>
              </p:nvSpPr>
              <p:spPr>
                <a:xfrm>
                  <a:off x="6776894" y="4612123"/>
                  <a:ext cx="1152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𝑇𝑟𝑒𝑎𝑡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11" name="TextBox 110">
                  <a:extLst>
                    <a:ext uri="{FF2B5EF4-FFF2-40B4-BE49-F238E27FC236}">
                      <a16:creationId xmlns:a16="http://schemas.microsoft.com/office/drawing/2014/main" id="{010DDF67-BAEB-8F4A-BCBD-CF1E48465D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6894" y="4612123"/>
                  <a:ext cx="1152000" cy="415661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869C040A-93D2-5A4F-BDCB-B54E0B8A2E64}"/>
                    </a:ext>
                  </a:extLst>
                </p:cNvPr>
                <p:cNvSpPr txBox="1"/>
                <p:nvPr/>
              </p:nvSpPr>
              <p:spPr>
                <a:xfrm>
                  <a:off x="5984141" y="4222610"/>
                  <a:ext cx="1152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869C040A-93D2-5A4F-BDCB-B54E0B8A2E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84141" y="4222610"/>
                  <a:ext cx="1152000" cy="415661"/>
                </a:xfrm>
                <a:prstGeom prst="ellipse">
                  <a:avLst/>
                </a:prstGeom>
                <a:blipFill>
                  <a:blip r:embed="rId7"/>
                  <a:stretch>
                    <a:fillRect b="-5714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047F4253-9825-E041-B3E9-A08F2EC939F4}"/>
                    </a:ext>
                  </a:extLst>
                </p:cNvPr>
                <p:cNvSpPr txBox="1"/>
                <p:nvPr/>
              </p:nvSpPr>
              <p:spPr>
                <a:xfrm>
                  <a:off x="5982944" y="5490253"/>
                  <a:ext cx="1152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047F4253-9825-E041-B3E9-A08F2EC939F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82944" y="5490253"/>
                  <a:ext cx="1152000" cy="415661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0BBA5487-4BD5-3445-B0EB-7AB49B767B54}"/>
                </a:ext>
              </a:extLst>
            </p:cNvPr>
            <p:cNvCxnSpPr>
              <a:cxnSpLocks/>
              <a:stCxn id="117" idx="2"/>
              <a:endCxn id="113" idx="0"/>
            </p:cNvCxnSpPr>
            <p:nvPr/>
          </p:nvCxnSpPr>
          <p:spPr>
            <a:xfrm>
              <a:off x="6375599" y="5174479"/>
              <a:ext cx="183345" cy="31577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2557F78-6454-9E43-94F5-FBAE0156C68E}"/>
              </a:ext>
            </a:extLst>
          </p:cNvPr>
          <p:cNvGrpSpPr/>
          <p:nvPr/>
        </p:nvGrpSpPr>
        <p:grpSpPr>
          <a:xfrm>
            <a:off x="4991827" y="4612123"/>
            <a:ext cx="3548123" cy="878130"/>
            <a:chOff x="5076611" y="4612123"/>
            <a:chExt cx="3548123" cy="87813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205EC1DF-1BEC-D044-9580-4C30164681D3}"/>
                    </a:ext>
                  </a:extLst>
                </p:cNvPr>
                <p:cNvSpPr txBox="1"/>
                <p:nvPr/>
              </p:nvSpPr>
              <p:spPr>
                <a:xfrm>
                  <a:off x="5076611" y="4612123"/>
                  <a:ext cx="1508632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𝑇𝑟𝑎𝑣𝑒</m:t>
                            </m:r>
                            <m:r>
                              <a:rPr lang="de-DE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𝑙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205EC1DF-1BEC-D044-9580-4C30164681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76611" y="4612123"/>
                  <a:ext cx="1508632" cy="415661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A07CD28D-EB9C-164A-9C9F-CB2136D58068}"/>
                </a:ext>
              </a:extLst>
            </p:cNvPr>
            <p:cNvCxnSpPr>
              <a:cxnSpLocks/>
              <a:stCxn id="49" idx="5"/>
              <a:endCxn id="62" idx="1"/>
            </p:cNvCxnSpPr>
            <p:nvPr/>
          </p:nvCxnSpPr>
          <p:spPr>
            <a:xfrm>
              <a:off x="6364309" y="4966912"/>
              <a:ext cx="203947" cy="1355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8EE016AF-C8B9-B647-941A-A89BE44EEBAB}"/>
                </a:ext>
              </a:extLst>
            </p:cNvPr>
            <p:cNvCxnSpPr>
              <a:cxnSpLocks/>
              <a:stCxn id="62" idx="0"/>
              <a:endCxn id="65" idx="4"/>
            </p:cNvCxnSpPr>
            <p:nvPr/>
          </p:nvCxnSpPr>
          <p:spPr>
            <a:xfrm flipV="1">
              <a:off x="6640256" y="4638271"/>
              <a:ext cx="275067" cy="3922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40A7BD6E-B509-FC46-AAF4-D3F4498FBA7D}"/>
                </a:ext>
              </a:extLst>
            </p:cNvPr>
            <p:cNvGrpSpPr/>
            <p:nvPr/>
          </p:nvGrpSpPr>
          <p:grpSpPr>
            <a:xfrm>
              <a:off x="6159261" y="5030479"/>
              <a:ext cx="552995" cy="409842"/>
              <a:chOff x="6589658" y="4056790"/>
              <a:chExt cx="552995" cy="409842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CBEFB88D-BC42-B546-889E-2BCE3C08C2F5}"/>
                  </a:ext>
                </a:extLst>
              </p:cNvPr>
              <p:cNvSpPr/>
              <p:nvPr/>
            </p:nvSpPr>
            <p:spPr>
              <a:xfrm>
                <a:off x="6998653" y="4056790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85F73337-0507-CE48-AC75-9E2E0B7D95E2}"/>
                      </a:ext>
                    </a:extLst>
                  </p:cNvPr>
                  <p:cNvSpPr txBox="1"/>
                  <p:nvPr/>
                </p:nvSpPr>
                <p:spPr>
                  <a:xfrm>
                    <a:off x="6589658" y="4200212"/>
                    <a:ext cx="524310" cy="26642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right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</m:sup>
                          </m:sSubSup>
                        </m:oMath>
                      </m:oMathPara>
                    </a14:m>
                    <a:endParaRPr lang="de-DE" sz="1400" dirty="0"/>
                  </a:p>
                </p:txBody>
              </p:sp>
            </mc:Choice>
            <mc:Fallback xmlns=""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85F73337-0507-CE48-AC75-9E2E0B7D95E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89658" y="4200212"/>
                    <a:ext cx="524310" cy="266420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2326" b="-22727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6CEDE39B-EB70-C04A-812A-66EC266B0692}"/>
                </a:ext>
              </a:extLst>
            </p:cNvPr>
            <p:cNvCxnSpPr>
              <a:cxnSpLocks/>
              <a:stCxn id="65" idx="4"/>
              <a:endCxn id="60" idx="0"/>
            </p:cNvCxnSpPr>
            <p:nvPr/>
          </p:nvCxnSpPr>
          <p:spPr>
            <a:xfrm>
              <a:off x="6915323" y="4638271"/>
              <a:ext cx="251970" cy="3925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2277B95F-84E1-AC49-AEDF-434991D32E38}"/>
                </a:ext>
              </a:extLst>
            </p:cNvPr>
            <p:cNvCxnSpPr>
              <a:cxnSpLocks/>
              <a:stCxn id="58" idx="0"/>
              <a:endCxn id="60" idx="2"/>
            </p:cNvCxnSpPr>
            <p:nvPr/>
          </p:nvCxnSpPr>
          <p:spPr>
            <a:xfrm flipV="1">
              <a:off x="6914126" y="5174805"/>
              <a:ext cx="253167" cy="3154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E0A11F5A-756B-9A4A-922C-588D6F288ABC}"/>
                </a:ext>
              </a:extLst>
            </p:cNvPr>
            <p:cNvCxnSpPr>
              <a:cxnSpLocks/>
              <a:stCxn id="60" idx="3"/>
              <a:endCxn id="57" idx="3"/>
            </p:cNvCxnSpPr>
            <p:nvPr/>
          </p:nvCxnSpPr>
          <p:spPr>
            <a:xfrm flipV="1">
              <a:off x="7239293" y="4966912"/>
              <a:ext cx="168506" cy="1358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94AA0F95-130A-8948-908F-EE6848D3030F}"/>
                </a:ext>
              </a:extLst>
            </p:cNvPr>
            <p:cNvGrpSpPr/>
            <p:nvPr/>
          </p:nvGrpSpPr>
          <p:grpSpPr>
            <a:xfrm>
              <a:off x="7095293" y="5030805"/>
              <a:ext cx="575750" cy="408488"/>
              <a:chOff x="7525690" y="4057116"/>
              <a:chExt cx="575750" cy="408488"/>
            </a:xfrm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FD61ABC7-E6A3-2342-A28B-79DD448CEE1C}"/>
                  </a:ext>
                </a:extLst>
              </p:cNvPr>
              <p:cNvSpPr/>
              <p:nvPr/>
            </p:nvSpPr>
            <p:spPr>
              <a:xfrm>
                <a:off x="7525690" y="4057116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1" name="TextBox 60">
                    <a:extLst>
                      <a:ext uri="{FF2B5EF4-FFF2-40B4-BE49-F238E27FC236}">
                        <a16:creationId xmlns:a16="http://schemas.microsoft.com/office/drawing/2014/main" id="{CC164FA9-4509-F54B-B1FE-2B28D4B5AA39}"/>
                      </a:ext>
                    </a:extLst>
                  </p:cNvPr>
                  <p:cNvSpPr txBox="1"/>
                  <p:nvPr/>
                </p:nvSpPr>
                <p:spPr>
                  <a:xfrm>
                    <a:off x="7577129" y="4198095"/>
                    <a:ext cx="524311" cy="26750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</m:sup>
                          </m:sSubSup>
                        </m:oMath>
                      </m:oMathPara>
                    </a14:m>
                    <a:endParaRPr lang="de-DE" sz="1400" dirty="0"/>
                  </a:p>
                </p:txBody>
              </p:sp>
            </mc:Choice>
            <mc:Fallback xmlns="">
              <p:sp>
                <p:nvSpPr>
                  <p:cNvPr id="61" name="TextBox 60">
                    <a:extLst>
                      <a:ext uri="{FF2B5EF4-FFF2-40B4-BE49-F238E27FC236}">
                        <a16:creationId xmlns:a16="http://schemas.microsoft.com/office/drawing/2014/main" id="{CC164FA9-4509-F54B-B1FE-2B28D4B5AA3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77129" y="4198095"/>
                    <a:ext cx="524311" cy="26750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7143" b="-22727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D5F71686-E11E-1D44-817B-16D6075DB7D9}"/>
                    </a:ext>
                  </a:extLst>
                </p:cNvPr>
                <p:cNvSpPr txBox="1"/>
                <p:nvPr/>
              </p:nvSpPr>
              <p:spPr>
                <a:xfrm>
                  <a:off x="7199006" y="4612123"/>
                  <a:ext cx="1425728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𝑇𝑟𝑒𝑎𝑡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D5F71686-E11E-1D44-817B-16D6075DB7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9006" y="4612123"/>
                  <a:ext cx="1425728" cy="415661"/>
                </a:xfrm>
                <a:prstGeom prst="ellipse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C7C59A1-EF14-2E44-81AC-81CE49FF8C29}"/>
                </a:ext>
              </a:extLst>
            </p:cNvPr>
            <p:cNvCxnSpPr>
              <a:cxnSpLocks/>
              <a:stCxn id="62" idx="2"/>
              <a:endCxn id="58" idx="0"/>
            </p:cNvCxnSpPr>
            <p:nvPr/>
          </p:nvCxnSpPr>
          <p:spPr>
            <a:xfrm>
              <a:off x="6640256" y="5174479"/>
              <a:ext cx="273870" cy="31577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D0DBB9FE-7DB8-F545-95D7-6248936D1EAA}"/>
                  </a:ext>
                </a:extLst>
              </p:cNvPr>
              <p:cNvSpPr txBox="1"/>
              <p:nvPr/>
            </p:nvSpPr>
            <p:spPr>
              <a:xfrm>
                <a:off x="6162816" y="5490253"/>
                <a:ext cx="1333051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𝑆𝑖𝑐𝑘</m:t>
                          </m:r>
                        </m:e>
                        <m:sup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D0DBB9FE-7DB8-F545-95D7-6248936D1E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2816" y="5490253"/>
                <a:ext cx="1333051" cy="415661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6848AEA4-6C75-1344-9E65-50F43D5EACE4}"/>
                  </a:ext>
                </a:extLst>
              </p:cNvPr>
              <p:cNvSpPr txBox="1"/>
              <p:nvPr/>
            </p:nvSpPr>
            <p:spPr>
              <a:xfrm>
                <a:off x="6164013" y="4222610"/>
                <a:ext cx="1333051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𝐸𝑝𝑖𝑑</m:t>
                          </m:r>
                        </m:e>
                        <m:sup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6848AEA4-6C75-1344-9E65-50F43D5EAC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4013" y="4222610"/>
                <a:ext cx="1333051" cy="415661"/>
              </a:xfrm>
              <a:prstGeom prst="ellipse">
                <a:avLst/>
              </a:prstGeom>
              <a:blipFill>
                <a:blip r:embed="rId14"/>
                <a:stretch>
                  <a:fillRect b="-571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6" name="Group 65">
            <a:extLst>
              <a:ext uri="{FF2B5EF4-FFF2-40B4-BE49-F238E27FC236}">
                <a16:creationId xmlns:a16="http://schemas.microsoft.com/office/drawing/2014/main" id="{A134D90C-5280-794A-9CFA-E07E60F0E5CC}"/>
              </a:ext>
            </a:extLst>
          </p:cNvPr>
          <p:cNvGrpSpPr/>
          <p:nvPr/>
        </p:nvGrpSpPr>
        <p:grpSpPr>
          <a:xfrm>
            <a:off x="7495867" y="4104138"/>
            <a:ext cx="2400467" cy="1593946"/>
            <a:chOff x="10799917" y="4104138"/>
            <a:chExt cx="2400467" cy="1593946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80F888CF-D74C-0F4C-B14C-3C586773DD86}"/>
                </a:ext>
              </a:extLst>
            </p:cNvPr>
            <p:cNvSpPr/>
            <p:nvPr/>
          </p:nvSpPr>
          <p:spPr>
            <a:xfrm>
              <a:off x="12316461" y="4358440"/>
              <a:ext cx="144000" cy="144000"/>
            </a:xfrm>
            <a:prstGeom prst="rect">
              <a:avLst/>
            </a:prstGeom>
            <a:solidFill>
              <a:schemeClr val="tx2">
                <a:lumMod val="9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E431866B-B267-3544-B9E9-5EF31D5148A4}"/>
                    </a:ext>
                  </a:extLst>
                </p:cNvPr>
                <p:cNvSpPr txBox="1"/>
                <p:nvPr/>
              </p:nvSpPr>
              <p:spPr>
                <a:xfrm>
                  <a:off x="12284808" y="4104138"/>
                  <a:ext cx="207364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E431866B-B267-3544-B9E9-5EF31D5148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84808" y="4104138"/>
                  <a:ext cx="207364" cy="215444"/>
                </a:xfrm>
                <a:prstGeom prst="rect">
                  <a:avLst/>
                </a:prstGeom>
                <a:blipFill>
                  <a:blip r:embed="rId15"/>
                  <a:stretch>
                    <a:fillRect l="-23529" b="-33333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C1A8F35C-7738-1947-9CB2-0036BB062F67}"/>
                </a:ext>
              </a:extLst>
            </p:cNvPr>
            <p:cNvCxnSpPr>
              <a:cxnSpLocks/>
              <a:stCxn id="65" idx="6"/>
              <a:endCxn id="67" idx="1"/>
            </p:cNvCxnSpPr>
            <p:nvPr/>
          </p:nvCxnSpPr>
          <p:spPr>
            <a:xfrm flipV="1">
              <a:off x="10801114" y="4430440"/>
              <a:ext cx="1515347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1FAC9B70-1A37-F345-81D6-9E72E36A55C1}"/>
                </a:ext>
              </a:extLst>
            </p:cNvPr>
            <p:cNvCxnSpPr>
              <a:cxnSpLocks/>
              <a:stCxn id="58" idx="6"/>
              <a:endCxn id="67" idx="2"/>
            </p:cNvCxnSpPr>
            <p:nvPr/>
          </p:nvCxnSpPr>
          <p:spPr>
            <a:xfrm flipV="1">
              <a:off x="10799917" y="4502440"/>
              <a:ext cx="1588544" cy="119564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593CACAC-6128-2B47-B4BF-A1E423EF0A20}"/>
                </a:ext>
              </a:extLst>
            </p:cNvPr>
            <p:cNvCxnSpPr>
              <a:cxnSpLocks/>
              <a:stCxn id="67" idx="3"/>
              <a:endCxn id="112" idx="2"/>
            </p:cNvCxnSpPr>
            <p:nvPr/>
          </p:nvCxnSpPr>
          <p:spPr>
            <a:xfrm>
              <a:off x="12460461" y="4430440"/>
              <a:ext cx="739923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1100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8" grpId="0" animBg="1"/>
      <p:bldP spid="6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BE489-EDE4-3740-9875-97195A168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2-Zeitscheiben-Modelle &amp; 1.5-Zeitscheiben-Modelle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2271BBE-CD96-AA4D-A533-3C3AF6F566F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>
                    <a:solidFill>
                      <a:schemeClr val="accent1"/>
                    </a:solidFill>
                  </a:rPr>
                  <a:t>2-Zeitscheiben-Faktormodell</a:t>
                </a:r>
                <a:r>
                  <a:rPr lang="de-DE" dirty="0"/>
                  <a:t> (eigentlich nur noch ein 1.5-Zeitscheiben-Faktormodell)</a:t>
                </a:r>
              </a:p>
              <a:p>
                <a:pPr lvl="1"/>
                <a:r>
                  <a:rPr lang="de-DE" dirty="0"/>
                  <a:t>Spezifizierung eines Übergangsmodells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p>
                      </m:e>
                      <m:e>
                        <m:sSup>
                          <m:sSupPr>
                            <m:ctrlPr>
                              <a:rPr lang="de-DE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p>
                      </m:e>
                    </m:d>
                  </m:oMath>
                </a14:m>
                <a:r>
                  <a:rPr lang="de-DE" dirty="0"/>
                  <a:t> gemäß Faktorisierung</a:t>
                </a:r>
              </a:p>
              <a:p>
                <a:pPr lvl="2"/>
                <a:r>
                  <a:rPr lang="de-DE" dirty="0"/>
                  <a:t>Partielle Spezifizierung eines sequentiellen Modells (ohne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e>
                    </m:d>
                  </m:oMath>
                </a14:m>
                <a:r>
                  <a:rPr lang="de-DE" dirty="0"/>
                  <a:t>)</a:t>
                </a:r>
              </a:p>
              <a:p>
                <a:pPr lvl="2"/>
                <a:r>
                  <a:rPr lang="de-DE" dirty="0"/>
                  <a:t>Inter-Zeitscheiben-Effekte </a:t>
                </a:r>
                <a:r>
                  <a:rPr lang="de-DE" u="sng" dirty="0"/>
                  <a:t>und</a:t>
                </a:r>
                <a:r>
                  <a:rPr lang="de-DE" dirty="0"/>
                  <a:t> Intra-Zeitscheiben-Effekte</a:t>
                </a:r>
              </a:p>
              <a:p>
                <a:pPr lvl="1"/>
                <a:r>
                  <a:rPr lang="de-DE" dirty="0"/>
                  <a:t>Ausreichend: Intra-Zeitscheiben-Faktoren für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de-DE" dirty="0"/>
                  <a:t>, Inter-Zeitscheiben-Faktoren von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de-DE" dirty="0"/>
                  <a:t> zu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Formal: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</m:sup>
                    </m:sSup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de-DE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</m:d>
                              </m:sup>
                            </m:sSubSup>
                          </m:e>
                        </m:d>
                      </m:e>
                      <m:sub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sSubSup>
                      <m:sSubSup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p>
                    </m:sSubSup>
                  </m:oMath>
                </a14:m>
                <a:r>
                  <a:rPr lang="de-DE" dirty="0"/>
                  <a:t> mit</a:t>
                </a:r>
              </a:p>
              <a:p>
                <a:pPr lvl="2"/>
                <a:r>
                  <a:rPr lang="de-DE" dirty="0"/>
                  <a:t>Intra-Zeitscheiben-Faktoren </a:t>
                </a:r>
                <a:br>
                  <a:rPr lang="de-DE" dirty="0"/>
                </a:br>
                <a14:m>
                  <m:oMath xmlns:m="http://schemas.openxmlformats.org/officeDocument/2006/math">
                    <m:sSubSup>
                      <m:sSubSup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</m:d>
                      </m:sup>
                    </m:sSubSup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</m:d>
                      </m:sup>
                    </m:sSubSup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b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bSup>
                          <m:sSubSup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sub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bSup>
                      </m:e>
                    </m:d>
                  </m:oMath>
                </a14:m>
                <a:r>
                  <a:rPr lang="de-DE" dirty="0"/>
                  <a:t> </a:t>
                </a:r>
              </a:p>
              <a:p>
                <a:pPr lvl="2"/>
                <a:r>
                  <a:rPr lang="de-DE" dirty="0"/>
                  <a:t>Inter-Zeitscheiben-Faktoren </a:t>
                </a:r>
                <a:br>
                  <a:rPr lang="de-DE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b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sub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bSup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e>
                    </m:d>
                  </m:oMath>
                </a14:m>
                <a:r>
                  <a:rPr lang="de-DE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2271BBE-CD96-AA4D-A533-3C3AF6F566F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BDBEBA-C98F-5147-960E-8B9762BD333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97916-519F-C14B-B7C5-92B2F080CB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80AD46-6C3E-F84E-A3C1-CA801CCE64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14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36FE23F-5C3E-CC41-BED9-486ED6F6EC7A}"/>
              </a:ext>
            </a:extLst>
          </p:cNvPr>
          <p:cNvSpPr/>
          <p:nvPr/>
        </p:nvSpPr>
        <p:spPr>
          <a:xfrm>
            <a:off x="6110714" y="4122995"/>
            <a:ext cx="2970065" cy="18095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183DBBE-BDA1-1840-93E5-39528E7B9B4A}"/>
              </a:ext>
            </a:extLst>
          </p:cNvPr>
          <p:cNvSpPr/>
          <p:nvPr/>
        </p:nvSpPr>
        <p:spPr>
          <a:xfrm>
            <a:off x="9080779" y="4122995"/>
            <a:ext cx="2803508" cy="180957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740A151-6FFE-104E-AA26-D788DC6CA853}"/>
              </a:ext>
            </a:extLst>
          </p:cNvPr>
          <p:cNvGrpSpPr/>
          <p:nvPr/>
        </p:nvGrpSpPr>
        <p:grpSpPr>
          <a:xfrm>
            <a:off x="9083692" y="4222610"/>
            <a:ext cx="2760308" cy="1683304"/>
            <a:chOff x="5168586" y="4222610"/>
            <a:chExt cx="2760308" cy="168330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C4A242E0-8E1B-384B-A051-0C847F35AF53}"/>
                    </a:ext>
                  </a:extLst>
                </p:cNvPr>
                <p:cNvSpPr txBox="1"/>
                <p:nvPr/>
              </p:nvSpPr>
              <p:spPr>
                <a:xfrm>
                  <a:off x="5168586" y="4612123"/>
                  <a:ext cx="1152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𝑇𝑟𝑎𝑣𝑒</m:t>
                            </m:r>
                            <m:r>
                              <a:rPr lang="de-DE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𝑙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C4A242E0-8E1B-384B-A051-0C847F35AF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68586" y="4612123"/>
                  <a:ext cx="1152000" cy="415661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6E57C08-12FD-3940-917C-5D18BCC761BD}"/>
                </a:ext>
              </a:extLst>
            </p:cNvPr>
            <p:cNvCxnSpPr>
              <a:cxnSpLocks/>
              <a:stCxn id="8" idx="5"/>
              <a:endCxn id="22" idx="1"/>
            </p:cNvCxnSpPr>
            <p:nvPr/>
          </p:nvCxnSpPr>
          <p:spPr>
            <a:xfrm>
              <a:off x="6151880" y="4966912"/>
              <a:ext cx="151719" cy="1355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41A5567-16E9-E84F-A69D-52AAA2AD3052}"/>
                </a:ext>
              </a:extLst>
            </p:cNvPr>
            <p:cNvCxnSpPr>
              <a:cxnSpLocks/>
              <a:stCxn id="22" idx="0"/>
              <a:endCxn id="17" idx="4"/>
            </p:cNvCxnSpPr>
            <p:nvPr/>
          </p:nvCxnSpPr>
          <p:spPr>
            <a:xfrm flipV="1">
              <a:off x="6375599" y="4638271"/>
              <a:ext cx="184542" cy="3922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81A7D17-E80C-8544-B893-6C8886695F11}"/>
                </a:ext>
              </a:extLst>
            </p:cNvPr>
            <p:cNvGrpSpPr/>
            <p:nvPr/>
          </p:nvGrpSpPr>
          <p:grpSpPr>
            <a:xfrm>
              <a:off x="6088390" y="5030479"/>
              <a:ext cx="359209" cy="409842"/>
              <a:chOff x="6783444" y="4056790"/>
              <a:chExt cx="359209" cy="409842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173CEE2-B200-0745-A12C-FF2E45809BBB}"/>
                  </a:ext>
                </a:extLst>
              </p:cNvPr>
              <p:cNvSpPr/>
              <p:nvPr/>
            </p:nvSpPr>
            <p:spPr>
              <a:xfrm>
                <a:off x="6998653" y="4056790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21AE6DB4-3FBB-7F45-B995-4CA795DCAE01}"/>
                      </a:ext>
                    </a:extLst>
                  </p:cNvPr>
                  <p:cNvSpPr txBox="1"/>
                  <p:nvPr/>
                </p:nvSpPr>
                <p:spPr>
                  <a:xfrm>
                    <a:off x="6783444" y="4200212"/>
                    <a:ext cx="335156" cy="26642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</m:sup>
                          </m:sSubSup>
                        </m:oMath>
                      </m:oMathPara>
                    </a14:m>
                    <a:endParaRPr lang="de-DE" sz="1400" dirty="0"/>
                  </a:p>
                </p:txBody>
              </p:sp>
            </mc:Choice>
            <mc:Fallback xmlns="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21AE6DB4-3FBB-7F45-B995-4CA795DCAE0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83444" y="4200212"/>
                    <a:ext cx="335156" cy="266420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8519" b="-22727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229372B-6750-7544-BA4F-2F6309A901C9}"/>
                </a:ext>
              </a:extLst>
            </p:cNvPr>
            <p:cNvCxnSpPr>
              <a:cxnSpLocks/>
              <a:stCxn id="17" idx="4"/>
              <a:endCxn id="20" idx="0"/>
            </p:cNvCxnSpPr>
            <p:nvPr/>
          </p:nvCxnSpPr>
          <p:spPr>
            <a:xfrm>
              <a:off x="6560141" y="4638271"/>
              <a:ext cx="185039" cy="3925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C4CE602-AFCA-4841-A5E1-914F6758FCE3}"/>
                </a:ext>
              </a:extLst>
            </p:cNvPr>
            <p:cNvCxnSpPr>
              <a:cxnSpLocks/>
              <a:stCxn id="18" idx="0"/>
              <a:endCxn id="20" idx="2"/>
            </p:cNvCxnSpPr>
            <p:nvPr/>
          </p:nvCxnSpPr>
          <p:spPr>
            <a:xfrm flipV="1">
              <a:off x="6558944" y="5174805"/>
              <a:ext cx="186236" cy="3154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B03CC32-B3EC-D84C-A828-1C33E3D81396}"/>
                </a:ext>
              </a:extLst>
            </p:cNvPr>
            <p:cNvCxnSpPr>
              <a:cxnSpLocks/>
              <a:stCxn id="20" idx="3"/>
              <a:endCxn id="16" idx="3"/>
            </p:cNvCxnSpPr>
            <p:nvPr/>
          </p:nvCxnSpPr>
          <p:spPr>
            <a:xfrm flipV="1">
              <a:off x="6817180" y="4966912"/>
              <a:ext cx="128420" cy="1358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3E4E816-D9EC-DB42-B918-9A1EF5EDDE20}"/>
                </a:ext>
              </a:extLst>
            </p:cNvPr>
            <p:cNvGrpSpPr/>
            <p:nvPr/>
          </p:nvGrpSpPr>
          <p:grpSpPr>
            <a:xfrm>
              <a:off x="6673180" y="5030805"/>
              <a:ext cx="386595" cy="408488"/>
              <a:chOff x="7368234" y="4057116"/>
              <a:chExt cx="386595" cy="408488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84849D4F-74AF-FF40-9480-85294498AB61}"/>
                  </a:ext>
                </a:extLst>
              </p:cNvPr>
              <p:cNvSpPr/>
              <p:nvPr/>
            </p:nvSpPr>
            <p:spPr>
              <a:xfrm>
                <a:off x="7368234" y="4057116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FED01E8C-5138-C547-838D-B230C3AA679E}"/>
                      </a:ext>
                    </a:extLst>
                  </p:cNvPr>
                  <p:cNvSpPr txBox="1"/>
                  <p:nvPr/>
                </p:nvSpPr>
                <p:spPr>
                  <a:xfrm>
                    <a:off x="7419673" y="4198095"/>
                    <a:ext cx="335156" cy="26750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</m:sup>
                          </m:sSubSup>
                        </m:oMath>
                      </m:oMathPara>
                    </a14:m>
                    <a:endParaRPr lang="de-DE" sz="1400" dirty="0"/>
                  </a:p>
                </p:txBody>
              </p:sp>
            </mc:Choice>
            <mc:Fallback xmlns="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FED01E8C-5138-C547-838D-B230C3AA679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19673" y="4198095"/>
                    <a:ext cx="335156" cy="26750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8519" b="-22727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41BB3B2E-E5BB-2947-82F8-03AC37984D88}"/>
                    </a:ext>
                  </a:extLst>
                </p:cNvPr>
                <p:cNvSpPr txBox="1"/>
                <p:nvPr/>
              </p:nvSpPr>
              <p:spPr>
                <a:xfrm>
                  <a:off x="6776894" y="4612123"/>
                  <a:ext cx="1152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𝑇𝑟𝑒𝑎𝑡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41BB3B2E-E5BB-2947-82F8-03AC37984D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6894" y="4612123"/>
                  <a:ext cx="1152000" cy="415661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D5602D9A-7651-B847-9610-A2D34E18C7FD}"/>
                    </a:ext>
                  </a:extLst>
                </p:cNvPr>
                <p:cNvSpPr txBox="1"/>
                <p:nvPr/>
              </p:nvSpPr>
              <p:spPr>
                <a:xfrm>
                  <a:off x="5984141" y="4222610"/>
                  <a:ext cx="1152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D5602D9A-7651-B847-9610-A2D34E18C7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84141" y="4222610"/>
                  <a:ext cx="1152000" cy="415661"/>
                </a:xfrm>
                <a:prstGeom prst="ellipse">
                  <a:avLst/>
                </a:prstGeom>
                <a:blipFill>
                  <a:blip r:embed="rId7"/>
                  <a:stretch>
                    <a:fillRect b="-5714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56C94064-8170-B249-AA0E-BE1C8357CC0A}"/>
                    </a:ext>
                  </a:extLst>
                </p:cNvPr>
                <p:cNvSpPr txBox="1"/>
                <p:nvPr/>
              </p:nvSpPr>
              <p:spPr>
                <a:xfrm>
                  <a:off x="5982944" y="5490253"/>
                  <a:ext cx="1152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56C94064-8170-B249-AA0E-BE1C8357CC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82944" y="5490253"/>
                  <a:ext cx="1152000" cy="415661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0F21EE4-BD45-D147-9F62-40CD2156655F}"/>
                </a:ext>
              </a:extLst>
            </p:cNvPr>
            <p:cNvCxnSpPr>
              <a:cxnSpLocks/>
              <a:stCxn id="22" idx="2"/>
              <a:endCxn id="18" idx="0"/>
            </p:cNvCxnSpPr>
            <p:nvPr/>
          </p:nvCxnSpPr>
          <p:spPr>
            <a:xfrm>
              <a:off x="6375599" y="5174479"/>
              <a:ext cx="183345" cy="31577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6BCDAF7-E267-7F41-AAB3-A4E7C53ECC81}"/>
              </a:ext>
            </a:extLst>
          </p:cNvPr>
          <p:cNvGrpSpPr/>
          <p:nvPr/>
        </p:nvGrpSpPr>
        <p:grpSpPr>
          <a:xfrm>
            <a:off x="6162816" y="4104138"/>
            <a:ext cx="3736431" cy="1801776"/>
            <a:chOff x="6247600" y="4104138"/>
            <a:chExt cx="3736431" cy="18017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850C70DF-A392-0A4A-81C1-1F3317C57D18}"/>
                    </a:ext>
                  </a:extLst>
                </p:cNvPr>
                <p:cNvSpPr txBox="1"/>
                <p:nvPr/>
              </p:nvSpPr>
              <p:spPr>
                <a:xfrm>
                  <a:off x="6247600" y="5490253"/>
                  <a:ext cx="1333051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850C70DF-A392-0A4A-81C1-1F3317C57D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47600" y="5490253"/>
                  <a:ext cx="1333051" cy="415661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966A4844-21CC-CD45-BFEB-B76D9B56830A}"/>
                    </a:ext>
                  </a:extLst>
                </p:cNvPr>
                <p:cNvSpPr txBox="1"/>
                <p:nvPr/>
              </p:nvSpPr>
              <p:spPr>
                <a:xfrm>
                  <a:off x="6248797" y="4222610"/>
                  <a:ext cx="1333051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966A4844-21CC-CD45-BFEB-B76D9B5683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48797" y="4222610"/>
                  <a:ext cx="1333051" cy="415661"/>
                </a:xfrm>
                <a:prstGeom prst="ellipse">
                  <a:avLst/>
                </a:prstGeom>
                <a:blipFill>
                  <a:blip r:embed="rId10"/>
                  <a:stretch>
                    <a:fillRect b="-5714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B9EA297-0D60-DF46-BA91-B2E63D863118}"/>
                </a:ext>
              </a:extLst>
            </p:cNvPr>
            <p:cNvGrpSpPr/>
            <p:nvPr/>
          </p:nvGrpSpPr>
          <p:grpSpPr>
            <a:xfrm>
              <a:off x="7580651" y="4104138"/>
              <a:ext cx="2403380" cy="1593946"/>
              <a:chOff x="10799917" y="4104138"/>
              <a:chExt cx="2403380" cy="1593946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43890A8F-0B4E-6844-BA66-EDFA5B7ED71D}"/>
                  </a:ext>
                </a:extLst>
              </p:cNvPr>
              <p:cNvSpPr/>
              <p:nvPr/>
            </p:nvSpPr>
            <p:spPr>
              <a:xfrm>
                <a:off x="12316461" y="4358440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DED9618E-4214-7747-8FD2-8A3C46F79745}"/>
                      </a:ext>
                    </a:extLst>
                  </p:cNvPr>
                  <p:cNvSpPr txBox="1"/>
                  <p:nvPr/>
                </p:nvSpPr>
                <p:spPr>
                  <a:xfrm>
                    <a:off x="12284808" y="4104138"/>
                    <a:ext cx="207364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sub>
                          </m:sSub>
                        </m:oMath>
                      </m:oMathPara>
                    </a14:m>
                    <a:endParaRPr lang="de-DE" sz="1400" dirty="0"/>
                  </a:p>
                </p:txBody>
              </p:sp>
            </mc:Choice>
            <mc:Fallback xmlns="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DED9618E-4214-7747-8FD2-8A3C46F7974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284808" y="4104138"/>
                    <a:ext cx="207364" cy="215444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23529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B4F71CC4-7031-E943-9349-8137193671AD}"/>
                  </a:ext>
                </a:extLst>
              </p:cNvPr>
              <p:cNvCxnSpPr>
                <a:cxnSpLocks/>
                <a:stCxn id="34" idx="6"/>
                <a:endCxn id="36" idx="1"/>
              </p:cNvCxnSpPr>
              <p:nvPr/>
            </p:nvCxnSpPr>
            <p:spPr>
              <a:xfrm flipV="1">
                <a:off x="10801114" y="4430440"/>
                <a:ext cx="1515347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FCCE62C1-448C-D045-85FC-B682C00B8801}"/>
                  </a:ext>
                </a:extLst>
              </p:cNvPr>
              <p:cNvCxnSpPr>
                <a:cxnSpLocks/>
                <a:stCxn id="33" idx="6"/>
                <a:endCxn id="36" idx="2"/>
              </p:cNvCxnSpPr>
              <p:nvPr/>
            </p:nvCxnSpPr>
            <p:spPr>
              <a:xfrm flipV="1">
                <a:off x="10799917" y="4502440"/>
                <a:ext cx="1588544" cy="119564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AF5B85A6-5639-F14F-9DF0-D5AC1E4ABCCC}"/>
                  </a:ext>
                </a:extLst>
              </p:cNvPr>
              <p:cNvCxnSpPr>
                <a:cxnSpLocks/>
                <a:stCxn id="36" idx="3"/>
                <a:endCxn id="17" idx="2"/>
              </p:cNvCxnSpPr>
              <p:nvPr/>
            </p:nvCxnSpPr>
            <p:spPr>
              <a:xfrm>
                <a:off x="12460461" y="4430440"/>
                <a:ext cx="742836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0AAB698-2673-954F-B04B-43A9DD73AAFF}"/>
              </a:ext>
            </a:extLst>
          </p:cNvPr>
          <p:cNvGrpSpPr/>
          <p:nvPr/>
        </p:nvGrpSpPr>
        <p:grpSpPr>
          <a:xfrm>
            <a:off x="3118987" y="5709309"/>
            <a:ext cx="2907247" cy="817342"/>
            <a:chOff x="1358856" y="5192309"/>
            <a:chExt cx="2907247" cy="817342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EA730BD-D954-E544-B706-30D72DF295DC}"/>
                </a:ext>
              </a:extLst>
            </p:cNvPr>
            <p:cNvSpPr txBox="1"/>
            <p:nvPr/>
          </p:nvSpPr>
          <p:spPr>
            <a:xfrm>
              <a:off x="1358856" y="5192309"/>
              <a:ext cx="2866805" cy="817342"/>
            </a:xfrm>
            <a:prstGeom prst="cloudCallout">
              <a:avLst>
                <a:gd name="adj1" fmla="val 48799"/>
                <a:gd name="adj2" fmla="val -72496"/>
              </a:avLst>
            </a:prstGeom>
            <a:solidFill>
              <a:srgbClr val="FFC000"/>
            </a:solidFill>
            <a:ln>
              <a:noFill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noAutofit/>
            </a:bodyPr>
            <a:lstStyle/>
            <a:p>
              <a:endParaRPr lang="de-DE" dirty="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37D0D369-B9B5-124F-BA17-44FC556B87CA}"/>
                </a:ext>
              </a:extLst>
            </p:cNvPr>
            <p:cNvSpPr/>
            <p:nvPr/>
          </p:nvSpPr>
          <p:spPr>
            <a:xfrm>
              <a:off x="1473922" y="5277814"/>
              <a:ext cx="279218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dirty="0">
                  <a:solidFill>
                    <a:schemeClr val="bg1"/>
                  </a:solidFill>
                </a:rPr>
                <a:t>Was für Unabhängigkeiten herrschen hier?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3735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BE489-EDE4-3740-9875-97195A168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2-Zeitscheiben-Modelle &amp; 1.5-Zeitscheiben-Modelle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2271BBE-CD96-AA4D-A533-3C3AF6F566F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In derselben Art können wir 2-Zeitscheiben-BNs bauen</a:t>
                </a:r>
              </a:p>
              <a:p>
                <a:r>
                  <a:rPr lang="de-DE" dirty="0">
                    <a:solidFill>
                      <a:schemeClr val="accent1"/>
                    </a:solidFill>
                  </a:rPr>
                  <a:t>2-Zeitscheiben-BN</a:t>
                </a:r>
                <a:r>
                  <a:rPr lang="de-DE" dirty="0"/>
                  <a:t> (eigentlich nur noch ein 1.5-Zeitscheiben-BN)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</m:sup>
                    </m:sSup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de-DE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d>
                                      <m:dPr>
                                        <m:ctrlPr>
                                          <a:rPr lang="de-DE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𝜏</m:t>
                                        </m:r>
                                      </m:e>
                                    </m:d>
                                  </m:sup>
                                </m:sSubSup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de-DE" b="0" i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Pa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de-DE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de-DE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</m:e>
                                      <m:sub>
                                        <m:r>
                                          <a:rPr lang="de-DE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  <m:sup>
                                        <m:d>
                                          <m:dPr>
                                            <m:ctrlPr>
                                              <a:rPr lang="de-DE" i="1" smtClean="0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de-DE" i="1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𝜏</m:t>
                                            </m:r>
                                          </m:e>
                                        </m:d>
                                      </m:sup>
                                    </m:sSubSup>
                                  </m:e>
                                </m:d>
                              </m:e>
                            </m:d>
                          </m:e>
                        </m:d>
                      </m:e>
                      <m:sub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r>
                  <a:rPr lang="de-DE" dirty="0"/>
                  <a:t> mit</a:t>
                </a:r>
              </a:p>
              <a:p>
                <a:pPr lvl="2"/>
                <a:r>
                  <a:rPr lang="de-DE" dirty="0">
                    <a:ea typeface="Cambria Math" panose="02040503050406030204" pitchFamily="18" charset="0"/>
                  </a:rPr>
                  <a:t>Für alle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bSup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Pa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bSup>
                      </m:e>
                    </m:d>
                  </m:oMath>
                </a14:m>
                <a:r>
                  <a:rPr lang="de-DE" dirty="0"/>
                  <a:t> gilt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e>
                    </m:d>
                  </m:oMath>
                </a14:m>
                <a:r>
                  <a:rPr lang="de-DE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2271BBE-CD96-AA4D-A533-3C3AF6F566F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BDBEBA-C98F-5147-960E-8B9762BD333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97916-519F-C14B-B7C5-92B2F080CB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80AD46-6C3E-F84E-A3C1-CA801CCE64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15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8D3F4C5-F8D3-854F-9A83-ADF8D74FA0F5}"/>
              </a:ext>
            </a:extLst>
          </p:cNvPr>
          <p:cNvSpPr/>
          <p:nvPr/>
        </p:nvSpPr>
        <p:spPr>
          <a:xfrm>
            <a:off x="6264209" y="2436623"/>
            <a:ext cx="2415468" cy="346929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4C1285-6336-6A4C-8897-FDE3990C78F5}"/>
              </a:ext>
            </a:extLst>
          </p:cNvPr>
          <p:cNvSpPr/>
          <p:nvPr/>
        </p:nvSpPr>
        <p:spPr>
          <a:xfrm>
            <a:off x="8679677" y="2436623"/>
            <a:ext cx="3164323" cy="346929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8E2AF24-6AFC-1D43-AC76-596B8BCEA99A}"/>
                  </a:ext>
                </a:extLst>
              </p:cNvPr>
              <p:cNvSpPr txBox="1"/>
              <p:nvPr/>
            </p:nvSpPr>
            <p:spPr>
              <a:xfrm>
                <a:off x="1318052" y="4035693"/>
                <a:ext cx="3033870" cy="1500988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de-DE" dirty="0"/>
                  <a:t>Im Gegensatz zu der normalen Interpretation von BNs mit einer CPD pro Knoten haben die Zufallsvariablen aus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de-DE" dirty="0"/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</m:sup>
                    </m:sSup>
                  </m:oMath>
                </a14:m>
                <a:r>
                  <a:rPr lang="de-DE" dirty="0"/>
                  <a:t> keine CPDs assoziiert.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8E2AF24-6AFC-1D43-AC76-596B8BCEA9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8052" y="4035693"/>
                <a:ext cx="3033870" cy="150098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DC4E5F75-1ECB-7845-BF30-7B9F87FEE88D}"/>
              </a:ext>
            </a:extLst>
          </p:cNvPr>
          <p:cNvSpPr txBox="1"/>
          <p:nvPr/>
        </p:nvSpPr>
        <p:spPr>
          <a:xfrm>
            <a:off x="5374080" y="6286226"/>
            <a:ext cx="14558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Beispiel aus PGM, S. 203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D1F45A4-C71B-534B-B6FB-72F2F41D14A7}"/>
                  </a:ext>
                </a:extLst>
              </p:cNvPr>
              <p:cNvSpPr txBox="1"/>
              <p:nvPr/>
            </p:nvSpPr>
            <p:spPr>
              <a:xfrm>
                <a:off x="6354521" y="2493850"/>
                <a:ext cx="2005090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𝑊𝑒𝑎𝑡h𝑒𝑟</m:t>
                          </m:r>
                        </m:e>
                        <m:sup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D1F45A4-C71B-534B-B6FB-72F2F41D14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4521" y="2493850"/>
                <a:ext cx="2005090" cy="41566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F5171A3-888C-B946-8619-E6F3B877B738}"/>
                  </a:ext>
                </a:extLst>
              </p:cNvPr>
              <p:cNvSpPr txBox="1"/>
              <p:nvPr/>
            </p:nvSpPr>
            <p:spPr>
              <a:xfrm>
                <a:off x="6389460" y="3218222"/>
                <a:ext cx="1935213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𝑉𝑒𝑙𝑜𝑐𝑖𝑡𝑦</m:t>
                          </m:r>
                        </m:e>
                        <m:sup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F5171A3-888C-B946-8619-E6F3B877B7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9460" y="3218222"/>
                <a:ext cx="1935213" cy="415661"/>
              </a:xfrm>
              <a:prstGeom prst="ellipse">
                <a:avLst/>
              </a:prstGeom>
              <a:blipFill>
                <a:blip r:embed="rId8"/>
                <a:stretch>
                  <a:fillRect b="-285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15ED295-1712-9D45-80B5-EFD551387F09}"/>
                  </a:ext>
                </a:extLst>
              </p:cNvPr>
              <p:cNvSpPr txBox="1"/>
              <p:nvPr/>
            </p:nvSpPr>
            <p:spPr>
              <a:xfrm>
                <a:off x="6360788" y="3973692"/>
                <a:ext cx="1992556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𝐿𝑜𝑐𝑎𝑡𝑖𝑜𝑛</m:t>
                          </m:r>
                        </m:e>
                        <m:sup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15ED295-1712-9D45-80B5-EFD551387F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0788" y="3973692"/>
                <a:ext cx="1992556" cy="415661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64739FA-54EF-AE46-B226-1B2446D6989F}"/>
                  </a:ext>
                </a:extLst>
              </p:cNvPr>
              <p:cNvSpPr txBox="1"/>
              <p:nvPr/>
            </p:nvSpPr>
            <p:spPr>
              <a:xfrm>
                <a:off x="6447301" y="4698059"/>
                <a:ext cx="1819530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𝐹𝑎𝑖𝑙𝑢𝑟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64739FA-54EF-AE46-B226-1B2446D698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7301" y="4698059"/>
                <a:ext cx="1819530" cy="415661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F069280-EEAC-6646-9DCB-67A423C4027E}"/>
                  </a:ext>
                </a:extLst>
              </p:cNvPr>
              <p:cNvSpPr txBox="1"/>
              <p:nvPr/>
            </p:nvSpPr>
            <p:spPr>
              <a:xfrm>
                <a:off x="9016716" y="2492124"/>
                <a:ext cx="1696276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𝑊𝑒𝑎𝑡h𝑒𝑟</m:t>
                          </m:r>
                        </m:e>
                        <m:sup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F069280-EEAC-6646-9DCB-67A423C402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6716" y="2492124"/>
                <a:ext cx="1696276" cy="415661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4698083-15FC-E24A-8773-A825154F7110}"/>
                  </a:ext>
                </a:extLst>
              </p:cNvPr>
              <p:cNvSpPr txBox="1"/>
              <p:nvPr/>
            </p:nvSpPr>
            <p:spPr>
              <a:xfrm>
                <a:off x="9051656" y="3226860"/>
                <a:ext cx="1626397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𝑉𝑒𝑙𝑜𝑐𝑖𝑡𝑦</m:t>
                          </m:r>
                        </m:e>
                        <m:sup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4698083-15FC-E24A-8773-A825154F71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1656" y="3226860"/>
                <a:ext cx="1626397" cy="415661"/>
              </a:xfrm>
              <a:prstGeom prst="ellipse">
                <a:avLst/>
              </a:prstGeom>
              <a:blipFill>
                <a:blip r:embed="rId12"/>
                <a:stretch>
                  <a:fillRect b="-285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D247C9F-3F10-5D48-9732-24E8D2498B99}"/>
                  </a:ext>
                </a:extLst>
              </p:cNvPr>
              <p:cNvSpPr txBox="1"/>
              <p:nvPr/>
            </p:nvSpPr>
            <p:spPr>
              <a:xfrm>
                <a:off x="9022983" y="3961596"/>
                <a:ext cx="1683742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𝐿𝑜𝑐𝑎𝑡𝑖𝑜𝑛</m:t>
                          </m:r>
                        </m:e>
                        <m:sup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D247C9F-3F10-5D48-9732-24E8D2498B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2983" y="3961596"/>
                <a:ext cx="1683742" cy="415661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9595169-AF74-E64B-A30A-CF93DAAA45A8}"/>
                  </a:ext>
                </a:extLst>
              </p:cNvPr>
              <p:cNvSpPr txBox="1"/>
              <p:nvPr/>
            </p:nvSpPr>
            <p:spPr>
              <a:xfrm>
                <a:off x="9109497" y="4696333"/>
                <a:ext cx="1510715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𝐹𝑎𝑖𝑙𝑢𝑟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9595169-AF74-E64B-A30A-CF93DAAA45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497" y="4696333"/>
                <a:ext cx="1510715" cy="415661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407140B-627D-884B-A010-AE1164CDDEA7}"/>
                  </a:ext>
                </a:extLst>
              </p:cNvPr>
              <p:cNvSpPr txBox="1"/>
              <p:nvPr/>
            </p:nvSpPr>
            <p:spPr>
              <a:xfrm>
                <a:off x="10780069" y="5182207"/>
                <a:ext cx="967741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𝑏𝑠</m:t>
                          </m:r>
                        </m:e>
                        <m:sup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407140B-627D-884B-A010-AE1164CDDE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80069" y="5182207"/>
                <a:ext cx="967741" cy="415661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EA74721-5999-6A45-91DA-06B99A15EB9F}"/>
              </a:ext>
            </a:extLst>
          </p:cNvPr>
          <p:cNvCxnSpPr>
            <a:cxnSpLocks/>
            <a:stCxn id="20" idx="6"/>
            <a:endCxn id="23" idx="0"/>
          </p:cNvCxnSpPr>
          <p:nvPr/>
        </p:nvCxnSpPr>
        <p:spPr>
          <a:xfrm>
            <a:off x="10620212" y="4904164"/>
            <a:ext cx="643728" cy="278043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5F8A57D-CB6B-514A-A805-D8472893DFB0}"/>
              </a:ext>
            </a:extLst>
          </p:cNvPr>
          <p:cNvCxnSpPr>
            <a:cxnSpLocks/>
            <a:stCxn id="8" idx="6"/>
            <a:endCxn id="18" idx="2"/>
          </p:cNvCxnSpPr>
          <p:nvPr/>
        </p:nvCxnSpPr>
        <p:spPr>
          <a:xfrm>
            <a:off x="8359611" y="2701681"/>
            <a:ext cx="692045" cy="73301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50414AB-FA72-D44A-A32F-B458A7276362}"/>
              </a:ext>
            </a:extLst>
          </p:cNvPr>
          <p:cNvCxnSpPr>
            <a:cxnSpLocks/>
            <a:stCxn id="8" idx="6"/>
            <a:endCxn id="17" idx="2"/>
          </p:cNvCxnSpPr>
          <p:nvPr/>
        </p:nvCxnSpPr>
        <p:spPr>
          <a:xfrm flipV="1">
            <a:off x="8359611" y="2699955"/>
            <a:ext cx="657105" cy="1726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ED8C9BA-8C77-DD4C-9C3E-FE3462EA4C32}"/>
              </a:ext>
            </a:extLst>
          </p:cNvPr>
          <p:cNvCxnSpPr>
            <a:cxnSpLocks/>
            <a:stCxn id="8" idx="6"/>
            <a:endCxn id="20" idx="2"/>
          </p:cNvCxnSpPr>
          <p:nvPr/>
        </p:nvCxnSpPr>
        <p:spPr>
          <a:xfrm>
            <a:off x="8359611" y="2701681"/>
            <a:ext cx="749886" cy="2202483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D1ACE3E-1839-4C4C-96F2-0DD3E49D7361}"/>
              </a:ext>
            </a:extLst>
          </p:cNvPr>
          <p:cNvCxnSpPr>
            <a:cxnSpLocks/>
            <a:stCxn id="14" idx="6"/>
            <a:endCxn id="18" idx="2"/>
          </p:cNvCxnSpPr>
          <p:nvPr/>
        </p:nvCxnSpPr>
        <p:spPr>
          <a:xfrm>
            <a:off x="8324673" y="3426053"/>
            <a:ext cx="726983" cy="8638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14B5C46-EE53-AE48-AFA9-3B16EB1D69FD}"/>
              </a:ext>
            </a:extLst>
          </p:cNvPr>
          <p:cNvCxnSpPr>
            <a:cxnSpLocks/>
            <a:stCxn id="14" idx="6"/>
            <a:endCxn id="19" idx="2"/>
          </p:cNvCxnSpPr>
          <p:nvPr/>
        </p:nvCxnSpPr>
        <p:spPr>
          <a:xfrm>
            <a:off x="8324673" y="3426053"/>
            <a:ext cx="698310" cy="743374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9D4F78E-5BCC-4C4C-82E7-85D81CCF1718}"/>
              </a:ext>
            </a:extLst>
          </p:cNvPr>
          <p:cNvCxnSpPr>
            <a:cxnSpLocks/>
            <a:stCxn id="15" idx="6"/>
            <a:endCxn id="19" idx="2"/>
          </p:cNvCxnSpPr>
          <p:nvPr/>
        </p:nvCxnSpPr>
        <p:spPr>
          <a:xfrm flipV="1">
            <a:off x="8353344" y="4169427"/>
            <a:ext cx="669639" cy="12096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CF36F91-DB49-0F46-A6B8-5926ECA3DA5A}"/>
              </a:ext>
            </a:extLst>
          </p:cNvPr>
          <p:cNvCxnSpPr>
            <a:cxnSpLocks/>
            <a:stCxn id="16" idx="6"/>
            <a:endCxn id="20" idx="2"/>
          </p:cNvCxnSpPr>
          <p:nvPr/>
        </p:nvCxnSpPr>
        <p:spPr>
          <a:xfrm flipV="1">
            <a:off x="8266831" y="4904164"/>
            <a:ext cx="842666" cy="1726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BC717CD-80E9-FB48-88A2-95F8F7CA93E4}"/>
              </a:ext>
            </a:extLst>
          </p:cNvPr>
          <p:cNvCxnSpPr>
            <a:cxnSpLocks/>
            <a:stCxn id="19" idx="6"/>
            <a:endCxn id="23" idx="0"/>
          </p:cNvCxnSpPr>
          <p:nvPr/>
        </p:nvCxnSpPr>
        <p:spPr>
          <a:xfrm>
            <a:off x="10706725" y="4169427"/>
            <a:ext cx="557215" cy="101278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BD95104A-18E6-AB4A-818D-F03B18FA6749}"/>
                  </a:ext>
                </a:extLst>
              </p:cNvPr>
              <p:cNvSpPr txBox="1"/>
              <p:nvPr/>
            </p:nvSpPr>
            <p:spPr>
              <a:xfrm>
                <a:off x="9224037" y="2879538"/>
                <a:ext cx="1281633" cy="3043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</m:sup>
                          </m:sSup>
                        </m:e>
                        <m:e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</m:sup>
                          </m:sSup>
                        </m:e>
                      </m:d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BD95104A-18E6-AB4A-818D-F03B18FA67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4037" y="2879538"/>
                <a:ext cx="1281633" cy="304314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E02F9D28-F302-3541-AB81-1E4949EF0432}"/>
                  </a:ext>
                </a:extLst>
              </p:cNvPr>
              <p:cNvSpPr txBox="1"/>
              <p:nvPr/>
            </p:nvSpPr>
            <p:spPr>
              <a:xfrm>
                <a:off x="9015455" y="3604971"/>
                <a:ext cx="1698798" cy="3043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</m:sup>
                          </m:sSup>
                        </m:e>
                        <m:e>
                          <m:sSup>
                            <m:sSupPr>
                              <m:ctrlPr>
                                <a:rPr lang="de-DE" sz="1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  <m:r>
                                    <a:rPr lang="de-DE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</m:sup>
                          </m:sSup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</m:sup>
                          </m:sSup>
                        </m:e>
                      </m:d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E02F9D28-F302-3541-AB81-1E4949EF04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5455" y="3604971"/>
                <a:ext cx="1698798" cy="304314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17DF2EE4-720E-A14C-BA15-E0295B656EDA}"/>
                  </a:ext>
                </a:extLst>
              </p:cNvPr>
              <p:cNvSpPr txBox="1"/>
              <p:nvPr/>
            </p:nvSpPr>
            <p:spPr>
              <a:xfrm>
                <a:off x="9052997" y="4365227"/>
                <a:ext cx="1623714" cy="3043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</m:sup>
                          </m:sSup>
                        </m:e>
                        <m:e>
                          <m:sSup>
                            <m:sSupPr>
                              <m:ctrlPr>
                                <a:rPr lang="de-DE" sz="1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  <m:r>
                                    <a:rPr lang="de-DE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</m:sup>
                          </m:sSup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</m:sup>
                          </m:sSup>
                        </m:e>
                      </m:d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17DF2EE4-720E-A14C-BA15-E0295B656E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2997" y="4365227"/>
                <a:ext cx="1623714" cy="304314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7D2DED2C-2CF8-094D-8A14-275683015766}"/>
                  </a:ext>
                </a:extLst>
              </p:cNvPr>
              <p:cNvSpPr txBox="1"/>
              <p:nvPr/>
            </p:nvSpPr>
            <p:spPr>
              <a:xfrm>
                <a:off x="9015455" y="5087093"/>
                <a:ext cx="1698798" cy="3043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</m:sup>
                          </m:sSup>
                        </m:e>
                        <m:e>
                          <m:sSup>
                            <m:sSupPr>
                              <m:ctrlPr>
                                <a:rPr lang="de-DE" sz="1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  <m:r>
                                    <a:rPr lang="de-DE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</m:sup>
                          </m:sSup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</m:sup>
                          </m:sSup>
                        </m:e>
                      </m:d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7D2DED2C-2CF8-094D-8A14-2756830157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5455" y="5087093"/>
                <a:ext cx="1698798" cy="304314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46C3A4AC-3639-A14C-9049-232E7E746763}"/>
                  </a:ext>
                </a:extLst>
              </p:cNvPr>
              <p:cNvSpPr txBox="1"/>
              <p:nvPr/>
            </p:nvSpPr>
            <p:spPr>
              <a:xfrm>
                <a:off x="10599911" y="5599204"/>
                <a:ext cx="1328056" cy="3043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</m:sup>
                          </m:sSup>
                        </m:e>
                        <m:e>
                          <m:sSup>
                            <m:sSupPr>
                              <m:ctrlPr>
                                <a:rPr lang="de-DE" sz="1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</m:sup>
                          </m:sSup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</m:sup>
                          </m:sSup>
                        </m:e>
                      </m:d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46C3A4AC-3639-A14C-9049-232E7E7467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9911" y="5599204"/>
                <a:ext cx="1328056" cy="304314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958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FF6D2-C5B2-734A-9276-EBD55B017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Dynamische Modelle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BD4722-ACA1-7E46-B00D-5B37B1C14B1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Annahmen: Markov-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de-DE" dirty="0"/>
                  <a:t>, stationärer Prozess</a:t>
                </a:r>
              </a:p>
              <a:p>
                <a:endParaRPr lang="de-DE" dirty="0"/>
              </a:p>
              <a:p>
                <a:r>
                  <a:rPr lang="de-DE" dirty="0"/>
                  <a:t>Übliche Definition: Dynamische Modelle sind Tupel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</m:t>
                            </m:r>
                          </m:sup>
                        </m:sSup>
                      </m:e>
                    </m:d>
                  </m:oMath>
                </a14:m>
                <a:r>
                  <a:rPr lang="de-DE" dirty="0"/>
                  <a:t>, wobei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de-DE" dirty="0"/>
                  <a:t> das Verhalten des ersten Zeitschritts (Intra-Zeitscheiben-Verhalten) beschreibt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</m:sup>
                    </m:sSup>
                  </m:oMath>
                </a14:m>
                <a:r>
                  <a:rPr lang="de-DE" dirty="0"/>
                  <a:t> ein 2-Zeitscheiben-Modell ist, welches Intra- und Inter-Zeitscheiben-Verhalten beschreibt</a:t>
                </a:r>
              </a:p>
              <a:p>
                <a:pPr lvl="2"/>
                <a:r>
                  <a:rPr lang="de-DE" dirty="0">
                    <a:solidFill>
                      <a:schemeClr val="accent1"/>
                    </a:solidFill>
                  </a:rPr>
                  <a:t>Template-Modell</a:t>
                </a:r>
                <a:r>
                  <a:rPr lang="de-DE" dirty="0"/>
                  <a:t>, das instanziiert wird, indem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de-DE" dirty="0"/>
                  <a:t> mit einem Zeitpunkt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de-DE" dirty="0"/>
                  <a:t> ersetzt wird</a:t>
                </a:r>
              </a:p>
              <a:p>
                <a:r>
                  <a:rPr lang="de-DE" dirty="0"/>
                  <a:t>Häufiger Zusammenhang zwischen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</m:sup>
                    </m:sSup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Intra-Zeitscheiben-Verhalten aus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</m:sup>
                    </m:sSup>
                  </m:oMath>
                </a14:m>
                <a:r>
                  <a:rPr lang="de-DE" dirty="0"/>
                  <a:t> zum Zeitpunkt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de-DE" dirty="0"/>
                  <a:t> gleich dem Verhalten des ersten Zeitschritts (Intra-Zeitscheiben-Verhalten aus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</m:sup>
                    </m:sSup>
                  </m:oMath>
                </a14:m>
                <a:r>
                  <a:rPr lang="de-DE" dirty="0"/>
                  <a:t> bei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de-DE" dirty="0"/>
                  <a:t>)</a:t>
                </a:r>
              </a:p>
              <a:p>
                <a:pPr lvl="1"/>
                <a:r>
                  <a:rPr lang="de-DE" dirty="0"/>
                  <a:t>Inter-Zeitscheiben-Verhalten gibt es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de-DE" dirty="0"/>
                  <a:t> nicht, da es keinen vorhergehenden Schritt gibt</a:t>
                </a:r>
              </a:p>
              <a:p>
                <a:pPr lvl="2"/>
                <a:r>
                  <a:rPr lang="de-DE" dirty="0"/>
                  <a:t>Dafür wird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de-DE" dirty="0"/>
                  <a:t> manchmal ergänzt mit Apriori-Informationen kodiert in Verteilungen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BD4722-ACA1-7E46-B00D-5B37B1C14B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C0E1F5-328B-A747-AB14-121C3B9EA23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904E8C-16C1-5F47-9EF1-2F5CF0C2A4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AA66DB-B8AA-B640-9B48-D0972C42A9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16</a:t>
            </a:fld>
            <a:r>
              <a:rPr lang="de-DE"/>
              <a:t> 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2259675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FF6D2-C5B2-734A-9276-EBD55B017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Dynamische Faktormodelle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BD4722-ACA1-7E46-B00D-5B37B1C14B1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0000" y="1665066"/>
                <a:ext cx="8220151" cy="4240848"/>
              </a:xfrm>
            </p:spPr>
            <p:txBody>
              <a:bodyPr/>
              <a:lstStyle/>
              <a:p>
                <a:r>
                  <a:rPr lang="de-DE" dirty="0">
                    <a:solidFill>
                      <a:schemeClr val="accent1"/>
                    </a:solidFill>
                  </a:rPr>
                  <a:t>Dynamisches Faktormodell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</m:t>
                            </m:r>
                          </m:sup>
                        </m:sSup>
                      </m:e>
                    </m:d>
                  </m:oMath>
                </a14:m>
                <a:r>
                  <a:rPr lang="de-DE" dirty="0"/>
                  <a:t> mit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sup>
                            </m:sSubSup>
                          </m:e>
                        </m:d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p>
                    </m:sSubSup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bSup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bSup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b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bSup>
                          <m:sSubSup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sub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bSup>
                      </m:e>
                    </m:d>
                  </m:oMath>
                </a14:m>
                <a:endParaRPr lang="de-DE" dirty="0"/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</m:sup>
                    </m:sSup>
                  </m:oMath>
                </a14:m>
                <a:r>
                  <a:rPr lang="de-DE" dirty="0"/>
                  <a:t> ein 2-Zeitscheiben-Faktormodell: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e-DE" i="1" smtClean="0">
                            <a:solidFill>
                              <a:schemeClr val="accent3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solidFill>
                                  <a:schemeClr val="accent3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de-DE" i="1">
                                    <a:solidFill>
                                      <a:schemeClr val="accent3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i="1">
                                    <a:solidFill>
                                      <a:schemeClr val="accent3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accent3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de-DE" i="1">
                                        <a:solidFill>
                                          <a:schemeClr val="accent3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solidFill>
                                          <a:schemeClr val="accent3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</m:d>
                              </m:sup>
                            </m:sSubSup>
                          </m:e>
                        </m:d>
                      </m:e>
                      <m:sub>
                        <m:r>
                          <a:rPr lang="de-DE" i="1">
                            <a:solidFill>
                              <a:schemeClr val="accent3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i="1">
                            <a:solidFill>
                              <a:schemeClr val="accent3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i="1">
                            <a:solidFill>
                              <a:schemeClr val="accent3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p>
                    </m:sSubSup>
                  </m:oMath>
                </a14:m>
                <a:r>
                  <a:rPr lang="de-DE" dirty="0"/>
                  <a:t> mit</a:t>
                </a:r>
              </a:p>
              <a:p>
                <a:pPr lvl="2"/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</m:d>
                      </m:sup>
                    </m:sSubSup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</m:d>
                      </m:sup>
                    </m:sSub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b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sub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bSup>
                      </m:e>
                    </m:d>
                  </m:oMath>
                </a14:m>
                <a:r>
                  <a:rPr lang="de-DE" dirty="0"/>
                  <a:t> (Intra-Zeitscheiben-Faktoren)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b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sub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bSup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e>
                    </m:d>
                  </m:oMath>
                </a14:m>
                <a:r>
                  <a:rPr lang="de-DE" dirty="0"/>
                  <a:t> (Inter-Zeitscheiben-Faktoren)</a:t>
                </a:r>
              </a:p>
              <a:p>
                <a:pPr lvl="1"/>
                <a:r>
                  <a:rPr lang="de-DE" dirty="0"/>
                  <a:t>Beispiel: </a:t>
                </a:r>
              </a:p>
              <a:p>
                <a:pPr lvl="2"/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bSup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bSup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bSup>
                      </m:e>
                    </m:d>
                  </m:oMath>
                </a14:m>
                <a:endParaRPr lang="de-DE" dirty="0"/>
              </a:p>
              <a:p>
                <a:pPr lvl="2"/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b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bSup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</m:e>
                    </m:d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Keine Annahme zu </a:t>
                </a:r>
                <a:br>
                  <a:rPr lang="de-DE" dirty="0"/>
                </a:br>
                <a:r>
                  <a:rPr lang="de-DE" dirty="0"/>
                  <a:t>Beobachtbarkeit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BD4722-ACA1-7E46-B00D-5B37B1C14B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0" y="1665066"/>
                <a:ext cx="8220151" cy="4240848"/>
              </a:xfrm>
              <a:blipFill>
                <a:blip r:embed="rId2"/>
                <a:stretch>
                  <a:fillRect l="-2003" t="-2687" r="-616" b="-686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C0E1F5-328B-A747-AB14-121C3B9EA23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904E8C-16C1-5F47-9EF1-2F5CF0C2A4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AA66DB-B8AA-B640-9B48-D0972C42A9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17</a:t>
            </a:fld>
            <a:r>
              <a:rPr lang="de-DE"/>
              <a:t> </a:t>
            </a:r>
            <a:endParaRPr lang="de-DE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A233E16-C097-3145-A999-6F971120A28B}"/>
                  </a:ext>
                </a:extLst>
              </p:cNvPr>
              <p:cNvSpPr/>
              <p:nvPr/>
            </p:nvSpPr>
            <p:spPr>
              <a:xfrm>
                <a:off x="8708571" y="1657832"/>
                <a:ext cx="3132516" cy="2282484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marL="4763"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de-DE" dirty="0"/>
                  <a:t> besteht i.d.R. aus den Intra-Zeitscheiben-Faktoren von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</m:sup>
                    </m:sSup>
                  </m:oMath>
                </a14:m>
                <a:r>
                  <a:rPr lang="de-DE" dirty="0"/>
                  <a:t> mit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de-DE" dirty="0"/>
                  <a:t>, evtl. ergänzt um Quasi-Apriori-Verteilungen, i.e.,</a:t>
                </a:r>
              </a:p>
              <a:p>
                <a:pPr marL="4763"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p>
                      </m:sSubSup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de-DE" i="1" smtClean="0">
                              <a:solidFill>
                                <a:schemeClr val="accent3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de-DE" i="1">
                                  <a:solidFill>
                                    <a:schemeClr val="accent3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de-DE" i="1">
                                      <a:solidFill>
                                        <a:schemeClr val="accent3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i="1">
                                      <a:solidFill>
                                        <a:schemeClr val="accent3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3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de-DE" i="1">
                                          <a:solidFill>
                                            <a:schemeClr val="accent3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 smtClean="0">
                                          <a:solidFill>
                                            <a:schemeClr val="accent3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  <m:sub>
                          <m:r>
                            <a:rPr lang="de-DE" i="1">
                              <a:solidFill>
                                <a:schemeClr val="accent3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i="1">
                              <a:solidFill>
                                <a:schemeClr val="accent3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=1|</m:t>
                          </m:r>
                          <m:r>
                            <a:rPr lang="de-DE" i="1">
                              <a:solidFill>
                                <a:schemeClr val="accent3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lang="de-DE" i="1">
                              <a:solidFill>
                                <a:schemeClr val="accent3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de-DE" i="1">
                              <a:solidFill>
                                <a:schemeClr val="accent3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∪</m:t>
                      </m:r>
                      <m:sSubSup>
                        <m:sSubSup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p>
                      </m:sSub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A233E16-C097-3145-A999-6F971120A2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8571" y="1657832"/>
                <a:ext cx="3132516" cy="228248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EF9B247C-833C-504E-BCE6-304EE64E826A}"/>
              </a:ext>
            </a:extLst>
          </p:cNvPr>
          <p:cNvSpPr/>
          <p:nvPr/>
        </p:nvSpPr>
        <p:spPr>
          <a:xfrm>
            <a:off x="6826228" y="4122995"/>
            <a:ext cx="2254551" cy="18095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C748A2-238C-8248-8CE4-83F8C67D2829}"/>
              </a:ext>
            </a:extLst>
          </p:cNvPr>
          <p:cNvSpPr/>
          <p:nvPr/>
        </p:nvSpPr>
        <p:spPr>
          <a:xfrm>
            <a:off x="9080779" y="4122995"/>
            <a:ext cx="2803508" cy="180957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E9FC6FD-4D83-FE47-9210-0CA0A51B2E4A}"/>
              </a:ext>
            </a:extLst>
          </p:cNvPr>
          <p:cNvGrpSpPr/>
          <p:nvPr/>
        </p:nvGrpSpPr>
        <p:grpSpPr>
          <a:xfrm>
            <a:off x="9083692" y="4222610"/>
            <a:ext cx="2760308" cy="1683304"/>
            <a:chOff x="5168586" y="4222610"/>
            <a:chExt cx="2760308" cy="168330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00F07C94-C977-DB45-AE93-C24344F5D896}"/>
                    </a:ext>
                  </a:extLst>
                </p:cNvPr>
                <p:cNvSpPr txBox="1"/>
                <p:nvPr/>
              </p:nvSpPr>
              <p:spPr>
                <a:xfrm>
                  <a:off x="5168586" y="4612123"/>
                  <a:ext cx="1152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𝑇𝑟𝑎𝑣𝑒</m:t>
                            </m:r>
                            <m:r>
                              <a:rPr lang="de-DE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𝑙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C4A242E0-8E1B-384B-A051-0C847F35AF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68586" y="4612123"/>
                  <a:ext cx="1152000" cy="415661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3BF2047-981E-EB48-916D-707ECB73BA01}"/>
                </a:ext>
              </a:extLst>
            </p:cNvPr>
            <p:cNvCxnSpPr>
              <a:cxnSpLocks/>
              <a:stCxn id="12" idx="5"/>
              <a:endCxn id="26" idx="1"/>
            </p:cNvCxnSpPr>
            <p:nvPr/>
          </p:nvCxnSpPr>
          <p:spPr>
            <a:xfrm>
              <a:off x="6151880" y="4966912"/>
              <a:ext cx="151719" cy="1355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00FB974-66A1-0C40-B849-A9F69C5DC0CE}"/>
                </a:ext>
              </a:extLst>
            </p:cNvPr>
            <p:cNvCxnSpPr>
              <a:cxnSpLocks/>
              <a:stCxn id="26" idx="0"/>
              <a:endCxn id="21" idx="4"/>
            </p:cNvCxnSpPr>
            <p:nvPr/>
          </p:nvCxnSpPr>
          <p:spPr>
            <a:xfrm flipV="1">
              <a:off x="6375599" y="4638271"/>
              <a:ext cx="184542" cy="3922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AD7920A-09FA-0243-B366-FAC1E864E799}"/>
                </a:ext>
              </a:extLst>
            </p:cNvPr>
            <p:cNvGrpSpPr/>
            <p:nvPr/>
          </p:nvGrpSpPr>
          <p:grpSpPr>
            <a:xfrm>
              <a:off x="6088390" y="5030479"/>
              <a:ext cx="359209" cy="409842"/>
              <a:chOff x="6783444" y="4056790"/>
              <a:chExt cx="359209" cy="409842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97BA49C-EC20-4A44-AC1C-E04D63EE740E}"/>
                  </a:ext>
                </a:extLst>
              </p:cNvPr>
              <p:cNvSpPr/>
              <p:nvPr/>
            </p:nvSpPr>
            <p:spPr>
              <a:xfrm>
                <a:off x="6998653" y="4056790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5EFF4C23-AA02-244E-855F-0109E6DA1F5E}"/>
                      </a:ext>
                    </a:extLst>
                  </p:cNvPr>
                  <p:cNvSpPr txBox="1"/>
                  <p:nvPr/>
                </p:nvSpPr>
                <p:spPr>
                  <a:xfrm>
                    <a:off x="6783444" y="4200212"/>
                    <a:ext cx="335156" cy="26642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</m:sup>
                          </m:sSubSup>
                        </m:oMath>
                      </m:oMathPara>
                    </a14:m>
                    <a:endParaRPr lang="de-DE" sz="1400" dirty="0"/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5EFF4C23-AA02-244E-855F-0109E6DA1F5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83444" y="4200212"/>
                    <a:ext cx="335156" cy="266420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8519" b="-22727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ED4DB9D-7DCD-2C4C-B9D6-CEEC51C249CC}"/>
                </a:ext>
              </a:extLst>
            </p:cNvPr>
            <p:cNvCxnSpPr>
              <a:cxnSpLocks/>
              <a:stCxn id="21" idx="4"/>
              <a:endCxn id="24" idx="0"/>
            </p:cNvCxnSpPr>
            <p:nvPr/>
          </p:nvCxnSpPr>
          <p:spPr>
            <a:xfrm>
              <a:off x="6560141" y="4638271"/>
              <a:ext cx="185039" cy="3925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6E3B566-46DE-A840-9C2C-E0F38A8804B6}"/>
                </a:ext>
              </a:extLst>
            </p:cNvPr>
            <p:cNvCxnSpPr>
              <a:cxnSpLocks/>
              <a:stCxn id="22" idx="0"/>
              <a:endCxn id="24" idx="2"/>
            </p:cNvCxnSpPr>
            <p:nvPr/>
          </p:nvCxnSpPr>
          <p:spPr>
            <a:xfrm flipV="1">
              <a:off x="6558944" y="5174805"/>
              <a:ext cx="186236" cy="3154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A890560-0785-AC41-B096-20C744E45A21}"/>
                </a:ext>
              </a:extLst>
            </p:cNvPr>
            <p:cNvCxnSpPr>
              <a:cxnSpLocks/>
              <a:stCxn id="24" idx="3"/>
              <a:endCxn id="20" idx="3"/>
            </p:cNvCxnSpPr>
            <p:nvPr/>
          </p:nvCxnSpPr>
          <p:spPr>
            <a:xfrm flipV="1">
              <a:off x="6817180" y="4966912"/>
              <a:ext cx="128420" cy="1358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C0D0537-D5C5-F24B-8DAD-9212227FD3E3}"/>
                </a:ext>
              </a:extLst>
            </p:cNvPr>
            <p:cNvGrpSpPr/>
            <p:nvPr/>
          </p:nvGrpSpPr>
          <p:grpSpPr>
            <a:xfrm>
              <a:off x="6673180" y="5030805"/>
              <a:ext cx="386595" cy="408488"/>
              <a:chOff x="7368234" y="4057116"/>
              <a:chExt cx="386595" cy="408488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FF98E91E-EECC-DB4C-8B0F-21763B4B2868}"/>
                  </a:ext>
                </a:extLst>
              </p:cNvPr>
              <p:cNvSpPr/>
              <p:nvPr/>
            </p:nvSpPr>
            <p:spPr>
              <a:xfrm>
                <a:off x="7368234" y="4057116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6F181D50-C1B1-B942-B62D-761D96E54347}"/>
                      </a:ext>
                    </a:extLst>
                  </p:cNvPr>
                  <p:cNvSpPr txBox="1"/>
                  <p:nvPr/>
                </p:nvSpPr>
                <p:spPr>
                  <a:xfrm>
                    <a:off x="7419673" y="4198095"/>
                    <a:ext cx="335156" cy="26750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</m:sup>
                          </m:sSubSup>
                        </m:oMath>
                      </m:oMathPara>
                    </a14:m>
                    <a:endParaRPr lang="de-DE" sz="1400" dirty="0"/>
                  </a:p>
                </p:txBody>
              </p:sp>
            </mc:Choice>
            <mc:Fallback xmlns="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6F181D50-C1B1-B942-B62D-761D96E5434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19673" y="4198095"/>
                    <a:ext cx="335156" cy="26750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8519" b="-22727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732BD509-A915-8044-8949-7FD4C73EE82A}"/>
                    </a:ext>
                  </a:extLst>
                </p:cNvPr>
                <p:cNvSpPr txBox="1"/>
                <p:nvPr/>
              </p:nvSpPr>
              <p:spPr>
                <a:xfrm>
                  <a:off x="6776894" y="4612123"/>
                  <a:ext cx="1152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𝑇𝑟𝑒𝑎𝑡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41BB3B2E-E5BB-2947-82F8-03AC37984D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6894" y="4612123"/>
                  <a:ext cx="1152000" cy="415661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C254C7AA-B7E0-2346-837B-B9B3949D4A86}"/>
                    </a:ext>
                  </a:extLst>
                </p:cNvPr>
                <p:cNvSpPr txBox="1"/>
                <p:nvPr/>
              </p:nvSpPr>
              <p:spPr>
                <a:xfrm>
                  <a:off x="5984141" y="4222610"/>
                  <a:ext cx="1152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D5602D9A-7651-B847-9610-A2D34E18C7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84141" y="4222610"/>
                  <a:ext cx="1152000" cy="415661"/>
                </a:xfrm>
                <a:prstGeom prst="ellipse">
                  <a:avLst/>
                </a:prstGeom>
                <a:blipFill>
                  <a:blip r:embed="rId8"/>
                  <a:stretch>
                    <a:fillRect b="-5714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D154485A-1575-9F43-84C9-E83E5917032B}"/>
                    </a:ext>
                  </a:extLst>
                </p:cNvPr>
                <p:cNvSpPr txBox="1"/>
                <p:nvPr/>
              </p:nvSpPr>
              <p:spPr>
                <a:xfrm>
                  <a:off x="5982944" y="5490253"/>
                  <a:ext cx="1152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56C94064-8170-B249-AA0E-BE1C8357CC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82944" y="5490253"/>
                  <a:ext cx="1152000" cy="415661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86A5518-3B91-EA4D-87E8-E665E8149420}"/>
                </a:ext>
              </a:extLst>
            </p:cNvPr>
            <p:cNvCxnSpPr>
              <a:cxnSpLocks/>
              <a:stCxn id="26" idx="2"/>
              <a:endCxn id="22" idx="0"/>
            </p:cNvCxnSpPr>
            <p:nvPr/>
          </p:nvCxnSpPr>
          <p:spPr>
            <a:xfrm>
              <a:off x="6375599" y="5174479"/>
              <a:ext cx="183345" cy="31577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A68EA7F-F291-1A4C-8282-87DC3FDFB33E}"/>
              </a:ext>
            </a:extLst>
          </p:cNvPr>
          <p:cNvGrpSpPr/>
          <p:nvPr/>
        </p:nvGrpSpPr>
        <p:grpSpPr>
          <a:xfrm>
            <a:off x="6902996" y="4104138"/>
            <a:ext cx="2996251" cy="1801776"/>
            <a:chOff x="6987780" y="4104138"/>
            <a:chExt cx="2996251" cy="18017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7765AF83-05CA-F04E-AAAA-3F99BE728A8D}"/>
                    </a:ext>
                  </a:extLst>
                </p:cNvPr>
                <p:cNvSpPr txBox="1"/>
                <p:nvPr/>
              </p:nvSpPr>
              <p:spPr>
                <a:xfrm>
                  <a:off x="6987780" y="5490253"/>
                  <a:ext cx="1333051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7765AF83-05CA-F04E-AAAA-3F99BE728A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87780" y="5490253"/>
                  <a:ext cx="1333051" cy="415661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1BD46407-626F-7745-9768-E5AB3AC994C1}"/>
                    </a:ext>
                  </a:extLst>
                </p:cNvPr>
                <p:cNvSpPr txBox="1"/>
                <p:nvPr/>
              </p:nvSpPr>
              <p:spPr>
                <a:xfrm>
                  <a:off x="6988977" y="4222610"/>
                  <a:ext cx="1333051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1BD46407-626F-7745-9768-E5AB3AC994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88977" y="4222610"/>
                  <a:ext cx="1333051" cy="415661"/>
                </a:xfrm>
                <a:prstGeom prst="ellipse">
                  <a:avLst/>
                </a:prstGeom>
                <a:blipFill>
                  <a:blip r:embed="rId11"/>
                  <a:stretch>
                    <a:fillRect b="-5714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67E2C68-0D4C-5842-AE34-2C79F6BAACF7}"/>
                </a:ext>
              </a:extLst>
            </p:cNvPr>
            <p:cNvGrpSpPr/>
            <p:nvPr/>
          </p:nvGrpSpPr>
          <p:grpSpPr>
            <a:xfrm>
              <a:off x="8320831" y="4104138"/>
              <a:ext cx="1663200" cy="1593946"/>
              <a:chOff x="11540097" y="4104138"/>
              <a:chExt cx="1663200" cy="1593946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1DC6FB1-39C5-F14C-AEA2-F2B5010B162A}"/>
                  </a:ext>
                </a:extLst>
              </p:cNvPr>
              <p:cNvSpPr/>
              <p:nvPr/>
            </p:nvSpPr>
            <p:spPr>
              <a:xfrm>
                <a:off x="12316461" y="4358440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FE152832-4E0D-D94A-BAA7-4B3B23862393}"/>
                      </a:ext>
                    </a:extLst>
                  </p:cNvPr>
                  <p:cNvSpPr txBox="1"/>
                  <p:nvPr/>
                </p:nvSpPr>
                <p:spPr>
                  <a:xfrm>
                    <a:off x="12284808" y="4104138"/>
                    <a:ext cx="207364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sub>
                          </m:sSub>
                        </m:oMath>
                      </m:oMathPara>
                    </a14:m>
                    <a:endParaRPr lang="de-DE" sz="1400" dirty="0"/>
                  </a:p>
                </p:txBody>
              </p:sp>
            </mc:Choice>
            <mc:Fallback xmlns="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FE152832-4E0D-D94A-BAA7-4B3B2386239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284808" y="4104138"/>
                    <a:ext cx="207364" cy="215444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23529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187B1192-329F-8746-AC9D-B59CC70820D8}"/>
                  </a:ext>
                </a:extLst>
              </p:cNvPr>
              <p:cNvCxnSpPr>
                <a:cxnSpLocks/>
                <a:stCxn id="30" idx="6"/>
                <a:endCxn id="32" idx="1"/>
              </p:cNvCxnSpPr>
              <p:nvPr/>
            </p:nvCxnSpPr>
            <p:spPr>
              <a:xfrm flipV="1">
                <a:off x="11541294" y="4430440"/>
                <a:ext cx="775167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620B6130-C1F2-DC42-A487-8302B290F4C8}"/>
                  </a:ext>
                </a:extLst>
              </p:cNvPr>
              <p:cNvCxnSpPr>
                <a:cxnSpLocks/>
                <a:stCxn id="29" idx="6"/>
                <a:endCxn id="32" idx="2"/>
              </p:cNvCxnSpPr>
              <p:nvPr/>
            </p:nvCxnSpPr>
            <p:spPr>
              <a:xfrm flipV="1">
                <a:off x="11540097" y="4502440"/>
                <a:ext cx="848364" cy="119564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E2949C15-208D-F24E-9F8B-3A7B5AD6804D}"/>
                  </a:ext>
                </a:extLst>
              </p:cNvPr>
              <p:cNvCxnSpPr>
                <a:cxnSpLocks/>
                <a:stCxn id="32" idx="3"/>
                <a:endCxn id="21" idx="2"/>
              </p:cNvCxnSpPr>
              <p:nvPr/>
            </p:nvCxnSpPr>
            <p:spPr>
              <a:xfrm>
                <a:off x="12460461" y="4430440"/>
                <a:ext cx="742836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id="{F6B11C95-33BF-7445-B3BD-2381B33B08A7}"/>
              </a:ext>
            </a:extLst>
          </p:cNvPr>
          <p:cNvSpPr/>
          <p:nvPr/>
        </p:nvSpPr>
        <p:spPr>
          <a:xfrm>
            <a:off x="3888325" y="4122995"/>
            <a:ext cx="2871876" cy="18111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4B3BDE4-E3F9-D84F-BAF7-3F608898E39A}"/>
              </a:ext>
            </a:extLst>
          </p:cNvPr>
          <p:cNvGrpSpPr/>
          <p:nvPr/>
        </p:nvGrpSpPr>
        <p:grpSpPr>
          <a:xfrm>
            <a:off x="3956693" y="4201455"/>
            <a:ext cx="2760308" cy="1683304"/>
            <a:chOff x="5168586" y="4222610"/>
            <a:chExt cx="2760308" cy="168330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ACE82126-CD28-7B47-9EA2-AA519E7CC229}"/>
                    </a:ext>
                  </a:extLst>
                </p:cNvPr>
                <p:cNvSpPr txBox="1"/>
                <p:nvPr/>
              </p:nvSpPr>
              <p:spPr>
                <a:xfrm>
                  <a:off x="5168586" y="4612123"/>
                  <a:ext cx="1152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𝑇𝑟𝑎𝑣𝑒</m:t>
                            </m:r>
                            <m:r>
                              <a:rPr lang="de-DE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𝑙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ACE82126-CD28-7B47-9EA2-AA519E7CC2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68586" y="4612123"/>
                  <a:ext cx="1152000" cy="415661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9222616-94F1-6C46-A3D9-34B267F9E6A2}"/>
                </a:ext>
              </a:extLst>
            </p:cNvPr>
            <p:cNvCxnSpPr>
              <a:cxnSpLocks/>
              <a:stCxn id="38" idx="5"/>
              <a:endCxn id="52" idx="1"/>
            </p:cNvCxnSpPr>
            <p:nvPr/>
          </p:nvCxnSpPr>
          <p:spPr>
            <a:xfrm>
              <a:off x="6151880" y="4966912"/>
              <a:ext cx="151719" cy="1355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A473AF5-22A9-7E4C-BD10-C53A0316CF97}"/>
                </a:ext>
              </a:extLst>
            </p:cNvPr>
            <p:cNvCxnSpPr>
              <a:cxnSpLocks/>
              <a:stCxn id="52" idx="0"/>
              <a:endCxn id="47" idx="4"/>
            </p:cNvCxnSpPr>
            <p:nvPr/>
          </p:nvCxnSpPr>
          <p:spPr>
            <a:xfrm flipV="1">
              <a:off x="6375599" y="4638271"/>
              <a:ext cx="184542" cy="3922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756C83D-36B0-9A4F-BECC-53CA90C3750F}"/>
                </a:ext>
              </a:extLst>
            </p:cNvPr>
            <p:cNvGrpSpPr/>
            <p:nvPr/>
          </p:nvGrpSpPr>
          <p:grpSpPr>
            <a:xfrm>
              <a:off x="6088390" y="5030479"/>
              <a:ext cx="359209" cy="409842"/>
              <a:chOff x="6783444" y="4056790"/>
              <a:chExt cx="359209" cy="409842"/>
            </a:xfrm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EDDC91B0-3294-CC4E-8E1C-5FC11FC8E1FA}"/>
                  </a:ext>
                </a:extLst>
              </p:cNvPr>
              <p:cNvSpPr/>
              <p:nvPr/>
            </p:nvSpPr>
            <p:spPr>
              <a:xfrm>
                <a:off x="6998653" y="4056790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3" name="TextBox 52">
                    <a:extLst>
                      <a:ext uri="{FF2B5EF4-FFF2-40B4-BE49-F238E27FC236}">
                        <a16:creationId xmlns:a16="http://schemas.microsoft.com/office/drawing/2014/main" id="{AA347CC2-065C-1540-A23F-D9FB4561713D}"/>
                      </a:ext>
                    </a:extLst>
                  </p:cNvPr>
                  <p:cNvSpPr txBox="1"/>
                  <p:nvPr/>
                </p:nvSpPr>
                <p:spPr>
                  <a:xfrm>
                    <a:off x="6783444" y="4200212"/>
                    <a:ext cx="341952" cy="26642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oMath>
                      </m:oMathPara>
                    </a14:m>
                    <a:endParaRPr lang="de-DE" sz="1400" dirty="0"/>
                  </a:p>
                </p:txBody>
              </p:sp>
            </mc:Choice>
            <mc:Fallback xmlns="">
              <p:sp>
                <p:nvSpPr>
                  <p:cNvPr id="53" name="TextBox 52">
                    <a:extLst>
                      <a:ext uri="{FF2B5EF4-FFF2-40B4-BE49-F238E27FC236}">
                        <a16:creationId xmlns:a16="http://schemas.microsoft.com/office/drawing/2014/main" id="{AA347CC2-065C-1540-A23F-D9FB4561713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83444" y="4200212"/>
                    <a:ext cx="341952" cy="266420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22222" b="-22727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5F197D0-F395-3240-B294-E2E949E55307}"/>
                </a:ext>
              </a:extLst>
            </p:cNvPr>
            <p:cNvCxnSpPr>
              <a:cxnSpLocks/>
              <a:stCxn id="47" idx="4"/>
              <a:endCxn id="50" idx="0"/>
            </p:cNvCxnSpPr>
            <p:nvPr/>
          </p:nvCxnSpPr>
          <p:spPr>
            <a:xfrm>
              <a:off x="6560141" y="4638271"/>
              <a:ext cx="185039" cy="3925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BCBC079-08F4-2648-88B8-25C4C124C83E}"/>
                </a:ext>
              </a:extLst>
            </p:cNvPr>
            <p:cNvCxnSpPr>
              <a:cxnSpLocks/>
              <a:stCxn id="48" idx="0"/>
              <a:endCxn id="50" idx="2"/>
            </p:cNvCxnSpPr>
            <p:nvPr/>
          </p:nvCxnSpPr>
          <p:spPr>
            <a:xfrm flipV="1">
              <a:off x="6558944" y="5174805"/>
              <a:ext cx="186236" cy="3154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C0A6485-3C8A-A746-A5D8-9195D254BBBE}"/>
                </a:ext>
              </a:extLst>
            </p:cNvPr>
            <p:cNvCxnSpPr>
              <a:cxnSpLocks/>
              <a:stCxn id="50" idx="3"/>
              <a:endCxn id="46" idx="3"/>
            </p:cNvCxnSpPr>
            <p:nvPr/>
          </p:nvCxnSpPr>
          <p:spPr>
            <a:xfrm flipV="1">
              <a:off x="6817180" y="4966912"/>
              <a:ext cx="128420" cy="1358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13100C7-8305-3D40-9931-173FAA9814B4}"/>
                </a:ext>
              </a:extLst>
            </p:cNvPr>
            <p:cNvGrpSpPr/>
            <p:nvPr/>
          </p:nvGrpSpPr>
          <p:grpSpPr>
            <a:xfrm>
              <a:off x="6673180" y="5030805"/>
              <a:ext cx="393391" cy="408488"/>
              <a:chOff x="7368234" y="4057116"/>
              <a:chExt cx="393391" cy="408488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28655374-DD21-6248-8060-5D765C0A20F0}"/>
                  </a:ext>
                </a:extLst>
              </p:cNvPr>
              <p:cNvSpPr/>
              <p:nvPr/>
            </p:nvSpPr>
            <p:spPr>
              <a:xfrm>
                <a:off x="7368234" y="4057116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2972E01F-10DF-794B-BC34-D9FAE05EAB45}"/>
                      </a:ext>
                    </a:extLst>
                  </p:cNvPr>
                  <p:cNvSpPr txBox="1"/>
                  <p:nvPr/>
                </p:nvSpPr>
                <p:spPr>
                  <a:xfrm>
                    <a:off x="7419673" y="4198095"/>
                    <a:ext cx="341952" cy="26750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oMath>
                      </m:oMathPara>
                    </a14:m>
                    <a:endParaRPr lang="de-DE" sz="1400" dirty="0"/>
                  </a:p>
                </p:txBody>
              </p:sp>
            </mc:Choice>
            <mc:Fallback xmlns="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2972E01F-10DF-794B-BC34-D9FAE05EAB4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19673" y="4198095"/>
                    <a:ext cx="341952" cy="267509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14286" b="-22727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5A7310CC-18C8-804D-865D-F418636D2596}"/>
                    </a:ext>
                  </a:extLst>
                </p:cNvPr>
                <p:cNvSpPr txBox="1"/>
                <p:nvPr/>
              </p:nvSpPr>
              <p:spPr>
                <a:xfrm>
                  <a:off x="6776894" y="4612123"/>
                  <a:ext cx="1152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𝑇𝑟𝑒𝑎𝑡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5A7310CC-18C8-804D-865D-F418636D25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6894" y="4612123"/>
                  <a:ext cx="1152000" cy="415661"/>
                </a:xfrm>
                <a:prstGeom prst="ellipse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12ACEAFB-2B99-1644-9B84-CF42C669EC9F}"/>
                    </a:ext>
                  </a:extLst>
                </p:cNvPr>
                <p:cNvSpPr txBox="1"/>
                <p:nvPr/>
              </p:nvSpPr>
              <p:spPr>
                <a:xfrm>
                  <a:off x="5984141" y="4222610"/>
                  <a:ext cx="1152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12ACEAFB-2B99-1644-9B84-CF42C669EC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84141" y="4222610"/>
                  <a:ext cx="1152000" cy="415661"/>
                </a:xfrm>
                <a:prstGeom prst="ellipse">
                  <a:avLst/>
                </a:prstGeom>
                <a:blipFill>
                  <a:blip r:embed="rId17"/>
                  <a:stretch>
                    <a:fillRect b="-2857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4F0D919A-9DBA-8643-914E-D4F25F6260DB}"/>
                    </a:ext>
                  </a:extLst>
                </p:cNvPr>
                <p:cNvSpPr txBox="1"/>
                <p:nvPr/>
              </p:nvSpPr>
              <p:spPr>
                <a:xfrm>
                  <a:off x="5982944" y="5490253"/>
                  <a:ext cx="1152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4F0D919A-9DBA-8643-914E-D4F25F6260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82944" y="5490253"/>
                  <a:ext cx="1152000" cy="415661"/>
                </a:xfrm>
                <a:prstGeom prst="ellipse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A51E938-9C53-D849-BC62-4B6DB430CB7E}"/>
                </a:ext>
              </a:extLst>
            </p:cNvPr>
            <p:cNvCxnSpPr>
              <a:cxnSpLocks/>
              <a:stCxn id="52" idx="2"/>
              <a:endCxn id="48" idx="0"/>
            </p:cNvCxnSpPr>
            <p:nvPr/>
          </p:nvCxnSpPr>
          <p:spPr>
            <a:xfrm>
              <a:off x="6375599" y="5174479"/>
              <a:ext cx="183345" cy="31577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2CA158AB-C1A2-BD42-975B-0CCA49D62FA5}"/>
              </a:ext>
            </a:extLst>
          </p:cNvPr>
          <p:cNvGrpSpPr/>
          <p:nvPr/>
        </p:nvGrpSpPr>
        <p:grpSpPr>
          <a:xfrm>
            <a:off x="4106818" y="4277111"/>
            <a:ext cx="665430" cy="267766"/>
            <a:chOff x="3347296" y="4271099"/>
            <a:chExt cx="665430" cy="267766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EFE3FDD0-5A28-1742-80C3-573363BE87F0}"/>
                </a:ext>
              </a:extLst>
            </p:cNvPr>
            <p:cNvSpPr/>
            <p:nvPr/>
          </p:nvSpPr>
          <p:spPr>
            <a:xfrm>
              <a:off x="3684991" y="4334691"/>
              <a:ext cx="144000" cy="144000"/>
            </a:xfrm>
            <a:prstGeom prst="rect">
              <a:avLst/>
            </a:prstGeom>
            <a:solidFill>
              <a:schemeClr val="tx2">
                <a:lumMod val="9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86F60473-CF2E-E341-AD86-8388A111C254}"/>
                    </a:ext>
                  </a:extLst>
                </p:cNvPr>
                <p:cNvSpPr txBox="1"/>
                <p:nvPr/>
              </p:nvSpPr>
              <p:spPr>
                <a:xfrm>
                  <a:off x="3347296" y="4271099"/>
                  <a:ext cx="341952" cy="2677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86F60473-CF2E-E341-AD86-8388A111C2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7296" y="4271099"/>
                  <a:ext cx="341952" cy="267766"/>
                </a:xfrm>
                <a:prstGeom prst="rect">
                  <a:avLst/>
                </a:prstGeom>
                <a:blipFill>
                  <a:blip r:embed="rId19"/>
                  <a:stretch>
                    <a:fillRect l="-14286" b="-2272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A67814EB-C735-E24E-A372-700447F6BF97}"/>
                </a:ext>
              </a:extLst>
            </p:cNvPr>
            <p:cNvCxnSpPr>
              <a:cxnSpLocks/>
              <a:stCxn id="70" idx="3"/>
              <a:endCxn id="47" idx="2"/>
            </p:cNvCxnSpPr>
            <p:nvPr/>
          </p:nvCxnSpPr>
          <p:spPr>
            <a:xfrm flipV="1">
              <a:off x="3828991" y="4403274"/>
              <a:ext cx="183735" cy="341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6565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6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FF6D2-C5B2-734A-9276-EBD55B017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Dynamisches BN (DBN)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BD4722-ACA1-7E46-B00D-5B37B1C14B1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0000" y="1665065"/>
                <a:ext cx="3395007" cy="4361661"/>
              </a:xfrm>
            </p:spPr>
            <p:txBody>
              <a:bodyPr>
                <a:normAutofit fontScale="92500"/>
              </a:bodyPr>
              <a:lstStyle/>
              <a:p>
                <a:r>
                  <a:rPr lang="de-DE" dirty="0">
                    <a:solidFill>
                      <a:schemeClr val="accent1"/>
                    </a:solidFill>
                  </a:rPr>
                  <a:t>Dynamisches BN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</m:t>
                            </m:r>
                          </m:sup>
                        </m:sSup>
                      </m:e>
                    </m:d>
                  </m:oMath>
                </a14:m>
                <a:endParaRPr lang="de-DE" dirty="0"/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d>
                                      <m:d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</m:d>
                                  </m:sup>
                                </m:sSubSup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de-DE" b="0" i="0" smtClean="0">
                                    <a:latin typeface="Cambria Math" panose="02040503050406030204" pitchFamily="18" charset="0"/>
                                  </a:rPr>
                                  <m:t>Pa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</m:e>
                                      <m:sub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  <m:sup>
                                        <m:d>
                                          <m:dPr>
                                            <m:ctrlPr>
                                              <a:rPr lang="de-DE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de-DE" i="1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d>
                                      </m:sup>
                                    </m:sSubSup>
                                  </m:e>
                                </m:d>
                              </m:e>
                            </m:d>
                          </m:e>
                        </m:d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p>
                    </m:sSubSup>
                  </m:oMath>
                </a14:m>
                <a:endParaRPr lang="de-DE" i="1" dirty="0">
                  <a:latin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bSup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Pa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bSup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:</m:t>
                    </m:r>
                  </m:oMath>
                </a14:m>
                <a:br>
                  <a:rPr lang="de-DE" b="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de-DE" dirty="0"/>
                  <a:t> 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</m:sup>
                    </m:sSup>
                  </m:oMath>
                </a14:m>
                <a:r>
                  <a:rPr lang="de-DE" dirty="0"/>
                  <a:t> ein 2-Zeitscheiben-BN: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d>
                                      <m:d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𝜏</m:t>
                                        </m:r>
                                      </m:e>
                                    </m:d>
                                  </m:sup>
                                </m:sSubSup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de-DE">
                                    <a:latin typeface="Cambria Math" panose="02040503050406030204" pitchFamily="18" charset="0"/>
                                  </a:rPr>
                                  <m:t>Pa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</m:e>
                                      <m:sub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  <m:sup>
                                        <m:d>
                                          <m:dPr>
                                            <m:ctrlPr>
                                              <a:rPr lang="de-DE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de-DE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𝜏</m:t>
                                            </m:r>
                                          </m:e>
                                        </m:d>
                                      </m:sup>
                                    </m:sSubSup>
                                  </m:e>
                                </m:d>
                              </m:e>
                            </m:d>
                          </m:e>
                        </m:d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endParaRPr lang="de-DE" dirty="0"/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 </m:t>
                    </m:r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bSup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Pa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bSup>
                      </m:e>
                    </m:d>
                    <m: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:</m:t>
                    </m:r>
                  </m:oMath>
                </a14:m>
                <a:br>
                  <a:rPr lang="de-DE" b="0" i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e>
                    </m:d>
                  </m:oMath>
                </a14:m>
                <a:r>
                  <a:rPr lang="de-DE" dirty="0"/>
                  <a:t> </a:t>
                </a:r>
              </a:p>
              <a:p>
                <a:pPr lvl="1"/>
                <a:r>
                  <a:rPr lang="de-DE" dirty="0"/>
                  <a:t>Beispiel: Abbildung</a:t>
                </a:r>
              </a:p>
              <a:p>
                <a:pPr lvl="2"/>
                <a:r>
                  <a:rPr lang="de-DE" dirty="0"/>
                  <a:t>Annahme: </a:t>
                </a:r>
                <a14:m>
                  <m:oMath xmlns:m="http://schemas.openxmlformats.org/officeDocument/2006/math">
                    <m:r>
                      <a:rPr lang="de-DE" b="1" i="1" dirty="0" smtClean="0">
                        <a:latin typeface="Cambria Math" panose="02040503050406030204" pitchFamily="18" charset="0"/>
                      </a:rPr>
                      <m:t>𝑬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𝑂𝑏𝑠</m:t>
                        </m:r>
                      </m:e>
                    </m:d>
                  </m:oMath>
                </a14:m>
                <a:endParaRPr lang="de-DE" dirty="0"/>
              </a:p>
              <a:p>
                <a:pPr lvl="2"/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BD4722-ACA1-7E46-B00D-5B37B1C14B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0" y="1665065"/>
                <a:ext cx="3395007" cy="4361661"/>
              </a:xfrm>
              <a:blipFill>
                <a:blip r:embed="rId2"/>
                <a:stretch>
                  <a:fillRect l="-4461" t="-2609" r="-743" b="-144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C0E1F5-328B-A747-AB14-121C3B9EA23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904E8C-16C1-5F47-9EF1-2F5CF0C2A4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AA66DB-B8AA-B640-9B48-D0972C42A9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18</a:t>
            </a:fld>
            <a:r>
              <a:rPr lang="de-DE"/>
              <a:t> </a:t>
            </a:r>
            <a:endParaRPr lang="de-DE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CECB122-42C6-D94A-A328-4836F3524A22}"/>
                  </a:ext>
                </a:extLst>
              </p:cNvPr>
              <p:cNvSpPr/>
              <p:nvPr/>
            </p:nvSpPr>
            <p:spPr>
              <a:xfrm>
                <a:off x="5807348" y="1037894"/>
                <a:ext cx="5964490" cy="1337867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marL="4763" lvl="1"/>
                <a:r>
                  <a:rPr lang="de-DE" dirty="0"/>
                  <a:t>Bei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</m:t>
                            </m:r>
                          </m:sup>
                        </m:sSup>
                      </m:e>
                    </m:d>
                  </m:oMath>
                </a14:m>
                <a:r>
                  <a:rPr lang="de-DE" dirty="0"/>
                  <a:t> besteht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de-DE" dirty="0"/>
                  <a:t> i.d.R. aus Intra-Zeitscheiben-CPDs, die auch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</m:sup>
                    </m:sSup>
                  </m:oMath>
                </a14:m>
                <a:r>
                  <a:rPr lang="de-DE" dirty="0"/>
                  <a:t> gelten, und Apriori-Wahrscheinlichkeiten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sSup>
                              <m:sSup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  <m:sup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sub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bSup>
                      </m:e>
                    </m:d>
                  </m:oMath>
                </a14:m>
                <a:r>
                  <a:rPr lang="de-DE" dirty="0"/>
                  <a:t> für die Wurzelknoten von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de-DE" dirty="0"/>
                  <a:t>, was dann die Knoten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</m:sup>
                    </m:sSup>
                  </m:oMath>
                </a14:m>
                <a:r>
                  <a:rPr lang="de-DE" dirty="0"/>
                  <a:t> mit Index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de-DE" dirty="0"/>
                  <a:t> sind, welche keine CPD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</m:sup>
                    </m:sSup>
                  </m:oMath>
                </a14:m>
                <a:r>
                  <a:rPr lang="de-DE" dirty="0"/>
                  <a:t> haben.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CECB122-42C6-D94A-A328-4836F3524A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7348" y="1037894"/>
                <a:ext cx="5964490" cy="133786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2" name="Rectangle 71">
            <a:extLst>
              <a:ext uri="{FF2B5EF4-FFF2-40B4-BE49-F238E27FC236}">
                <a16:creationId xmlns:a16="http://schemas.microsoft.com/office/drawing/2014/main" id="{AEECD164-7F1F-364C-A6EE-FD46F3C20729}"/>
              </a:ext>
            </a:extLst>
          </p:cNvPr>
          <p:cNvSpPr/>
          <p:nvPr/>
        </p:nvSpPr>
        <p:spPr>
          <a:xfrm>
            <a:off x="3654957" y="2436959"/>
            <a:ext cx="2515764" cy="34630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D637ED2-A820-2B4D-94D4-893D2DBCF9DB}"/>
              </a:ext>
            </a:extLst>
          </p:cNvPr>
          <p:cNvGrpSpPr/>
          <p:nvPr/>
        </p:nvGrpSpPr>
        <p:grpSpPr>
          <a:xfrm>
            <a:off x="3702800" y="2519119"/>
            <a:ext cx="2567754" cy="3413795"/>
            <a:chOff x="3246859" y="2518783"/>
            <a:chExt cx="2567754" cy="34137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DD89D3E6-0DBD-774D-B8BC-4AC9EEA2F605}"/>
                    </a:ext>
                  </a:extLst>
                </p:cNvPr>
                <p:cNvSpPr txBox="1"/>
                <p:nvPr/>
              </p:nvSpPr>
              <p:spPr>
                <a:xfrm>
                  <a:off x="3246859" y="2518783"/>
                  <a:ext cx="1709258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𝑊𝑒𝑎𝑡h𝑒𝑟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DD89D3E6-0DBD-774D-B8BC-4AC9EEA2F60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46859" y="2518783"/>
                  <a:ext cx="1709258" cy="415661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2E168BA8-01F0-3C44-B9B2-4EF086BB822A}"/>
                    </a:ext>
                  </a:extLst>
                </p:cNvPr>
                <p:cNvSpPr txBox="1"/>
                <p:nvPr/>
              </p:nvSpPr>
              <p:spPr>
                <a:xfrm>
                  <a:off x="3281799" y="3253519"/>
                  <a:ext cx="1639381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𝑉𝑒𝑙𝑜𝑐𝑖𝑡𝑦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2E168BA8-01F0-3C44-B9B2-4EF086BB82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81799" y="3253519"/>
                  <a:ext cx="1639381" cy="415661"/>
                </a:xfrm>
                <a:prstGeom prst="ellipse">
                  <a:avLst/>
                </a:prstGeom>
                <a:blipFill>
                  <a:blip r:embed="rId5"/>
                  <a:stretch>
                    <a:fillRect b="-2857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1D9AE92A-1D83-444F-BB9C-C47636E6CCF5}"/>
                    </a:ext>
                  </a:extLst>
                </p:cNvPr>
                <p:cNvSpPr txBox="1"/>
                <p:nvPr/>
              </p:nvSpPr>
              <p:spPr>
                <a:xfrm>
                  <a:off x="3253126" y="3988255"/>
                  <a:ext cx="1696726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𝐿𝑜𝑐𝑎𝑡𝑖𝑜𝑛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1D9AE92A-1D83-444F-BB9C-C47636E6CC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53126" y="3988255"/>
                  <a:ext cx="1696726" cy="415661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E9402972-6922-9242-8055-38A1D0A75B3A}"/>
                    </a:ext>
                  </a:extLst>
                </p:cNvPr>
                <p:cNvSpPr txBox="1"/>
                <p:nvPr/>
              </p:nvSpPr>
              <p:spPr>
                <a:xfrm>
                  <a:off x="3339640" y="4722992"/>
                  <a:ext cx="1523698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𝐹𝑎𝑖𝑙𝑢𝑟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E9402972-6922-9242-8055-38A1D0A75B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39640" y="4722992"/>
                  <a:ext cx="1523698" cy="415661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6B32B723-EF1B-8248-9FD0-9D0D634CC37E}"/>
                    </a:ext>
                  </a:extLst>
                </p:cNvPr>
                <p:cNvSpPr txBox="1"/>
                <p:nvPr/>
              </p:nvSpPr>
              <p:spPr>
                <a:xfrm>
                  <a:off x="4649451" y="5208866"/>
                  <a:ext cx="980724" cy="415661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 smtClean="0">
                                <a:latin typeface="Cambria Math" panose="02040503050406030204" pitchFamily="18" charset="0"/>
                              </a:rPr>
                              <m:t>𝑂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𝑏𝑠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6B32B723-EF1B-8248-9FD0-9D0D634CC3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49451" y="5208866"/>
                  <a:ext cx="980724" cy="415661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F107CCD0-6997-1A4C-AE9F-7D49197D2FF9}"/>
                </a:ext>
              </a:extLst>
            </p:cNvPr>
            <p:cNvCxnSpPr>
              <a:cxnSpLocks/>
              <a:stCxn id="37" idx="6"/>
              <a:endCxn id="38" idx="0"/>
            </p:cNvCxnSpPr>
            <p:nvPr/>
          </p:nvCxnSpPr>
          <p:spPr>
            <a:xfrm>
              <a:off x="4863338" y="4930823"/>
              <a:ext cx="276475" cy="278043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D61534E8-30CE-B14B-8871-64232C891999}"/>
                </a:ext>
              </a:extLst>
            </p:cNvPr>
            <p:cNvCxnSpPr>
              <a:cxnSpLocks/>
              <a:stCxn id="36" idx="6"/>
              <a:endCxn id="38" idx="0"/>
            </p:cNvCxnSpPr>
            <p:nvPr/>
          </p:nvCxnSpPr>
          <p:spPr>
            <a:xfrm>
              <a:off x="4949852" y="4196086"/>
              <a:ext cx="189961" cy="101278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8286AEC0-9244-BF4B-91D7-1D04E6BC481F}"/>
                    </a:ext>
                  </a:extLst>
                </p:cNvPr>
                <p:cNvSpPr txBox="1"/>
                <p:nvPr/>
              </p:nvSpPr>
              <p:spPr>
                <a:xfrm>
                  <a:off x="3710649" y="2906197"/>
                  <a:ext cx="778996" cy="30431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sz="1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sz="1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200" i="1"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oMath>
                    </m:oMathPara>
                  </a14:m>
                  <a:endParaRPr lang="de-DE" sz="1200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8286AEC0-9244-BF4B-91D7-1D04E6BC48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10649" y="2906197"/>
                  <a:ext cx="778996" cy="30431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FB63E0C5-58FE-D742-B2B3-EE1D61A7F315}"/>
                    </a:ext>
                  </a:extLst>
                </p:cNvPr>
                <p:cNvSpPr txBox="1"/>
                <p:nvPr/>
              </p:nvSpPr>
              <p:spPr>
                <a:xfrm>
                  <a:off x="3736073" y="3631630"/>
                  <a:ext cx="728148" cy="30431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sz="1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sz="1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oMath>
                    </m:oMathPara>
                  </a14:m>
                  <a:endParaRPr lang="de-DE" sz="1200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FB63E0C5-58FE-D742-B2B3-EE1D61A7F3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6073" y="3631630"/>
                  <a:ext cx="728148" cy="30431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3C51D865-38C5-4042-B01F-1BA46890DAEF}"/>
                    </a:ext>
                  </a:extLst>
                </p:cNvPr>
                <p:cNvSpPr txBox="1"/>
                <p:nvPr/>
              </p:nvSpPr>
              <p:spPr>
                <a:xfrm>
                  <a:off x="3748192" y="4391886"/>
                  <a:ext cx="703911" cy="30431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sz="1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sz="1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oMath>
                    </m:oMathPara>
                  </a14:m>
                  <a:endParaRPr lang="de-DE" sz="1200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3C51D865-38C5-4042-B01F-1BA46890DAE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48192" y="4391886"/>
                  <a:ext cx="703911" cy="304314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2D0B2925-53AE-8C43-90A6-224A41D60C04}"/>
                    </a:ext>
                  </a:extLst>
                </p:cNvPr>
                <p:cNvSpPr txBox="1"/>
                <p:nvPr/>
              </p:nvSpPr>
              <p:spPr>
                <a:xfrm>
                  <a:off x="3738093" y="5113752"/>
                  <a:ext cx="724109" cy="30431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sz="1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sz="1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oMath>
                    </m:oMathPara>
                  </a14:m>
                  <a:endParaRPr lang="de-DE" sz="1200" dirty="0"/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2D0B2925-53AE-8C43-90A6-224A41D60C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093" y="5113752"/>
                  <a:ext cx="724109" cy="304314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E07DDFD5-1C99-1445-AB7D-6066415DC2E6}"/>
                    </a:ext>
                  </a:extLst>
                </p:cNvPr>
                <p:cNvSpPr txBox="1"/>
                <p:nvPr/>
              </p:nvSpPr>
              <p:spPr>
                <a:xfrm>
                  <a:off x="4465013" y="5628264"/>
                  <a:ext cx="1349600" cy="30431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sz="1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sup>
                            </m:sSup>
                          </m:e>
                          <m:e>
                            <m:sSup>
                              <m:sSupPr>
                                <m:ctrlPr>
                                  <a:rPr lang="de-DE" sz="1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de-DE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2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oMath>
                    </m:oMathPara>
                  </a14:m>
                  <a:endParaRPr lang="de-DE" sz="1200" dirty="0"/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E07DDFD5-1C99-1445-AB7D-6066415DC2E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65013" y="5628264"/>
                  <a:ext cx="1349600" cy="304314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9232B5BA-A51F-7B4B-BC24-3B37D44793A2}"/>
              </a:ext>
            </a:extLst>
          </p:cNvPr>
          <p:cNvSpPr/>
          <p:nvPr/>
        </p:nvSpPr>
        <p:spPr>
          <a:xfrm>
            <a:off x="6264209" y="2436623"/>
            <a:ext cx="2415468" cy="346929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DC39123-BD95-B844-BB95-E141815B032F}"/>
              </a:ext>
            </a:extLst>
          </p:cNvPr>
          <p:cNvSpPr/>
          <p:nvPr/>
        </p:nvSpPr>
        <p:spPr>
          <a:xfrm>
            <a:off x="8679677" y="2436623"/>
            <a:ext cx="3164323" cy="346929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D1CCCCE7-200F-0C46-BA87-A5CB12531AA6}"/>
                  </a:ext>
                </a:extLst>
              </p:cNvPr>
              <p:cNvSpPr txBox="1"/>
              <p:nvPr/>
            </p:nvSpPr>
            <p:spPr>
              <a:xfrm>
                <a:off x="6354521" y="2493850"/>
                <a:ext cx="2005090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𝑊𝑒𝑎𝑡h𝑒𝑟</m:t>
                          </m:r>
                        </m:e>
                        <m:sup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D1CCCCE7-200F-0C46-BA87-A5CB12531A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4521" y="2493850"/>
                <a:ext cx="2005090" cy="415661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01140DE1-9B19-7343-AEE8-8B3F72FFB828}"/>
                  </a:ext>
                </a:extLst>
              </p:cNvPr>
              <p:cNvSpPr txBox="1"/>
              <p:nvPr/>
            </p:nvSpPr>
            <p:spPr>
              <a:xfrm>
                <a:off x="6389460" y="3218222"/>
                <a:ext cx="1935213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𝑉𝑒𝑙𝑜𝑐𝑖𝑡𝑦</m:t>
                          </m:r>
                        </m:e>
                        <m:sup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01140DE1-9B19-7343-AEE8-8B3F72FFB8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9460" y="3218222"/>
                <a:ext cx="1935213" cy="415661"/>
              </a:xfrm>
              <a:prstGeom prst="ellipse">
                <a:avLst/>
              </a:prstGeom>
              <a:blipFill>
                <a:blip r:embed="rId15"/>
                <a:stretch>
                  <a:fillRect b="-285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4967CF5B-9F40-2541-AB39-E7AF23A56FFD}"/>
                  </a:ext>
                </a:extLst>
              </p:cNvPr>
              <p:cNvSpPr txBox="1"/>
              <p:nvPr/>
            </p:nvSpPr>
            <p:spPr>
              <a:xfrm>
                <a:off x="6360788" y="3973692"/>
                <a:ext cx="1992556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𝐿𝑜𝑐𝑎𝑡𝑖𝑜𝑛</m:t>
                          </m:r>
                        </m:e>
                        <m:sup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4967CF5B-9F40-2541-AB39-E7AF23A56F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0788" y="3973692"/>
                <a:ext cx="1992556" cy="415661"/>
              </a:xfrm>
              <a:prstGeom prst="ellipse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9796AB3D-A89F-B74B-824B-44977A09D02C}"/>
                  </a:ext>
                </a:extLst>
              </p:cNvPr>
              <p:cNvSpPr txBox="1"/>
              <p:nvPr/>
            </p:nvSpPr>
            <p:spPr>
              <a:xfrm>
                <a:off x="6447301" y="4698059"/>
                <a:ext cx="1819530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𝐹𝑎𝑖𝑙𝑢𝑟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9796AB3D-A89F-B74B-824B-44977A09D0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7301" y="4698059"/>
                <a:ext cx="1819530" cy="415661"/>
              </a:xfrm>
              <a:prstGeom prst="ellipse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0E5DCD48-B27A-5D44-A1C3-F2FA26D444CB}"/>
                  </a:ext>
                </a:extLst>
              </p:cNvPr>
              <p:cNvSpPr txBox="1"/>
              <p:nvPr/>
            </p:nvSpPr>
            <p:spPr>
              <a:xfrm>
                <a:off x="9016716" y="2492124"/>
                <a:ext cx="1696276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𝑊𝑒𝑎𝑡h𝑒𝑟</m:t>
                          </m:r>
                        </m:e>
                        <m:sup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0E5DCD48-B27A-5D44-A1C3-F2FA26D444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6716" y="2492124"/>
                <a:ext cx="1696276" cy="415661"/>
              </a:xfrm>
              <a:prstGeom prst="ellipse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228DF8A2-B38E-2140-8CAB-DD2EBFECFC49}"/>
                  </a:ext>
                </a:extLst>
              </p:cNvPr>
              <p:cNvSpPr txBox="1"/>
              <p:nvPr/>
            </p:nvSpPr>
            <p:spPr>
              <a:xfrm>
                <a:off x="9051656" y="3226860"/>
                <a:ext cx="1626397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𝑉𝑒𝑙𝑜𝑐𝑖𝑡𝑦</m:t>
                          </m:r>
                        </m:e>
                        <m:sup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228DF8A2-B38E-2140-8CAB-DD2EBFECFC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1656" y="3226860"/>
                <a:ext cx="1626397" cy="415661"/>
              </a:xfrm>
              <a:prstGeom prst="ellipse">
                <a:avLst/>
              </a:prstGeom>
              <a:blipFill>
                <a:blip r:embed="rId19"/>
                <a:stretch>
                  <a:fillRect b="-285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0E2881FA-CF79-DA4F-9C1E-92F603FB523F}"/>
                  </a:ext>
                </a:extLst>
              </p:cNvPr>
              <p:cNvSpPr txBox="1"/>
              <p:nvPr/>
            </p:nvSpPr>
            <p:spPr>
              <a:xfrm>
                <a:off x="9022983" y="3961596"/>
                <a:ext cx="1683742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𝐿𝑜𝑐𝑎𝑡𝑖𝑜𝑛</m:t>
                          </m:r>
                        </m:e>
                        <m:sup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0E2881FA-CF79-DA4F-9C1E-92F603FB52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2983" y="3961596"/>
                <a:ext cx="1683742" cy="415661"/>
              </a:xfrm>
              <a:prstGeom prst="ellipse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78E47781-C7F9-5446-85E0-786258079DA4}"/>
                  </a:ext>
                </a:extLst>
              </p:cNvPr>
              <p:cNvSpPr txBox="1"/>
              <p:nvPr/>
            </p:nvSpPr>
            <p:spPr>
              <a:xfrm>
                <a:off x="9109497" y="4696333"/>
                <a:ext cx="1510715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𝐹𝑎𝑖𝑙𝑢𝑟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78E47781-C7F9-5446-85E0-786258079D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497" y="4696333"/>
                <a:ext cx="1510715" cy="415661"/>
              </a:xfrm>
              <a:prstGeom prst="ellipse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7CA91A65-A758-964C-AE7C-5B2A79B20A2E}"/>
                  </a:ext>
                </a:extLst>
              </p:cNvPr>
              <p:cNvSpPr txBox="1"/>
              <p:nvPr/>
            </p:nvSpPr>
            <p:spPr>
              <a:xfrm>
                <a:off x="10780069" y="5182207"/>
                <a:ext cx="967741" cy="415661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𝑏𝑠</m:t>
                          </m:r>
                        </m:e>
                        <m:sup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7CA91A65-A758-964C-AE7C-5B2A79B20A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80069" y="5182207"/>
                <a:ext cx="967741" cy="415661"/>
              </a:xfrm>
              <a:prstGeom prst="ellipse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5B291EBF-1AED-9F45-9DBE-47CABD5D51EE}"/>
              </a:ext>
            </a:extLst>
          </p:cNvPr>
          <p:cNvCxnSpPr>
            <a:cxnSpLocks/>
            <a:stCxn id="56" idx="6"/>
            <a:endCxn id="57" idx="0"/>
          </p:cNvCxnSpPr>
          <p:nvPr/>
        </p:nvCxnSpPr>
        <p:spPr>
          <a:xfrm>
            <a:off x="10620212" y="4904164"/>
            <a:ext cx="643728" cy="278043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99DC5D6D-9269-1A4D-B223-6D84ABF7442F}"/>
              </a:ext>
            </a:extLst>
          </p:cNvPr>
          <p:cNvCxnSpPr>
            <a:cxnSpLocks/>
            <a:stCxn id="49" idx="6"/>
            <a:endCxn id="54" idx="2"/>
          </p:cNvCxnSpPr>
          <p:nvPr/>
        </p:nvCxnSpPr>
        <p:spPr>
          <a:xfrm>
            <a:off x="8359611" y="2701681"/>
            <a:ext cx="692045" cy="73301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BA7E4C3D-CBB5-2647-A5A1-2EAC3ED6026A}"/>
              </a:ext>
            </a:extLst>
          </p:cNvPr>
          <p:cNvCxnSpPr>
            <a:cxnSpLocks/>
            <a:stCxn id="49" idx="6"/>
            <a:endCxn id="53" idx="2"/>
          </p:cNvCxnSpPr>
          <p:nvPr/>
        </p:nvCxnSpPr>
        <p:spPr>
          <a:xfrm flipV="1">
            <a:off x="8359611" y="2699955"/>
            <a:ext cx="657105" cy="1726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F8F00BC1-BF64-BA46-BD9F-90F3C939852D}"/>
              </a:ext>
            </a:extLst>
          </p:cNvPr>
          <p:cNvCxnSpPr>
            <a:cxnSpLocks/>
            <a:stCxn id="49" idx="6"/>
            <a:endCxn id="56" idx="2"/>
          </p:cNvCxnSpPr>
          <p:nvPr/>
        </p:nvCxnSpPr>
        <p:spPr>
          <a:xfrm>
            <a:off x="8359611" y="2701681"/>
            <a:ext cx="749886" cy="2202483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0592ACF2-15F7-A849-AF73-667384DC11A8}"/>
              </a:ext>
            </a:extLst>
          </p:cNvPr>
          <p:cNvCxnSpPr>
            <a:cxnSpLocks/>
            <a:stCxn id="50" idx="6"/>
            <a:endCxn id="54" idx="2"/>
          </p:cNvCxnSpPr>
          <p:nvPr/>
        </p:nvCxnSpPr>
        <p:spPr>
          <a:xfrm>
            <a:off x="8324673" y="3426053"/>
            <a:ext cx="726983" cy="8638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F4072DE-679D-D847-B203-8E7E0B303C4C}"/>
              </a:ext>
            </a:extLst>
          </p:cNvPr>
          <p:cNvCxnSpPr>
            <a:cxnSpLocks/>
            <a:stCxn id="50" idx="6"/>
            <a:endCxn id="55" idx="2"/>
          </p:cNvCxnSpPr>
          <p:nvPr/>
        </p:nvCxnSpPr>
        <p:spPr>
          <a:xfrm>
            <a:off x="8324673" y="3426053"/>
            <a:ext cx="698310" cy="743374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DF7464FF-4DAE-354D-BDB7-6709AE95D387}"/>
              </a:ext>
            </a:extLst>
          </p:cNvPr>
          <p:cNvCxnSpPr>
            <a:cxnSpLocks/>
            <a:stCxn id="51" idx="6"/>
            <a:endCxn id="55" idx="2"/>
          </p:cNvCxnSpPr>
          <p:nvPr/>
        </p:nvCxnSpPr>
        <p:spPr>
          <a:xfrm flipV="1">
            <a:off x="8353344" y="4169427"/>
            <a:ext cx="669639" cy="12096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BE252B9D-90E0-8249-9A95-3AD09C15C825}"/>
              </a:ext>
            </a:extLst>
          </p:cNvPr>
          <p:cNvCxnSpPr>
            <a:cxnSpLocks/>
            <a:stCxn id="52" idx="6"/>
            <a:endCxn id="56" idx="2"/>
          </p:cNvCxnSpPr>
          <p:nvPr/>
        </p:nvCxnSpPr>
        <p:spPr>
          <a:xfrm flipV="1">
            <a:off x="8266831" y="4904164"/>
            <a:ext cx="842666" cy="1726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D16D35B7-6FE7-924B-AC3A-4B00D7985360}"/>
              </a:ext>
            </a:extLst>
          </p:cNvPr>
          <p:cNvCxnSpPr>
            <a:cxnSpLocks/>
            <a:stCxn id="55" idx="6"/>
            <a:endCxn id="57" idx="0"/>
          </p:cNvCxnSpPr>
          <p:nvPr/>
        </p:nvCxnSpPr>
        <p:spPr>
          <a:xfrm>
            <a:off x="10706725" y="4169427"/>
            <a:ext cx="557215" cy="101278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36772669-2A4A-A041-9EBB-26D3B35FFD17}"/>
                  </a:ext>
                </a:extLst>
              </p:cNvPr>
              <p:cNvSpPr txBox="1"/>
              <p:nvPr/>
            </p:nvSpPr>
            <p:spPr>
              <a:xfrm>
                <a:off x="9224037" y="2879538"/>
                <a:ext cx="1281633" cy="3043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</m:sup>
                          </m:sSup>
                        </m:e>
                        <m:e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</m:sup>
                          </m:sSup>
                        </m:e>
                      </m:d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36772669-2A4A-A041-9EBB-26D3B35FFD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4037" y="2879538"/>
                <a:ext cx="1281633" cy="304314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B499E695-75D2-CD4C-B25D-56FF3461F5DB}"/>
                  </a:ext>
                </a:extLst>
              </p:cNvPr>
              <p:cNvSpPr txBox="1"/>
              <p:nvPr/>
            </p:nvSpPr>
            <p:spPr>
              <a:xfrm>
                <a:off x="9015455" y="3604971"/>
                <a:ext cx="1698798" cy="3043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</m:sup>
                          </m:sSup>
                        </m:e>
                        <m:e>
                          <m:sSup>
                            <m:sSupPr>
                              <m:ctrlPr>
                                <a:rPr lang="de-DE" sz="1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  <m:r>
                                    <a:rPr lang="de-DE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</m:sup>
                          </m:sSup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</m:sup>
                          </m:sSup>
                        </m:e>
                      </m:d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B499E695-75D2-CD4C-B25D-56FF3461F5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5455" y="3604971"/>
                <a:ext cx="1698798" cy="304314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43AA7026-65B1-4D48-96FB-016408621458}"/>
                  </a:ext>
                </a:extLst>
              </p:cNvPr>
              <p:cNvSpPr txBox="1"/>
              <p:nvPr/>
            </p:nvSpPr>
            <p:spPr>
              <a:xfrm>
                <a:off x="9052997" y="4365227"/>
                <a:ext cx="1623714" cy="3043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</m:sup>
                          </m:sSup>
                        </m:e>
                        <m:e>
                          <m:sSup>
                            <m:sSupPr>
                              <m:ctrlPr>
                                <a:rPr lang="de-DE" sz="1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  <m:r>
                                    <a:rPr lang="de-DE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</m:sup>
                          </m:sSup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</m:sup>
                          </m:sSup>
                        </m:e>
                      </m:d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43AA7026-65B1-4D48-96FB-0164086214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2997" y="4365227"/>
                <a:ext cx="1623714" cy="304314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6B07A195-DD4C-3E4D-8EE7-B2A861AFEB30}"/>
                  </a:ext>
                </a:extLst>
              </p:cNvPr>
              <p:cNvSpPr txBox="1"/>
              <p:nvPr/>
            </p:nvSpPr>
            <p:spPr>
              <a:xfrm>
                <a:off x="9015455" y="5087093"/>
                <a:ext cx="1698798" cy="3043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</m:sup>
                          </m:sSup>
                        </m:e>
                        <m:e>
                          <m:sSup>
                            <m:sSupPr>
                              <m:ctrlPr>
                                <a:rPr lang="de-DE" sz="1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  <m:r>
                                    <a:rPr lang="de-DE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</m:sup>
                          </m:sSup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</m:sup>
                          </m:sSup>
                        </m:e>
                      </m:d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6B07A195-DD4C-3E4D-8EE7-B2A861AFEB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5455" y="5087093"/>
                <a:ext cx="1698798" cy="304314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83148184-5071-D049-9917-ABD42637BF4A}"/>
                  </a:ext>
                </a:extLst>
              </p:cNvPr>
              <p:cNvSpPr txBox="1"/>
              <p:nvPr/>
            </p:nvSpPr>
            <p:spPr>
              <a:xfrm>
                <a:off x="10599911" y="5599204"/>
                <a:ext cx="1328056" cy="3043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</m:sup>
                          </m:sSup>
                        </m:e>
                        <m:e>
                          <m:sSup>
                            <m:sSupPr>
                              <m:ctrlPr>
                                <a:rPr lang="de-DE" sz="1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</m:sup>
                          </m:sSup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</m:sup>
                          </m:sSup>
                        </m:e>
                      </m:d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83148184-5071-D049-9917-ABD42637BF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9911" y="5599204"/>
                <a:ext cx="1328056" cy="304314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TextBox 72">
            <a:extLst>
              <a:ext uri="{FF2B5EF4-FFF2-40B4-BE49-F238E27FC236}">
                <a16:creationId xmlns:a16="http://schemas.microsoft.com/office/drawing/2014/main" id="{3E956AD8-B22A-8D4F-A704-46F8F8880376}"/>
              </a:ext>
            </a:extLst>
          </p:cNvPr>
          <p:cNvSpPr txBox="1"/>
          <p:nvPr/>
        </p:nvSpPr>
        <p:spPr>
          <a:xfrm>
            <a:off x="2404535" y="6286226"/>
            <a:ext cx="73949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Kevin Murphy: Dynamic Bayesian Networks: Representation, Inference and Learning. </a:t>
            </a:r>
            <a:r>
              <a:rPr lang="en-GB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Dissertation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University of California, Berkeley, 2022. </a:t>
            </a:r>
          </a:p>
        </p:txBody>
      </p:sp>
    </p:spTree>
    <p:extLst>
      <p:ext uri="{BB962C8B-B14F-4D97-AF65-F5344CB8AC3E}">
        <p14:creationId xmlns:p14="http://schemas.microsoft.com/office/powerpoint/2010/main" val="38926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2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67" grpId="0"/>
      <p:bldP spid="68" grpId="0"/>
      <p:bldP spid="69" grpId="0"/>
      <p:bldP spid="70" grpId="0"/>
      <p:bldP spid="7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313DF-C3AB-CD4B-925D-2EE819C9A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Hidden Markov Modell (HMM)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ACE819-1F56-BF44-8388-1EEC894272F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665066"/>
                <a:ext cx="7568159" cy="4240848"/>
              </a:xfrm>
            </p:spPr>
            <p:txBody>
              <a:bodyPr/>
              <a:lstStyle/>
              <a:p>
                <a:r>
                  <a:rPr lang="de-DE" dirty="0"/>
                  <a:t>Spezialfall des DBN mit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𝑹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de-DE" dirty="0"/>
                  <a:t> bzw.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𝑽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𝑬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Latente Zufallsvariable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Evidenzvariable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Modell:</a:t>
                </a:r>
              </a:p>
              <a:p>
                <a:pPr lvl="2"/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e>
                    </m:d>
                  </m:oMath>
                </a14:m>
                <a:endParaRPr lang="de-DE" dirty="0"/>
              </a:p>
              <a:p>
                <a:pPr lvl="2"/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</m:d>
                              </m:sup>
                            </m:sSup>
                          </m:e>
                          <m:e>
                            <m:sSup>
                              <m:sSup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</m:d>
                              </m:sup>
                            </m:sSup>
                          </m:e>
                          <m:e>
                            <m:sSup>
                              <m:sSup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de-DE" b="0" dirty="0"/>
                  <a:t>Repräsentierte Verteilung: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e>
                    </m:d>
                    <m:nary>
                      <m:naryPr>
                        <m:chr m:val="∏"/>
                        <m:ctrlP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  <m:e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sup>
                            </m:sSup>
                          </m:e>
                          <m:e>
                            <m:sSup>
                              <m:sSupPr>
                                <m:ctrlP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de-DE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sup>
                            </m:sSup>
                          </m:e>
                          <m:e>
                            <m:sSup>
                              <m:sSupPr>
                                <m:ctrlP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</m:nary>
                  </m:oMath>
                </a14:m>
                <a:r>
                  <a:rPr lang="de-DE" dirty="0"/>
                  <a:t> </a:t>
                </a:r>
              </a:p>
              <a:p>
                <a:pPr lvl="2"/>
                <a:endParaRPr lang="de-DE" dirty="0"/>
              </a:p>
              <a:p>
                <a:pPr lvl="2"/>
                <a:endParaRPr lang="de-DE" dirty="0"/>
              </a:p>
              <a:p>
                <a:pPr lvl="2"/>
                <a:endParaRPr lang="de-DE" dirty="0"/>
              </a:p>
              <a:p>
                <a:pPr lvl="2"/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ACE819-1F56-BF44-8388-1EEC894272F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665066"/>
                <a:ext cx="7568159" cy="4240848"/>
              </a:xfrm>
              <a:blipFill>
                <a:blip r:embed="rId3"/>
                <a:stretch>
                  <a:fillRect l="-2178" t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FE3B7C-1E7D-0443-86E7-3F6DAFBE286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AF6B4C-67CA-1F4D-B301-13B4726326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1D197-45AF-5D49-B64A-167BF49AB2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19</a:t>
            </a:fld>
            <a:r>
              <a:rPr lang="de-DE"/>
              <a:t> </a:t>
            </a:r>
            <a:endParaRPr lang="de-DE" sz="14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9D88BA4-16D6-A245-94EC-C391DE2BA098}"/>
              </a:ext>
            </a:extLst>
          </p:cNvPr>
          <p:cNvGrpSpPr/>
          <p:nvPr/>
        </p:nvGrpSpPr>
        <p:grpSpPr>
          <a:xfrm>
            <a:off x="936930" y="4741643"/>
            <a:ext cx="6272995" cy="1163741"/>
            <a:chOff x="2975792" y="4360324"/>
            <a:chExt cx="6272995" cy="11637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E46B115D-7354-EE4D-97A1-DC856E80065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667435" y="5106197"/>
                  <a:ext cx="914400" cy="415661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E46B115D-7354-EE4D-97A1-DC856E8006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67435" y="5106197"/>
                  <a:ext cx="914400" cy="415661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A4BF955A-D429-794C-9654-F4E0B17C4A2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868873" y="5108404"/>
                  <a:ext cx="918962" cy="415661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A4BF955A-D429-794C-9654-F4E0B17C4A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68873" y="5108404"/>
                  <a:ext cx="918962" cy="415661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A7E979E-2205-BD47-8800-D9FBD071EC2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056718" y="5106197"/>
                  <a:ext cx="918962" cy="415661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+2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A7E979E-2205-BD47-8800-D9FBD071EC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56718" y="5106197"/>
                  <a:ext cx="918962" cy="415661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CEFA83D3-7DFE-484D-AAC8-A09E50BFE51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285978" y="5106197"/>
                  <a:ext cx="918962" cy="415661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CEFA83D3-7DFE-484D-AAC8-A09E50BFE5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85978" y="5106197"/>
                  <a:ext cx="918962" cy="415661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55FCBE6-99DC-004D-AB49-241B1AC4897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484552" y="5106197"/>
                  <a:ext cx="918962" cy="415661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55FCBE6-99DC-004D-AB49-241B1AC489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4552" y="5106197"/>
                  <a:ext cx="918962" cy="415661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9229F93-D961-8A48-A797-0E8A8BAB61A1}"/>
                </a:ext>
              </a:extLst>
            </p:cNvPr>
            <p:cNvCxnSpPr>
              <a:cxnSpLocks/>
              <a:stCxn id="22" idx="4"/>
              <a:endCxn id="12" idx="0"/>
            </p:cNvCxnSpPr>
            <p:nvPr/>
          </p:nvCxnSpPr>
          <p:spPr>
            <a:xfrm>
              <a:off x="4944033" y="4775985"/>
              <a:ext cx="0" cy="330212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930F4FB9-544C-DC49-8C4F-67C4D5CAD7C8}"/>
                </a:ext>
              </a:extLst>
            </p:cNvPr>
            <p:cNvCxnSpPr>
              <a:cxnSpLocks/>
              <a:stCxn id="18" idx="4"/>
              <a:endCxn id="8" idx="0"/>
            </p:cNvCxnSpPr>
            <p:nvPr/>
          </p:nvCxnSpPr>
          <p:spPr>
            <a:xfrm>
              <a:off x="6124635" y="4775985"/>
              <a:ext cx="0" cy="330212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223B348D-6D33-3B45-AC6B-AE09A41671B6}"/>
                </a:ext>
              </a:extLst>
            </p:cNvPr>
            <p:cNvCxnSpPr>
              <a:cxnSpLocks/>
              <a:stCxn id="19" idx="4"/>
              <a:endCxn id="9" idx="0"/>
            </p:cNvCxnSpPr>
            <p:nvPr/>
          </p:nvCxnSpPr>
          <p:spPr>
            <a:xfrm>
              <a:off x="7325888" y="4775985"/>
              <a:ext cx="2466" cy="332419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F4D5190C-6ED6-AF4F-8F7F-A51145E89875}"/>
                </a:ext>
              </a:extLst>
            </p:cNvPr>
            <p:cNvCxnSpPr>
              <a:cxnSpLocks/>
              <a:stCxn id="20" idx="4"/>
              <a:endCxn id="10" idx="0"/>
            </p:cNvCxnSpPr>
            <p:nvPr/>
          </p:nvCxnSpPr>
          <p:spPr>
            <a:xfrm flipH="1">
              <a:off x="8516199" y="4775985"/>
              <a:ext cx="1758" cy="330212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00E7ED29-6182-F24A-B3B0-A71DE0BBFE30}"/>
                </a:ext>
              </a:extLst>
            </p:cNvPr>
            <p:cNvCxnSpPr>
              <a:cxnSpLocks/>
              <a:stCxn id="21" idx="4"/>
              <a:endCxn id="11" idx="0"/>
            </p:cNvCxnSpPr>
            <p:nvPr/>
          </p:nvCxnSpPr>
          <p:spPr>
            <a:xfrm flipH="1">
              <a:off x="3745459" y="4775985"/>
              <a:ext cx="4225" cy="330212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43C6AF1C-1F47-8043-BE28-2B7A7C7F00B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667435" y="4360324"/>
                  <a:ext cx="9144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43C6AF1C-1F47-8043-BE28-2B7A7C7F00B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67435" y="4360324"/>
                  <a:ext cx="914400" cy="415661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9B40F10F-D7C0-0A41-B966-DAA99C5C8E7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864649" y="4360324"/>
                  <a:ext cx="922478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9B40F10F-D7C0-0A41-B966-DAA99C5C8E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64649" y="4360324"/>
                  <a:ext cx="922478" cy="415661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210DFA79-7DD0-C64F-8416-684C9EB7193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056718" y="4360324"/>
                  <a:ext cx="922478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+2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210DFA79-7DD0-C64F-8416-684C9EB7193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56718" y="4360324"/>
                  <a:ext cx="922478" cy="415661"/>
                </a:xfrm>
                <a:prstGeom prst="ellipse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E18718B8-BCE8-8846-A005-99651F15221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288445" y="4360324"/>
                  <a:ext cx="922478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E18718B8-BCE8-8846-A005-99651F1522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88445" y="4360324"/>
                  <a:ext cx="922478" cy="415661"/>
                </a:xfrm>
                <a:prstGeom prst="ellipse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961583DC-C5F8-3F46-A3F5-579D584BB42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482794" y="4360324"/>
                  <a:ext cx="922478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961583DC-C5F8-3F46-A3F5-579D584BB4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2794" y="4360324"/>
                  <a:ext cx="922478" cy="415661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0F880D5-5B73-C843-88FC-E85C71A48A10}"/>
                </a:ext>
              </a:extLst>
            </p:cNvPr>
            <p:cNvCxnSpPr>
              <a:stCxn id="21" idx="6"/>
              <a:endCxn id="22" idx="2"/>
            </p:cNvCxnSpPr>
            <p:nvPr/>
          </p:nvCxnSpPr>
          <p:spPr>
            <a:xfrm>
              <a:off x="4210923" y="4568155"/>
              <a:ext cx="271871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F939F59F-D851-4441-9E2B-910CE0D30B4D}"/>
                </a:ext>
              </a:extLst>
            </p:cNvPr>
            <p:cNvCxnSpPr>
              <a:cxnSpLocks/>
              <a:stCxn id="22" idx="6"/>
              <a:endCxn id="18" idx="2"/>
            </p:cNvCxnSpPr>
            <p:nvPr/>
          </p:nvCxnSpPr>
          <p:spPr>
            <a:xfrm>
              <a:off x="5405272" y="4568155"/>
              <a:ext cx="262163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206A9105-3F75-0745-A956-EB17BA4D9C9F}"/>
                </a:ext>
              </a:extLst>
            </p:cNvPr>
            <p:cNvCxnSpPr>
              <a:cxnSpLocks/>
              <a:stCxn id="18" idx="6"/>
              <a:endCxn id="19" idx="2"/>
            </p:cNvCxnSpPr>
            <p:nvPr/>
          </p:nvCxnSpPr>
          <p:spPr>
            <a:xfrm>
              <a:off x="6581835" y="4568155"/>
              <a:ext cx="282814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76EEC8C3-FDCB-654A-B8B1-F842EEEF9F93}"/>
                </a:ext>
              </a:extLst>
            </p:cNvPr>
            <p:cNvCxnSpPr>
              <a:cxnSpLocks/>
              <a:stCxn id="19" idx="6"/>
              <a:endCxn id="20" idx="2"/>
            </p:cNvCxnSpPr>
            <p:nvPr/>
          </p:nvCxnSpPr>
          <p:spPr>
            <a:xfrm>
              <a:off x="7787127" y="4568155"/>
              <a:ext cx="269591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B053C91C-8FF3-2A41-A03F-4FE933DB8060}"/>
                </a:ext>
              </a:extLst>
            </p:cNvPr>
            <p:cNvCxnSpPr>
              <a:cxnSpLocks/>
              <a:endCxn id="21" idx="2"/>
            </p:cNvCxnSpPr>
            <p:nvPr/>
          </p:nvCxnSpPr>
          <p:spPr>
            <a:xfrm>
              <a:off x="2975792" y="4568155"/>
              <a:ext cx="312653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B5733FA3-61EB-9C4C-B620-778F089AD2EC}"/>
                </a:ext>
              </a:extLst>
            </p:cNvPr>
            <p:cNvCxnSpPr>
              <a:cxnSpLocks/>
              <a:stCxn id="20" idx="6"/>
            </p:cNvCxnSpPr>
            <p:nvPr/>
          </p:nvCxnSpPr>
          <p:spPr>
            <a:xfrm>
              <a:off x="8979196" y="4568155"/>
              <a:ext cx="269591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333626E-3E2E-864F-B9EB-973A2F3D7762}"/>
                  </a:ext>
                </a:extLst>
              </p:cNvPr>
              <p:cNvSpPr txBox="1"/>
              <p:nvPr/>
            </p:nvSpPr>
            <p:spPr>
              <a:xfrm>
                <a:off x="7967380" y="1172029"/>
                <a:ext cx="3872563" cy="2031325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de-DE" dirty="0"/>
                  <a:t>Ein DBN mit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𝑹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𝑽</m:t>
                    </m:r>
                    <m:r>
                      <a:rPr lang="de-DE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r>
                      <a:rPr lang="de-DE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𝑬</m:t>
                    </m:r>
                  </m:oMath>
                </a14:m>
                <a:r>
                  <a:rPr lang="de-DE" dirty="0"/>
                  <a:t> kann jederzeit in ein HMM umgewandelt werden: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b="0" dirty="0"/>
                  <a:t>Mit jedem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𝒗</m:t>
                    </m:r>
                    <m:r>
                      <a:rPr lang="de-DE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Val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</m:d>
                  </m:oMath>
                </a14:m>
                <a:r>
                  <a:rPr lang="de-DE" b="0" dirty="0"/>
                  <a:t> als abstrakten Wert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de-DE" b="0" dirty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Val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Val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</m:d>
                  </m:oMath>
                </a14:m>
                <a:endParaRPr lang="de-DE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/>
                  <a:t>Mit jedem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𝒆</m:t>
                    </m:r>
                    <m:r>
                      <a:rPr lang="de-DE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Val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</m:d>
                  </m:oMath>
                </a14:m>
                <a:r>
                  <a:rPr lang="de-DE" dirty="0"/>
                  <a:t> als abstrakten Wert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Val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Val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</m:d>
                  </m:oMath>
                </a14:m>
                <a:endParaRPr lang="de-DE" dirty="0"/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Val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Val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de-DE" dirty="0"/>
                  <a:t> entsprechend groß!</a:t>
                </a: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333626E-3E2E-864F-B9EB-973A2F3D77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380" y="1172029"/>
                <a:ext cx="3872563" cy="203132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6EA72DE3-9B62-6F41-9BDC-50FB422BEED5}"/>
              </a:ext>
            </a:extLst>
          </p:cNvPr>
          <p:cNvGrpSpPr/>
          <p:nvPr/>
        </p:nvGrpSpPr>
        <p:grpSpPr>
          <a:xfrm>
            <a:off x="8098585" y="4455897"/>
            <a:ext cx="1770752" cy="1161533"/>
            <a:chOff x="9731214" y="4360324"/>
            <a:chExt cx="1770752" cy="116153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9C8402B8-EA6F-3946-984C-D6737B4E631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731214" y="5106196"/>
                  <a:ext cx="1770752" cy="415661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𝑈𝑚𝑏𝑟𝑒𝑙𝑙𝑎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9C8402B8-EA6F-3946-984C-D6737B4E63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31214" y="5106196"/>
                  <a:ext cx="1770752" cy="415661"/>
                </a:xfrm>
                <a:prstGeom prst="ellipse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A1CEFAFE-9870-AA41-9860-CB9373E600B7}"/>
                </a:ext>
              </a:extLst>
            </p:cNvPr>
            <p:cNvCxnSpPr>
              <a:cxnSpLocks/>
              <a:stCxn id="39" idx="4"/>
              <a:endCxn id="37" idx="0"/>
            </p:cNvCxnSpPr>
            <p:nvPr/>
          </p:nvCxnSpPr>
          <p:spPr>
            <a:xfrm flipH="1">
              <a:off x="10616590" y="4775985"/>
              <a:ext cx="1" cy="33021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8F77AE91-B7C8-4E48-B0C1-CADECE0D643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0077268" y="4360324"/>
                  <a:ext cx="1078645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𝑅𝑎𝑖𝑛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8F77AE91-B7C8-4E48-B0C1-CADECE0D64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77268" y="4360324"/>
                  <a:ext cx="1078645" cy="415661"/>
                </a:xfrm>
                <a:prstGeom prst="ellipse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D95CAE05-4047-354A-9362-145131F976B1}"/>
                </a:ext>
              </a:extLst>
            </p:cNvPr>
            <p:cNvCxnSpPr>
              <a:cxnSpLocks/>
              <a:stCxn id="39" idx="6"/>
            </p:cNvCxnSpPr>
            <p:nvPr/>
          </p:nvCxnSpPr>
          <p:spPr>
            <a:xfrm flipV="1">
              <a:off x="11155913" y="4568154"/>
              <a:ext cx="328087" cy="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1" name="Table 40">
                <a:extLst>
                  <a:ext uri="{FF2B5EF4-FFF2-40B4-BE49-F238E27FC236}">
                    <a16:creationId xmlns:a16="http://schemas.microsoft.com/office/drawing/2014/main" id="{19610FC6-6A94-CE4F-AC4F-5E83BA48438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83162967"/>
                  </p:ext>
                </p:extLst>
              </p:nvPr>
            </p:nvGraphicFramePr>
            <p:xfrm>
              <a:off x="10135961" y="5086512"/>
              <a:ext cx="1475740" cy="802005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1053">
                      <a:extLst>
                        <a:ext uri="{9D8B030D-6E8A-4147-A177-3AD203B41FA5}">
                          <a16:colId xmlns:a16="http://schemas.microsoft.com/office/drawing/2014/main" val="815487627"/>
                        </a:ext>
                      </a:extLst>
                    </a:gridCol>
                    <a:gridCol w="924687">
                      <a:extLst>
                        <a:ext uri="{9D8B030D-6E8A-4147-A177-3AD203B41FA5}">
                          <a16:colId xmlns:a16="http://schemas.microsoft.com/office/drawing/2014/main" val="765169473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100" b="0" i="1" smtClean="0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</m:sup>
                                </m:sSup>
                              </m:oMath>
                            </m:oMathPara>
                          </a14:m>
                          <a:endParaRPr lang="de-DE" sz="11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</m:e>
                                  <m:e>
                                    <m:sSup>
                                      <m:sSupPr>
                                        <m:ctrlP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de-DE" sz="1100" b="0" i="1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18705746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0.9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53552587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0.2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6743502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1" name="Table 40">
                <a:extLst>
                  <a:ext uri="{FF2B5EF4-FFF2-40B4-BE49-F238E27FC236}">
                    <a16:creationId xmlns:a16="http://schemas.microsoft.com/office/drawing/2014/main" id="{19610FC6-6A94-CE4F-AC4F-5E83BA48438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83162967"/>
                  </p:ext>
                </p:extLst>
              </p:nvPr>
            </p:nvGraphicFramePr>
            <p:xfrm>
              <a:off x="10135961" y="5086512"/>
              <a:ext cx="1475740" cy="802005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1053">
                      <a:extLst>
                        <a:ext uri="{9D8B030D-6E8A-4147-A177-3AD203B41FA5}">
                          <a16:colId xmlns:a16="http://schemas.microsoft.com/office/drawing/2014/main" val="815487627"/>
                        </a:ext>
                      </a:extLst>
                    </a:gridCol>
                    <a:gridCol w="924687">
                      <a:extLst>
                        <a:ext uri="{9D8B030D-6E8A-4147-A177-3AD203B41FA5}">
                          <a16:colId xmlns:a16="http://schemas.microsoft.com/office/drawing/2014/main" val="765169473"/>
                        </a:ext>
                      </a:extLst>
                    </a:gridCol>
                  </a:tblGrid>
                  <a:tr h="28384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7"/>
                          <a:stretch>
                            <a:fillRect l="-2273" t="-4348" r="-165909" b="-1826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7"/>
                          <a:stretch>
                            <a:fillRect l="-61644" t="-4348" b="-18260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18705746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7"/>
                          <a:stretch>
                            <a:fillRect l="-2273" t="-120000" r="-165909" b="-1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7"/>
                          <a:stretch>
                            <a:fillRect l="-61644" t="-120000" b="-11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53552587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7"/>
                          <a:stretch>
                            <a:fillRect l="-2273" t="-209524" r="-165909" b="-47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7"/>
                          <a:stretch>
                            <a:fillRect l="-61644" t="-209524" b="-476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6743502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2" name="Table 41">
                <a:extLst>
                  <a:ext uri="{FF2B5EF4-FFF2-40B4-BE49-F238E27FC236}">
                    <a16:creationId xmlns:a16="http://schemas.microsoft.com/office/drawing/2014/main" id="{80BA631A-D565-1145-9DD7-B8CF0821D5E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68875250"/>
                  </p:ext>
                </p:extLst>
              </p:nvPr>
            </p:nvGraphicFramePr>
            <p:xfrm>
              <a:off x="10135961" y="4132810"/>
              <a:ext cx="1599628" cy="802005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1053">
                      <a:extLst>
                        <a:ext uri="{9D8B030D-6E8A-4147-A177-3AD203B41FA5}">
                          <a16:colId xmlns:a16="http://schemas.microsoft.com/office/drawing/2014/main" val="815487627"/>
                        </a:ext>
                      </a:extLst>
                    </a:gridCol>
                    <a:gridCol w="1048575">
                      <a:extLst>
                        <a:ext uri="{9D8B030D-6E8A-4147-A177-3AD203B41FA5}">
                          <a16:colId xmlns:a16="http://schemas.microsoft.com/office/drawing/2014/main" val="765169473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100" b="0" i="1" smtClean="0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e>
                                    </m:d>
                                  </m:sup>
                                </m:sSup>
                              </m:oMath>
                            </m:oMathPara>
                          </a14:m>
                          <a:endParaRPr lang="de-DE" sz="11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</m:e>
                                  <m:e>
                                    <m:sSup>
                                      <m:sSupPr>
                                        <m:ctrlP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  <m: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  <m:t>−1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de-DE" sz="1100" b="0" i="1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18705746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0.7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53552587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0.3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6743502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2" name="Table 41">
                <a:extLst>
                  <a:ext uri="{FF2B5EF4-FFF2-40B4-BE49-F238E27FC236}">
                    <a16:creationId xmlns:a16="http://schemas.microsoft.com/office/drawing/2014/main" id="{80BA631A-D565-1145-9DD7-B8CF0821D5E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68875250"/>
                  </p:ext>
                </p:extLst>
              </p:nvPr>
            </p:nvGraphicFramePr>
            <p:xfrm>
              <a:off x="10135961" y="4132810"/>
              <a:ext cx="1599628" cy="802005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1053">
                      <a:extLst>
                        <a:ext uri="{9D8B030D-6E8A-4147-A177-3AD203B41FA5}">
                          <a16:colId xmlns:a16="http://schemas.microsoft.com/office/drawing/2014/main" val="815487627"/>
                        </a:ext>
                      </a:extLst>
                    </a:gridCol>
                    <a:gridCol w="1048575">
                      <a:extLst>
                        <a:ext uri="{9D8B030D-6E8A-4147-A177-3AD203B41FA5}">
                          <a16:colId xmlns:a16="http://schemas.microsoft.com/office/drawing/2014/main" val="765169473"/>
                        </a:ext>
                      </a:extLst>
                    </a:gridCol>
                  </a:tblGrid>
                  <a:tr h="28384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8"/>
                          <a:stretch>
                            <a:fillRect l="-2273" t="-4348" r="-188636" b="-1782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8"/>
                          <a:stretch>
                            <a:fillRect l="-54217" t="-4348" b="-17826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18705746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8"/>
                          <a:stretch>
                            <a:fillRect l="-2273" t="-120000" r="-188636" b="-1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8"/>
                          <a:stretch>
                            <a:fillRect l="-54217" t="-120000" b="-10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53552587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8"/>
                          <a:stretch>
                            <a:fillRect l="-2273" t="-209524" r="-188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8"/>
                          <a:stretch>
                            <a:fillRect l="-54217" t="-20952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6743502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6" name="Table 45">
                <a:extLst>
                  <a:ext uri="{FF2B5EF4-FFF2-40B4-BE49-F238E27FC236}">
                    <a16:creationId xmlns:a16="http://schemas.microsoft.com/office/drawing/2014/main" id="{6EDB6E29-9FCA-AE4E-834F-0FD7736D240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22673892"/>
                  </p:ext>
                </p:extLst>
              </p:nvPr>
            </p:nvGraphicFramePr>
            <p:xfrm>
              <a:off x="10135961" y="3438188"/>
              <a:ext cx="651955" cy="542925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51955">
                      <a:extLst>
                        <a:ext uri="{9D8B030D-6E8A-4147-A177-3AD203B41FA5}">
                          <a16:colId xmlns:a16="http://schemas.microsoft.com/office/drawing/2014/main" val="765169473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de-DE" sz="1100" b="0" i="1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18705746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0.5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5355258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6" name="Table 45">
                <a:extLst>
                  <a:ext uri="{FF2B5EF4-FFF2-40B4-BE49-F238E27FC236}">
                    <a16:creationId xmlns:a16="http://schemas.microsoft.com/office/drawing/2014/main" id="{6EDB6E29-9FCA-AE4E-834F-0FD7736D240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22673892"/>
                  </p:ext>
                </p:extLst>
              </p:nvPr>
            </p:nvGraphicFramePr>
            <p:xfrm>
              <a:off x="10135961" y="3438188"/>
              <a:ext cx="651955" cy="542925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51955">
                      <a:extLst>
                        <a:ext uri="{9D8B030D-6E8A-4147-A177-3AD203B41FA5}">
                          <a16:colId xmlns:a16="http://schemas.microsoft.com/office/drawing/2014/main" val="765169473"/>
                        </a:ext>
                      </a:extLst>
                    </a:gridCol>
                  </a:tblGrid>
                  <a:tr h="28384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9"/>
                          <a:stretch>
                            <a:fillRect l="-1923" t="-4348" b="-9130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18705746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9"/>
                          <a:stretch>
                            <a:fillRect l="-1923" t="-1142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5355258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72D57FDF-4E7B-BC44-AD27-394A36CA2C7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444639" y="3521441"/>
                <a:ext cx="1106145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𝑅𝑎𝑖𝑛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72D57FDF-4E7B-BC44-AD27-394A36CA2C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4639" y="3521441"/>
                <a:ext cx="1106145" cy="415661"/>
              </a:xfrm>
              <a:prstGeom prst="ellipse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F55B11A1-2B75-8B4A-9049-79A9E9A8A2D8}"/>
              </a:ext>
            </a:extLst>
          </p:cNvPr>
          <p:cNvCxnSpPr>
            <a:cxnSpLocks/>
            <a:stCxn id="47" idx="6"/>
          </p:cNvCxnSpPr>
          <p:nvPr/>
        </p:nvCxnSpPr>
        <p:spPr>
          <a:xfrm>
            <a:off x="9550784" y="3729272"/>
            <a:ext cx="300587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5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F5DD1-E576-A147-A98B-E4346EEB6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B662435-5C18-7546-8378-6068FFC70A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99" y="1665066"/>
            <a:ext cx="11484001" cy="4404430"/>
          </a:xfrm>
        </p:spPr>
        <p:txBody>
          <a:bodyPr numCol="2">
            <a:normAutofit fontScale="92500"/>
          </a:bodyPr>
          <a:lstStyle/>
          <a:p>
            <a:pPr marL="457200" indent="-457200">
              <a:buFont typeface="+mj-lt"/>
              <a:buAutoNum type="arabicPeriod"/>
            </a:pPr>
            <a:r>
              <a:rPr lang="de-DE" b="1" dirty="0"/>
              <a:t>Künstliche Intelligenz &amp; Agenten</a:t>
            </a:r>
          </a:p>
          <a:p>
            <a:pPr lvl="1"/>
            <a:r>
              <a:rPr lang="de-DE" dirty="0"/>
              <a:t>Agentenabstraktion, Rationalität</a:t>
            </a:r>
          </a:p>
          <a:p>
            <a:pPr lvl="1"/>
            <a:r>
              <a:rPr lang="de-DE" dirty="0"/>
              <a:t>Aufgabenumgebung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/>
              <a:t>Episodische PGMs</a:t>
            </a:r>
          </a:p>
          <a:p>
            <a:pPr lvl="1"/>
            <a:r>
              <a:rPr lang="de-DE" dirty="0"/>
              <a:t>Gerichtetes Modell: </a:t>
            </a:r>
            <a:r>
              <a:rPr lang="de-DE" dirty="0" err="1"/>
              <a:t>Bayes</a:t>
            </a:r>
            <a:r>
              <a:rPr lang="de-DE" dirty="0"/>
              <a:t> Netze (BNs)</a:t>
            </a:r>
          </a:p>
          <a:p>
            <a:pPr lvl="1"/>
            <a:r>
              <a:rPr lang="de-DE" dirty="0"/>
              <a:t>Ungerichtete Modelle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/>
              <a:t>Exakte Inferenz in episodischen PGMs</a:t>
            </a:r>
          </a:p>
          <a:p>
            <a:pPr lvl="1"/>
            <a:r>
              <a:rPr lang="de-DE" dirty="0"/>
              <a:t>Wahrscheinlichkeits- und Zustandsanfragen</a:t>
            </a:r>
          </a:p>
          <a:p>
            <a:pPr lvl="1"/>
            <a:r>
              <a:rPr lang="de-DE" dirty="0"/>
              <a:t>Direkt auf den Modellen, mittels Hilfsstrukturen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/>
              <a:t>Approximative Inferenz in episodischen PGMs</a:t>
            </a:r>
          </a:p>
          <a:p>
            <a:pPr lvl="1"/>
            <a:r>
              <a:rPr lang="de-DE" dirty="0"/>
              <a:t>Wahrscheinlichkeitsanfragen</a:t>
            </a:r>
          </a:p>
          <a:p>
            <a:pPr lvl="1"/>
            <a:r>
              <a:rPr lang="de-DE" dirty="0"/>
              <a:t>Deterministische, stochastische Algorithmen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/>
              <a:t>Lernalgorithmen für episodische PGMs</a:t>
            </a:r>
          </a:p>
          <a:p>
            <a:pPr lvl="1"/>
            <a:r>
              <a:rPr lang="de-DE" dirty="0"/>
              <a:t>Bei (nicht) vollständigen Daten, (</a:t>
            </a:r>
            <a:r>
              <a:rPr lang="de-DE" dirty="0" err="1"/>
              <a:t>un</a:t>
            </a:r>
            <a:r>
              <a:rPr lang="de-DE" dirty="0"/>
              <a:t>)bekannter Struktur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>
                <a:solidFill>
                  <a:schemeClr val="accent1"/>
                </a:solidFill>
              </a:rPr>
              <a:t>Sequentielle PGMs und Inferenz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Dynamische BNs, Hidden-</a:t>
            </a:r>
            <a:r>
              <a:rPr lang="de-DE" dirty="0" err="1">
                <a:solidFill>
                  <a:schemeClr val="accent1"/>
                </a:solidFill>
              </a:rPr>
              <a:t>Markov</a:t>
            </a:r>
            <a:r>
              <a:rPr lang="de-DE" dirty="0">
                <a:solidFill>
                  <a:schemeClr val="accent1"/>
                </a:solidFill>
              </a:rPr>
              <a:t>-Modelle</a:t>
            </a:r>
          </a:p>
          <a:p>
            <a:pPr lvl="1"/>
            <a:r>
              <a:rPr lang="de-DE" dirty="0" err="1">
                <a:solidFill>
                  <a:schemeClr val="accent1"/>
                </a:solidFill>
              </a:rPr>
              <a:t>filtering</a:t>
            </a:r>
            <a:r>
              <a:rPr lang="de-DE" dirty="0">
                <a:solidFill>
                  <a:schemeClr val="accent1"/>
                </a:solidFill>
              </a:rPr>
              <a:t> / </a:t>
            </a:r>
            <a:r>
              <a:rPr lang="de-DE" dirty="0" err="1">
                <a:solidFill>
                  <a:schemeClr val="accent1"/>
                </a:solidFill>
              </a:rPr>
              <a:t>prediction</a:t>
            </a:r>
            <a:r>
              <a:rPr lang="de-DE" dirty="0">
                <a:solidFill>
                  <a:schemeClr val="accent1"/>
                </a:solidFill>
              </a:rPr>
              <a:t> / </a:t>
            </a:r>
            <a:r>
              <a:rPr lang="de-DE" dirty="0" err="1">
                <a:solidFill>
                  <a:schemeClr val="accent1"/>
                </a:solidFill>
              </a:rPr>
              <a:t>hindsight</a:t>
            </a:r>
            <a:r>
              <a:rPr lang="de-DE" dirty="0">
                <a:solidFill>
                  <a:schemeClr val="accent1"/>
                </a:solidFill>
              </a:rPr>
              <a:t> Anfragen, wahrscheinlichste Zustandssequenz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Exakter, approximativer Algorithmus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/>
              <a:t>Entscheidungstheoretische PGMs</a:t>
            </a:r>
          </a:p>
          <a:p>
            <a:pPr lvl="1"/>
            <a:r>
              <a:rPr lang="de-DE" dirty="0"/>
              <a:t>Präferenzen, Nutzenprinzip</a:t>
            </a:r>
          </a:p>
          <a:p>
            <a:pPr lvl="1"/>
            <a:r>
              <a:rPr lang="de-DE" dirty="0"/>
              <a:t>PGMs mit Entscheidungs- und Nutzenknoten</a:t>
            </a:r>
          </a:p>
          <a:p>
            <a:pPr lvl="1"/>
            <a:r>
              <a:rPr lang="de-DE" dirty="0"/>
              <a:t>Berechnung der besten Aktion (Aktionssequenz)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/>
              <a:t>Abschlussbetrachtungen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4E7B7F-E39C-F547-A554-A1791B120C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</a:t>
            </a:fld>
            <a:r>
              <a:rPr lang="de-DE"/>
              <a:t> </a:t>
            </a:r>
            <a:endParaRPr lang="de-DE" sz="14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3FFA6-1A1A-114F-BA64-1CF4F3E222F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99CF1F-1BBF-734A-A748-CD56EA6A11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161553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AE5F6DE-6110-2D48-9770-6E2B45E3D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Topic Modellierung über die Zeit: Dynamic Topic Modell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5C6790-6456-1445-A3B7-F61E3BDC16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20</a:t>
            </a:fld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C71840-401E-E047-8283-424A8DA4BF9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869CD8-9754-E141-B85F-54CBBB939F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BC21BAC-9A80-1047-83A3-3BECEBCF0F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99" y="1665066"/>
            <a:ext cx="6244001" cy="4240848"/>
          </a:xfrm>
        </p:spPr>
        <p:txBody>
          <a:bodyPr/>
          <a:lstStyle/>
          <a:p>
            <a:r>
              <a:rPr lang="de-DE" dirty="0"/>
              <a:t>Corpus in Zeitscheiben einteilen (z.B. pro Jahr)</a:t>
            </a:r>
          </a:p>
          <a:p>
            <a:r>
              <a:rPr lang="de-DE" dirty="0"/>
              <a:t>Annahme: Innerhalb einer Zeitscheibe, aus einem LDA Modell generiert</a:t>
            </a:r>
          </a:p>
          <a:p>
            <a:r>
              <a:rPr lang="de-DE" dirty="0"/>
              <a:t>Erlaube, dass sich Topic-Verteilungen von einer Zeitscheibe zur nächsten verändern</a:t>
            </a:r>
          </a:p>
          <a:p>
            <a:pPr lvl="1"/>
            <a:endParaRPr lang="de-DE" dirty="0"/>
          </a:p>
        </p:txBody>
      </p:sp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318F8F34-6C63-454A-AF40-1F887D3279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974" b="14418"/>
          <a:stretch/>
        </p:blipFill>
        <p:spPr>
          <a:xfrm>
            <a:off x="1223600" y="3567707"/>
            <a:ext cx="4482934" cy="23382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70A7A0-E489-C748-930C-007845BF25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89" t="12501" r="7898" b="6617"/>
          <a:stretch/>
        </p:blipFill>
        <p:spPr>
          <a:xfrm>
            <a:off x="6603393" y="1665066"/>
            <a:ext cx="5240608" cy="37759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9F3DB58-5DBB-014E-8D45-3B65B48EC6CC}"/>
              </a:ext>
            </a:extLst>
          </p:cNvPr>
          <p:cNvSpPr txBox="1"/>
          <p:nvPr/>
        </p:nvSpPr>
        <p:spPr>
          <a:xfrm>
            <a:off x="4888365" y="6286226"/>
            <a:ext cx="2427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Abbildungen: David Blei,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Modelling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Science</a:t>
            </a:r>
          </a:p>
        </p:txBody>
      </p:sp>
    </p:spTree>
    <p:extLst>
      <p:ext uri="{BB962C8B-B14F-4D97-AF65-F5344CB8AC3E}">
        <p14:creationId xmlns:p14="http://schemas.microsoft.com/office/powerpoint/2010/main" val="2170424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F2E40-C932-224E-B63F-CA2F49EA8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Semantik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9B2EA1A-7646-E449-8D03-5540C067E9B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Semantik definiert über die vollständige gemeinsame Wahrscheinlichkeitsverteilung gegeben ein Zeitpunkt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Dynamisches Modell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</m:t>
                            </m:r>
                          </m:sup>
                        </m:sSup>
                      </m:e>
                    </m:d>
                  </m:oMath>
                </a14:m>
                <a:r>
                  <a:rPr lang="de-DE" dirty="0"/>
                  <a:t> für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Zeitschritte </a:t>
                </a:r>
                <a:r>
                  <a:rPr lang="de-DE" dirty="0">
                    <a:solidFill>
                      <a:schemeClr val="accent1"/>
                    </a:solidFill>
                  </a:rPr>
                  <a:t>ausrollen</a:t>
                </a:r>
              </a:p>
              <a:p>
                <a:pPr marL="5334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p>
                          <m:d>
                            <m:dPr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0:</m:t>
                              </m:r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</m:sup>
                      </m:sSup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∪</m:t>
                      </m:r>
                      <m:nary>
                        <m:naryPr>
                          <m:chr m:val="⋃"/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  <m:e>
                          <m:sSup>
                            <m:sSupPr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→|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de-DE" dirty="0"/>
              </a:p>
              <a:p>
                <a:pPr lvl="3"/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→|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de-DE" dirty="0"/>
                  <a:t>: Ersetzte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de-DE" dirty="0"/>
                  <a:t> mit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de-DE" dirty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</m:sub>
                    </m:sSub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Ergibt ein episodisches Modell mit bekannter Semantik, i.e., ein Modell, welches eine vollständige gemeinsame Wahrscheinlichkeitsverteilung als (normalisiertes) Produkt der Faktoren / CPDs repräsentiert</a:t>
                </a:r>
              </a:p>
              <a:p>
                <a:pPr marL="5334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den>
                      </m:f>
                      <m:nary>
                        <m:naryPr>
                          <m:chr m:val="∏"/>
                          <m:supHide m:val="on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𝜁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sub>
                        <m:sup/>
                        <m:e>
                          <m:r>
                            <m:rPr>
                              <m:brk m:alnAt="7"/>
                            </m:r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𝜁</m:t>
                          </m:r>
                        </m:e>
                      </m:nary>
                    </m:oMath>
                  </m:oMathPara>
                </a14:m>
                <a:endParaRPr lang="de-DE" dirty="0"/>
              </a:p>
              <a:p>
                <a:pPr lvl="2"/>
                <a14:m>
                  <m:oMath xmlns:m="http://schemas.openxmlformats.org/officeDocument/2006/math">
                    <m:r>
                      <m:rPr>
                        <m:brk m:alnAt="7"/>
                      </m:rP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𝜁</m:t>
                    </m:r>
                  </m:oMath>
                </a14:m>
                <a:r>
                  <a:rPr lang="de-DE" dirty="0"/>
                  <a:t> ein Faktor, wenn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</m:sup>
                    </m:sSup>
                  </m:oMath>
                </a14:m>
                <a:r>
                  <a:rPr lang="de-DE" dirty="0"/>
                  <a:t> Faktormodelle, oder eine CPD, wenn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</m:sup>
                    </m:sSup>
                  </m:oMath>
                </a14:m>
                <a:r>
                  <a:rPr lang="de-DE" dirty="0"/>
                  <a:t> BNs (dann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𝑍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de-DE" dirty="0"/>
                  <a:t>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9B2EA1A-7646-E449-8D03-5540C067E9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687" b="-2477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F9D380-7A4B-3041-BF0E-B5E8D647C53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C4135-7EBA-1741-A6CD-DE76ABB814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145FA-9B53-074C-BC4E-EA7A37E108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21</a:t>
            </a:fld>
            <a:r>
              <a:rPr lang="de-DE"/>
              <a:t> 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4182188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12FF6D2-C5B2-734A-9276-EBD55B01750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de-DE" dirty="0"/>
                  <a:t>Ausrollen: Beispiel –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de-DE" b="0" i="1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12FF6D2-C5B2-734A-9276-EBD55B01750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766" t="-4255" b="-2127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BD4722-ACA1-7E46-B00D-5B37B1C14B1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0001" y="1665066"/>
                <a:ext cx="3528324" cy="4240848"/>
              </a:xfrm>
            </p:spPr>
            <p:txBody>
              <a:bodyPr/>
              <a:lstStyle/>
              <a:p>
                <a:r>
                  <a:rPr lang="de-DE" dirty="0"/>
                  <a:t>Ausgerolltes Modell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∪</m:t>
                      </m:r>
                      <m:nary>
                        <m:naryPr>
                          <m:chr m:val="⋃"/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  <m:e>
                          <m:sSup>
                            <m:sSupPr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p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→|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de-DE" dirty="0"/>
              </a:p>
              <a:p>
                <a:r>
                  <a:rPr lang="de-DE" dirty="0"/>
                  <a:t>Dynamisches Faktormodell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</m:t>
                            </m:r>
                          </m:sup>
                        </m:sSup>
                      </m:e>
                    </m:d>
                  </m:oMath>
                </a14:m>
                <a:r>
                  <a:rPr lang="de-DE" dirty="0"/>
                  <a:t> mit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bSup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bSup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bSup>
                      </m:e>
                    </m:d>
                  </m:oMath>
                </a14:m>
                <a:endParaRPr lang="de-DE" dirty="0"/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b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bSup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</m:e>
                    </m:d>
                  </m:oMath>
                </a14:m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BD4722-ACA1-7E46-B00D-5B37B1C14B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1" y="1665066"/>
                <a:ext cx="3528324" cy="4240848"/>
              </a:xfrm>
              <a:blipFill>
                <a:blip r:embed="rId3"/>
                <a:stretch>
                  <a:fillRect l="-4659" t="-2209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C0E1F5-328B-A747-AB14-121C3B9EA23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904E8C-16C1-5F47-9EF1-2F5CF0C2A4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Tanya Braun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AA66DB-B8AA-B640-9B48-D0972C42A9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22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9B247C-833C-504E-BCE6-304EE64E826A}"/>
              </a:ext>
            </a:extLst>
          </p:cNvPr>
          <p:cNvSpPr/>
          <p:nvPr/>
        </p:nvSpPr>
        <p:spPr>
          <a:xfrm>
            <a:off x="6826228" y="4122995"/>
            <a:ext cx="2254551" cy="18095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C748A2-238C-8248-8CE4-83F8C67D2829}"/>
              </a:ext>
            </a:extLst>
          </p:cNvPr>
          <p:cNvSpPr/>
          <p:nvPr/>
        </p:nvSpPr>
        <p:spPr>
          <a:xfrm>
            <a:off x="9080779" y="4122995"/>
            <a:ext cx="2803508" cy="180957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E9FC6FD-4D83-FE47-9210-0CA0A51B2E4A}"/>
              </a:ext>
            </a:extLst>
          </p:cNvPr>
          <p:cNvGrpSpPr/>
          <p:nvPr/>
        </p:nvGrpSpPr>
        <p:grpSpPr>
          <a:xfrm>
            <a:off x="9083692" y="4222610"/>
            <a:ext cx="2760308" cy="1683304"/>
            <a:chOff x="5168586" y="4222610"/>
            <a:chExt cx="2760308" cy="168330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00F07C94-C977-DB45-AE93-C24344F5D896}"/>
                    </a:ext>
                  </a:extLst>
                </p:cNvPr>
                <p:cNvSpPr txBox="1"/>
                <p:nvPr/>
              </p:nvSpPr>
              <p:spPr>
                <a:xfrm>
                  <a:off x="5168586" y="4612123"/>
                  <a:ext cx="1152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𝑇𝑟𝑎𝑣𝑒</m:t>
                            </m:r>
                            <m:r>
                              <a:rPr lang="de-DE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𝑙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C4A242E0-8E1B-384B-A051-0C847F35AF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68586" y="4612123"/>
                  <a:ext cx="1152000" cy="415661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3BF2047-981E-EB48-916D-707ECB73BA01}"/>
                </a:ext>
              </a:extLst>
            </p:cNvPr>
            <p:cNvCxnSpPr>
              <a:cxnSpLocks/>
              <a:stCxn id="12" idx="5"/>
              <a:endCxn id="26" idx="1"/>
            </p:cNvCxnSpPr>
            <p:nvPr/>
          </p:nvCxnSpPr>
          <p:spPr>
            <a:xfrm>
              <a:off x="6151880" y="4966912"/>
              <a:ext cx="151719" cy="1355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00FB974-66A1-0C40-B849-A9F69C5DC0CE}"/>
                </a:ext>
              </a:extLst>
            </p:cNvPr>
            <p:cNvCxnSpPr>
              <a:cxnSpLocks/>
              <a:stCxn id="26" idx="0"/>
              <a:endCxn id="21" idx="4"/>
            </p:cNvCxnSpPr>
            <p:nvPr/>
          </p:nvCxnSpPr>
          <p:spPr>
            <a:xfrm flipV="1">
              <a:off x="6375599" y="4638271"/>
              <a:ext cx="184542" cy="3922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AD7920A-09FA-0243-B366-FAC1E864E799}"/>
                </a:ext>
              </a:extLst>
            </p:cNvPr>
            <p:cNvGrpSpPr/>
            <p:nvPr/>
          </p:nvGrpSpPr>
          <p:grpSpPr>
            <a:xfrm>
              <a:off x="6088390" y="5030479"/>
              <a:ext cx="359209" cy="409842"/>
              <a:chOff x="6783444" y="4056790"/>
              <a:chExt cx="359209" cy="409842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97BA49C-EC20-4A44-AC1C-E04D63EE740E}"/>
                  </a:ext>
                </a:extLst>
              </p:cNvPr>
              <p:cNvSpPr/>
              <p:nvPr/>
            </p:nvSpPr>
            <p:spPr>
              <a:xfrm>
                <a:off x="6998653" y="4056790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5EFF4C23-AA02-244E-855F-0109E6DA1F5E}"/>
                      </a:ext>
                    </a:extLst>
                  </p:cNvPr>
                  <p:cNvSpPr txBox="1"/>
                  <p:nvPr/>
                </p:nvSpPr>
                <p:spPr>
                  <a:xfrm>
                    <a:off x="6783444" y="4200212"/>
                    <a:ext cx="335156" cy="26642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</m:sup>
                          </m:sSubSup>
                        </m:oMath>
                      </m:oMathPara>
                    </a14:m>
                    <a:endParaRPr lang="de-DE" sz="1400" dirty="0"/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5EFF4C23-AA02-244E-855F-0109E6DA1F5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83444" y="4200212"/>
                    <a:ext cx="335156" cy="266420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8519" b="-22727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ED4DB9D-7DCD-2C4C-B9D6-CEEC51C249CC}"/>
                </a:ext>
              </a:extLst>
            </p:cNvPr>
            <p:cNvCxnSpPr>
              <a:cxnSpLocks/>
              <a:stCxn id="21" idx="4"/>
              <a:endCxn id="24" idx="0"/>
            </p:cNvCxnSpPr>
            <p:nvPr/>
          </p:nvCxnSpPr>
          <p:spPr>
            <a:xfrm>
              <a:off x="6560141" y="4638271"/>
              <a:ext cx="185039" cy="3925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6E3B566-46DE-A840-9C2C-E0F38A8804B6}"/>
                </a:ext>
              </a:extLst>
            </p:cNvPr>
            <p:cNvCxnSpPr>
              <a:cxnSpLocks/>
              <a:stCxn id="22" idx="0"/>
              <a:endCxn id="24" idx="2"/>
            </p:cNvCxnSpPr>
            <p:nvPr/>
          </p:nvCxnSpPr>
          <p:spPr>
            <a:xfrm flipV="1">
              <a:off x="6558944" y="5174805"/>
              <a:ext cx="186236" cy="3154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A890560-0785-AC41-B096-20C744E45A21}"/>
                </a:ext>
              </a:extLst>
            </p:cNvPr>
            <p:cNvCxnSpPr>
              <a:cxnSpLocks/>
              <a:stCxn id="24" idx="3"/>
              <a:endCxn id="20" idx="3"/>
            </p:cNvCxnSpPr>
            <p:nvPr/>
          </p:nvCxnSpPr>
          <p:spPr>
            <a:xfrm flipV="1">
              <a:off x="6817180" y="4966912"/>
              <a:ext cx="128420" cy="1358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C0D0537-D5C5-F24B-8DAD-9212227FD3E3}"/>
                </a:ext>
              </a:extLst>
            </p:cNvPr>
            <p:cNvGrpSpPr/>
            <p:nvPr/>
          </p:nvGrpSpPr>
          <p:grpSpPr>
            <a:xfrm>
              <a:off x="6673180" y="5030805"/>
              <a:ext cx="386595" cy="408488"/>
              <a:chOff x="7368234" y="4057116"/>
              <a:chExt cx="386595" cy="408488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FF98E91E-EECC-DB4C-8B0F-21763B4B2868}"/>
                  </a:ext>
                </a:extLst>
              </p:cNvPr>
              <p:cNvSpPr/>
              <p:nvPr/>
            </p:nvSpPr>
            <p:spPr>
              <a:xfrm>
                <a:off x="7368234" y="4057116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6F181D50-C1B1-B942-B62D-761D96E54347}"/>
                      </a:ext>
                    </a:extLst>
                  </p:cNvPr>
                  <p:cNvSpPr txBox="1"/>
                  <p:nvPr/>
                </p:nvSpPr>
                <p:spPr>
                  <a:xfrm>
                    <a:off x="7419673" y="4198095"/>
                    <a:ext cx="335156" cy="26750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</m:sup>
                          </m:sSubSup>
                        </m:oMath>
                      </m:oMathPara>
                    </a14:m>
                    <a:endParaRPr lang="de-DE" sz="1400" dirty="0"/>
                  </a:p>
                </p:txBody>
              </p:sp>
            </mc:Choice>
            <mc:Fallback xmlns="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6F181D50-C1B1-B942-B62D-761D96E5434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19673" y="4198095"/>
                    <a:ext cx="335156" cy="26750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8519" b="-22727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732BD509-A915-8044-8949-7FD4C73EE82A}"/>
                    </a:ext>
                  </a:extLst>
                </p:cNvPr>
                <p:cNvSpPr txBox="1"/>
                <p:nvPr/>
              </p:nvSpPr>
              <p:spPr>
                <a:xfrm>
                  <a:off x="6776894" y="4612123"/>
                  <a:ext cx="1152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𝑇𝑟𝑒𝑎𝑡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41BB3B2E-E5BB-2947-82F8-03AC37984D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6894" y="4612123"/>
                  <a:ext cx="1152000" cy="415661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C254C7AA-B7E0-2346-837B-B9B3949D4A86}"/>
                    </a:ext>
                  </a:extLst>
                </p:cNvPr>
                <p:cNvSpPr txBox="1"/>
                <p:nvPr/>
              </p:nvSpPr>
              <p:spPr>
                <a:xfrm>
                  <a:off x="5984141" y="4222610"/>
                  <a:ext cx="1152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D5602D9A-7651-B847-9610-A2D34E18C7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84141" y="4222610"/>
                  <a:ext cx="1152000" cy="415661"/>
                </a:xfrm>
                <a:prstGeom prst="ellipse">
                  <a:avLst/>
                </a:prstGeom>
                <a:blipFill>
                  <a:blip r:embed="rId8"/>
                  <a:stretch>
                    <a:fillRect b="-5714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D154485A-1575-9F43-84C9-E83E5917032B}"/>
                    </a:ext>
                  </a:extLst>
                </p:cNvPr>
                <p:cNvSpPr txBox="1"/>
                <p:nvPr/>
              </p:nvSpPr>
              <p:spPr>
                <a:xfrm>
                  <a:off x="5982944" y="5490253"/>
                  <a:ext cx="1152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56C94064-8170-B249-AA0E-BE1C8357CC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82944" y="5490253"/>
                  <a:ext cx="1152000" cy="415661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86A5518-3B91-EA4D-87E8-E665E8149420}"/>
                </a:ext>
              </a:extLst>
            </p:cNvPr>
            <p:cNvCxnSpPr>
              <a:cxnSpLocks/>
              <a:stCxn id="26" idx="2"/>
              <a:endCxn id="22" idx="0"/>
            </p:cNvCxnSpPr>
            <p:nvPr/>
          </p:nvCxnSpPr>
          <p:spPr>
            <a:xfrm>
              <a:off x="6375599" y="5174479"/>
              <a:ext cx="183345" cy="31577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A68EA7F-F291-1A4C-8282-87DC3FDFB33E}"/>
              </a:ext>
            </a:extLst>
          </p:cNvPr>
          <p:cNvGrpSpPr/>
          <p:nvPr/>
        </p:nvGrpSpPr>
        <p:grpSpPr>
          <a:xfrm>
            <a:off x="6902996" y="4104138"/>
            <a:ext cx="2996251" cy="1801776"/>
            <a:chOff x="6987780" y="4104138"/>
            <a:chExt cx="2996251" cy="18017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7765AF83-05CA-F04E-AAAA-3F99BE728A8D}"/>
                    </a:ext>
                  </a:extLst>
                </p:cNvPr>
                <p:cNvSpPr txBox="1"/>
                <p:nvPr/>
              </p:nvSpPr>
              <p:spPr>
                <a:xfrm>
                  <a:off x="6987780" y="5490253"/>
                  <a:ext cx="1333051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7765AF83-05CA-F04E-AAAA-3F99BE728A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87780" y="5490253"/>
                  <a:ext cx="1333051" cy="415661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1BD46407-626F-7745-9768-E5AB3AC994C1}"/>
                    </a:ext>
                  </a:extLst>
                </p:cNvPr>
                <p:cNvSpPr txBox="1"/>
                <p:nvPr/>
              </p:nvSpPr>
              <p:spPr>
                <a:xfrm>
                  <a:off x="6988977" y="4222610"/>
                  <a:ext cx="1333051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1BD46407-626F-7745-9768-E5AB3AC994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88977" y="4222610"/>
                  <a:ext cx="1333051" cy="415661"/>
                </a:xfrm>
                <a:prstGeom prst="ellipse">
                  <a:avLst/>
                </a:prstGeom>
                <a:blipFill>
                  <a:blip r:embed="rId11"/>
                  <a:stretch>
                    <a:fillRect b="-5714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67E2C68-0D4C-5842-AE34-2C79F6BAACF7}"/>
                </a:ext>
              </a:extLst>
            </p:cNvPr>
            <p:cNvGrpSpPr/>
            <p:nvPr/>
          </p:nvGrpSpPr>
          <p:grpSpPr>
            <a:xfrm>
              <a:off x="8320831" y="4104138"/>
              <a:ext cx="1663200" cy="1593946"/>
              <a:chOff x="11540097" y="4104138"/>
              <a:chExt cx="1663200" cy="1593946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1DC6FB1-39C5-F14C-AEA2-F2B5010B162A}"/>
                  </a:ext>
                </a:extLst>
              </p:cNvPr>
              <p:cNvSpPr/>
              <p:nvPr/>
            </p:nvSpPr>
            <p:spPr>
              <a:xfrm>
                <a:off x="12316461" y="4358440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FE152832-4E0D-D94A-BAA7-4B3B23862393}"/>
                      </a:ext>
                    </a:extLst>
                  </p:cNvPr>
                  <p:cNvSpPr txBox="1"/>
                  <p:nvPr/>
                </p:nvSpPr>
                <p:spPr>
                  <a:xfrm>
                    <a:off x="12284808" y="4104138"/>
                    <a:ext cx="207364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sub>
                          </m:sSub>
                        </m:oMath>
                      </m:oMathPara>
                    </a14:m>
                    <a:endParaRPr lang="de-DE" sz="1400" dirty="0"/>
                  </a:p>
                </p:txBody>
              </p:sp>
            </mc:Choice>
            <mc:Fallback xmlns="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FE152832-4E0D-D94A-BAA7-4B3B2386239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284808" y="4104138"/>
                    <a:ext cx="207364" cy="215444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23529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187B1192-329F-8746-AC9D-B59CC70820D8}"/>
                  </a:ext>
                </a:extLst>
              </p:cNvPr>
              <p:cNvCxnSpPr>
                <a:cxnSpLocks/>
                <a:stCxn id="30" idx="6"/>
                <a:endCxn id="32" idx="1"/>
              </p:cNvCxnSpPr>
              <p:nvPr/>
            </p:nvCxnSpPr>
            <p:spPr>
              <a:xfrm flipV="1">
                <a:off x="11541294" y="4430440"/>
                <a:ext cx="775167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620B6130-C1F2-DC42-A487-8302B290F4C8}"/>
                  </a:ext>
                </a:extLst>
              </p:cNvPr>
              <p:cNvCxnSpPr>
                <a:cxnSpLocks/>
                <a:stCxn id="29" idx="6"/>
                <a:endCxn id="32" idx="2"/>
              </p:cNvCxnSpPr>
              <p:nvPr/>
            </p:nvCxnSpPr>
            <p:spPr>
              <a:xfrm flipV="1">
                <a:off x="11540097" y="4502440"/>
                <a:ext cx="848364" cy="119564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E2949C15-208D-F24E-9F8B-3A7B5AD6804D}"/>
                  </a:ext>
                </a:extLst>
              </p:cNvPr>
              <p:cNvCxnSpPr>
                <a:cxnSpLocks/>
                <a:stCxn id="32" idx="3"/>
                <a:endCxn id="21" idx="2"/>
              </p:cNvCxnSpPr>
              <p:nvPr/>
            </p:nvCxnSpPr>
            <p:spPr>
              <a:xfrm>
                <a:off x="12460461" y="4430440"/>
                <a:ext cx="742836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id="{F6B11C95-33BF-7445-B3BD-2381B33B08A7}"/>
              </a:ext>
            </a:extLst>
          </p:cNvPr>
          <p:cNvSpPr/>
          <p:nvPr/>
        </p:nvSpPr>
        <p:spPr>
          <a:xfrm>
            <a:off x="3888325" y="4122995"/>
            <a:ext cx="2871876" cy="18111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4B3BDE4-E3F9-D84F-BAF7-3F608898E39A}"/>
              </a:ext>
            </a:extLst>
          </p:cNvPr>
          <p:cNvGrpSpPr/>
          <p:nvPr/>
        </p:nvGrpSpPr>
        <p:grpSpPr>
          <a:xfrm>
            <a:off x="3956693" y="4201455"/>
            <a:ext cx="2760308" cy="1683304"/>
            <a:chOff x="5168586" y="4222610"/>
            <a:chExt cx="2760308" cy="168330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ACE82126-CD28-7B47-9EA2-AA519E7CC229}"/>
                    </a:ext>
                  </a:extLst>
                </p:cNvPr>
                <p:cNvSpPr txBox="1"/>
                <p:nvPr/>
              </p:nvSpPr>
              <p:spPr>
                <a:xfrm>
                  <a:off x="5168586" y="4612123"/>
                  <a:ext cx="1152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𝑇𝑟𝑎𝑣𝑒</m:t>
                            </m:r>
                            <m:r>
                              <a:rPr lang="de-DE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𝑙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ACE82126-CD28-7B47-9EA2-AA519E7CC2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68586" y="4612123"/>
                  <a:ext cx="1152000" cy="415661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9222616-94F1-6C46-A3D9-34B267F9E6A2}"/>
                </a:ext>
              </a:extLst>
            </p:cNvPr>
            <p:cNvCxnSpPr>
              <a:cxnSpLocks/>
              <a:stCxn id="38" idx="5"/>
              <a:endCxn id="52" idx="1"/>
            </p:cNvCxnSpPr>
            <p:nvPr/>
          </p:nvCxnSpPr>
          <p:spPr>
            <a:xfrm>
              <a:off x="6151880" y="4966912"/>
              <a:ext cx="151719" cy="1355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A473AF5-22A9-7E4C-BD10-C53A0316CF97}"/>
                </a:ext>
              </a:extLst>
            </p:cNvPr>
            <p:cNvCxnSpPr>
              <a:cxnSpLocks/>
              <a:stCxn id="52" idx="0"/>
              <a:endCxn id="47" idx="4"/>
            </p:cNvCxnSpPr>
            <p:nvPr/>
          </p:nvCxnSpPr>
          <p:spPr>
            <a:xfrm flipV="1">
              <a:off x="6375599" y="4638271"/>
              <a:ext cx="184542" cy="3922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756C83D-36B0-9A4F-BECC-53CA90C3750F}"/>
                </a:ext>
              </a:extLst>
            </p:cNvPr>
            <p:cNvGrpSpPr/>
            <p:nvPr/>
          </p:nvGrpSpPr>
          <p:grpSpPr>
            <a:xfrm>
              <a:off x="6088390" y="5030479"/>
              <a:ext cx="359209" cy="409842"/>
              <a:chOff x="6783444" y="4056790"/>
              <a:chExt cx="359209" cy="409842"/>
            </a:xfrm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EDDC91B0-3294-CC4E-8E1C-5FC11FC8E1FA}"/>
                  </a:ext>
                </a:extLst>
              </p:cNvPr>
              <p:cNvSpPr/>
              <p:nvPr/>
            </p:nvSpPr>
            <p:spPr>
              <a:xfrm>
                <a:off x="6998653" y="4056790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3" name="TextBox 52">
                    <a:extLst>
                      <a:ext uri="{FF2B5EF4-FFF2-40B4-BE49-F238E27FC236}">
                        <a16:creationId xmlns:a16="http://schemas.microsoft.com/office/drawing/2014/main" id="{AA347CC2-065C-1540-A23F-D9FB4561713D}"/>
                      </a:ext>
                    </a:extLst>
                  </p:cNvPr>
                  <p:cNvSpPr txBox="1"/>
                  <p:nvPr/>
                </p:nvSpPr>
                <p:spPr>
                  <a:xfrm>
                    <a:off x="6783444" y="4200212"/>
                    <a:ext cx="341952" cy="26642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oMath>
                      </m:oMathPara>
                    </a14:m>
                    <a:endParaRPr lang="de-DE" sz="1400" dirty="0"/>
                  </a:p>
                </p:txBody>
              </p:sp>
            </mc:Choice>
            <mc:Fallback xmlns="">
              <p:sp>
                <p:nvSpPr>
                  <p:cNvPr id="53" name="TextBox 52">
                    <a:extLst>
                      <a:ext uri="{FF2B5EF4-FFF2-40B4-BE49-F238E27FC236}">
                        <a16:creationId xmlns:a16="http://schemas.microsoft.com/office/drawing/2014/main" id="{AA347CC2-065C-1540-A23F-D9FB4561713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83444" y="4200212"/>
                    <a:ext cx="341952" cy="266420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22222" b="-22727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5F197D0-F395-3240-B294-E2E949E55307}"/>
                </a:ext>
              </a:extLst>
            </p:cNvPr>
            <p:cNvCxnSpPr>
              <a:cxnSpLocks/>
              <a:stCxn id="47" idx="4"/>
              <a:endCxn id="50" idx="0"/>
            </p:cNvCxnSpPr>
            <p:nvPr/>
          </p:nvCxnSpPr>
          <p:spPr>
            <a:xfrm>
              <a:off x="6560141" y="4638271"/>
              <a:ext cx="185039" cy="3925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BCBC079-08F4-2648-88B8-25C4C124C83E}"/>
                </a:ext>
              </a:extLst>
            </p:cNvPr>
            <p:cNvCxnSpPr>
              <a:cxnSpLocks/>
              <a:stCxn id="48" idx="0"/>
              <a:endCxn id="50" idx="2"/>
            </p:cNvCxnSpPr>
            <p:nvPr/>
          </p:nvCxnSpPr>
          <p:spPr>
            <a:xfrm flipV="1">
              <a:off x="6558944" y="5174805"/>
              <a:ext cx="186236" cy="3154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C0A6485-3C8A-A746-A5D8-9195D254BBBE}"/>
                </a:ext>
              </a:extLst>
            </p:cNvPr>
            <p:cNvCxnSpPr>
              <a:cxnSpLocks/>
              <a:stCxn id="50" idx="3"/>
              <a:endCxn id="46" idx="3"/>
            </p:cNvCxnSpPr>
            <p:nvPr/>
          </p:nvCxnSpPr>
          <p:spPr>
            <a:xfrm flipV="1">
              <a:off x="6817180" y="4966912"/>
              <a:ext cx="128420" cy="1358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13100C7-8305-3D40-9931-173FAA9814B4}"/>
                </a:ext>
              </a:extLst>
            </p:cNvPr>
            <p:cNvGrpSpPr/>
            <p:nvPr/>
          </p:nvGrpSpPr>
          <p:grpSpPr>
            <a:xfrm>
              <a:off x="6673180" y="5030805"/>
              <a:ext cx="393391" cy="408488"/>
              <a:chOff x="7368234" y="4057116"/>
              <a:chExt cx="393391" cy="408488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28655374-DD21-6248-8060-5D765C0A20F0}"/>
                  </a:ext>
                </a:extLst>
              </p:cNvPr>
              <p:cNvSpPr/>
              <p:nvPr/>
            </p:nvSpPr>
            <p:spPr>
              <a:xfrm>
                <a:off x="7368234" y="4057116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2972E01F-10DF-794B-BC34-D9FAE05EAB45}"/>
                      </a:ext>
                    </a:extLst>
                  </p:cNvPr>
                  <p:cNvSpPr txBox="1"/>
                  <p:nvPr/>
                </p:nvSpPr>
                <p:spPr>
                  <a:xfrm>
                    <a:off x="7419673" y="4198095"/>
                    <a:ext cx="341952" cy="26750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oMath>
                      </m:oMathPara>
                    </a14:m>
                    <a:endParaRPr lang="de-DE" sz="1400" dirty="0"/>
                  </a:p>
                </p:txBody>
              </p:sp>
            </mc:Choice>
            <mc:Fallback xmlns="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2972E01F-10DF-794B-BC34-D9FAE05EAB4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19673" y="4198095"/>
                    <a:ext cx="341952" cy="267509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14286" b="-22727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5A7310CC-18C8-804D-865D-F418636D2596}"/>
                    </a:ext>
                  </a:extLst>
                </p:cNvPr>
                <p:cNvSpPr txBox="1"/>
                <p:nvPr/>
              </p:nvSpPr>
              <p:spPr>
                <a:xfrm>
                  <a:off x="6776894" y="4612123"/>
                  <a:ext cx="1152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𝑇𝑟𝑒𝑎𝑡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5A7310CC-18C8-804D-865D-F418636D25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6894" y="4612123"/>
                  <a:ext cx="1152000" cy="415661"/>
                </a:xfrm>
                <a:prstGeom prst="ellipse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12ACEAFB-2B99-1644-9B84-CF42C669EC9F}"/>
                    </a:ext>
                  </a:extLst>
                </p:cNvPr>
                <p:cNvSpPr txBox="1"/>
                <p:nvPr/>
              </p:nvSpPr>
              <p:spPr>
                <a:xfrm>
                  <a:off x="5984141" y="4222610"/>
                  <a:ext cx="1152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12ACEAFB-2B99-1644-9B84-CF42C669EC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84141" y="4222610"/>
                  <a:ext cx="1152000" cy="415661"/>
                </a:xfrm>
                <a:prstGeom prst="ellipse">
                  <a:avLst/>
                </a:prstGeom>
                <a:blipFill>
                  <a:blip r:embed="rId17"/>
                  <a:stretch>
                    <a:fillRect b="-2857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4F0D919A-9DBA-8643-914E-D4F25F6260DB}"/>
                    </a:ext>
                  </a:extLst>
                </p:cNvPr>
                <p:cNvSpPr txBox="1"/>
                <p:nvPr/>
              </p:nvSpPr>
              <p:spPr>
                <a:xfrm>
                  <a:off x="5982944" y="5490253"/>
                  <a:ext cx="1152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4F0D919A-9DBA-8643-914E-D4F25F6260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82944" y="5490253"/>
                  <a:ext cx="1152000" cy="415661"/>
                </a:xfrm>
                <a:prstGeom prst="ellipse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A51E938-9C53-D849-BC62-4B6DB430CB7E}"/>
                </a:ext>
              </a:extLst>
            </p:cNvPr>
            <p:cNvCxnSpPr>
              <a:cxnSpLocks/>
              <a:stCxn id="52" idx="2"/>
              <a:endCxn id="48" idx="0"/>
            </p:cNvCxnSpPr>
            <p:nvPr/>
          </p:nvCxnSpPr>
          <p:spPr>
            <a:xfrm>
              <a:off x="6375599" y="5174479"/>
              <a:ext cx="183345" cy="31577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341EBD7-26B9-EF43-B5F3-1388EF94D109}"/>
              </a:ext>
            </a:extLst>
          </p:cNvPr>
          <p:cNvGrpSpPr/>
          <p:nvPr/>
        </p:nvGrpSpPr>
        <p:grpSpPr>
          <a:xfrm>
            <a:off x="4106818" y="4277111"/>
            <a:ext cx="665430" cy="267766"/>
            <a:chOff x="3347296" y="4271099"/>
            <a:chExt cx="665430" cy="267766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8154BF6D-7B45-B047-9AAC-D0FC4BA65D0B}"/>
                </a:ext>
              </a:extLst>
            </p:cNvPr>
            <p:cNvSpPr/>
            <p:nvPr/>
          </p:nvSpPr>
          <p:spPr>
            <a:xfrm>
              <a:off x="3684991" y="4334691"/>
              <a:ext cx="144000" cy="144000"/>
            </a:xfrm>
            <a:prstGeom prst="rect">
              <a:avLst/>
            </a:prstGeom>
            <a:solidFill>
              <a:schemeClr val="tx2">
                <a:lumMod val="9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A4B8D3C0-81A7-3D4D-A257-F8575B755957}"/>
                    </a:ext>
                  </a:extLst>
                </p:cNvPr>
                <p:cNvSpPr txBox="1"/>
                <p:nvPr/>
              </p:nvSpPr>
              <p:spPr>
                <a:xfrm>
                  <a:off x="3347296" y="4271099"/>
                  <a:ext cx="341952" cy="2677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A4B8D3C0-81A7-3D4D-A257-F8575B7559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7296" y="4271099"/>
                  <a:ext cx="341952" cy="267766"/>
                </a:xfrm>
                <a:prstGeom prst="rect">
                  <a:avLst/>
                </a:prstGeom>
                <a:blipFill>
                  <a:blip r:embed="rId19"/>
                  <a:stretch>
                    <a:fillRect l="-14286" b="-2272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7B77E3DB-A2AA-FF4E-ACB2-A0F1F7C34A27}"/>
                </a:ext>
              </a:extLst>
            </p:cNvPr>
            <p:cNvCxnSpPr>
              <a:cxnSpLocks/>
              <a:stCxn id="58" idx="3"/>
              <a:endCxn id="47" idx="2"/>
            </p:cNvCxnSpPr>
            <p:nvPr/>
          </p:nvCxnSpPr>
          <p:spPr>
            <a:xfrm flipV="1">
              <a:off x="3828991" y="4403274"/>
              <a:ext cx="183735" cy="341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30368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12FF6D2-C5B2-734A-9276-EBD55B01750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de-DE" dirty="0"/>
                  <a:t>Ausrollen: Beispiel –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de-DE" b="0" i="1">
                        <a:latin typeface="Cambria Math" panose="02040503050406030204" pitchFamily="18" charset="0"/>
                      </a:rPr>
                      <m:t>=2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12FF6D2-C5B2-734A-9276-EBD55B01750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766" t="-4255" b="-2127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BD4722-ACA1-7E46-B00D-5B37B1C14B1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0001" y="1665066"/>
                <a:ext cx="3541679" cy="4240848"/>
              </a:xfrm>
            </p:spPr>
            <p:txBody>
              <a:bodyPr/>
              <a:lstStyle/>
              <a:p>
                <a:r>
                  <a:rPr lang="de-DE" dirty="0"/>
                  <a:t>Ausgerolltes Modell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p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∪</m:t>
                      </m:r>
                      <m:nary>
                        <m:naryPr>
                          <m:chr m:val="⋃"/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  <m:e>
                          <m:sSup>
                            <m:sSup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p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→|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de-DE" dirty="0"/>
              </a:p>
              <a:p>
                <a:r>
                  <a:rPr lang="de-DE" dirty="0"/>
                  <a:t>Dynamisches Faktormodell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</m:t>
                            </m:r>
                          </m:sup>
                        </m:sSup>
                      </m:e>
                    </m:d>
                  </m:oMath>
                </a14:m>
                <a:r>
                  <a:rPr lang="de-DE" dirty="0"/>
                  <a:t> mit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bSup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bSup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bSup>
                      </m:e>
                    </m:d>
                  </m:oMath>
                </a14:m>
                <a:endParaRPr lang="de-DE" dirty="0"/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b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bSup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</m:e>
                    </m:d>
                  </m:oMath>
                </a14:m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BD4722-ACA1-7E46-B00D-5B37B1C14B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1" y="1665066"/>
                <a:ext cx="3541679" cy="4240848"/>
              </a:xfrm>
              <a:blipFill>
                <a:blip r:embed="rId3"/>
                <a:stretch>
                  <a:fillRect l="-4643" t="-2209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C0E1F5-328B-A747-AB14-121C3B9EA23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904E8C-16C1-5F47-9EF1-2F5CF0C2A4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Tanya Braun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AA66DB-B8AA-B640-9B48-D0972C42A9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23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9B247C-833C-504E-BCE6-304EE64E826A}"/>
              </a:ext>
            </a:extLst>
          </p:cNvPr>
          <p:cNvSpPr/>
          <p:nvPr/>
        </p:nvSpPr>
        <p:spPr>
          <a:xfrm>
            <a:off x="6826228" y="4122995"/>
            <a:ext cx="2254551" cy="18095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C748A2-238C-8248-8CE4-83F8C67D2829}"/>
              </a:ext>
            </a:extLst>
          </p:cNvPr>
          <p:cNvSpPr/>
          <p:nvPr/>
        </p:nvSpPr>
        <p:spPr>
          <a:xfrm>
            <a:off x="9080779" y="4122995"/>
            <a:ext cx="2803508" cy="180957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E9FC6FD-4D83-FE47-9210-0CA0A51B2E4A}"/>
              </a:ext>
            </a:extLst>
          </p:cNvPr>
          <p:cNvGrpSpPr/>
          <p:nvPr/>
        </p:nvGrpSpPr>
        <p:grpSpPr>
          <a:xfrm>
            <a:off x="9083692" y="4222610"/>
            <a:ext cx="2760308" cy="1683304"/>
            <a:chOff x="5168586" y="4222610"/>
            <a:chExt cx="2760308" cy="168330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00F07C94-C977-DB45-AE93-C24344F5D896}"/>
                    </a:ext>
                  </a:extLst>
                </p:cNvPr>
                <p:cNvSpPr txBox="1"/>
                <p:nvPr/>
              </p:nvSpPr>
              <p:spPr>
                <a:xfrm>
                  <a:off x="5168586" y="4612123"/>
                  <a:ext cx="1152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𝑇𝑟𝑎𝑣𝑒</m:t>
                            </m:r>
                            <m:r>
                              <a:rPr lang="de-DE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𝑙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C4A242E0-8E1B-384B-A051-0C847F35AF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68586" y="4612123"/>
                  <a:ext cx="1152000" cy="415661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3BF2047-981E-EB48-916D-707ECB73BA01}"/>
                </a:ext>
              </a:extLst>
            </p:cNvPr>
            <p:cNvCxnSpPr>
              <a:cxnSpLocks/>
              <a:stCxn id="12" idx="5"/>
              <a:endCxn id="26" idx="1"/>
            </p:cNvCxnSpPr>
            <p:nvPr/>
          </p:nvCxnSpPr>
          <p:spPr>
            <a:xfrm>
              <a:off x="6151880" y="4966912"/>
              <a:ext cx="151719" cy="1355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00FB974-66A1-0C40-B849-A9F69C5DC0CE}"/>
                </a:ext>
              </a:extLst>
            </p:cNvPr>
            <p:cNvCxnSpPr>
              <a:cxnSpLocks/>
              <a:stCxn id="26" idx="0"/>
              <a:endCxn id="21" idx="4"/>
            </p:cNvCxnSpPr>
            <p:nvPr/>
          </p:nvCxnSpPr>
          <p:spPr>
            <a:xfrm flipV="1">
              <a:off x="6375599" y="4638271"/>
              <a:ext cx="184542" cy="3922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AD7920A-09FA-0243-B366-FAC1E864E799}"/>
                </a:ext>
              </a:extLst>
            </p:cNvPr>
            <p:cNvGrpSpPr/>
            <p:nvPr/>
          </p:nvGrpSpPr>
          <p:grpSpPr>
            <a:xfrm>
              <a:off x="6088390" y="5030479"/>
              <a:ext cx="359209" cy="409842"/>
              <a:chOff x="6783444" y="4056790"/>
              <a:chExt cx="359209" cy="409842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97BA49C-EC20-4A44-AC1C-E04D63EE740E}"/>
                  </a:ext>
                </a:extLst>
              </p:cNvPr>
              <p:cNvSpPr/>
              <p:nvPr/>
            </p:nvSpPr>
            <p:spPr>
              <a:xfrm>
                <a:off x="6998653" y="4056790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5EFF4C23-AA02-244E-855F-0109E6DA1F5E}"/>
                      </a:ext>
                    </a:extLst>
                  </p:cNvPr>
                  <p:cNvSpPr txBox="1"/>
                  <p:nvPr/>
                </p:nvSpPr>
                <p:spPr>
                  <a:xfrm>
                    <a:off x="6783444" y="4200212"/>
                    <a:ext cx="335156" cy="26642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</m:sup>
                          </m:sSubSup>
                        </m:oMath>
                      </m:oMathPara>
                    </a14:m>
                    <a:endParaRPr lang="de-DE" sz="1400" dirty="0"/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5EFF4C23-AA02-244E-855F-0109E6DA1F5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83444" y="4200212"/>
                    <a:ext cx="335156" cy="266420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8519" b="-22727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ED4DB9D-7DCD-2C4C-B9D6-CEEC51C249CC}"/>
                </a:ext>
              </a:extLst>
            </p:cNvPr>
            <p:cNvCxnSpPr>
              <a:cxnSpLocks/>
              <a:stCxn id="21" idx="4"/>
              <a:endCxn id="24" idx="0"/>
            </p:cNvCxnSpPr>
            <p:nvPr/>
          </p:nvCxnSpPr>
          <p:spPr>
            <a:xfrm>
              <a:off x="6560141" y="4638271"/>
              <a:ext cx="185039" cy="3925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6E3B566-46DE-A840-9C2C-E0F38A8804B6}"/>
                </a:ext>
              </a:extLst>
            </p:cNvPr>
            <p:cNvCxnSpPr>
              <a:cxnSpLocks/>
              <a:stCxn id="22" idx="0"/>
              <a:endCxn id="24" idx="2"/>
            </p:cNvCxnSpPr>
            <p:nvPr/>
          </p:nvCxnSpPr>
          <p:spPr>
            <a:xfrm flipV="1">
              <a:off x="6558944" y="5174805"/>
              <a:ext cx="186236" cy="3154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A890560-0785-AC41-B096-20C744E45A21}"/>
                </a:ext>
              </a:extLst>
            </p:cNvPr>
            <p:cNvCxnSpPr>
              <a:cxnSpLocks/>
              <a:stCxn id="24" idx="3"/>
              <a:endCxn id="20" idx="3"/>
            </p:cNvCxnSpPr>
            <p:nvPr/>
          </p:nvCxnSpPr>
          <p:spPr>
            <a:xfrm flipV="1">
              <a:off x="6817180" y="4966912"/>
              <a:ext cx="128420" cy="1358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C0D0537-D5C5-F24B-8DAD-9212227FD3E3}"/>
                </a:ext>
              </a:extLst>
            </p:cNvPr>
            <p:cNvGrpSpPr/>
            <p:nvPr/>
          </p:nvGrpSpPr>
          <p:grpSpPr>
            <a:xfrm>
              <a:off x="6673180" y="5030805"/>
              <a:ext cx="386595" cy="408488"/>
              <a:chOff x="7368234" y="4057116"/>
              <a:chExt cx="386595" cy="408488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FF98E91E-EECC-DB4C-8B0F-21763B4B2868}"/>
                  </a:ext>
                </a:extLst>
              </p:cNvPr>
              <p:cNvSpPr/>
              <p:nvPr/>
            </p:nvSpPr>
            <p:spPr>
              <a:xfrm>
                <a:off x="7368234" y="4057116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6F181D50-C1B1-B942-B62D-761D96E54347}"/>
                      </a:ext>
                    </a:extLst>
                  </p:cNvPr>
                  <p:cNvSpPr txBox="1"/>
                  <p:nvPr/>
                </p:nvSpPr>
                <p:spPr>
                  <a:xfrm>
                    <a:off x="7419673" y="4198095"/>
                    <a:ext cx="335156" cy="26750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</m:sup>
                          </m:sSubSup>
                        </m:oMath>
                      </m:oMathPara>
                    </a14:m>
                    <a:endParaRPr lang="de-DE" sz="1400" dirty="0"/>
                  </a:p>
                </p:txBody>
              </p:sp>
            </mc:Choice>
            <mc:Fallback xmlns="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6F181D50-C1B1-B942-B62D-761D96E5434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19673" y="4198095"/>
                    <a:ext cx="335156" cy="26750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8519" b="-22727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732BD509-A915-8044-8949-7FD4C73EE82A}"/>
                    </a:ext>
                  </a:extLst>
                </p:cNvPr>
                <p:cNvSpPr txBox="1"/>
                <p:nvPr/>
              </p:nvSpPr>
              <p:spPr>
                <a:xfrm>
                  <a:off x="6776894" y="4612123"/>
                  <a:ext cx="1152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𝑇𝑟𝑒𝑎𝑡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41BB3B2E-E5BB-2947-82F8-03AC37984D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6894" y="4612123"/>
                  <a:ext cx="1152000" cy="415661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C254C7AA-B7E0-2346-837B-B9B3949D4A86}"/>
                    </a:ext>
                  </a:extLst>
                </p:cNvPr>
                <p:cNvSpPr txBox="1"/>
                <p:nvPr/>
              </p:nvSpPr>
              <p:spPr>
                <a:xfrm>
                  <a:off x="5984141" y="4222610"/>
                  <a:ext cx="1152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D5602D9A-7651-B847-9610-A2D34E18C7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84141" y="4222610"/>
                  <a:ext cx="1152000" cy="415661"/>
                </a:xfrm>
                <a:prstGeom prst="ellipse">
                  <a:avLst/>
                </a:prstGeom>
                <a:blipFill>
                  <a:blip r:embed="rId8"/>
                  <a:stretch>
                    <a:fillRect b="-5714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D154485A-1575-9F43-84C9-E83E5917032B}"/>
                    </a:ext>
                  </a:extLst>
                </p:cNvPr>
                <p:cNvSpPr txBox="1"/>
                <p:nvPr/>
              </p:nvSpPr>
              <p:spPr>
                <a:xfrm>
                  <a:off x="5982944" y="5490253"/>
                  <a:ext cx="1152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56C94064-8170-B249-AA0E-BE1C8357CC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82944" y="5490253"/>
                  <a:ext cx="1152000" cy="415661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86A5518-3B91-EA4D-87E8-E665E8149420}"/>
                </a:ext>
              </a:extLst>
            </p:cNvPr>
            <p:cNvCxnSpPr>
              <a:cxnSpLocks/>
              <a:stCxn id="26" idx="2"/>
              <a:endCxn id="22" idx="0"/>
            </p:cNvCxnSpPr>
            <p:nvPr/>
          </p:nvCxnSpPr>
          <p:spPr>
            <a:xfrm>
              <a:off x="6375599" y="5174479"/>
              <a:ext cx="183345" cy="31577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A68EA7F-F291-1A4C-8282-87DC3FDFB33E}"/>
              </a:ext>
            </a:extLst>
          </p:cNvPr>
          <p:cNvGrpSpPr/>
          <p:nvPr/>
        </p:nvGrpSpPr>
        <p:grpSpPr>
          <a:xfrm>
            <a:off x="6902996" y="4104138"/>
            <a:ext cx="2996251" cy="1801776"/>
            <a:chOff x="6987780" y="4104138"/>
            <a:chExt cx="2996251" cy="18017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7765AF83-05CA-F04E-AAAA-3F99BE728A8D}"/>
                    </a:ext>
                  </a:extLst>
                </p:cNvPr>
                <p:cNvSpPr txBox="1"/>
                <p:nvPr/>
              </p:nvSpPr>
              <p:spPr>
                <a:xfrm>
                  <a:off x="6987780" y="5490253"/>
                  <a:ext cx="1333051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7765AF83-05CA-F04E-AAAA-3F99BE728A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87780" y="5490253"/>
                  <a:ext cx="1333051" cy="415661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1BD46407-626F-7745-9768-E5AB3AC994C1}"/>
                    </a:ext>
                  </a:extLst>
                </p:cNvPr>
                <p:cNvSpPr txBox="1"/>
                <p:nvPr/>
              </p:nvSpPr>
              <p:spPr>
                <a:xfrm>
                  <a:off x="6988977" y="4222610"/>
                  <a:ext cx="1333051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1BD46407-626F-7745-9768-E5AB3AC994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88977" y="4222610"/>
                  <a:ext cx="1333051" cy="415661"/>
                </a:xfrm>
                <a:prstGeom prst="ellipse">
                  <a:avLst/>
                </a:prstGeom>
                <a:blipFill>
                  <a:blip r:embed="rId11"/>
                  <a:stretch>
                    <a:fillRect b="-5714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67E2C68-0D4C-5842-AE34-2C79F6BAACF7}"/>
                </a:ext>
              </a:extLst>
            </p:cNvPr>
            <p:cNvGrpSpPr/>
            <p:nvPr/>
          </p:nvGrpSpPr>
          <p:grpSpPr>
            <a:xfrm>
              <a:off x="8320831" y="4104138"/>
              <a:ext cx="1663200" cy="1593946"/>
              <a:chOff x="11540097" y="4104138"/>
              <a:chExt cx="1663200" cy="1593946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1DC6FB1-39C5-F14C-AEA2-F2B5010B162A}"/>
                  </a:ext>
                </a:extLst>
              </p:cNvPr>
              <p:cNvSpPr/>
              <p:nvPr/>
            </p:nvSpPr>
            <p:spPr>
              <a:xfrm>
                <a:off x="12316461" y="4358440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FE152832-4E0D-D94A-BAA7-4B3B23862393}"/>
                      </a:ext>
                    </a:extLst>
                  </p:cNvPr>
                  <p:cNvSpPr txBox="1"/>
                  <p:nvPr/>
                </p:nvSpPr>
                <p:spPr>
                  <a:xfrm>
                    <a:off x="12284808" y="4104138"/>
                    <a:ext cx="207364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sub>
                          </m:sSub>
                        </m:oMath>
                      </m:oMathPara>
                    </a14:m>
                    <a:endParaRPr lang="de-DE" sz="1400" dirty="0"/>
                  </a:p>
                </p:txBody>
              </p:sp>
            </mc:Choice>
            <mc:Fallback xmlns="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FE152832-4E0D-D94A-BAA7-4B3B2386239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284808" y="4104138"/>
                    <a:ext cx="207364" cy="215444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23529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187B1192-329F-8746-AC9D-B59CC70820D8}"/>
                  </a:ext>
                </a:extLst>
              </p:cNvPr>
              <p:cNvCxnSpPr>
                <a:cxnSpLocks/>
                <a:stCxn id="30" idx="6"/>
                <a:endCxn id="32" idx="1"/>
              </p:cNvCxnSpPr>
              <p:nvPr/>
            </p:nvCxnSpPr>
            <p:spPr>
              <a:xfrm flipV="1">
                <a:off x="11541294" y="4430440"/>
                <a:ext cx="775167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620B6130-C1F2-DC42-A487-8302B290F4C8}"/>
                  </a:ext>
                </a:extLst>
              </p:cNvPr>
              <p:cNvCxnSpPr>
                <a:cxnSpLocks/>
                <a:stCxn id="29" idx="6"/>
                <a:endCxn id="32" idx="2"/>
              </p:cNvCxnSpPr>
              <p:nvPr/>
            </p:nvCxnSpPr>
            <p:spPr>
              <a:xfrm flipV="1">
                <a:off x="11540097" y="4502440"/>
                <a:ext cx="848364" cy="119564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E2949C15-208D-F24E-9F8B-3A7B5AD6804D}"/>
                  </a:ext>
                </a:extLst>
              </p:cNvPr>
              <p:cNvCxnSpPr>
                <a:cxnSpLocks/>
                <a:stCxn id="32" idx="3"/>
                <a:endCxn id="21" idx="2"/>
              </p:cNvCxnSpPr>
              <p:nvPr/>
            </p:nvCxnSpPr>
            <p:spPr>
              <a:xfrm>
                <a:off x="12460461" y="4430440"/>
                <a:ext cx="742836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id="{F6B11C95-33BF-7445-B3BD-2381B33B08A7}"/>
              </a:ext>
            </a:extLst>
          </p:cNvPr>
          <p:cNvSpPr/>
          <p:nvPr/>
        </p:nvSpPr>
        <p:spPr>
          <a:xfrm>
            <a:off x="3888325" y="4122995"/>
            <a:ext cx="2871876" cy="18111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4B3BDE4-E3F9-D84F-BAF7-3F608898E39A}"/>
              </a:ext>
            </a:extLst>
          </p:cNvPr>
          <p:cNvGrpSpPr/>
          <p:nvPr/>
        </p:nvGrpSpPr>
        <p:grpSpPr>
          <a:xfrm>
            <a:off x="3956693" y="4201455"/>
            <a:ext cx="2760308" cy="1683304"/>
            <a:chOff x="5168586" y="4222610"/>
            <a:chExt cx="2760308" cy="168330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ACE82126-CD28-7B47-9EA2-AA519E7CC229}"/>
                    </a:ext>
                  </a:extLst>
                </p:cNvPr>
                <p:cNvSpPr txBox="1"/>
                <p:nvPr/>
              </p:nvSpPr>
              <p:spPr>
                <a:xfrm>
                  <a:off x="5168586" y="4612123"/>
                  <a:ext cx="1152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𝑇𝑟𝑎𝑣𝑒</m:t>
                            </m:r>
                            <m:r>
                              <a:rPr lang="de-DE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𝑙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ACE82126-CD28-7B47-9EA2-AA519E7CC2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68586" y="4612123"/>
                  <a:ext cx="1152000" cy="415661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9222616-94F1-6C46-A3D9-34B267F9E6A2}"/>
                </a:ext>
              </a:extLst>
            </p:cNvPr>
            <p:cNvCxnSpPr>
              <a:cxnSpLocks/>
              <a:stCxn id="38" idx="5"/>
              <a:endCxn id="52" idx="1"/>
            </p:cNvCxnSpPr>
            <p:nvPr/>
          </p:nvCxnSpPr>
          <p:spPr>
            <a:xfrm>
              <a:off x="6151880" y="4966912"/>
              <a:ext cx="151719" cy="1355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A473AF5-22A9-7E4C-BD10-C53A0316CF97}"/>
                </a:ext>
              </a:extLst>
            </p:cNvPr>
            <p:cNvCxnSpPr>
              <a:cxnSpLocks/>
              <a:stCxn id="52" idx="0"/>
              <a:endCxn id="47" idx="4"/>
            </p:cNvCxnSpPr>
            <p:nvPr/>
          </p:nvCxnSpPr>
          <p:spPr>
            <a:xfrm flipV="1">
              <a:off x="6375599" y="4638271"/>
              <a:ext cx="184542" cy="3922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756C83D-36B0-9A4F-BECC-53CA90C3750F}"/>
                </a:ext>
              </a:extLst>
            </p:cNvPr>
            <p:cNvGrpSpPr/>
            <p:nvPr/>
          </p:nvGrpSpPr>
          <p:grpSpPr>
            <a:xfrm>
              <a:off x="6088390" y="5030479"/>
              <a:ext cx="359209" cy="409842"/>
              <a:chOff x="6783444" y="4056790"/>
              <a:chExt cx="359209" cy="409842"/>
            </a:xfrm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EDDC91B0-3294-CC4E-8E1C-5FC11FC8E1FA}"/>
                  </a:ext>
                </a:extLst>
              </p:cNvPr>
              <p:cNvSpPr/>
              <p:nvPr/>
            </p:nvSpPr>
            <p:spPr>
              <a:xfrm>
                <a:off x="6998653" y="4056790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3" name="TextBox 52">
                    <a:extLst>
                      <a:ext uri="{FF2B5EF4-FFF2-40B4-BE49-F238E27FC236}">
                        <a16:creationId xmlns:a16="http://schemas.microsoft.com/office/drawing/2014/main" id="{AA347CC2-065C-1540-A23F-D9FB4561713D}"/>
                      </a:ext>
                    </a:extLst>
                  </p:cNvPr>
                  <p:cNvSpPr txBox="1"/>
                  <p:nvPr/>
                </p:nvSpPr>
                <p:spPr>
                  <a:xfrm>
                    <a:off x="6783444" y="4200212"/>
                    <a:ext cx="341952" cy="26642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oMath>
                      </m:oMathPara>
                    </a14:m>
                    <a:endParaRPr lang="de-DE" sz="1400" dirty="0"/>
                  </a:p>
                </p:txBody>
              </p:sp>
            </mc:Choice>
            <mc:Fallback xmlns="">
              <p:sp>
                <p:nvSpPr>
                  <p:cNvPr id="53" name="TextBox 52">
                    <a:extLst>
                      <a:ext uri="{FF2B5EF4-FFF2-40B4-BE49-F238E27FC236}">
                        <a16:creationId xmlns:a16="http://schemas.microsoft.com/office/drawing/2014/main" id="{AA347CC2-065C-1540-A23F-D9FB4561713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83444" y="4200212"/>
                    <a:ext cx="341952" cy="266420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22222" b="-22727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5F197D0-F395-3240-B294-E2E949E55307}"/>
                </a:ext>
              </a:extLst>
            </p:cNvPr>
            <p:cNvCxnSpPr>
              <a:cxnSpLocks/>
              <a:stCxn id="47" idx="4"/>
              <a:endCxn id="50" idx="0"/>
            </p:cNvCxnSpPr>
            <p:nvPr/>
          </p:nvCxnSpPr>
          <p:spPr>
            <a:xfrm>
              <a:off x="6560141" y="4638271"/>
              <a:ext cx="185039" cy="3925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BCBC079-08F4-2648-88B8-25C4C124C83E}"/>
                </a:ext>
              </a:extLst>
            </p:cNvPr>
            <p:cNvCxnSpPr>
              <a:cxnSpLocks/>
              <a:stCxn id="48" idx="0"/>
              <a:endCxn id="50" idx="2"/>
            </p:cNvCxnSpPr>
            <p:nvPr/>
          </p:nvCxnSpPr>
          <p:spPr>
            <a:xfrm flipV="1">
              <a:off x="6558944" y="5174805"/>
              <a:ext cx="186236" cy="3154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C0A6485-3C8A-A746-A5D8-9195D254BBBE}"/>
                </a:ext>
              </a:extLst>
            </p:cNvPr>
            <p:cNvCxnSpPr>
              <a:cxnSpLocks/>
              <a:stCxn id="50" idx="3"/>
              <a:endCxn id="46" idx="3"/>
            </p:cNvCxnSpPr>
            <p:nvPr/>
          </p:nvCxnSpPr>
          <p:spPr>
            <a:xfrm flipV="1">
              <a:off x="6817180" y="4966912"/>
              <a:ext cx="128420" cy="1358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13100C7-8305-3D40-9931-173FAA9814B4}"/>
                </a:ext>
              </a:extLst>
            </p:cNvPr>
            <p:cNvGrpSpPr/>
            <p:nvPr/>
          </p:nvGrpSpPr>
          <p:grpSpPr>
            <a:xfrm>
              <a:off x="6673180" y="5030805"/>
              <a:ext cx="393391" cy="408488"/>
              <a:chOff x="7368234" y="4057116"/>
              <a:chExt cx="393391" cy="408488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28655374-DD21-6248-8060-5D765C0A20F0}"/>
                  </a:ext>
                </a:extLst>
              </p:cNvPr>
              <p:cNvSpPr/>
              <p:nvPr/>
            </p:nvSpPr>
            <p:spPr>
              <a:xfrm>
                <a:off x="7368234" y="4057116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2972E01F-10DF-794B-BC34-D9FAE05EAB45}"/>
                      </a:ext>
                    </a:extLst>
                  </p:cNvPr>
                  <p:cNvSpPr txBox="1"/>
                  <p:nvPr/>
                </p:nvSpPr>
                <p:spPr>
                  <a:xfrm>
                    <a:off x="7419673" y="4198095"/>
                    <a:ext cx="341952" cy="26750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oMath>
                      </m:oMathPara>
                    </a14:m>
                    <a:endParaRPr lang="de-DE" sz="1400" dirty="0"/>
                  </a:p>
                </p:txBody>
              </p:sp>
            </mc:Choice>
            <mc:Fallback xmlns="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2972E01F-10DF-794B-BC34-D9FAE05EAB4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19673" y="4198095"/>
                    <a:ext cx="341952" cy="267509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14286" b="-22727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5A7310CC-18C8-804D-865D-F418636D2596}"/>
                    </a:ext>
                  </a:extLst>
                </p:cNvPr>
                <p:cNvSpPr txBox="1"/>
                <p:nvPr/>
              </p:nvSpPr>
              <p:spPr>
                <a:xfrm>
                  <a:off x="6776894" y="4612123"/>
                  <a:ext cx="1152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𝑇𝑟𝑒𝑎𝑡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5A7310CC-18C8-804D-865D-F418636D25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6894" y="4612123"/>
                  <a:ext cx="1152000" cy="415661"/>
                </a:xfrm>
                <a:prstGeom prst="ellipse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12ACEAFB-2B99-1644-9B84-CF42C669EC9F}"/>
                    </a:ext>
                  </a:extLst>
                </p:cNvPr>
                <p:cNvSpPr txBox="1"/>
                <p:nvPr/>
              </p:nvSpPr>
              <p:spPr>
                <a:xfrm>
                  <a:off x="5984141" y="4222610"/>
                  <a:ext cx="1152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12ACEAFB-2B99-1644-9B84-CF42C669EC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84141" y="4222610"/>
                  <a:ext cx="1152000" cy="415661"/>
                </a:xfrm>
                <a:prstGeom prst="ellipse">
                  <a:avLst/>
                </a:prstGeom>
                <a:blipFill>
                  <a:blip r:embed="rId17"/>
                  <a:stretch>
                    <a:fillRect b="-2857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4F0D919A-9DBA-8643-914E-D4F25F6260DB}"/>
                    </a:ext>
                  </a:extLst>
                </p:cNvPr>
                <p:cNvSpPr txBox="1"/>
                <p:nvPr/>
              </p:nvSpPr>
              <p:spPr>
                <a:xfrm>
                  <a:off x="5982944" y="5490253"/>
                  <a:ext cx="1152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4F0D919A-9DBA-8643-914E-D4F25F6260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82944" y="5490253"/>
                  <a:ext cx="1152000" cy="415661"/>
                </a:xfrm>
                <a:prstGeom prst="ellipse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A51E938-9C53-D849-BC62-4B6DB430CB7E}"/>
                </a:ext>
              </a:extLst>
            </p:cNvPr>
            <p:cNvCxnSpPr>
              <a:cxnSpLocks/>
              <a:stCxn id="52" idx="2"/>
              <a:endCxn id="48" idx="0"/>
            </p:cNvCxnSpPr>
            <p:nvPr/>
          </p:nvCxnSpPr>
          <p:spPr>
            <a:xfrm>
              <a:off x="6375599" y="5174479"/>
              <a:ext cx="183345" cy="31577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341EBD7-26B9-EF43-B5F3-1388EF94D109}"/>
              </a:ext>
            </a:extLst>
          </p:cNvPr>
          <p:cNvGrpSpPr/>
          <p:nvPr/>
        </p:nvGrpSpPr>
        <p:grpSpPr>
          <a:xfrm>
            <a:off x="4106818" y="4277111"/>
            <a:ext cx="665430" cy="267766"/>
            <a:chOff x="3347296" y="4271099"/>
            <a:chExt cx="665430" cy="267766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8154BF6D-7B45-B047-9AAC-D0FC4BA65D0B}"/>
                </a:ext>
              </a:extLst>
            </p:cNvPr>
            <p:cNvSpPr/>
            <p:nvPr/>
          </p:nvSpPr>
          <p:spPr>
            <a:xfrm>
              <a:off x="3684991" y="4334691"/>
              <a:ext cx="144000" cy="144000"/>
            </a:xfrm>
            <a:prstGeom prst="rect">
              <a:avLst/>
            </a:prstGeom>
            <a:solidFill>
              <a:schemeClr val="tx2">
                <a:lumMod val="9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A4B8D3C0-81A7-3D4D-A257-F8575B755957}"/>
                    </a:ext>
                  </a:extLst>
                </p:cNvPr>
                <p:cNvSpPr txBox="1"/>
                <p:nvPr/>
              </p:nvSpPr>
              <p:spPr>
                <a:xfrm>
                  <a:off x="3347296" y="4271099"/>
                  <a:ext cx="341952" cy="2677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A4B8D3C0-81A7-3D4D-A257-F8575B7559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7296" y="4271099"/>
                  <a:ext cx="341952" cy="267766"/>
                </a:xfrm>
                <a:prstGeom prst="rect">
                  <a:avLst/>
                </a:prstGeom>
                <a:blipFill>
                  <a:blip r:embed="rId19"/>
                  <a:stretch>
                    <a:fillRect l="-14286" b="-2272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7B77E3DB-A2AA-FF4E-ACB2-A0F1F7C34A27}"/>
                </a:ext>
              </a:extLst>
            </p:cNvPr>
            <p:cNvCxnSpPr>
              <a:cxnSpLocks/>
              <a:stCxn id="58" idx="3"/>
              <a:endCxn id="47" idx="2"/>
            </p:cNvCxnSpPr>
            <p:nvPr/>
          </p:nvCxnSpPr>
          <p:spPr>
            <a:xfrm flipV="1">
              <a:off x="3828991" y="4403274"/>
              <a:ext cx="183735" cy="341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Rectangle 84">
            <a:extLst>
              <a:ext uri="{FF2B5EF4-FFF2-40B4-BE49-F238E27FC236}">
                <a16:creationId xmlns:a16="http://schemas.microsoft.com/office/drawing/2014/main" id="{194589EE-B771-264C-97A2-53F90F3962CE}"/>
              </a:ext>
            </a:extLst>
          </p:cNvPr>
          <p:cNvSpPr/>
          <p:nvPr/>
        </p:nvSpPr>
        <p:spPr>
          <a:xfrm>
            <a:off x="3873071" y="2322130"/>
            <a:ext cx="2559480" cy="16052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/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2063BC7-C864-624B-BD01-6574801C5329}"/>
              </a:ext>
            </a:extLst>
          </p:cNvPr>
          <p:cNvGrpSpPr/>
          <p:nvPr/>
        </p:nvGrpSpPr>
        <p:grpSpPr>
          <a:xfrm>
            <a:off x="3933667" y="2391671"/>
            <a:ext cx="2446526" cy="1491950"/>
            <a:chOff x="5168586" y="4222610"/>
            <a:chExt cx="2760308" cy="168330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126F1556-04F1-0546-8C0C-356704ECF207}"/>
                    </a:ext>
                  </a:extLst>
                </p:cNvPr>
                <p:cNvSpPr txBox="1"/>
                <p:nvPr/>
              </p:nvSpPr>
              <p:spPr>
                <a:xfrm>
                  <a:off x="5168586" y="4612124"/>
                  <a:ext cx="1152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6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600" i="1">
                                <a:latin typeface="Cambria Math" charset="0"/>
                              </a:rPr>
                              <m:t>𝑇𝑟𝑎𝑣𝑒</m:t>
                            </m:r>
                            <m:r>
                              <a:rPr lang="de-DE" sz="160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𝑙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600" dirty="0"/>
                </a:p>
              </p:txBody>
            </p:sp>
          </mc:Choice>
          <mc:Fallback xmlns=""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126F1556-04F1-0546-8C0C-356704ECF2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68586" y="4612124"/>
                  <a:ext cx="1152000" cy="415661"/>
                </a:xfrm>
                <a:prstGeom prst="ellipse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3F5A2F0B-9D9D-554C-8B0F-64ECF004DAF7}"/>
                </a:ext>
              </a:extLst>
            </p:cNvPr>
            <p:cNvCxnSpPr>
              <a:cxnSpLocks/>
              <a:stCxn id="87" idx="5"/>
              <a:endCxn id="101" idx="1"/>
            </p:cNvCxnSpPr>
            <p:nvPr/>
          </p:nvCxnSpPr>
          <p:spPr>
            <a:xfrm>
              <a:off x="6151880" y="4966912"/>
              <a:ext cx="151719" cy="1355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950E3BC8-CE82-BD47-9A8E-1CB1AC25960D}"/>
                </a:ext>
              </a:extLst>
            </p:cNvPr>
            <p:cNvCxnSpPr>
              <a:cxnSpLocks/>
              <a:stCxn id="101" idx="0"/>
              <a:endCxn id="96" idx="4"/>
            </p:cNvCxnSpPr>
            <p:nvPr/>
          </p:nvCxnSpPr>
          <p:spPr>
            <a:xfrm flipV="1">
              <a:off x="6375599" y="4638271"/>
              <a:ext cx="184542" cy="3922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E868DA0B-D5F3-924B-9F76-74ED0A0182EF}"/>
                </a:ext>
              </a:extLst>
            </p:cNvPr>
            <p:cNvGrpSpPr/>
            <p:nvPr/>
          </p:nvGrpSpPr>
          <p:grpSpPr>
            <a:xfrm>
              <a:off x="6088390" y="5030479"/>
              <a:ext cx="359209" cy="409841"/>
              <a:chOff x="6783444" y="4056790"/>
              <a:chExt cx="359209" cy="409841"/>
            </a:xfrm>
          </p:grpSpPr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854EACD4-6DB8-0C49-AE36-D83B2250F915}"/>
                  </a:ext>
                </a:extLst>
              </p:cNvPr>
              <p:cNvSpPr/>
              <p:nvPr/>
            </p:nvSpPr>
            <p:spPr>
              <a:xfrm>
                <a:off x="6998653" y="4056790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2" name="TextBox 101">
                    <a:extLst>
                      <a:ext uri="{FF2B5EF4-FFF2-40B4-BE49-F238E27FC236}">
                        <a16:creationId xmlns:a16="http://schemas.microsoft.com/office/drawing/2014/main" id="{6D744D23-3F3B-6B4E-AE0D-C6C0661B29AE}"/>
                      </a:ext>
                    </a:extLst>
                  </p:cNvPr>
                  <p:cNvSpPr txBox="1"/>
                  <p:nvPr/>
                </p:nvSpPr>
                <p:spPr>
                  <a:xfrm>
                    <a:off x="6783444" y="4200211"/>
                    <a:ext cx="341952" cy="26642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oMath>
                      </m:oMathPara>
                    </a14:m>
                    <a:endParaRPr lang="de-DE" sz="1200" dirty="0"/>
                  </a:p>
                </p:txBody>
              </p:sp>
            </mc:Choice>
            <mc:Fallback xmlns="">
              <p:sp>
                <p:nvSpPr>
                  <p:cNvPr id="102" name="TextBox 101">
                    <a:extLst>
                      <a:ext uri="{FF2B5EF4-FFF2-40B4-BE49-F238E27FC236}">
                        <a16:creationId xmlns:a16="http://schemas.microsoft.com/office/drawing/2014/main" id="{6D744D23-3F3B-6B4E-AE0D-C6C0661B29A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83444" y="4200211"/>
                    <a:ext cx="341952" cy="266420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12000" b="-21053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5E0EF0C8-DDBA-2F45-86F1-617199F0D86D}"/>
                </a:ext>
              </a:extLst>
            </p:cNvPr>
            <p:cNvCxnSpPr>
              <a:cxnSpLocks/>
              <a:stCxn id="96" idx="4"/>
              <a:endCxn id="99" idx="0"/>
            </p:cNvCxnSpPr>
            <p:nvPr/>
          </p:nvCxnSpPr>
          <p:spPr>
            <a:xfrm>
              <a:off x="6560141" y="4638271"/>
              <a:ext cx="185039" cy="3925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825C4B44-712E-C74F-81DF-BD094BB80ED8}"/>
                </a:ext>
              </a:extLst>
            </p:cNvPr>
            <p:cNvCxnSpPr>
              <a:cxnSpLocks/>
              <a:stCxn id="97" idx="0"/>
              <a:endCxn id="99" idx="2"/>
            </p:cNvCxnSpPr>
            <p:nvPr/>
          </p:nvCxnSpPr>
          <p:spPr>
            <a:xfrm flipV="1">
              <a:off x="6558944" y="5174805"/>
              <a:ext cx="186236" cy="3154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B7DCC813-9659-884B-85A2-890A84548857}"/>
                </a:ext>
              </a:extLst>
            </p:cNvPr>
            <p:cNvCxnSpPr>
              <a:cxnSpLocks/>
              <a:stCxn id="99" idx="3"/>
              <a:endCxn id="95" idx="3"/>
            </p:cNvCxnSpPr>
            <p:nvPr/>
          </p:nvCxnSpPr>
          <p:spPr>
            <a:xfrm flipV="1">
              <a:off x="6817180" y="4966912"/>
              <a:ext cx="128420" cy="1358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7F90A0EE-4CC8-3C4B-AA06-98EE2D497BDB}"/>
                </a:ext>
              </a:extLst>
            </p:cNvPr>
            <p:cNvGrpSpPr/>
            <p:nvPr/>
          </p:nvGrpSpPr>
          <p:grpSpPr>
            <a:xfrm>
              <a:off x="6673180" y="5030805"/>
              <a:ext cx="393391" cy="408488"/>
              <a:chOff x="7368234" y="4057116"/>
              <a:chExt cx="393391" cy="408488"/>
            </a:xfrm>
          </p:grpSpPr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36CDCDD9-D6D0-9B49-BB31-1ACEC9BFEB83}"/>
                  </a:ext>
                </a:extLst>
              </p:cNvPr>
              <p:cNvSpPr/>
              <p:nvPr/>
            </p:nvSpPr>
            <p:spPr>
              <a:xfrm>
                <a:off x="7368234" y="4057116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0" name="TextBox 99">
                    <a:extLst>
                      <a:ext uri="{FF2B5EF4-FFF2-40B4-BE49-F238E27FC236}">
                        <a16:creationId xmlns:a16="http://schemas.microsoft.com/office/drawing/2014/main" id="{71711174-F6D6-1241-9654-EB2D3CF78E66}"/>
                      </a:ext>
                    </a:extLst>
                  </p:cNvPr>
                  <p:cNvSpPr txBox="1"/>
                  <p:nvPr/>
                </p:nvSpPr>
                <p:spPr>
                  <a:xfrm>
                    <a:off x="7419673" y="4198095"/>
                    <a:ext cx="341952" cy="26750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oMath>
                      </m:oMathPara>
                    </a14:m>
                    <a:endParaRPr lang="de-DE" sz="1200" dirty="0"/>
                  </a:p>
                </p:txBody>
              </p:sp>
            </mc:Choice>
            <mc:Fallback xmlns="">
              <p:sp>
                <p:nvSpPr>
                  <p:cNvPr id="100" name="TextBox 99">
                    <a:extLst>
                      <a:ext uri="{FF2B5EF4-FFF2-40B4-BE49-F238E27FC236}">
                        <a16:creationId xmlns:a16="http://schemas.microsoft.com/office/drawing/2014/main" id="{71711174-F6D6-1241-9654-EB2D3CF78E6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19673" y="4198095"/>
                    <a:ext cx="341952" cy="267509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 l="-12000" b="-21053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C564E9AF-0046-D049-85CC-B372CAB37956}"/>
                    </a:ext>
                  </a:extLst>
                </p:cNvPr>
                <p:cNvSpPr txBox="1"/>
                <p:nvPr/>
              </p:nvSpPr>
              <p:spPr>
                <a:xfrm>
                  <a:off x="6776894" y="4612124"/>
                  <a:ext cx="1152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6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600" b="0" i="1" smtClean="0">
                                <a:latin typeface="Cambria Math" panose="02040503050406030204" pitchFamily="18" charset="0"/>
                              </a:rPr>
                              <m:t>𝑇𝑟𝑒𝑎𝑡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600" dirty="0"/>
                </a:p>
              </p:txBody>
            </p:sp>
          </mc:Choice>
          <mc:Fallback xmlns=""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C564E9AF-0046-D049-85CC-B372CAB3795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6894" y="4612124"/>
                  <a:ext cx="1152000" cy="415661"/>
                </a:xfrm>
                <a:prstGeom prst="ellipse">
                  <a:avLst/>
                </a:prstGeom>
                <a:blipFill>
                  <a:blip r:embed="rId2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21CAAE46-BD26-564D-8828-537E7FF5DAEB}"/>
                    </a:ext>
                  </a:extLst>
                </p:cNvPr>
                <p:cNvSpPr txBox="1"/>
                <p:nvPr/>
              </p:nvSpPr>
              <p:spPr>
                <a:xfrm>
                  <a:off x="5984142" y="4222610"/>
                  <a:ext cx="1152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6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600" b="0" i="1" smtClean="0"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600" dirty="0"/>
                </a:p>
              </p:txBody>
            </p:sp>
          </mc:Choice>
          <mc:Fallback xmlns=""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21CAAE46-BD26-564D-8828-537E7FF5DA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84142" y="4222610"/>
                  <a:ext cx="1152000" cy="415661"/>
                </a:xfrm>
                <a:prstGeom prst="ellipse">
                  <a:avLst/>
                </a:prstGeom>
                <a:blipFill>
                  <a:blip r:embed="rId2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45698198-E956-A145-8766-6BEB5B72ADFA}"/>
                    </a:ext>
                  </a:extLst>
                </p:cNvPr>
                <p:cNvSpPr txBox="1"/>
                <p:nvPr/>
              </p:nvSpPr>
              <p:spPr>
                <a:xfrm>
                  <a:off x="5982945" y="5490252"/>
                  <a:ext cx="1152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6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600" b="0" i="1" smtClean="0"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6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45698198-E956-A145-8766-6BEB5B72AD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82945" y="5490252"/>
                  <a:ext cx="1152000" cy="415661"/>
                </a:xfrm>
                <a:prstGeom prst="ellipse">
                  <a:avLst/>
                </a:prstGeom>
                <a:blipFill>
                  <a:blip r:embed="rId2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DC4450C9-C279-424F-9F1B-2ECEDE0DA20B}"/>
                </a:ext>
              </a:extLst>
            </p:cNvPr>
            <p:cNvCxnSpPr>
              <a:cxnSpLocks/>
              <a:stCxn id="101" idx="2"/>
              <a:endCxn id="97" idx="0"/>
            </p:cNvCxnSpPr>
            <p:nvPr/>
          </p:nvCxnSpPr>
          <p:spPr>
            <a:xfrm>
              <a:off x="6375599" y="5174479"/>
              <a:ext cx="183345" cy="31577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8A327BCB-1D16-2F4C-A768-3DAF95737628}"/>
              </a:ext>
            </a:extLst>
          </p:cNvPr>
          <p:cNvGrpSpPr/>
          <p:nvPr/>
        </p:nvGrpSpPr>
        <p:grpSpPr>
          <a:xfrm>
            <a:off x="4062312" y="2455698"/>
            <a:ext cx="594199" cy="237327"/>
            <a:chOff x="3342316" y="2228015"/>
            <a:chExt cx="670409" cy="267766"/>
          </a:xfrm>
        </p:grpSpPr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65B75BF1-1ABF-5B44-A5F4-31A3F4095501}"/>
                </a:ext>
              </a:extLst>
            </p:cNvPr>
            <p:cNvSpPr/>
            <p:nvPr/>
          </p:nvSpPr>
          <p:spPr>
            <a:xfrm>
              <a:off x="3680011" y="2291607"/>
              <a:ext cx="144000" cy="144000"/>
            </a:xfrm>
            <a:prstGeom prst="rect">
              <a:avLst/>
            </a:prstGeom>
            <a:solidFill>
              <a:schemeClr val="tx2">
                <a:lumMod val="9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C9CE3B53-4F0B-DB4C-A796-E5C9AEF2B4EA}"/>
                    </a:ext>
                  </a:extLst>
                </p:cNvPr>
                <p:cNvSpPr txBox="1"/>
                <p:nvPr/>
              </p:nvSpPr>
              <p:spPr>
                <a:xfrm>
                  <a:off x="3342316" y="2228015"/>
                  <a:ext cx="341952" cy="2677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2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2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sz="1200" dirty="0"/>
                </a:p>
              </p:txBody>
            </p:sp>
          </mc:Choice>
          <mc:Fallback xmlns=""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C9CE3B53-4F0B-DB4C-A796-E5C9AEF2B4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2316" y="2228015"/>
                  <a:ext cx="341952" cy="267766"/>
                </a:xfrm>
                <a:prstGeom prst="rect">
                  <a:avLst/>
                </a:prstGeom>
                <a:blipFill>
                  <a:blip r:embed="rId26"/>
                  <a:stretch>
                    <a:fillRect l="-16000" b="-20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B55801FB-003B-0949-8066-DAB129A6029F}"/>
                </a:ext>
              </a:extLst>
            </p:cNvPr>
            <p:cNvCxnSpPr>
              <a:cxnSpLocks/>
              <a:stCxn id="104" idx="3"/>
              <a:endCxn id="96" idx="2"/>
            </p:cNvCxnSpPr>
            <p:nvPr/>
          </p:nvCxnSpPr>
          <p:spPr>
            <a:xfrm>
              <a:off x="3824011" y="2363607"/>
              <a:ext cx="18871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8C11F0A1-5CA2-A641-9F84-FF8CE764AF98}"/>
                  </a:ext>
                </a:extLst>
              </p:cNvPr>
              <p:cNvSpPr/>
              <p:nvPr/>
            </p:nvSpPr>
            <p:spPr>
              <a:xfrm>
                <a:off x="3873070" y="1816153"/>
                <a:ext cx="8160864" cy="504369"/>
              </a:xfrm>
              <a:prstGeom prst="rect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de-DE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de-DE" i="1" smtClean="0">
                              <a:solidFill>
                                <a:srgbClr val="C4F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de-DE" i="1">
                                  <a:solidFill>
                                    <a:srgbClr val="C4F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solidFill>
                                    <a:srgbClr val="C4F0FF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C4F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rgbClr val="C4F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rgbClr val="C4F0FF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  <m:r>
                            <a:rPr lang="de-DE" i="1">
                              <a:solidFill>
                                <a:srgbClr val="C4F0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de-DE" i="1">
                                  <a:solidFill>
                                    <a:srgbClr val="C4F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solidFill>
                                    <a:srgbClr val="C4F0FF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C4F0FF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rgbClr val="C4F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rgbClr val="C4F0FF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  <m:r>
                        <a:rPr lang="de-DE" i="1">
                          <a:solidFill>
                            <a:srgbClr val="C4F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∪</m:t>
                      </m:r>
                      <m:d>
                        <m:dPr>
                          <m:begChr m:val="{"/>
                          <m:endChr m:val="}"/>
                          <m:ctrlPr>
                            <a:rPr lang="de-DE" i="1">
                              <a:solidFill>
                                <a:srgbClr val="C4F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de-DE" i="1">
                                  <a:solidFill>
                                    <a:srgbClr val="C4F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solidFill>
                                    <a:srgbClr val="C4F0FF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C4F0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rgbClr val="C4F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rgbClr val="C4F0FF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  <m:r>
                        <a:rPr lang="de-DE" b="0" i="1" smtClean="0">
                          <a:solidFill>
                            <a:srgbClr val="99D6EB"/>
                          </a:solidFill>
                          <a:latin typeface="Cambria Math" panose="02040503050406030204" pitchFamily="18" charset="0"/>
                        </a:rPr>
                        <m:t>       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∪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8C11F0A1-5CA2-A641-9F84-FF8CE764AF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3070" y="1816153"/>
                <a:ext cx="8160864" cy="504369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016172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12FF6D2-C5B2-734A-9276-EBD55B01750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de-DE" dirty="0"/>
                  <a:t>Ausrollen: Beispiel –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de-DE" b="0" i="1">
                        <a:latin typeface="Cambria Math" panose="02040503050406030204" pitchFamily="18" charset="0"/>
                      </a:rPr>
                      <m:t>=2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12FF6D2-C5B2-734A-9276-EBD55B01750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766" t="-4255" b="-2127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BD4722-ACA1-7E46-B00D-5B37B1C14B1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0001" y="1665066"/>
                <a:ext cx="3541679" cy="4240848"/>
              </a:xfrm>
            </p:spPr>
            <p:txBody>
              <a:bodyPr/>
              <a:lstStyle/>
              <a:p>
                <a:r>
                  <a:rPr lang="de-DE" dirty="0"/>
                  <a:t>Ausgerolltes Modell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p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∪</m:t>
                      </m:r>
                      <m:nary>
                        <m:naryPr>
                          <m:chr m:val="⋃"/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  <m:e>
                          <m:sSup>
                            <m:sSup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p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→|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de-DE" dirty="0"/>
              </a:p>
              <a:p>
                <a:r>
                  <a:rPr lang="de-DE" dirty="0"/>
                  <a:t>Dynamisches Faktormodell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</m:t>
                            </m:r>
                          </m:sup>
                        </m:sSup>
                      </m:e>
                    </m:d>
                  </m:oMath>
                </a14:m>
                <a:r>
                  <a:rPr lang="de-DE" dirty="0"/>
                  <a:t> mit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bSup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bSup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bSup>
                      </m:e>
                    </m:d>
                  </m:oMath>
                </a14:m>
                <a:endParaRPr lang="de-DE" dirty="0"/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b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bSup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</m:e>
                    </m:d>
                  </m:oMath>
                </a14:m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BD4722-ACA1-7E46-B00D-5B37B1C14B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1" y="1665066"/>
                <a:ext cx="3541679" cy="4240848"/>
              </a:xfrm>
              <a:blipFill>
                <a:blip r:embed="rId3"/>
                <a:stretch>
                  <a:fillRect l="-4643" t="-2209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C0E1F5-328B-A747-AB14-121C3B9EA23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904E8C-16C1-5F47-9EF1-2F5CF0C2A4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Tanya Braun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AA66DB-B8AA-B640-9B48-D0972C42A9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24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9B247C-833C-504E-BCE6-304EE64E826A}"/>
              </a:ext>
            </a:extLst>
          </p:cNvPr>
          <p:cNvSpPr/>
          <p:nvPr/>
        </p:nvSpPr>
        <p:spPr>
          <a:xfrm>
            <a:off x="6826228" y="4122995"/>
            <a:ext cx="2254551" cy="18095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C748A2-238C-8248-8CE4-83F8C67D2829}"/>
              </a:ext>
            </a:extLst>
          </p:cNvPr>
          <p:cNvSpPr/>
          <p:nvPr/>
        </p:nvSpPr>
        <p:spPr>
          <a:xfrm>
            <a:off x="9080779" y="4122995"/>
            <a:ext cx="2803508" cy="180957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E9FC6FD-4D83-FE47-9210-0CA0A51B2E4A}"/>
              </a:ext>
            </a:extLst>
          </p:cNvPr>
          <p:cNvGrpSpPr/>
          <p:nvPr/>
        </p:nvGrpSpPr>
        <p:grpSpPr>
          <a:xfrm>
            <a:off x="9083692" y="4222610"/>
            <a:ext cx="2760308" cy="1683304"/>
            <a:chOff x="5168586" y="4222610"/>
            <a:chExt cx="2760308" cy="168330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00F07C94-C977-DB45-AE93-C24344F5D896}"/>
                    </a:ext>
                  </a:extLst>
                </p:cNvPr>
                <p:cNvSpPr txBox="1"/>
                <p:nvPr/>
              </p:nvSpPr>
              <p:spPr>
                <a:xfrm>
                  <a:off x="5168586" y="4612123"/>
                  <a:ext cx="1152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𝑇𝑟𝑎𝑣𝑒</m:t>
                            </m:r>
                            <m:r>
                              <a:rPr lang="de-DE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𝑙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00F07C94-C977-DB45-AE93-C24344F5D8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68586" y="4612123"/>
                  <a:ext cx="1152000" cy="415661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3BF2047-981E-EB48-916D-707ECB73BA01}"/>
                </a:ext>
              </a:extLst>
            </p:cNvPr>
            <p:cNvCxnSpPr>
              <a:cxnSpLocks/>
              <a:stCxn id="12" idx="5"/>
              <a:endCxn id="26" idx="1"/>
            </p:cNvCxnSpPr>
            <p:nvPr/>
          </p:nvCxnSpPr>
          <p:spPr>
            <a:xfrm>
              <a:off x="6151880" y="4966912"/>
              <a:ext cx="151719" cy="1355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00FB974-66A1-0C40-B849-A9F69C5DC0CE}"/>
                </a:ext>
              </a:extLst>
            </p:cNvPr>
            <p:cNvCxnSpPr>
              <a:cxnSpLocks/>
              <a:stCxn id="26" idx="0"/>
              <a:endCxn id="21" idx="4"/>
            </p:cNvCxnSpPr>
            <p:nvPr/>
          </p:nvCxnSpPr>
          <p:spPr>
            <a:xfrm flipV="1">
              <a:off x="6375599" y="4638271"/>
              <a:ext cx="184542" cy="3922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AD7920A-09FA-0243-B366-FAC1E864E799}"/>
                </a:ext>
              </a:extLst>
            </p:cNvPr>
            <p:cNvGrpSpPr/>
            <p:nvPr/>
          </p:nvGrpSpPr>
          <p:grpSpPr>
            <a:xfrm>
              <a:off x="6088390" y="5030479"/>
              <a:ext cx="359209" cy="409842"/>
              <a:chOff x="6783444" y="4056790"/>
              <a:chExt cx="359209" cy="409842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97BA49C-EC20-4A44-AC1C-E04D63EE740E}"/>
                  </a:ext>
                </a:extLst>
              </p:cNvPr>
              <p:cNvSpPr/>
              <p:nvPr/>
            </p:nvSpPr>
            <p:spPr>
              <a:xfrm>
                <a:off x="6998653" y="4056790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5EFF4C23-AA02-244E-855F-0109E6DA1F5E}"/>
                      </a:ext>
                    </a:extLst>
                  </p:cNvPr>
                  <p:cNvSpPr txBox="1"/>
                  <p:nvPr/>
                </p:nvSpPr>
                <p:spPr>
                  <a:xfrm>
                    <a:off x="6783444" y="4200212"/>
                    <a:ext cx="341952" cy="26642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</m:oMath>
                      </m:oMathPara>
                    </a14:m>
                    <a:endParaRPr lang="de-DE" sz="1400" dirty="0"/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5EFF4C23-AA02-244E-855F-0109E6DA1F5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83444" y="4200212"/>
                    <a:ext cx="341952" cy="266420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7857" b="-22727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ED4DB9D-7DCD-2C4C-B9D6-CEEC51C249CC}"/>
                </a:ext>
              </a:extLst>
            </p:cNvPr>
            <p:cNvCxnSpPr>
              <a:cxnSpLocks/>
              <a:stCxn id="21" idx="4"/>
              <a:endCxn id="24" idx="0"/>
            </p:cNvCxnSpPr>
            <p:nvPr/>
          </p:nvCxnSpPr>
          <p:spPr>
            <a:xfrm>
              <a:off x="6560141" y="4638271"/>
              <a:ext cx="185039" cy="3925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6E3B566-46DE-A840-9C2C-E0F38A8804B6}"/>
                </a:ext>
              </a:extLst>
            </p:cNvPr>
            <p:cNvCxnSpPr>
              <a:cxnSpLocks/>
              <a:stCxn id="22" idx="0"/>
              <a:endCxn id="24" idx="2"/>
            </p:cNvCxnSpPr>
            <p:nvPr/>
          </p:nvCxnSpPr>
          <p:spPr>
            <a:xfrm flipV="1">
              <a:off x="6558944" y="5174805"/>
              <a:ext cx="186236" cy="3154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A890560-0785-AC41-B096-20C744E45A21}"/>
                </a:ext>
              </a:extLst>
            </p:cNvPr>
            <p:cNvCxnSpPr>
              <a:cxnSpLocks/>
              <a:stCxn id="24" idx="3"/>
              <a:endCxn id="20" idx="3"/>
            </p:cNvCxnSpPr>
            <p:nvPr/>
          </p:nvCxnSpPr>
          <p:spPr>
            <a:xfrm flipV="1">
              <a:off x="6817180" y="4966912"/>
              <a:ext cx="128420" cy="1358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C0D0537-D5C5-F24B-8DAD-9212227FD3E3}"/>
                </a:ext>
              </a:extLst>
            </p:cNvPr>
            <p:cNvGrpSpPr/>
            <p:nvPr/>
          </p:nvGrpSpPr>
          <p:grpSpPr>
            <a:xfrm>
              <a:off x="6673180" y="5030805"/>
              <a:ext cx="393391" cy="408488"/>
              <a:chOff x="7368234" y="4057116"/>
              <a:chExt cx="393391" cy="408488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FF98E91E-EECC-DB4C-8B0F-21763B4B2868}"/>
                  </a:ext>
                </a:extLst>
              </p:cNvPr>
              <p:cNvSpPr/>
              <p:nvPr/>
            </p:nvSpPr>
            <p:spPr>
              <a:xfrm>
                <a:off x="7368234" y="4057116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6F181D50-C1B1-B942-B62D-761D96E54347}"/>
                      </a:ext>
                    </a:extLst>
                  </p:cNvPr>
                  <p:cNvSpPr txBox="1"/>
                  <p:nvPr/>
                </p:nvSpPr>
                <p:spPr>
                  <a:xfrm>
                    <a:off x="7419673" y="4198095"/>
                    <a:ext cx="341952" cy="26750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</m:oMath>
                      </m:oMathPara>
                    </a14:m>
                    <a:endParaRPr lang="de-DE" sz="1400" dirty="0"/>
                  </a:p>
                </p:txBody>
              </p:sp>
            </mc:Choice>
            <mc:Fallback xmlns="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6F181D50-C1B1-B942-B62D-761D96E5434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19673" y="4198095"/>
                    <a:ext cx="341952" cy="26750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7857" b="-22727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732BD509-A915-8044-8949-7FD4C73EE82A}"/>
                    </a:ext>
                  </a:extLst>
                </p:cNvPr>
                <p:cNvSpPr txBox="1"/>
                <p:nvPr/>
              </p:nvSpPr>
              <p:spPr>
                <a:xfrm>
                  <a:off x="6776894" y="4612123"/>
                  <a:ext cx="1152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𝑇𝑟𝑒𝑎𝑡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732BD509-A915-8044-8949-7FD4C73EE8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6894" y="4612123"/>
                  <a:ext cx="1152000" cy="415661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C254C7AA-B7E0-2346-837B-B9B3949D4A86}"/>
                    </a:ext>
                  </a:extLst>
                </p:cNvPr>
                <p:cNvSpPr txBox="1"/>
                <p:nvPr/>
              </p:nvSpPr>
              <p:spPr>
                <a:xfrm>
                  <a:off x="5984141" y="4222610"/>
                  <a:ext cx="1152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C254C7AA-B7E0-2346-837B-B9B3949D4A8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84141" y="4222610"/>
                  <a:ext cx="1152000" cy="415661"/>
                </a:xfrm>
                <a:prstGeom prst="ellipse">
                  <a:avLst/>
                </a:prstGeom>
                <a:blipFill>
                  <a:blip r:embed="rId8"/>
                  <a:stretch>
                    <a:fillRect b="-5714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D154485A-1575-9F43-84C9-E83E5917032B}"/>
                    </a:ext>
                  </a:extLst>
                </p:cNvPr>
                <p:cNvSpPr txBox="1"/>
                <p:nvPr/>
              </p:nvSpPr>
              <p:spPr>
                <a:xfrm>
                  <a:off x="5982944" y="5490253"/>
                  <a:ext cx="1152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D154485A-1575-9F43-84C9-E83E591703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82944" y="5490253"/>
                  <a:ext cx="1152000" cy="415661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86A5518-3B91-EA4D-87E8-E665E8149420}"/>
                </a:ext>
              </a:extLst>
            </p:cNvPr>
            <p:cNvCxnSpPr>
              <a:cxnSpLocks/>
              <a:stCxn id="26" idx="2"/>
              <a:endCxn id="22" idx="0"/>
            </p:cNvCxnSpPr>
            <p:nvPr/>
          </p:nvCxnSpPr>
          <p:spPr>
            <a:xfrm>
              <a:off x="6375599" y="5174479"/>
              <a:ext cx="183345" cy="31577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A68EA7F-F291-1A4C-8282-87DC3FDFB33E}"/>
              </a:ext>
            </a:extLst>
          </p:cNvPr>
          <p:cNvGrpSpPr/>
          <p:nvPr/>
        </p:nvGrpSpPr>
        <p:grpSpPr>
          <a:xfrm>
            <a:off x="6902996" y="4104138"/>
            <a:ext cx="2996251" cy="1801776"/>
            <a:chOff x="6987780" y="4104138"/>
            <a:chExt cx="2996251" cy="18017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7765AF83-05CA-F04E-AAAA-3F99BE728A8D}"/>
                    </a:ext>
                  </a:extLst>
                </p:cNvPr>
                <p:cNvSpPr txBox="1"/>
                <p:nvPr/>
              </p:nvSpPr>
              <p:spPr>
                <a:xfrm>
                  <a:off x="6987780" y="5490253"/>
                  <a:ext cx="1333051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7765AF83-05CA-F04E-AAAA-3F99BE728A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87780" y="5490253"/>
                  <a:ext cx="1333051" cy="415661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1BD46407-626F-7745-9768-E5AB3AC994C1}"/>
                    </a:ext>
                  </a:extLst>
                </p:cNvPr>
                <p:cNvSpPr txBox="1"/>
                <p:nvPr/>
              </p:nvSpPr>
              <p:spPr>
                <a:xfrm>
                  <a:off x="6988977" y="4222610"/>
                  <a:ext cx="1333051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1BD46407-626F-7745-9768-E5AB3AC994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88977" y="4222610"/>
                  <a:ext cx="1333051" cy="415661"/>
                </a:xfrm>
                <a:prstGeom prst="ellipse">
                  <a:avLst/>
                </a:prstGeom>
                <a:blipFill>
                  <a:blip r:embed="rId11"/>
                  <a:stretch>
                    <a:fillRect b="-5714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67E2C68-0D4C-5842-AE34-2C79F6BAACF7}"/>
                </a:ext>
              </a:extLst>
            </p:cNvPr>
            <p:cNvGrpSpPr/>
            <p:nvPr/>
          </p:nvGrpSpPr>
          <p:grpSpPr>
            <a:xfrm>
              <a:off x="8320831" y="4104138"/>
              <a:ext cx="1663200" cy="1593946"/>
              <a:chOff x="11540097" y="4104138"/>
              <a:chExt cx="1663200" cy="1593946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1DC6FB1-39C5-F14C-AEA2-F2B5010B162A}"/>
                  </a:ext>
                </a:extLst>
              </p:cNvPr>
              <p:cNvSpPr/>
              <p:nvPr/>
            </p:nvSpPr>
            <p:spPr>
              <a:xfrm>
                <a:off x="12316461" y="4358440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FE152832-4E0D-D94A-BAA7-4B3B23862393}"/>
                      </a:ext>
                    </a:extLst>
                  </p:cNvPr>
                  <p:cNvSpPr txBox="1"/>
                  <p:nvPr/>
                </p:nvSpPr>
                <p:spPr>
                  <a:xfrm>
                    <a:off x="12284808" y="4104138"/>
                    <a:ext cx="207364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sub>
                          </m:sSub>
                        </m:oMath>
                      </m:oMathPara>
                    </a14:m>
                    <a:endParaRPr lang="de-DE" sz="1400" dirty="0"/>
                  </a:p>
                </p:txBody>
              </p:sp>
            </mc:Choice>
            <mc:Fallback xmlns="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FE152832-4E0D-D94A-BAA7-4B3B2386239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284808" y="4104138"/>
                    <a:ext cx="207364" cy="215444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23529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187B1192-329F-8746-AC9D-B59CC70820D8}"/>
                  </a:ext>
                </a:extLst>
              </p:cNvPr>
              <p:cNvCxnSpPr>
                <a:cxnSpLocks/>
                <a:stCxn id="30" idx="6"/>
                <a:endCxn id="32" idx="1"/>
              </p:cNvCxnSpPr>
              <p:nvPr/>
            </p:nvCxnSpPr>
            <p:spPr>
              <a:xfrm flipV="1">
                <a:off x="11541294" y="4430440"/>
                <a:ext cx="775167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620B6130-C1F2-DC42-A487-8302B290F4C8}"/>
                  </a:ext>
                </a:extLst>
              </p:cNvPr>
              <p:cNvCxnSpPr>
                <a:cxnSpLocks/>
                <a:stCxn id="29" idx="6"/>
                <a:endCxn id="32" idx="2"/>
              </p:cNvCxnSpPr>
              <p:nvPr/>
            </p:nvCxnSpPr>
            <p:spPr>
              <a:xfrm flipV="1">
                <a:off x="11540097" y="4502440"/>
                <a:ext cx="848364" cy="119564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E2949C15-208D-F24E-9F8B-3A7B5AD6804D}"/>
                  </a:ext>
                </a:extLst>
              </p:cNvPr>
              <p:cNvCxnSpPr>
                <a:cxnSpLocks/>
                <a:stCxn id="32" idx="3"/>
                <a:endCxn id="21" idx="2"/>
              </p:cNvCxnSpPr>
              <p:nvPr/>
            </p:nvCxnSpPr>
            <p:spPr>
              <a:xfrm>
                <a:off x="12460461" y="4430440"/>
                <a:ext cx="742836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id="{F6B11C95-33BF-7445-B3BD-2381B33B08A7}"/>
              </a:ext>
            </a:extLst>
          </p:cNvPr>
          <p:cNvSpPr/>
          <p:nvPr/>
        </p:nvSpPr>
        <p:spPr>
          <a:xfrm>
            <a:off x="3888325" y="4122995"/>
            <a:ext cx="2871876" cy="18111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4B3BDE4-E3F9-D84F-BAF7-3F608898E39A}"/>
              </a:ext>
            </a:extLst>
          </p:cNvPr>
          <p:cNvGrpSpPr/>
          <p:nvPr/>
        </p:nvGrpSpPr>
        <p:grpSpPr>
          <a:xfrm>
            <a:off x="3956693" y="4201455"/>
            <a:ext cx="2760308" cy="1683304"/>
            <a:chOff x="5168586" y="4222610"/>
            <a:chExt cx="2760308" cy="168330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ACE82126-CD28-7B47-9EA2-AA519E7CC229}"/>
                    </a:ext>
                  </a:extLst>
                </p:cNvPr>
                <p:cNvSpPr txBox="1"/>
                <p:nvPr/>
              </p:nvSpPr>
              <p:spPr>
                <a:xfrm>
                  <a:off x="5168586" y="4612123"/>
                  <a:ext cx="1152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𝑇𝑟𝑎𝑣𝑒</m:t>
                            </m:r>
                            <m:r>
                              <a:rPr lang="de-DE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𝑙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ACE82126-CD28-7B47-9EA2-AA519E7CC2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68586" y="4612123"/>
                  <a:ext cx="1152000" cy="415661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9222616-94F1-6C46-A3D9-34B267F9E6A2}"/>
                </a:ext>
              </a:extLst>
            </p:cNvPr>
            <p:cNvCxnSpPr>
              <a:cxnSpLocks/>
              <a:stCxn id="38" idx="5"/>
              <a:endCxn id="52" idx="1"/>
            </p:cNvCxnSpPr>
            <p:nvPr/>
          </p:nvCxnSpPr>
          <p:spPr>
            <a:xfrm>
              <a:off x="6151880" y="4966912"/>
              <a:ext cx="151719" cy="1355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A473AF5-22A9-7E4C-BD10-C53A0316CF97}"/>
                </a:ext>
              </a:extLst>
            </p:cNvPr>
            <p:cNvCxnSpPr>
              <a:cxnSpLocks/>
              <a:stCxn id="52" idx="0"/>
              <a:endCxn id="47" idx="4"/>
            </p:cNvCxnSpPr>
            <p:nvPr/>
          </p:nvCxnSpPr>
          <p:spPr>
            <a:xfrm flipV="1">
              <a:off x="6375599" y="4638271"/>
              <a:ext cx="184542" cy="3922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756C83D-36B0-9A4F-BECC-53CA90C3750F}"/>
                </a:ext>
              </a:extLst>
            </p:cNvPr>
            <p:cNvGrpSpPr/>
            <p:nvPr/>
          </p:nvGrpSpPr>
          <p:grpSpPr>
            <a:xfrm>
              <a:off x="6088390" y="5030479"/>
              <a:ext cx="359209" cy="409842"/>
              <a:chOff x="6783444" y="4056790"/>
              <a:chExt cx="359209" cy="409842"/>
            </a:xfrm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EDDC91B0-3294-CC4E-8E1C-5FC11FC8E1FA}"/>
                  </a:ext>
                </a:extLst>
              </p:cNvPr>
              <p:cNvSpPr/>
              <p:nvPr/>
            </p:nvSpPr>
            <p:spPr>
              <a:xfrm>
                <a:off x="6998653" y="4056790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3" name="TextBox 52">
                    <a:extLst>
                      <a:ext uri="{FF2B5EF4-FFF2-40B4-BE49-F238E27FC236}">
                        <a16:creationId xmlns:a16="http://schemas.microsoft.com/office/drawing/2014/main" id="{AA347CC2-065C-1540-A23F-D9FB4561713D}"/>
                      </a:ext>
                    </a:extLst>
                  </p:cNvPr>
                  <p:cNvSpPr txBox="1"/>
                  <p:nvPr/>
                </p:nvSpPr>
                <p:spPr>
                  <a:xfrm>
                    <a:off x="6783444" y="4200212"/>
                    <a:ext cx="341952" cy="26642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oMath>
                      </m:oMathPara>
                    </a14:m>
                    <a:endParaRPr lang="de-DE" sz="1400" dirty="0"/>
                  </a:p>
                </p:txBody>
              </p:sp>
            </mc:Choice>
            <mc:Fallback xmlns="">
              <p:sp>
                <p:nvSpPr>
                  <p:cNvPr id="53" name="TextBox 52">
                    <a:extLst>
                      <a:ext uri="{FF2B5EF4-FFF2-40B4-BE49-F238E27FC236}">
                        <a16:creationId xmlns:a16="http://schemas.microsoft.com/office/drawing/2014/main" id="{AA347CC2-065C-1540-A23F-D9FB4561713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83444" y="4200212"/>
                    <a:ext cx="341952" cy="266420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22222" b="-22727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5F197D0-F395-3240-B294-E2E949E55307}"/>
                </a:ext>
              </a:extLst>
            </p:cNvPr>
            <p:cNvCxnSpPr>
              <a:cxnSpLocks/>
              <a:stCxn id="47" idx="4"/>
              <a:endCxn id="50" idx="0"/>
            </p:cNvCxnSpPr>
            <p:nvPr/>
          </p:nvCxnSpPr>
          <p:spPr>
            <a:xfrm>
              <a:off x="6560141" y="4638271"/>
              <a:ext cx="185039" cy="3925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BCBC079-08F4-2648-88B8-25C4C124C83E}"/>
                </a:ext>
              </a:extLst>
            </p:cNvPr>
            <p:cNvCxnSpPr>
              <a:cxnSpLocks/>
              <a:stCxn id="48" idx="0"/>
              <a:endCxn id="50" idx="2"/>
            </p:cNvCxnSpPr>
            <p:nvPr/>
          </p:nvCxnSpPr>
          <p:spPr>
            <a:xfrm flipV="1">
              <a:off x="6558944" y="5174805"/>
              <a:ext cx="186236" cy="3154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C0A6485-3C8A-A746-A5D8-9195D254BBBE}"/>
                </a:ext>
              </a:extLst>
            </p:cNvPr>
            <p:cNvCxnSpPr>
              <a:cxnSpLocks/>
              <a:stCxn id="50" idx="3"/>
              <a:endCxn id="46" idx="3"/>
            </p:cNvCxnSpPr>
            <p:nvPr/>
          </p:nvCxnSpPr>
          <p:spPr>
            <a:xfrm flipV="1">
              <a:off x="6817180" y="4966912"/>
              <a:ext cx="128420" cy="1358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13100C7-8305-3D40-9931-173FAA9814B4}"/>
                </a:ext>
              </a:extLst>
            </p:cNvPr>
            <p:cNvGrpSpPr/>
            <p:nvPr/>
          </p:nvGrpSpPr>
          <p:grpSpPr>
            <a:xfrm>
              <a:off x="6673180" y="5030805"/>
              <a:ext cx="393391" cy="408488"/>
              <a:chOff x="7368234" y="4057116"/>
              <a:chExt cx="393391" cy="408488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28655374-DD21-6248-8060-5D765C0A20F0}"/>
                  </a:ext>
                </a:extLst>
              </p:cNvPr>
              <p:cNvSpPr/>
              <p:nvPr/>
            </p:nvSpPr>
            <p:spPr>
              <a:xfrm>
                <a:off x="7368234" y="4057116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2972E01F-10DF-794B-BC34-D9FAE05EAB45}"/>
                      </a:ext>
                    </a:extLst>
                  </p:cNvPr>
                  <p:cNvSpPr txBox="1"/>
                  <p:nvPr/>
                </p:nvSpPr>
                <p:spPr>
                  <a:xfrm>
                    <a:off x="7419673" y="4198095"/>
                    <a:ext cx="341952" cy="26750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oMath>
                      </m:oMathPara>
                    </a14:m>
                    <a:endParaRPr lang="de-DE" sz="1400" dirty="0"/>
                  </a:p>
                </p:txBody>
              </p:sp>
            </mc:Choice>
            <mc:Fallback xmlns="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2972E01F-10DF-794B-BC34-D9FAE05EAB4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19673" y="4198095"/>
                    <a:ext cx="341952" cy="267509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14286" b="-22727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5A7310CC-18C8-804D-865D-F418636D2596}"/>
                    </a:ext>
                  </a:extLst>
                </p:cNvPr>
                <p:cNvSpPr txBox="1"/>
                <p:nvPr/>
              </p:nvSpPr>
              <p:spPr>
                <a:xfrm>
                  <a:off x="6776894" y="4612123"/>
                  <a:ext cx="1152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𝑇𝑟𝑒𝑎𝑡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5A7310CC-18C8-804D-865D-F418636D25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6894" y="4612123"/>
                  <a:ext cx="1152000" cy="415661"/>
                </a:xfrm>
                <a:prstGeom prst="ellipse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12ACEAFB-2B99-1644-9B84-CF42C669EC9F}"/>
                    </a:ext>
                  </a:extLst>
                </p:cNvPr>
                <p:cNvSpPr txBox="1"/>
                <p:nvPr/>
              </p:nvSpPr>
              <p:spPr>
                <a:xfrm>
                  <a:off x="5984141" y="4222610"/>
                  <a:ext cx="1152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12ACEAFB-2B99-1644-9B84-CF42C669EC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84141" y="4222610"/>
                  <a:ext cx="1152000" cy="415661"/>
                </a:xfrm>
                <a:prstGeom prst="ellipse">
                  <a:avLst/>
                </a:prstGeom>
                <a:blipFill>
                  <a:blip r:embed="rId17"/>
                  <a:stretch>
                    <a:fillRect b="-2857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4F0D919A-9DBA-8643-914E-D4F25F6260DB}"/>
                    </a:ext>
                  </a:extLst>
                </p:cNvPr>
                <p:cNvSpPr txBox="1"/>
                <p:nvPr/>
              </p:nvSpPr>
              <p:spPr>
                <a:xfrm>
                  <a:off x="5982944" y="5490253"/>
                  <a:ext cx="1152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4F0D919A-9DBA-8643-914E-D4F25F6260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82944" y="5490253"/>
                  <a:ext cx="1152000" cy="415661"/>
                </a:xfrm>
                <a:prstGeom prst="ellipse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A51E938-9C53-D849-BC62-4B6DB430CB7E}"/>
                </a:ext>
              </a:extLst>
            </p:cNvPr>
            <p:cNvCxnSpPr>
              <a:cxnSpLocks/>
              <a:stCxn id="52" idx="2"/>
              <a:endCxn id="48" idx="0"/>
            </p:cNvCxnSpPr>
            <p:nvPr/>
          </p:nvCxnSpPr>
          <p:spPr>
            <a:xfrm>
              <a:off x="6375599" y="5174479"/>
              <a:ext cx="183345" cy="31577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341EBD7-26B9-EF43-B5F3-1388EF94D109}"/>
              </a:ext>
            </a:extLst>
          </p:cNvPr>
          <p:cNvGrpSpPr/>
          <p:nvPr/>
        </p:nvGrpSpPr>
        <p:grpSpPr>
          <a:xfrm>
            <a:off x="4106818" y="4277111"/>
            <a:ext cx="665430" cy="267766"/>
            <a:chOff x="3347296" y="4271099"/>
            <a:chExt cx="665430" cy="267766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8154BF6D-7B45-B047-9AAC-D0FC4BA65D0B}"/>
                </a:ext>
              </a:extLst>
            </p:cNvPr>
            <p:cNvSpPr/>
            <p:nvPr/>
          </p:nvSpPr>
          <p:spPr>
            <a:xfrm>
              <a:off x="3684991" y="4334691"/>
              <a:ext cx="144000" cy="144000"/>
            </a:xfrm>
            <a:prstGeom prst="rect">
              <a:avLst/>
            </a:prstGeom>
            <a:solidFill>
              <a:schemeClr val="tx2">
                <a:lumMod val="9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A4B8D3C0-81A7-3D4D-A257-F8575B755957}"/>
                    </a:ext>
                  </a:extLst>
                </p:cNvPr>
                <p:cNvSpPr txBox="1"/>
                <p:nvPr/>
              </p:nvSpPr>
              <p:spPr>
                <a:xfrm>
                  <a:off x="3347296" y="4271099"/>
                  <a:ext cx="341952" cy="2677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A4B8D3C0-81A7-3D4D-A257-F8575B7559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7296" y="4271099"/>
                  <a:ext cx="341952" cy="267766"/>
                </a:xfrm>
                <a:prstGeom prst="rect">
                  <a:avLst/>
                </a:prstGeom>
                <a:blipFill>
                  <a:blip r:embed="rId19"/>
                  <a:stretch>
                    <a:fillRect l="-14286" b="-2272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7B77E3DB-A2AA-FF4E-ACB2-A0F1F7C34A27}"/>
                </a:ext>
              </a:extLst>
            </p:cNvPr>
            <p:cNvCxnSpPr>
              <a:cxnSpLocks/>
              <a:stCxn id="58" idx="3"/>
              <a:endCxn id="47" idx="2"/>
            </p:cNvCxnSpPr>
            <p:nvPr/>
          </p:nvCxnSpPr>
          <p:spPr>
            <a:xfrm flipV="1">
              <a:off x="3828991" y="4403274"/>
              <a:ext cx="183735" cy="341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4" name="Rectangle 123">
            <a:extLst>
              <a:ext uri="{FF2B5EF4-FFF2-40B4-BE49-F238E27FC236}">
                <a16:creationId xmlns:a16="http://schemas.microsoft.com/office/drawing/2014/main" id="{89383B50-ABB6-7A41-BD03-A2C0FFF08935}"/>
              </a:ext>
            </a:extLst>
          </p:cNvPr>
          <p:cNvSpPr/>
          <p:nvPr/>
        </p:nvSpPr>
        <p:spPr>
          <a:xfrm>
            <a:off x="3873070" y="2322130"/>
            <a:ext cx="2842077" cy="16052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/>
          </a:p>
        </p:txBody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7489450C-0CB9-B740-9DA1-DC127ABDDB65}"/>
              </a:ext>
            </a:extLst>
          </p:cNvPr>
          <p:cNvGrpSpPr/>
          <p:nvPr/>
        </p:nvGrpSpPr>
        <p:grpSpPr>
          <a:xfrm>
            <a:off x="3933667" y="2391671"/>
            <a:ext cx="2446526" cy="1491950"/>
            <a:chOff x="5168586" y="4222610"/>
            <a:chExt cx="2760308" cy="168330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8" name="TextBox 177">
                  <a:extLst>
                    <a:ext uri="{FF2B5EF4-FFF2-40B4-BE49-F238E27FC236}">
                      <a16:creationId xmlns:a16="http://schemas.microsoft.com/office/drawing/2014/main" id="{4BD067DD-2A6F-814D-96D6-AB05C1D2579F}"/>
                    </a:ext>
                  </a:extLst>
                </p:cNvPr>
                <p:cNvSpPr txBox="1"/>
                <p:nvPr/>
              </p:nvSpPr>
              <p:spPr>
                <a:xfrm>
                  <a:off x="5168586" y="4612124"/>
                  <a:ext cx="1152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6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600" i="1">
                                <a:latin typeface="Cambria Math" charset="0"/>
                              </a:rPr>
                              <m:t>𝑇𝑟𝑎𝑣𝑒</m:t>
                            </m:r>
                            <m:r>
                              <a:rPr lang="de-DE" sz="160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𝑙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600" dirty="0"/>
                </a:p>
              </p:txBody>
            </p:sp>
          </mc:Choice>
          <mc:Fallback xmlns="">
            <p:sp>
              <p:nvSpPr>
                <p:cNvPr id="178" name="TextBox 177">
                  <a:extLst>
                    <a:ext uri="{FF2B5EF4-FFF2-40B4-BE49-F238E27FC236}">
                      <a16:creationId xmlns:a16="http://schemas.microsoft.com/office/drawing/2014/main" id="{4BD067DD-2A6F-814D-96D6-AB05C1D257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68586" y="4612124"/>
                  <a:ext cx="1152000" cy="415661"/>
                </a:xfrm>
                <a:prstGeom prst="ellipse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61E7E413-B28E-B640-8608-E615FB351CEF}"/>
                </a:ext>
              </a:extLst>
            </p:cNvPr>
            <p:cNvCxnSpPr>
              <a:cxnSpLocks/>
              <a:stCxn id="178" idx="5"/>
              <a:endCxn id="192" idx="1"/>
            </p:cNvCxnSpPr>
            <p:nvPr/>
          </p:nvCxnSpPr>
          <p:spPr>
            <a:xfrm>
              <a:off x="6151880" y="4966912"/>
              <a:ext cx="151719" cy="1355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FA678516-AAF9-6949-B492-9D60F5F9963C}"/>
                </a:ext>
              </a:extLst>
            </p:cNvPr>
            <p:cNvCxnSpPr>
              <a:cxnSpLocks/>
              <a:stCxn id="192" idx="0"/>
              <a:endCxn id="187" idx="4"/>
            </p:cNvCxnSpPr>
            <p:nvPr/>
          </p:nvCxnSpPr>
          <p:spPr>
            <a:xfrm flipV="1">
              <a:off x="6375599" y="4638271"/>
              <a:ext cx="184542" cy="3922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DB38ADAD-1E3D-4B49-BEC1-04D4F911EA9D}"/>
                </a:ext>
              </a:extLst>
            </p:cNvPr>
            <p:cNvGrpSpPr/>
            <p:nvPr/>
          </p:nvGrpSpPr>
          <p:grpSpPr>
            <a:xfrm>
              <a:off x="6088390" y="5030479"/>
              <a:ext cx="359209" cy="409841"/>
              <a:chOff x="6783444" y="4056790"/>
              <a:chExt cx="359209" cy="409841"/>
            </a:xfrm>
          </p:grpSpPr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B1AB6F49-B4BD-6342-B52C-A47AACE419E7}"/>
                  </a:ext>
                </a:extLst>
              </p:cNvPr>
              <p:cNvSpPr/>
              <p:nvPr/>
            </p:nvSpPr>
            <p:spPr>
              <a:xfrm>
                <a:off x="6998653" y="4056790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3" name="TextBox 192">
                    <a:extLst>
                      <a:ext uri="{FF2B5EF4-FFF2-40B4-BE49-F238E27FC236}">
                        <a16:creationId xmlns:a16="http://schemas.microsoft.com/office/drawing/2014/main" id="{51A81676-56F6-4A44-ACBE-49E51DF0A3D6}"/>
                      </a:ext>
                    </a:extLst>
                  </p:cNvPr>
                  <p:cNvSpPr txBox="1"/>
                  <p:nvPr/>
                </p:nvSpPr>
                <p:spPr>
                  <a:xfrm>
                    <a:off x="6783444" y="4200211"/>
                    <a:ext cx="341952" cy="26642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oMath>
                      </m:oMathPara>
                    </a14:m>
                    <a:endParaRPr lang="de-DE" sz="1200" dirty="0"/>
                  </a:p>
                </p:txBody>
              </p:sp>
            </mc:Choice>
            <mc:Fallback xmlns="">
              <p:sp>
                <p:nvSpPr>
                  <p:cNvPr id="193" name="TextBox 192">
                    <a:extLst>
                      <a:ext uri="{FF2B5EF4-FFF2-40B4-BE49-F238E27FC236}">
                        <a16:creationId xmlns:a16="http://schemas.microsoft.com/office/drawing/2014/main" id="{51A81676-56F6-4A44-ACBE-49E51DF0A3D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83444" y="4200211"/>
                    <a:ext cx="341952" cy="266420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12000" b="-21053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C73BC6B5-1E55-E645-BC5F-FA12CCD2BC95}"/>
                </a:ext>
              </a:extLst>
            </p:cNvPr>
            <p:cNvCxnSpPr>
              <a:cxnSpLocks/>
              <a:stCxn id="187" idx="4"/>
              <a:endCxn id="190" idx="0"/>
            </p:cNvCxnSpPr>
            <p:nvPr/>
          </p:nvCxnSpPr>
          <p:spPr>
            <a:xfrm>
              <a:off x="6560141" y="4638271"/>
              <a:ext cx="185039" cy="3925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C8C287D1-A511-0B45-AD43-A25FB855531C}"/>
                </a:ext>
              </a:extLst>
            </p:cNvPr>
            <p:cNvCxnSpPr>
              <a:cxnSpLocks/>
              <a:stCxn id="188" idx="0"/>
              <a:endCxn id="190" idx="2"/>
            </p:cNvCxnSpPr>
            <p:nvPr/>
          </p:nvCxnSpPr>
          <p:spPr>
            <a:xfrm flipV="1">
              <a:off x="6558944" y="5174805"/>
              <a:ext cx="186236" cy="3154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AF4D5C59-0EF4-6A40-94CE-438ACC54529F}"/>
                </a:ext>
              </a:extLst>
            </p:cNvPr>
            <p:cNvCxnSpPr>
              <a:cxnSpLocks/>
              <a:stCxn id="190" idx="3"/>
              <a:endCxn id="186" idx="3"/>
            </p:cNvCxnSpPr>
            <p:nvPr/>
          </p:nvCxnSpPr>
          <p:spPr>
            <a:xfrm flipV="1">
              <a:off x="6817180" y="4966912"/>
              <a:ext cx="128420" cy="1358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4E854146-EC2C-CA4D-8E2A-A207475E3197}"/>
                </a:ext>
              </a:extLst>
            </p:cNvPr>
            <p:cNvGrpSpPr/>
            <p:nvPr/>
          </p:nvGrpSpPr>
          <p:grpSpPr>
            <a:xfrm>
              <a:off x="6673180" y="5030805"/>
              <a:ext cx="393391" cy="408488"/>
              <a:chOff x="7368234" y="4057116"/>
              <a:chExt cx="393391" cy="408488"/>
            </a:xfrm>
          </p:grpSpPr>
          <p:sp>
            <p:nvSpPr>
              <p:cNvPr id="190" name="Rectangle 189">
                <a:extLst>
                  <a:ext uri="{FF2B5EF4-FFF2-40B4-BE49-F238E27FC236}">
                    <a16:creationId xmlns:a16="http://schemas.microsoft.com/office/drawing/2014/main" id="{FF5D0DF8-22F2-F446-BCC0-8A20031E8B40}"/>
                  </a:ext>
                </a:extLst>
              </p:cNvPr>
              <p:cNvSpPr/>
              <p:nvPr/>
            </p:nvSpPr>
            <p:spPr>
              <a:xfrm>
                <a:off x="7368234" y="4057116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1" name="TextBox 190">
                    <a:extLst>
                      <a:ext uri="{FF2B5EF4-FFF2-40B4-BE49-F238E27FC236}">
                        <a16:creationId xmlns:a16="http://schemas.microsoft.com/office/drawing/2014/main" id="{78ACBFFC-8206-D04F-847E-A8CE7EAF800C}"/>
                      </a:ext>
                    </a:extLst>
                  </p:cNvPr>
                  <p:cNvSpPr txBox="1"/>
                  <p:nvPr/>
                </p:nvSpPr>
                <p:spPr>
                  <a:xfrm>
                    <a:off x="7419673" y="4198095"/>
                    <a:ext cx="341952" cy="26750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oMath>
                      </m:oMathPara>
                    </a14:m>
                    <a:endParaRPr lang="de-DE" sz="1200" dirty="0"/>
                  </a:p>
                </p:txBody>
              </p:sp>
            </mc:Choice>
            <mc:Fallback xmlns="">
              <p:sp>
                <p:nvSpPr>
                  <p:cNvPr id="191" name="TextBox 190">
                    <a:extLst>
                      <a:ext uri="{FF2B5EF4-FFF2-40B4-BE49-F238E27FC236}">
                        <a16:creationId xmlns:a16="http://schemas.microsoft.com/office/drawing/2014/main" id="{78ACBFFC-8206-D04F-847E-A8CE7EAF800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19673" y="4198095"/>
                    <a:ext cx="341952" cy="267509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 l="-12000" b="-21053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6" name="TextBox 185">
                  <a:extLst>
                    <a:ext uri="{FF2B5EF4-FFF2-40B4-BE49-F238E27FC236}">
                      <a16:creationId xmlns:a16="http://schemas.microsoft.com/office/drawing/2014/main" id="{6BA92C2B-D9E5-AC41-AC5F-7279BD8218D5}"/>
                    </a:ext>
                  </a:extLst>
                </p:cNvPr>
                <p:cNvSpPr txBox="1"/>
                <p:nvPr/>
              </p:nvSpPr>
              <p:spPr>
                <a:xfrm>
                  <a:off x="6776894" y="4612124"/>
                  <a:ext cx="1152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6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600" b="0" i="1" smtClean="0">
                                <a:latin typeface="Cambria Math" panose="02040503050406030204" pitchFamily="18" charset="0"/>
                              </a:rPr>
                              <m:t>𝑇𝑟𝑒𝑎𝑡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600" dirty="0"/>
                </a:p>
              </p:txBody>
            </p:sp>
          </mc:Choice>
          <mc:Fallback xmlns="">
            <p:sp>
              <p:nvSpPr>
                <p:cNvPr id="186" name="TextBox 185">
                  <a:extLst>
                    <a:ext uri="{FF2B5EF4-FFF2-40B4-BE49-F238E27FC236}">
                      <a16:creationId xmlns:a16="http://schemas.microsoft.com/office/drawing/2014/main" id="{6BA92C2B-D9E5-AC41-AC5F-7279BD8218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6894" y="4612124"/>
                  <a:ext cx="1152000" cy="415661"/>
                </a:xfrm>
                <a:prstGeom prst="ellipse">
                  <a:avLst/>
                </a:prstGeom>
                <a:blipFill>
                  <a:blip r:embed="rId2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7" name="TextBox 186">
                  <a:extLst>
                    <a:ext uri="{FF2B5EF4-FFF2-40B4-BE49-F238E27FC236}">
                      <a16:creationId xmlns:a16="http://schemas.microsoft.com/office/drawing/2014/main" id="{BB593CA1-0717-A54D-AFEC-58C725AE660A}"/>
                    </a:ext>
                  </a:extLst>
                </p:cNvPr>
                <p:cNvSpPr txBox="1"/>
                <p:nvPr/>
              </p:nvSpPr>
              <p:spPr>
                <a:xfrm>
                  <a:off x="5984142" y="4222610"/>
                  <a:ext cx="1152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6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600" b="0" i="1" smtClean="0"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600" dirty="0"/>
                </a:p>
              </p:txBody>
            </p:sp>
          </mc:Choice>
          <mc:Fallback xmlns="">
            <p:sp>
              <p:nvSpPr>
                <p:cNvPr id="187" name="TextBox 186">
                  <a:extLst>
                    <a:ext uri="{FF2B5EF4-FFF2-40B4-BE49-F238E27FC236}">
                      <a16:creationId xmlns:a16="http://schemas.microsoft.com/office/drawing/2014/main" id="{BB593CA1-0717-A54D-AFEC-58C725AE66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84142" y="4222610"/>
                  <a:ext cx="1152000" cy="415661"/>
                </a:xfrm>
                <a:prstGeom prst="ellipse">
                  <a:avLst/>
                </a:prstGeom>
                <a:blipFill>
                  <a:blip r:embed="rId2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8" name="TextBox 187">
                  <a:extLst>
                    <a:ext uri="{FF2B5EF4-FFF2-40B4-BE49-F238E27FC236}">
                      <a16:creationId xmlns:a16="http://schemas.microsoft.com/office/drawing/2014/main" id="{D15E8956-7D92-C74B-99BE-FEFB72953BD6}"/>
                    </a:ext>
                  </a:extLst>
                </p:cNvPr>
                <p:cNvSpPr txBox="1"/>
                <p:nvPr/>
              </p:nvSpPr>
              <p:spPr>
                <a:xfrm>
                  <a:off x="5982945" y="5490252"/>
                  <a:ext cx="1152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6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600" b="0" i="1" smtClean="0"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6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88" name="TextBox 187">
                  <a:extLst>
                    <a:ext uri="{FF2B5EF4-FFF2-40B4-BE49-F238E27FC236}">
                      <a16:creationId xmlns:a16="http://schemas.microsoft.com/office/drawing/2014/main" id="{D15E8956-7D92-C74B-99BE-FEFB72953B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82945" y="5490252"/>
                  <a:ext cx="1152000" cy="415661"/>
                </a:xfrm>
                <a:prstGeom prst="ellipse">
                  <a:avLst/>
                </a:prstGeom>
                <a:blipFill>
                  <a:blip r:embed="rId2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63738C24-7BDB-454E-84DD-4CF9B4C156D6}"/>
                </a:ext>
              </a:extLst>
            </p:cNvPr>
            <p:cNvCxnSpPr>
              <a:cxnSpLocks/>
              <a:stCxn id="192" idx="2"/>
              <a:endCxn id="188" idx="0"/>
            </p:cNvCxnSpPr>
            <p:nvPr/>
          </p:nvCxnSpPr>
          <p:spPr>
            <a:xfrm>
              <a:off x="6375599" y="5174479"/>
              <a:ext cx="183345" cy="31577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473A22E2-4EE9-2F4C-8CB0-CC21205DA3BB}"/>
              </a:ext>
            </a:extLst>
          </p:cNvPr>
          <p:cNvGrpSpPr/>
          <p:nvPr/>
        </p:nvGrpSpPr>
        <p:grpSpPr>
          <a:xfrm>
            <a:off x="4062312" y="2455698"/>
            <a:ext cx="594199" cy="237327"/>
            <a:chOff x="3342316" y="2228015"/>
            <a:chExt cx="670409" cy="267766"/>
          </a:xfrm>
        </p:grpSpPr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5B7715FD-49BB-8B4F-A8C4-B6033552DF37}"/>
                </a:ext>
              </a:extLst>
            </p:cNvPr>
            <p:cNvSpPr/>
            <p:nvPr/>
          </p:nvSpPr>
          <p:spPr>
            <a:xfrm>
              <a:off x="3680011" y="2291607"/>
              <a:ext cx="144000" cy="144000"/>
            </a:xfrm>
            <a:prstGeom prst="rect">
              <a:avLst/>
            </a:prstGeom>
            <a:solidFill>
              <a:schemeClr val="tx2">
                <a:lumMod val="9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6" name="TextBox 175">
                  <a:extLst>
                    <a:ext uri="{FF2B5EF4-FFF2-40B4-BE49-F238E27FC236}">
                      <a16:creationId xmlns:a16="http://schemas.microsoft.com/office/drawing/2014/main" id="{A505B110-A3B8-8246-A6DF-E0A7397AE508}"/>
                    </a:ext>
                  </a:extLst>
                </p:cNvPr>
                <p:cNvSpPr txBox="1"/>
                <p:nvPr/>
              </p:nvSpPr>
              <p:spPr>
                <a:xfrm>
                  <a:off x="3342316" y="2228015"/>
                  <a:ext cx="341952" cy="2677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2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2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sz="1200" dirty="0"/>
                </a:p>
              </p:txBody>
            </p:sp>
          </mc:Choice>
          <mc:Fallback xmlns="">
            <p:sp>
              <p:nvSpPr>
                <p:cNvPr id="176" name="TextBox 175">
                  <a:extLst>
                    <a:ext uri="{FF2B5EF4-FFF2-40B4-BE49-F238E27FC236}">
                      <a16:creationId xmlns:a16="http://schemas.microsoft.com/office/drawing/2014/main" id="{A505B110-A3B8-8246-A6DF-E0A7397AE5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2316" y="2228015"/>
                  <a:ext cx="341952" cy="267766"/>
                </a:xfrm>
                <a:prstGeom prst="rect">
                  <a:avLst/>
                </a:prstGeom>
                <a:blipFill>
                  <a:blip r:embed="rId26"/>
                  <a:stretch>
                    <a:fillRect l="-16000" b="-20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857843DB-9C77-224C-91E7-DBA4AA13DECD}"/>
                </a:ext>
              </a:extLst>
            </p:cNvPr>
            <p:cNvCxnSpPr>
              <a:cxnSpLocks/>
              <a:stCxn id="175" idx="3"/>
              <a:endCxn id="187" idx="2"/>
            </p:cNvCxnSpPr>
            <p:nvPr/>
          </p:nvCxnSpPr>
          <p:spPr>
            <a:xfrm>
              <a:off x="3824011" y="2363607"/>
              <a:ext cx="18871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7" name="Rectangle 126">
            <a:extLst>
              <a:ext uri="{FF2B5EF4-FFF2-40B4-BE49-F238E27FC236}">
                <a16:creationId xmlns:a16="http://schemas.microsoft.com/office/drawing/2014/main" id="{AF2A3A0F-A1C0-B64C-9DEC-EF694AD32928}"/>
              </a:ext>
            </a:extLst>
          </p:cNvPr>
          <p:cNvSpPr/>
          <p:nvPr/>
        </p:nvSpPr>
        <p:spPr>
          <a:xfrm>
            <a:off x="6712483" y="2323498"/>
            <a:ext cx="2545817" cy="160387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/>
          </a:p>
        </p:txBody>
      </p: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D00314AB-F58A-3748-92FD-D00773B04D18}"/>
              </a:ext>
            </a:extLst>
          </p:cNvPr>
          <p:cNvGrpSpPr/>
          <p:nvPr/>
        </p:nvGrpSpPr>
        <p:grpSpPr>
          <a:xfrm>
            <a:off x="6751885" y="2383556"/>
            <a:ext cx="2446526" cy="1502990"/>
            <a:chOff x="5168586" y="4210154"/>
            <a:chExt cx="2760308" cy="169575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9" name="TextBox 158">
                  <a:extLst>
                    <a:ext uri="{FF2B5EF4-FFF2-40B4-BE49-F238E27FC236}">
                      <a16:creationId xmlns:a16="http://schemas.microsoft.com/office/drawing/2014/main" id="{166F6D8C-DE5C-FD4B-9404-81F6BB2607F9}"/>
                    </a:ext>
                  </a:extLst>
                </p:cNvPr>
                <p:cNvSpPr txBox="1"/>
                <p:nvPr/>
              </p:nvSpPr>
              <p:spPr>
                <a:xfrm>
                  <a:off x="5168586" y="4612123"/>
                  <a:ext cx="1152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6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600" i="1">
                                <a:latin typeface="Cambria Math" charset="0"/>
                              </a:rPr>
                              <m:t>𝑇𝑟𝑎𝑣𝑒</m:t>
                            </m:r>
                            <m:r>
                              <a:rPr lang="de-DE" sz="160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𝑙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600" dirty="0"/>
                </a:p>
              </p:txBody>
            </p:sp>
          </mc:Choice>
          <mc:Fallback xmlns="">
            <p:sp>
              <p:nvSpPr>
                <p:cNvPr id="159" name="TextBox 158">
                  <a:extLst>
                    <a:ext uri="{FF2B5EF4-FFF2-40B4-BE49-F238E27FC236}">
                      <a16:creationId xmlns:a16="http://schemas.microsoft.com/office/drawing/2014/main" id="{166F6D8C-DE5C-FD4B-9404-81F6BB2607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68586" y="4612123"/>
                  <a:ext cx="1152000" cy="415661"/>
                </a:xfrm>
                <a:prstGeom prst="ellipse">
                  <a:avLst/>
                </a:prstGeom>
                <a:blipFill>
                  <a:blip r:embed="rId2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C52FB3BE-EC16-0B49-812A-43DFB09BC785}"/>
                </a:ext>
              </a:extLst>
            </p:cNvPr>
            <p:cNvCxnSpPr>
              <a:cxnSpLocks/>
              <a:stCxn id="159" idx="5"/>
              <a:endCxn id="173" idx="1"/>
            </p:cNvCxnSpPr>
            <p:nvPr/>
          </p:nvCxnSpPr>
          <p:spPr>
            <a:xfrm>
              <a:off x="6151880" y="4966912"/>
              <a:ext cx="151719" cy="1355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3F081190-051E-7849-9A7C-0D6A8F85922B}"/>
                </a:ext>
              </a:extLst>
            </p:cNvPr>
            <p:cNvCxnSpPr>
              <a:cxnSpLocks/>
              <a:stCxn id="173" idx="0"/>
              <a:endCxn id="168" idx="4"/>
            </p:cNvCxnSpPr>
            <p:nvPr/>
          </p:nvCxnSpPr>
          <p:spPr>
            <a:xfrm flipV="1">
              <a:off x="6375599" y="4625815"/>
              <a:ext cx="173141" cy="40466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4F929D5E-147A-7446-89AC-AC817C354979}"/>
                </a:ext>
              </a:extLst>
            </p:cNvPr>
            <p:cNvGrpSpPr/>
            <p:nvPr/>
          </p:nvGrpSpPr>
          <p:grpSpPr>
            <a:xfrm>
              <a:off x="6088390" y="5030479"/>
              <a:ext cx="359209" cy="409841"/>
              <a:chOff x="6783444" y="4056790"/>
              <a:chExt cx="359209" cy="409841"/>
            </a:xfrm>
          </p:grpSpPr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3BB0BD3A-BEE2-0C4B-9878-83A7027EDABA}"/>
                  </a:ext>
                </a:extLst>
              </p:cNvPr>
              <p:cNvSpPr/>
              <p:nvPr/>
            </p:nvSpPr>
            <p:spPr>
              <a:xfrm>
                <a:off x="6998653" y="4056790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4" name="TextBox 173">
                    <a:extLst>
                      <a:ext uri="{FF2B5EF4-FFF2-40B4-BE49-F238E27FC236}">
                        <a16:creationId xmlns:a16="http://schemas.microsoft.com/office/drawing/2014/main" id="{1C61CD52-E4CE-0A48-93A9-9F15D86338DB}"/>
                      </a:ext>
                    </a:extLst>
                  </p:cNvPr>
                  <p:cNvSpPr txBox="1"/>
                  <p:nvPr/>
                </p:nvSpPr>
                <p:spPr>
                  <a:xfrm>
                    <a:off x="6783444" y="4200211"/>
                    <a:ext cx="341952" cy="26642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</m:oMath>
                      </m:oMathPara>
                    </a14:m>
                    <a:endParaRPr lang="de-DE" sz="1200" dirty="0"/>
                  </a:p>
                </p:txBody>
              </p:sp>
            </mc:Choice>
            <mc:Fallback xmlns="">
              <p:sp>
                <p:nvSpPr>
                  <p:cNvPr id="174" name="TextBox 173">
                    <a:extLst>
                      <a:ext uri="{FF2B5EF4-FFF2-40B4-BE49-F238E27FC236}">
                        <a16:creationId xmlns:a16="http://schemas.microsoft.com/office/drawing/2014/main" id="{1C61CD52-E4CE-0A48-93A9-9F15D86338D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83444" y="4200211"/>
                    <a:ext cx="341952" cy="266420"/>
                  </a:xfrm>
                  <a:prstGeom prst="rect">
                    <a:avLst/>
                  </a:prstGeom>
                  <a:blipFill>
                    <a:blip r:embed="rId28"/>
                    <a:stretch>
                      <a:fillRect l="-16000" b="-15000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8A4C5264-C583-EA4D-952F-F1741821550A}"/>
                </a:ext>
              </a:extLst>
            </p:cNvPr>
            <p:cNvCxnSpPr>
              <a:cxnSpLocks/>
              <a:stCxn id="168" idx="4"/>
              <a:endCxn id="171" idx="0"/>
            </p:cNvCxnSpPr>
            <p:nvPr/>
          </p:nvCxnSpPr>
          <p:spPr>
            <a:xfrm>
              <a:off x="6548740" y="4625815"/>
              <a:ext cx="196440" cy="4049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BF7A83D1-9ADE-6646-AC25-293091801365}"/>
                </a:ext>
              </a:extLst>
            </p:cNvPr>
            <p:cNvCxnSpPr>
              <a:cxnSpLocks/>
              <a:stCxn id="169" idx="0"/>
              <a:endCxn id="171" idx="2"/>
            </p:cNvCxnSpPr>
            <p:nvPr/>
          </p:nvCxnSpPr>
          <p:spPr>
            <a:xfrm flipV="1">
              <a:off x="6558944" y="5174805"/>
              <a:ext cx="186236" cy="3154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A2B59134-A653-C744-9841-D249FB86209D}"/>
                </a:ext>
              </a:extLst>
            </p:cNvPr>
            <p:cNvCxnSpPr>
              <a:cxnSpLocks/>
              <a:stCxn id="171" idx="3"/>
              <a:endCxn id="167" idx="3"/>
            </p:cNvCxnSpPr>
            <p:nvPr/>
          </p:nvCxnSpPr>
          <p:spPr>
            <a:xfrm flipV="1">
              <a:off x="6817180" y="4966912"/>
              <a:ext cx="128420" cy="1358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A42B4526-8AB4-4F4F-B0C4-E7646C483D9A}"/>
                </a:ext>
              </a:extLst>
            </p:cNvPr>
            <p:cNvGrpSpPr/>
            <p:nvPr/>
          </p:nvGrpSpPr>
          <p:grpSpPr>
            <a:xfrm>
              <a:off x="6673180" y="5030805"/>
              <a:ext cx="393391" cy="408488"/>
              <a:chOff x="7368234" y="4057116"/>
              <a:chExt cx="393391" cy="408488"/>
            </a:xfrm>
          </p:grpSpPr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F7D7FD82-987F-CC4F-9001-948D8675CC8E}"/>
                  </a:ext>
                </a:extLst>
              </p:cNvPr>
              <p:cNvSpPr/>
              <p:nvPr/>
            </p:nvSpPr>
            <p:spPr>
              <a:xfrm>
                <a:off x="7368234" y="4057116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2" name="TextBox 171">
                    <a:extLst>
                      <a:ext uri="{FF2B5EF4-FFF2-40B4-BE49-F238E27FC236}">
                        <a16:creationId xmlns:a16="http://schemas.microsoft.com/office/drawing/2014/main" id="{702D5254-E9D5-A047-ADB8-68E40BE71792}"/>
                      </a:ext>
                    </a:extLst>
                  </p:cNvPr>
                  <p:cNvSpPr txBox="1"/>
                  <p:nvPr/>
                </p:nvSpPr>
                <p:spPr>
                  <a:xfrm>
                    <a:off x="7419673" y="4198095"/>
                    <a:ext cx="341952" cy="26750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</m:oMath>
                      </m:oMathPara>
                    </a14:m>
                    <a:endParaRPr lang="de-DE" sz="1200" dirty="0"/>
                  </a:p>
                </p:txBody>
              </p:sp>
            </mc:Choice>
            <mc:Fallback xmlns="">
              <p:sp>
                <p:nvSpPr>
                  <p:cNvPr id="172" name="TextBox 171">
                    <a:extLst>
                      <a:ext uri="{FF2B5EF4-FFF2-40B4-BE49-F238E27FC236}">
                        <a16:creationId xmlns:a16="http://schemas.microsoft.com/office/drawing/2014/main" id="{702D5254-E9D5-A047-ADB8-68E40BE7179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19673" y="4198095"/>
                    <a:ext cx="341952" cy="267509"/>
                  </a:xfrm>
                  <a:prstGeom prst="rect">
                    <a:avLst/>
                  </a:prstGeom>
                  <a:blipFill>
                    <a:blip r:embed="rId29"/>
                    <a:stretch>
                      <a:fillRect l="-12000" b="-21053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7" name="TextBox 166">
                  <a:extLst>
                    <a:ext uri="{FF2B5EF4-FFF2-40B4-BE49-F238E27FC236}">
                      <a16:creationId xmlns:a16="http://schemas.microsoft.com/office/drawing/2014/main" id="{A8196148-4578-AF43-8D3B-B5332CC6E3EE}"/>
                    </a:ext>
                  </a:extLst>
                </p:cNvPr>
                <p:cNvSpPr txBox="1"/>
                <p:nvPr/>
              </p:nvSpPr>
              <p:spPr>
                <a:xfrm>
                  <a:off x="6776894" y="4612123"/>
                  <a:ext cx="1152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6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600" b="0" i="1" smtClean="0">
                                <a:latin typeface="Cambria Math" panose="02040503050406030204" pitchFamily="18" charset="0"/>
                              </a:rPr>
                              <m:t>𝑇𝑟𝑒𝑎𝑡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600" dirty="0"/>
                </a:p>
              </p:txBody>
            </p:sp>
          </mc:Choice>
          <mc:Fallback xmlns="">
            <p:sp>
              <p:nvSpPr>
                <p:cNvPr id="167" name="TextBox 166">
                  <a:extLst>
                    <a:ext uri="{FF2B5EF4-FFF2-40B4-BE49-F238E27FC236}">
                      <a16:creationId xmlns:a16="http://schemas.microsoft.com/office/drawing/2014/main" id="{A8196148-4578-AF43-8D3B-B5332CC6E3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6894" y="4612123"/>
                  <a:ext cx="1152000" cy="415661"/>
                </a:xfrm>
                <a:prstGeom prst="ellipse">
                  <a:avLst/>
                </a:prstGeom>
                <a:blipFill>
                  <a:blip r:embed="rId3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8" name="TextBox 167">
                  <a:extLst>
                    <a:ext uri="{FF2B5EF4-FFF2-40B4-BE49-F238E27FC236}">
                      <a16:creationId xmlns:a16="http://schemas.microsoft.com/office/drawing/2014/main" id="{095D08E0-36F2-6A45-865F-2CD0EF1525E8}"/>
                    </a:ext>
                  </a:extLst>
                </p:cNvPr>
                <p:cNvSpPr txBox="1"/>
                <p:nvPr/>
              </p:nvSpPr>
              <p:spPr>
                <a:xfrm>
                  <a:off x="5972738" y="4210154"/>
                  <a:ext cx="1152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6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600" b="0" i="1" smtClean="0"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600" dirty="0"/>
                </a:p>
              </p:txBody>
            </p:sp>
          </mc:Choice>
          <mc:Fallback xmlns="">
            <p:sp>
              <p:nvSpPr>
                <p:cNvPr id="168" name="TextBox 167">
                  <a:extLst>
                    <a:ext uri="{FF2B5EF4-FFF2-40B4-BE49-F238E27FC236}">
                      <a16:creationId xmlns:a16="http://schemas.microsoft.com/office/drawing/2014/main" id="{095D08E0-36F2-6A45-865F-2CD0EF1525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72738" y="4210154"/>
                  <a:ext cx="1152000" cy="415661"/>
                </a:xfrm>
                <a:prstGeom prst="ellipse">
                  <a:avLst/>
                </a:prstGeom>
                <a:blipFill>
                  <a:blip r:embed="rId3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9" name="TextBox 168">
                  <a:extLst>
                    <a:ext uri="{FF2B5EF4-FFF2-40B4-BE49-F238E27FC236}">
                      <a16:creationId xmlns:a16="http://schemas.microsoft.com/office/drawing/2014/main" id="{73611CF8-E3E8-5243-A20E-C62F89B39F68}"/>
                    </a:ext>
                  </a:extLst>
                </p:cNvPr>
                <p:cNvSpPr txBox="1"/>
                <p:nvPr/>
              </p:nvSpPr>
              <p:spPr>
                <a:xfrm>
                  <a:off x="5982945" y="5490252"/>
                  <a:ext cx="1152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6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600" b="0" i="1" smtClean="0"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6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69" name="TextBox 168">
                  <a:extLst>
                    <a:ext uri="{FF2B5EF4-FFF2-40B4-BE49-F238E27FC236}">
                      <a16:creationId xmlns:a16="http://schemas.microsoft.com/office/drawing/2014/main" id="{73611CF8-E3E8-5243-A20E-C62F89B39F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82945" y="5490252"/>
                  <a:ext cx="1152000" cy="415661"/>
                </a:xfrm>
                <a:prstGeom prst="ellipse">
                  <a:avLst/>
                </a:prstGeom>
                <a:blipFill>
                  <a:blip r:embed="rId3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E62D871E-4B23-ED4A-AA91-F9BEE744AF29}"/>
                </a:ext>
              </a:extLst>
            </p:cNvPr>
            <p:cNvCxnSpPr>
              <a:cxnSpLocks/>
              <a:stCxn id="173" idx="2"/>
              <a:endCxn id="169" idx="0"/>
            </p:cNvCxnSpPr>
            <p:nvPr/>
          </p:nvCxnSpPr>
          <p:spPr>
            <a:xfrm>
              <a:off x="6375599" y="5174479"/>
              <a:ext cx="183345" cy="31577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A2CFE55B-8350-6D44-B675-92CF84A28156}"/>
              </a:ext>
            </a:extLst>
          </p:cNvPr>
          <p:cNvGrpSpPr/>
          <p:nvPr/>
        </p:nvGrpSpPr>
        <p:grpSpPr>
          <a:xfrm>
            <a:off x="5676496" y="2297740"/>
            <a:ext cx="1788129" cy="1401677"/>
            <a:chOff x="11283131" y="2249938"/>
            <a:chExt cx="2017468" cy="1581452"/>
          </a:xfrm>
        </p:grpSpPr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A4635940-5625-F849-A9F5-ECFCC0ED7D04}"/>
                </a:ext>
              </a:extLst>
            </p:cNvPr>
            <p:cNvSpPr/>
            <p:nvPr/>
          </p:nvSpPr>
          <p:spPr>
            <a:xfrm>
              <a:off x="12386879" y="2484239"/>
              <a:ext cx="144000" cy="144000"/>
            </a:xfrm>
            <a:prstGeom prst="rect">
              <a:avLst/>
            </a:prstGeom>
            <a:solidFill>
              <a:schemeClr val="tx2">
                <a:lumMod val="9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5" name="TextBox 154">
                  <a:extLst>
                    <a:ext uri="{FF2B5EF4-FFF2-40B4-BE49-F238E27FC236}">
                      <a16:creationId xmlns:a16="http://schemas.microsoft.com/office/drawing/2014/main" id="{8D806162-D7E1-144B-930F-CD0B164B4ADE}"/>
                    </a:ext>
                  </a:extLst>
                </p:cNvPr>
                <p:cNvSpPr txBox="1"/>
                <p:nvPr/>
              </p:nvSpPr>
              <p:spPr>
                <a:xfrm>
                  <a:off x="12348309" y="2249938"/>
                  <a:ext cx="207365" cy="21544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2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</m:oMath>
                    </m:oMathPara>
                  </a14:m>
                  <a:endParaRPr lang="de-DE" sz="1200" dirty="0"/>
                </a:p>
              </p:txBody>
            </p:sp>
          </mc:Choice>
          <mc:Fallback xmlns="">
            <p:sp>
              <p:nvSpPr>
                <p:cNvPr id="155" name="TextBox 154">
                  <a:extLst>
                    <a:ext uri="{FF2B5EF4-FFF2-40B4-BE49-F238E27FC236}">
                      <a16:creationId xmlns:a16="http://schemas.microsoft.com/office/drawing/2014/main" id="{8D806162-D7E1-144B-930F-CD0B164B4A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48309" y="2249938"/>
                  <a:ext cx="207365" cy="215445"/>
                </a:xfrm>
                <a:prstGeom prst="rect">
                  <a:avLst/>
                </a:prstGeom>
                <a:blipFill>
                  <a:blip r:embed="rId33"/>
                  <a:stretch>
                    <a:fillRect l="-25000" b="-25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10C5B641-2AB6-0048-8AC6-97EC2216F0A8}"/>
                </a:ext>
              </a:extLst>
            </p:cNvPr>
            <p:cNvCxnSpPr>
              <a:cxnSpLocks/>
              <a:stCxn id="187" idx="6"/>
              <a:endCxn id="154" idx="1"/>
            </p:cNvCxnSpPr>
            <p:nvPr/>
          </p:nvCxnSpPr>
          <p:spPr>
            <a:xfrm flipV="1">
              <a:off x="11284328" y="2556239"/>
              <a:ext cx="1102551" cy="75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A5F677F8-872E-6945-8465-E594029E14CE}"/>
                </a:ext>
              </a:extLst>
            </p:cNvPr>
            <p:cNvCxnSpPr>
              <a:cxnSpLocks/>
              <a:stCxn id="188" idx="6"/>
              <a:endCxn id="154" idx="2"/>
            </p:cNvCxnSpPr>
            <p:nvPr/>
          </p:nvCxnSpPr>
          <p:spPr>
            <a:xfrm flipV="1">
              <a:off x="11283131" y="2628239"/>
              <a:ext cx="1175748" cy="12031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BF0B5D3D-FB5B-154D-80EA-CFC42B2781B0}"/>
                </a:ext>
              </a:extLst>
            </p:cNvPr>
            <p:cNvCxnSpPr>
              <a:cxnSpLocks/>
              <a:stCxn id="154" idx="3"/>
              <a:endCxn id="168" idx="2"/>
            </p:cNvCxnSpPr>
            <p:nvPr/>
          </p:nvCxnSpPr>
          <p:spPr>
            <a:xfrm flipV="1">
              <a:off x="12530879" y="2554592"/>
              <a:ext cx="769720" cy="16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5022B03A-59AD-1647-A68D-8211A7EAA0BA}"/>
                  </a:ext>
                </a:extLst>
              </p:cNvPr>
              <p:cNvSpPr/>
              <p:nvPr/>
            </p:nvSpPr>
            <p:spPr>
              <a:xfrm>
                <a:off x="3873070" y="1816153"/>
                <a:ext cx="8160864" cy="504369"/>
              </a:xfrm>
              <a:prstGeom prst="rect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de-DE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de-DE" i="1" smtClean="0">
                              <a:solidFill>
                                <a:srgbClr val="C4F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de-DE" i="1">
                                  <a:solidFill>
                                    <a:srgbClr val="C4F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solidFill>
                                    <a:srgbClr val="C4F0FF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C4F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rgbClr val="C4F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rgbClr val="C4F0FF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  <m:r>
                            <a:rPr lang="de-DE" i="1">
                              <a:solidFill>
                                <a:srgbClr val="C4F0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de-DE" i="1">
                                  <a:solidFill>
                                    <a:srgbClr val="C4F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solidFill>
                                    <a:srgbClr val="C4F0FF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C4F0FF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rgbClr val="C4F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rgbClr val="C4F0FF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  <m:r>
                        <a:rPr lang="de-DE" i="1">
                          <a:solidFill>
                            <a:srgbClr val="C4F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∪</m:t>
                      </m:r>
                      <m:d>
                        <m:dPr>
                          <m:begChr m:val="{"/>
                          <m:endChr m:val="}"/>
                          <m:ctrlPr>
                            <a:rPr lang="de-DE" i="1">
                              <a:solidFill>
                                <a:srgbClr val="C4F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de-DE" i="1">
                                  <a:solidFill>
                                    <a:srgbClr val="C4F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solidFill>
                                    <a:srgbClr val="C4F0FF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C4F0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rgbClr val="C4F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rgbClr val="C4F0FF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  <m:r>
                        <a:rPr lang="de-DE" b="0" i="1" smtClean="0">
                          <a:solidFill>
                            <a:srgbClr val="99D6EB"/>
                          </a:solidFill>
                          <a:latin typeface="Cambria Math" panose="02040503050406030204" pitchFamily="18" charset="0"/>
                        </a:rPr>
                        <m:t>       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∪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</m:t>
                      </m:r>
                      <m:d>
                        <m:dPr>
                          <m:begChr m:val="{"/>
                          <m:endChr m:val="}"/>
                          <m:ctrlPr>
                            <a:rPr lang="de-DE" i="1" smtClean="0">
                              <a:solidFill>
                                <a:srgbClr val="87E1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de-DE" i="1">
                                  <a:solidFill>
                                    <a:srgbClr val="87E1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solidFill>
                                    <a:srgbClr val="87E1FF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87E1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rgbClr val="87E1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rgbClr val="87E1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  <m:r>
                            <a:rPr lang="de-DE" i="1">
                              <a:solidFill>
                                <a:srgbClr val="87E1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de-DE" i="1">
                                  <a:solidFill>
                                    <a:srgbClr val="87E1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solidFill>
                                    <a:srgbClr val="87E1FF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87E1FF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rgbClr val="87E1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rgbClr val="87E1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  <m:r>
                        <a:rPr lang="de-DE" i="1">
                          <a:solidFill>
                            <a:srgbClr val="87E1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∪</m:t>
                      </m:r>
                      <m:d>
                        <m:dPr>
                          <m:begChr m:val="{"/>
                          <m:endChr m:val="}"/>
                          <m:ctrlPr>
                            <a:rPr lang="de-DE" i="1">
                              <a:solidFill>
                                <a:srgbClr val="87E1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srgbClr val="87E1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87E1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87E1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sub>
                          </m:sSub>
                        </m:e>
                      </m:d>
                      <m:r>
                        <a:rPr lang="de-DE" b="0" i="1" smtClean="0">
                          <a:solidFill>
                            <a:srgbClr val="4CBAD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∪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5022B03A-59AD-1647-A68D-8211A7EAA0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3070" y="1816153"/>
                <a:ext cx="8160864" cy="504369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14194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12FF6D2-C5B2-734A-9276-EBD55B01750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de-DE" dirty="0"/>
                  <a:t>Ausrollen: Beispiel –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de-DE" b="0" i="1">
                        <a:latin typeface="Cambria Math" panose="02040503050406030204" pitchFamily="18" charset="0"/>
                      </a:rPr>
                      <m:t>=2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12FF6D2-C5B2-734A-9276-EBD55B01750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766" t="-4255" b="-2127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BD4722-ACA1-7E46-B00D-5B37B1C14B1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0001" y="1665066"/>
                <a:ext cx="3541679" cy="4240848"/>
              </a:xfrm>
            </p:spPr>
            <p:txBody>
              <a:bodyPr/>
              <a:lstStyle/>
              <a:p>
                <a:r>
                  <a:rPr lang="de-DE" dirty="0"/>
                  <a:t>Ausgerolltes Modell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p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∪</m:t>
                      </m:r>
                      <m:nary>
                        <m:naryPr>
                          <m:chr m:val="⋃"/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  <m:e>
                          <m:sSup>
                            <m:sSup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p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→|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de-DE" dirty="0"/>
              </a:p>
              <a:p>
                <a:r>
                  <a:rPr lang="de-DE" dirty="0"/>
                  <a:t>Dynamisches Faktormodell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</m:t>
                            </m:r>
                          </m:sup>
                        </m:sSup>
                      </m:e>
                    </m:d>
                  </m:oMath>
                </a14:m>
                <a:r>
                  <a:rPr lang="de-DE" dirty="0"/>
                  <a:t> mit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bSup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bSup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bSup>
                      </m:e>
                    </m:d>
                  </m:oMath>
                </a14:m>
                <a:endParaRPr lang="de-DE" dirty="0"/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b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bSup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</m:e>
                    </m:d>
                  </m:oMath>
                </a14:m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BD4722-ACA1-7E46-B00D-5B37B1C14B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1" y="1665066"/>
                <a:ext cx="3541679" cy="4240848"/>
              </a:xfrm>
              <a:blipFill>
                <a:blip r:embed="rId3"/>
                <a:stretch>
                  <a:fillRect l="-4643" t="-2209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C0E1F5-328B-A747-AB14-121C3B9EA23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904E8C-16C1-5F47-9EF1-2F5CF0C2A4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Tanya Braun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AA66DB-B8AA-B640-9B48-D0972C42A9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25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9B247C-833C-504E-BCE6-304EE64E826A}"/>
              </a:ext>
            </a:extLst>
          </p:cNvPr>
          <p:cNvSpPr/>
          <p:nvPr/>
        </p:nvSpPr>
        <p:spPr>
          <a:xfrm>
            <a:off x="6826228" y="4122995"/>
            <a:ext cx="2254551" cy="18095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C748A2-238C-8248-8CE4-83F8C67D2829}"/>
              </a:ext>
            </a:extLst>
          </p:cNvPr>
          <p:cNvSpPr/>
          <p:nvPr/>
        </p:nvSpPr>
        <p:spPr>
          <a:xfrm>
            <a:off x="9080779" y="4122995"/>
            <a:ext cx="2803508" cy="180957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E9FC6FD-4D83-FE47-9210-0CA0A51B2E4A}"/>
              </a:ext>
            </a:extLst>
          </p:cNvPr>
          <p:cNvGrpSpPr/>
          <p:nvPr/>
        </p:nvGrpSpPr>
        <p:grpSpPr>
          <a:xfrm>
            <a:off x="9083692" y="4222610"/>
            <a:ext cx="2760308" cy="1683304"/>
            <a:chOff x="5168586" y="4222610"/>
            <a:chExt cx="2760308" cy="168330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00F07C94-C977-DB45-AE93-C24344F5D896}"/>
                    </a:ext>
                  </a:extLst>
                </p:cNvPr>
                <p:cNvSpPr txBox="1"/>
                <p:nvPr/>
              </p:nvSpPr>
              <p:spPr>
                <a:xfrm>
                  <a:off x="5168586" y="4612123"/>
                  <a:ext cx="1152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𝑇𝑟𝑎𝑣𝑒</m:t>
                            </m:r>
                            <m:r>
                              <a:rPr lang="de-DE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𝑙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00F07C94-C977-DB45-AE93-C24344F5D8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68586" y="4612123"/>
                  <a:ext cx="1152000" cy="415661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3BF2047-981E-EB48-916D-707ECB73BA01}"/>
                </a:ext>
              </a:extLst>
            </p:cNvPr>
            <p:cNvCxnSpPr>
              <a:cxnSpLocks/>
              <a:stCxn id="12" idx="5"/>
              <a:endCxn id="26" idx="1"/>
            </p:cNvCxnSpPr>
            <p:nvPr/>
          </p:nvCxnSpPr>
          <p:spPr>
            <a:xfrm>
              <a:off x="6151880" y="4966912"/>
              <a:ext cx="151719" cy="1355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00FB974-66A1-0C40-B849-A9F69C5DC0CE}"/>
                </a:ext>
              </a:extLst>
            </p:cNvPr>
            <p:cNvCxnSpPr>
              <a:cxnSpLocks/>
              <a:stCxn id="26" idx="0"/>
              <a:endCxn id="21" idx="4"/>
            </p:cNvCxnSpPr>
            <p:nvPr/>
          </p:nvCxnSpPr>
          <p:spPr>
            <a:xfrm flipV="1">
              <a:off x="6375599" y="4638271"/>
              <a:ext cx="184542" cy="3922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AD7920A-09FA-0243-B366-FAC1E864E799}"/>
                </a:ext>
              </a:extLst>
            </p:cNvPr>
            <p:cNvGrpSpPr/>
            <p:nvPr/>
          </p:nvGrpSpPr>
          <p:grpSpPr>
            <a:xfrm>
              <a:off x="6088390" y="5030479"/>
              <a:ext cx="359209" cy="409842"/>
              <a:chOff x="6783444" y="4056790"/>
              <a:chExt cx="359209" cy="409842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97BA49C-EC20-4A44-AC1C-E04D63EE740E}"/>
                  </a:ext>
                </a:extLst>
              </p:cNvPr>
              <p:cNvSpPr/>
              <p:nvPr/>
            </p:nvSpPr>
            <p:spPr>
              <a:xfrm>
                <a:off x="6998653" y="4056790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5EFF4C23-AA02-244E-855F-0109E6DA1F5E}"/>
                      </a:ext>
                    </a:extLst>
                  </p:cNvPr>
                  <p:cNvSpPr txBox="1"/>
                  <p:nvPr/>
                </p:nvSpPr>
                <p:spPr>
                  <a:xfrm>
                    <a:off x="6783444" y="4200212"/>
                    <a:ext cx="341952" cy="26642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bSup>
                        </m:oMath>
                      </m:oMathPara>
                    </a14:m>
                    <a:endParaRPr lang="de-DE" sz="1400" dirty="0"/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5EFF4C23-AA02-244E-855F-0109E6DA1F5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83444" y="4200212"/>
                    <a:ext cx="341952" cy="266420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7857" b="-22727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ED4DB9D-7DCD-2C4C-B9D6-CEEC51C249CC}"/>
                </a:ext>
              </a:extLst>
            </p:cNvPr>
            <p:cNvCxnSpPr>
              <a:cxnSpLocks/>
              <a:stCxn id="21" idx="4"/>
              <a:endCxn id="24" idx="0"/>
            </p:cNvCxnSpPr>
            <p:nvPr/>
          </p:nvCxnSpPr>
          <p:spPr>
            <a:xfrm>
              <a:off x="6560141" y="4638271"/>
              <a:ext cx="185039" cy="3925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6E3B566-46DE-A840-9C2C-E0F38A8804B6}"/>
                </a:ext>
              </a:extLst>
            </p:cNvPr>
            <p:cNvCxnSpPr>
              <a:cxnSpLocks/>
              <a:stCxn id="22" idx="0"/>
              <a:endCxn id="24" idx="2"/>
            </p:cNvCxnSpPr>
            <p:nvPr/>
          </p:nvCxnSpPr>
          <p:spPr>
            <a:xfrm flipV="1">
              <a:off x="6558944" y="5174805"/>
              <a:ext cx="186236" cy="3154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A890560-0785-AC41-B096-20C744E45A21}"/>
                </a:ext>
              </a:extLst>
            </p:cNvPr>
            <p:cNvCxnSpPr>
              <a:cxnSpLocks/>
              <a:stCxn id="24" idx="3"/>
              <a:endCxn id="20" idx="3"/>
            </p:cNvCxnSpPr>
            <p:nvPr/>
          </p:nvCxnSpPr>
          <p:spPr>
            <a:xfrm flipV="1">
              <a:off x="6817180" y="4966912"/>
              <a:ext cx="128420" cy="1358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C0D0537-D5C5-F24B-8DAD-9212227FD3E3}"/>
                </a:ext>
              </a:extLst>
            </p:cNvPr>
            <p:cNvGrpSpPr/>
            <p:nvPr/>
          </p:nvGrpSpPr>
          <p:grpSpPr>
            <a:xfrm>
              <a:off x="6673180" y="5030805"/>
              <a:ext cx="393391" cy="408488"/>
              <a:chOff x="7368234" y="4057116"/>
              <a:chExt cx="393391" cy="408488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FF98E91E-EECC-DB4C-8B0F-21763B4B2868}"/>
                  </a:ext>
                </a:extLst>
              </p:cNvPr>
              <p:cNvSpPr/>
              <p:nvPr/>
            </p:nvSpPr>
            <p:spPr>
              <a:xfrm>
                <a:off x="7368234" y="4057116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6F181D50-C1B1-B942-B62D-761D96E54347}"/>
                      </a:ext>
                    </a:extLst>
                  </p:cNvPr>
                  <p:cNvSpPr txBox="1"/>
                  <p:nvPr/>
                </p:nvSpPr>
                <p:spPr>
                  <a:xfrm>
                    <a:off x="7419673" y="4198095"/>
                    <a:ext cx="341952" cy="26750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bSup>
                        </m:oMath>
                      </m:oMathPara>
                    </a14:m>
                    <a:endParaRPr lang="de-DE" sz="1400" dirty="0"/>
                  </a:p>
                </p:txBody>
              </p:sp>
            </mc:Choice>
            <mc:Fallback xmlns="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6F181D50-C1B1-B942-B62D-761D96E5434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19673" y="4198095"/>
                    <a:ext cx="341952" cy="26750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7857" b="-22727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732BD509-A915-8044-8949-7FD4C73EE82A}"/>
                    </a:ext>
                  </a:extLst>
                </p:cNvPr>
                <p:cNvSpPr txBox="1"/>
                <p:nvPr/>
              </p:nvSpPr>
              <p:spPr>
                <a:xfrm>
                  <a:off x="6776894" y="4612123"/>
                  <a:ext cx="1152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𝑇𝑟𝑒𝑎𝑡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732BD509-A915-8044-8949-7FD4C73EE8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6894" y="4612123"/>
                  <a:ext cx="1152000" cy="415661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C254C7AA-B7E0-2346-837B-B9B3949D4A86}"/>
                    </a:ext>
                  </a:extLst>
                </p:cNvPr>
                <p:cNvSpPr txBox="1"/>
                <p:nvPr/>
              </p:nvSpPr>
              <p:spPr>
                <a:xfrm>
                  <a:off x="5984141" y="4222610"/>
                  <a:ext cx="1152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C254C7AA-B7E0-2346-837B-B9B3949D4A8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84141" y="4222610"/>
                  <a:ext cx="1152000" cy="415661"/>
                </a:xfrm>
                <a:prstGeom prst="ellipse">
                  <a:avLst/>
                </a:prstGeom>
                <a:blipFill>
                  <a:blip r:embed="rId8"/>
                  <a:stretch>
                    <a:fillRect b="-5714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D154485A-1575-9F43-84C9-E83E5917032B}"/>
                    </a:ext>
                  </a:extLst>
                </p:cNvPr>
                <p:cNvSpPr txBox="1"/>
                <p:nvPr/>
              </p:nvSpPr>
              <p:spPr>
                <a:xfrm>
                  <a:off x="5982944" y="5490253"/>
                  <a:ext cx="1152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D154485A-1575-9F43-84C9-E83E591703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82944" y="5490253"/>
                  <a:ext cx="1152000" cy="415661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86A5518-3B91-EA4D-87E8-E665E8149420}"/>
                </a:ext>
              </a:extLst>
            </p:cNvPr>
            <p:cNvCxnSpPr>
              <a:cxnSpLocks/>
              <a:stCxn id="26" idx="2"/>
              <a:endCxn id="22" idx="0"/>
            </p:cNvCxnSpPr>
            <p:nvPr/>
          </p:nvCxnSpPr>
          <p:spPr>
            <a:xfrm>
              <a:off x="6375599" y="5174479"/>
              <a:ext cx="183345" cy="31577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A68EA7F-F291-1A4C-8282-87DC3FDFB33E}"/>
              </a:ext>
            </a:extLst>
          </p:cNvPr>
          <p:cNvGrpSpPr/>
          <p:nvPr/>
        </p:nvGrpSpPr>
        <p:grpSpPr>
          <a:xfrm>
            <a:off x="6902996" y="4104138"/>
            <a:ext cx="2996251" cy="1801776"/>
            <a:chOff x="6987780" y="4104138"/>
            <a:chExt cx="2996251" cy="18017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7765AF83-05CA-F04E-AAAA-3F99BE728A8D}"/>
                    </a:ext>
                  </a:extLst>
                </p:cNvPr>
                <p:cNvSpPr txBox="1"/>
                <p:nvPr/>
              </p:nvSpPr>
              <p:spPr>
                <a:xfrm>
                  <a:off x="6987780" y="5490253"/>
                  <a:ext cx="1333051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7765AF83-05CA-F04E-AAAA-3F99BE728A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87780" y="5490253"/>
                  <a:ext cx="1333051" cy="415661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1BD46407-626F-7745-9768-E5AB3AC994C1}"/>
                    </a:ext>
                  </a:extLst>
                </p:cNvPr>
                <p:cNvSpPr txBox="1"/>
                <p:nvPr/>
              </p:nvSpPr>
              <p:spPr>
                <a:xfrm>
                  <a:off x="6988977" y="4222610"/>
                  <a:ext cx="1333051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1BD46407-626F-7745-9768-E5AB3AC994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88977" y="4222610"/>
                  <a:ext cx="1333051" cy="415661"/>
                </a:xfrm>
                <a:prstGeom prst="ellipse">
                  <a:avLst/>
                </a:prstGeom>
                <a:blipFill>
                  <a:blip r:embed="rId11"/>
                  <a:stretch>
                    <a:fillRect b="-5714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67E2C68-0D4C-5842-AE34-2C79F6BAACF7}"/>
                </a:ext>
              </a:extLst>
            </p:cNvPr>
            <p:cNvGrpSpPr/>
            <p:nvPr/>
          </p:nvGrpSpPr>
          <p:grpSpPr>
            <a:xfrm>
              <a:off x="8320831" y="4104138"/>
              <a:ext cx="1663200" cy="1593946"/>
              <a:chOff x="11540097" y="4104138"/>
              <a:chExt cx="1663200" cy="1593946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1DC6FB1-39C5-F14C-AEA2-F2B5010B162A}"/>
                  </a:ext>
                </a:extLst>
              </p:cNvPr>
              <p:cNvSpPr/>
              <p:nvPr/>
            </p:nvSpPr>
            <p:spPr>
              <a:xfrm>
                <a:off x="12316461" y="4358440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FE152832-4E0D-D94A-BAA7-4B3B23862393}"/>
                      </a:ext>
                    </a:extLst>
                  </p:cNvPr>
                  <p:cNvSpPr txBox="1"/>
                  <p:nvPr/>
                </p:nvSpPr>
                <p:spPr>
                  <a:xfrm>
                    <a:off x="12284808" y="4104138"/>
                    <a:ext cx="207364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sub>
                          </m:sSub>
                        </m:oMath>
                      </m:oMathPara>
                    </a14:m>
                    <a:endParaRPr lang="de-DE" sz="1400" dirty="0"/>
                  </a:p>
                </p:txBody>
              </p:sp>
            </mc:Choice>
            <mc:Fallback xmlns="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FE152832-4E0D-D94A-BAA7-4B3B2386239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284808" y="4104138"/>
                    <a:ext cx="207364" cy="215444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23529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187B1192-329F-8746-AC9D-B59CC70820D8}"/>
                  </a:ext>
                </a:extLst>
              </p:cNvPr>
              <p:cNvCxnSpPr>
                <a:cxnSpLocks/>
                <a:stCxn id="30" idx="6"/>
                <a:endCxn id="32" idx="1"/>
              </p:cNvCxnSpPr>
              <p:nvPr/>
            </p:nvCxnSpPr>
            <p:spPr>
              <a:xfrm flipV="1">
                <a:off x="11541294" y="4430440"/>
                <a:ext cx="775167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620B6130-C1F2-DC42-A487-8302B290F4C8}"/>
                  </a:ext>
                </a:extLst>
              </p:cNvPr>
              <p:cNvCxnSpPr>
                <a:cxnSpLocks/>
                <a:stCxn id="29" idx="6"/>
                <a:endCxn id="32" idx="2"/>
              </p:cNvCxnSpPr>
              <p:nvPr/>
            </p:nvCxnSpPr>
            <p:spPr>
              <a:xfrm flipV="1">
                <a:off x="11540097" y="4502440"/>
                <a:ext cx="848364" cy="119564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E2949C15-208D-F24E-9F8B-3A7B5AD6804D}"/>
                  </a:ext>
                </a:extLst>
              </p:cNvPr>
              <p:cNvCxnSpPr>
                <a:cxnSpLocks/>
                <a:stCxn id="32" idx="3"/>
                <a:endCxn id="21" idx="2"/>
              </p:cNvCxnSpPr>
              <p:nvPr/>
            </p:nvCxnSpPr>
            <p:spPr>
              <a:xfrm>
                <a:off x="12460461" y="4430440"/>
                <a:ext cx="742836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id="{F6B11C95-33BF-7445-B3BD-2381B33B08A7}"/>
              </a:ext>
            </a:extLst>
          </p:cNvPr>
          <p:cNvSpPr/>
          <p:nvPr/>
        </p:nvSpPr>
        <p:spPr>
          <a:xfrm>
            <a:off x="3888325" y="4122995"/>
            <a:ext cx="2871876" cy="18111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4B3BDE4-E3F9-D84F-BAF7-3F608898E39A}"/>
              </a:ext>
            </a:extLst>
          </p:cNvPr>
          <p:cNvGrpSpPr/>
          <p:nvPr/>
        </p:nvGrpSpPr>
        <p:grpSpPr>
          <a:xfrm>
            <a:off x="3956693" y="4201455"/>
            <a:ext cx="2760308" cy="1683304"/>
            <a:chOff x="5168586" y="4222610"/>
            <a:chExt cx="2760308" cy="168330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ACE82126-CD28-7B47-9EA2-AA519E7CC229}"/>
                    </a:ext>
                  </a:extLst>
                </p:cNvPr>
                <p:cNvSpPr txBox="1"/>
                <p:nvPr/>
              </p:nvSpPr>
              <p:spPr>
                <a:xfrm>
                  <a:off x="5168586" y="4612123"/>
                  <a:ext cx="1152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𝑇𝑟𝑎𝑣𝑒</m:t>
                            </m:r>
                            <m:r>
                              <a:rPr lang="de-DE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𝑙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ACE82126-CD28-7B47-9EA2-AA519E7CC2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68586" y="4612123"/>
                  <a:ext cx="1152000" cy="415661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9222616-94F1-6C46-A3D9-34B267F9E6A2}"/>
                </a:ext>
              </a:extLst>
            </p:cNvPr>
            <p:cNvCxnSpPr>
              <a:cxnSpLocks/>
              <a:stCxn id="38" idx="5"/>
              <a:endCxn id="52" idx="1"/>
            </p:cNvCxnSpPr>
            <p:nvPr/>
          </p:nvCxnSpPr>
          <p:spPr>
            <a:xfrm>
              <a:off x="6151880" y="4966912"/>
              <a:ext cx="151719" cy="1355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A473AF5-22A9-7E4C-BD10-C53A0316CF97}"/>
                </a:ext>
              </a:extLst>
            </p:cNvPr>
            <p:cNvCxnSpPr>
              <a:cxnSpLocks/>
              <a:stCxn id="52" idx="0"/>
              <a:endCxn id="47" idx="4"/>
            </p:cNvCxnSpPr>
            <p:nvPr/>
          </p:nvCxnSpPr>
          <p:spPr>
            <a:xfrm flipV="1">
              <a:off x="6375599" y="4638271"/>
              <a:ext cx="184542" cy="3922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756C83D-36B0-9A4F-BECC-53CA90C3750F}"/>
                </a:ext>
              </a:extLst>
            </p:cNvPr>
            <p:cNvGrpSpPr/>
            <p:nvPr/>
          </p:nvGrpSpPr>
          <p:grpSpPr>
            <a:xfrm>
              <a:off x="6088390" y="5030479"/>
              <a:ext cx="359209" cy="409842"/>
              <a:chOff x="6783444" y="4056790"/>
              <a:chExt cx="359209" cy="409842"/>
            </a:xfrm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EDDC91B0-3294-CC4E-8E1C-5FC11FC8E1FA}"/>
                  </a:ext>
                </a:extLst>
              </p:cNvPr>
              <p:cNvSpPr/>
              <p:nvPr/>
            </p:nvSpPr>
            <p:spPr>
              <a:xfrm>
                <a:off x="6998653" y="4056790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3" name="TextBox 52">
                    <a:extLst>
                      <a:ext uri="{FF2B5EF4-FFF2-40B4-BE49-F238E27FC236}">
                        <a16:creationId xmlns:a16="http://schemas.microsoft.com/office/drawing/2014/main" id="{AA347CC2-065C-1540-A23F-D9FB4561713D}"/>
                      </a:ext>
                    </a:extLst>
                  </p:cNvPr>
                  <p:cNvSpPr txBox="1"/>
                  <p:nvPr/>
                </p:nvSpPr>
                <p:spPr>
                  <a:xfrm>
                    <a:off x="6783444" y="4200212"/>
                    <a:ext cx="341952" cy="26642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oMath>
                      </m:oMathPara>
                    </a14:m>
                    <a:endParaRPr lang="de-DE" sz="1400" dirty="0"/>
                  </a:p>
                </p:txBody>
              </p:sp>
            </mc:Choice>
            <mc:Fallback xmlns="">
              <p:sp>
                <p:nvSpPr>
                  <p:cNvPr id="53" name="TextBox 52">
                    <a:extLst>
                      <a:ext uri="{FF2B5EF4-FFF2-40B4-BE49-F238E27FC236}">
                        <a16:creationId xmlns:a16="http://schemas.microsoft.com/office/drawing/2014/main" id="{AA347CC2-065C-1540-A23F-D9FB4561713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83444" y="4200212"/>
                    <a:ext cx="341952" cy="266420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22222" b="-22727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5F197D0-F395-3240-B294-E2E949E55307}"/>
                </a:ext>
              </a:extLst>
            </p:cNvPr>
            <p:cNvCxnSpPr>
              <a:cxnSpLocks/>
              <a:stCxn id="47" idx="4"/>
              <a:endCxn id="50" idx="0"/>
            </p:cNvCxnSpPr>
            <p:nvPr/>
          </p:nvCxnSpPr>
          <p:spPr>
            <a:xfrm>
              <a:off x="6560141" y="4638271"/>
              <a:ext cx="185039" cy="3925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BCBC079-08F4-2648-88B8-25C4C124C83E}"/>
                </a:ext>
              </a:extLst>
            </p:cNvPr>
            <p:cNvCxnSpPr>
              <a:cxnSpLocks/>
              <a:stCxn id="48" idx="0"/>
              <a:endCxn id="50" idx="2"/>
            </p:cNvCxnSpPr>
            <p:nvPr/>
          </p:nvCxnSpPr>
          <p:spPr>
            <a:xfrm flipV="1">
              <a:off x="6558944" y="5174805"/>
              <a:ext cx="186236" cy="3154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C0A6485-3C8A-A746-A5D8-9195D254BBBE}"/>
                </a:ext>
              </a:extLst>
            </p:cNvPr>
            <p:cNvCxnSpPr>
              <a:cxnSpLocks/>
              <a:stCxn id="50" idx="3"/>
              <a:endCxn id="46" idx="3"/>
            </p:cNvCxnSpPr>
            <p:nvPr/>
          </p:nvCxnSpPr>
          <p:spPr>
            <a:xfrm flipV="1">
              <a:off x="6817180" y="4966912"/>
              <a:ext cx="128420" cy="1358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13100C7-8305-3D40-9931-173FAA9814B4}"/>
                </a:ext>
              </a:extLst>
            </p:cNvPr>
            <p:cNvGrpSpPr/>
            <p:nvPr/>
          </p:nvGrpSpPr>
          <p:grpSpPr>
            <a:xfrm>
              <a:off x="6673180" y="5030805"/>
              <a:ext cx="393391" cy="408488"/>
              <a:chOff x="7368234" y="4057116"/>
              <a:chExt cx="393391" cy="408488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28655374-DD21-6248-8060-5D765C0A20F0}"/>
                  </a:ext>
                </a:extLst>
              </p:cNvPr>
              <p:cNvSpPr/>
              <p:nvPr/>
            </p:nvSpPr>
            <p:spPr>
              <a:xfrm>
                <a:off x="7368234" y="4057116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2972E01F-10DF-794B-BC34-D9FAE05EAB45}"/>
                      </a:ext>
                    </a:extLst>
                  </p:cNvPr>
                  <p:cNvSpPr txBox="1"/>
                  <p:nvPr/>
                </p:nvSpPr>
                <p:spPr>
                  <a:xfrm>
                    <a:off x="7419673" y="4198095"/>
                    <a:ext cx="341952" cy="26750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oMath>
                      </m:oMathPara>
                    </a14:m>
                    <a:endParaRPr lang="de-DE" sz="1400" dirty="0"/>
                  </a:p>
                </p:txBody>
              </p:sp>
            </mc:Choice>
            <mc:Fallback xmlns="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2972E01F-10DF-794B-BC34-D9FAE05EAB4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19673" y="4198095"/>
                    <a:ext cx="341952" cy="267509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14286" b="-22727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5A7310CC-18C8-804D-865D-F418636D2596}"/>
                    </a:ext>
                  </a:extLst>
                </p:cNvPr>
                <p:cNvSpPr txBox="1"/>
                <p:nvPr/>
              </p:nvSpPr>
              <p:spPr>
                <a:xfrm>
                  <a:off x="6776894" y="4612123"/>
                  <a:ext cx="1152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𝑇𝑟𝑒𝑎𝑡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5A7310CC-18C8-804D-865D-F418636D25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6894" y="4612123"/>
                  <a:ext cx="1152000" cy="415661"/>
                </a:xfrm>
                <a:prstGeom prst="ellipse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12ACEAFB-2B99-1644-9B84-CF42C669EC9F}"/>
                    </a:ext>
                  </a:extLst>
                </p:cNvPr>
                <p:cNvSpPr txBox="1"/>
                <p:nvPr/>
              </p:nvSpPr>
              <p:spPr>
                <a:xfrm>
                  <a:off x="5984141" y="4222610"/>
                  <a:ext cx="1152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12ACEAFB-2B99-1644-9B84-CF42C669EC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84141" y="4222610"/>
                  <a:ext cx="1152000" cy="415661"/>
                </a:xfrm>
                <a:prstGeom prst="ellipse">
                  <a:avLst/>
                </a:prstGeom>
                <a:blipFill>
                  <a:blip r:embed="rId17"/>
                  <a:stretch>
                    <a:fillRect b="-2857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4F0D919A-9DBA-8643-914E-D4F25F6260DB}"/>
                    </a:ext>
                  </a:extLst>
                </p:cNvPr>
                <p:cNvSpPr txBox="1"/>
                <p:nvPr/>
              </p:nvSpPr>
              <p:spPr>
                <a:xfrm>
                  <a:off x="5982944" y="5490253"/>
                  <a:ext cx="1152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4F0D919A-9DBA-8643-914E-D4F25F6260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82944" y="5490253"/>
                  <a:ext cx="1152000" cy="415661"/>
                </a:xfrm>
                <a:prstGeom prst="ellipse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A51E938-9C53-D849-BC62-4B6DB430CB7E}"/>
                </a:ext>
              </a:extLst>
            </p:cNvPr>
            <p:cNvCxnSpPr>
              <a:cxnSpLocks/>
              <a:stCxn id="52" idx="2"/>
              <a:endCxn id="48" idx="0"/>
            </p:cNvCxnSpPr>
            <p:nvPr/>
          </p:nvCxnSpPr>
          <p:spPr>
            <a:xfrm>
              <a:off x="6375599" y="5174479"/>
              <a:ext cx="183345" cy="31577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341EBD7-26B9-EF43-B5F3-1388EF94D109}"/>
              </a:ext>
            </a:extLst>
          </p:cNvPr>
          <p:cNvGrpSpPr/>
          <p:nvPr/>
        </p:nvGrpSpPr>
        <p:grpSpPr>
          <a:xfrm>
            <a:off x="4106818" y="4277111"/>
            <a:ext cx="665430" cy="267766"/>
            <a:chOff x="3347296" y="4271099"/>
            <a:chExt cx="665430" cy="267766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8154BF6D-7B45-B047-9AAC-D0FC4BA65D0B}"/>
                </a:ext>
              </a:extLst>
            </p:cNvPr>
            <p:cNvSpPr/>
            <p:nvPr/>
          </p:nvSpPr>
          <p:spPr>
            <a:xfrm>
              <a:off x="3684991" y="4334691"/>
              <a:ext cx="144000" cy="144000"/>
            </a:xfrm>
            <a:prstGeom prst="rect">
              <a:avLst/>
            </a:prstGeom>
            <a:solidFill>
              <a:schemeClr val="tx2">
                <a:lumMod val="9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A4B8D3C0-81A7-3D4D-A257-F8575B755957}"/>
                    </a:ext>
                  </a:extLst>
                </p:cNvPr>
                <p:cNvSpPr txBox="1"/>
                <p:nvPr/>
              </p:nvSpPr>
              <p:spPr>
                <a:xfrm>
                  <a:off x="3347296" y="4271099"/>
                  <a:ext cx="341952" cy="2677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A4B8D3C0-81A7-3D4D-A257-F8575B7559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7296" y="4271099"/>
                  <a:ext cx="341952" cy="267766"/>
                </a:xfrm>
                <a:prstGeom prst="rect">
                  <a:avLst/>
                </a:prstGeom>
                <a:blipFill>
                  <a:blip r:embed="rId19"/>
                  <a:stretch>
                    <a:fillRect l="-14286" b="-2272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7B77E3DB-A2AA-FF4E-ACB2-A0F1F7C34A27}"/>
                </a:ext>
              </a:extLst>
            </p:cNvPr>
            <p:cNvCxnSpPr>
              <a:cxnSpLocks/>
              <a:stCxn id="58" idx="3"/>
              <a:endCxn id="47" idx="2"/>
            </p:cNvCxnSpPr>
            <p:nvPr/>
          </p:nvCxnSpPr>
          <p:spPr>
            <a:xfrm flipV="1">
              <a:off x="3828991" y="4403274"/>
              <a:ext cx="183735" cy="341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E23C80E-620D-BC48-B07A-4085DA785BE1}"/>
              </a:ext>
            </a:extLst>
          </p:cNvPr>
          <p:cNvGrpSpPr/>
          <p:nvPr/>
        </p:nvGrpSpPr>
        <p:grpSpPr>
          <a:xfrm>
            <a:off x="3873070" y="2297740"/>
            <a:ext cx="8160865" cy="1629631"/>
            <a:chOff x="3893304" y="2076035"/>
            <a:chExt cx="9207548" cy="1838642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FEEAE85-2995-5043-9E6B-39E765BBBA5F}"/>
                </a:ext>
              </a:extLst>
            </p:cNvPr>
            <p:cNvSpPr/>
            <p:nvPr/>
          </p:nvSpPr>
          <p:spPr>
            <a:xfrm>
              <a:off x="3893304" y="2103553"/>
              <a:ext cx="3206591" cy="181112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/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8CE92A2D-AB85-0746-AFF3-37904DE01E8B}"/>
                </a:ext>
              </a:extLst>
            </p:cNvPr>
            <p:cNvGrpSpPr/>
            <p:nvPr/>
          </p:nvGrpSpPr>
          <p:grpSpPr>
            <a:xfrm>
              <a:off x="3961673" y="2182013"/>
              <a:ext cx="2760308" cy="1683303"/>
              <a:chOff x="5168586" y="4222610"/>
              <a:chExt cx="2760308" cy="168330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4" name="TextBox 63">
                    <a:extLst>
                      <a:ext uri="{FF2B5EF4-FFF2-40B4-BE49-F238E27FC236}">
                        <a16:creationId xmlns:a16="http://schemas.microsoft.com/office/drawing/2014/main" id="{1064D37B-C406-A842-98BD-A6B3C29959B0}"/>
                      </a:ext>
                    </a:extLst>
                  </p:cNvPr>
                  <p:cNvSpPr txBox="1"/>
                  <p:nvPr/>
                </p:nvSpPr>
                <p:spPr>
                  <a:xfrm>
                    <a:off x="5168586" y="4612124"/>
                    <a:ext cx="1152000" cy="41566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right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i="1">
                                  <a:latin typeface="Cambria Math" charset="0"/>
                                </a:rPr>
                                <m:t>𝑇𝑟𝑎𝑣𝑒</m:t>
                              </m:r>
                              <m:r>
                                <a:rPr lang="de-DE" sz="160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𝑙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p>
                        </m:oMath>
                      </m:oMathPara>
                    </a14:m>
                    <a:endParaRPr lang="de-DE" sz="1600" dirty="0"/>
                  </a:p>
                </p:txBody>
              </p:sp>
            </mc:Choice>
            <mc:Fallback xmlns="">
              <p:sp>
                <p:nvSpPr>
                  <p:cNvPr id="64" name="TextBox 63">
                    <a:extLst>
                      <a:ext uri="{FF2B5EF4-FFF2-40B4-BE49-F238E27FC236}">
                        <a16:creationId xmlns:a16="http://schemas.microsoft.com/office/drawing/2014/main" id="{1064D37B-C406-A842-98BD-A6B3C29959B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68586" y="4612124"/>
                    <a:ext cx="1152000" cy="415661"/>
                  </a:xfrm>
                  <a:prstGeom prst="ellipse">
                    <a:avLst/>
                  </a:prstGeom>
                  <a:blipFill>
                    <a:blip r:embed="rId20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846531F4-C173-6047-830D-02C146237CF8}"/>
                  </a:ext>
                </a:extLst>
              </p:cNvPr>
              <p:cNvCxnSpPr>
                <a:cxnSpLocks/>
                <a:stCxn id="64" idx="5"/>
                <a:endCxn id="79" idx="1"/>
              </p:cNvCxnSpPr>
              <p:nvPr/>
            </p:nvCxnSpPr>
            <p:spPr>
              <a:xfrm>
                <a:off x="6151880" y="4966912"/>
                <a:ext cx="151719" cy="13556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5365C614-BC4E-BA48-87F1-2B7461AD496A}"/>
                  </a:ext>
                </a:extLst>
              </p:cNvPr>
              <p:cNvCxnSpPr>
                <a:cxnSpLocks/>
                <a:stCxn id="79" idx="0"/>
                <a:endCxn id="74" idx="4"/>
              </p:cNvCxnSpPr>
              <p:nvPr/>
            </p:nvCxnSpPr>
            <p:spPr>
              <a:xfrm flipV="1">
                <a:off x="6375599" y="4638271"/>
                <a:ext cx="184542" cy="39220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3670E525-CEE4-104B-AC54-D18234C6910E}"/>
                  </a:ext>
                </a:extLst>
              </p:cNvPr>
              <p:cNvGrpSpPr/>
              <p:nvPr/>
            </p:nvGrpSpPr>
            <p:grpSpPr>
              <a:xfrm>
                <a:off x="6088390" y="5030479"/>
                <a:ext cx="359209" cy="409841"/>
                <a:chOff x="6783444" y="4056790"/>
                <a:chExt cx="359209" cy="409841"/>
              </a:xfrm>
            </p:grpSpPr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B1CEE65F-48F1-E046-AE41-FCECD2FD7196}"/>
                    </a:ext>
                  </a:extLst>
                </p:cNvPr>
                <p:cNvSpPr/>
                <p:nvPr/>
              </p:nvSpPr>
              <p:spPr>
                <a:xfrm>
                  <a:off x="6998653" y="405679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600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0" name="TextBox 79">
                      <a:extLst>
                        <a:ext uri="{FF2B5EF4-FFF2-40B4-BE49-F238E27FC236}">
                          <a16:creationId xmlns:a16="http://schemas.microsoft.com/office/drawing/2014/main" id="{17B723A1-8EC5-EF40-A1FF-0541D981005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83444" y="4200211"/>
                      <a:ext cx="341952" cy="26642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de-DE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2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sup>
                            </m:sSubSup>
                          </m:oMath>
                        </m:oMathPara>
                      </a14:m>
                      <a:endParaRPr lang="de-DE" sz="1200" dirty="0"/>
                    </a:p>
                  </p:txBody>
                </p:sp>
              </mc:Choice>
              <mc:Fallback xmlns="">
                <p:sp>
                  <p:nvSpPr>
                    <p:cNvPr id="80" name="TextBox 79">
                      <a:extLst>
                        <a:ext uri="{FF2B5EF4-FFF2-40B4-BE49-F238E27FC236}">
                          <a16:creationId xmlns:a16="http://schemas.microsoft.com/office/drawing/2014/main" id="{17B723A1-8EC5-EF40-A1FF-0541D981005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83444" y="4200211"/>
                      <a:ext cx="341952" cy="266420"/>
                    </a:xfrm>
                    <a:prstGeom prst="rect">
                      <a:avLst/>
                    </a:prstGeom>
                    <a:blipFill>
                      <a:blip r:embed="rId21"/>
                      <a:stretch>
                        <a:fillRect l="-12000" b="-2105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4EBDCCC6-9BA0-C740-B18D-9F141A5FAED7}"/>
                  </a:ext>
                </a:extLst>
              </p:cNvPr>
              <p:cNvCxnSpPr>
                <a:cxnSpLocks/>
                <a:stCxn id="74" idx="4"/>
                <a:endCxn id="77" idx="0"/>
              </p:cNvCxnSpPr>
              <p:nvPr/>
            </p:nvCxnSpPr>
            <p:spPr>
              <a:xfrm>
                <a:off x="6560141" y="4638271"/>
                <a:ext cx="185039" cy="39253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7A26AB83-C721-5746-940D-1BD7BEBEEA44}"/>
                  </a:ext>
                </a:extLst>
              </p:cNvPr>
              <p:cNvCxnSpPr>
                <a:cxnSpLocks/>
                <a:stCxn id="75" idx="0"/>
                <a:endCxn id="77" idx="2"/>
              </p:cNvCxnSpPr>
              <p:nvPr/>
            </p:nvCxnSpPr>
            <p:spPr>
              <a:xfrm flipV="1">
                <a:off x="6558944" y="5174805"/>
                <a:ext cx="186236" cy="3154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425B1C9F-04B4-AB42-A6E1-35D4332DA8B6}"/>
                  </a:ext>
                </a:extLst>
              </p:cNvPr>
              <p:cNvCxnSpPr>
                <a:cxnSpLocks/>
                <a:stCxn id="77" idx="3"/>
                <a:endCxn id="73" idx="3"/>
              </p:cNvCxnSpPr>
              <p:nvPr/>
            </p:nvCxnSpPr>
            <p:spPr>
              <a:xfrm flipV="1">
                <a:off x="6817180" y="4966912"/>
                <a:ext cx="128420" cy="13589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2B18A282-FDBF-884C-864C-457F60CC10C3}"/>
                  </a:ext>
                </a:extLst>
              </p:cNvPr>
              <p:cNvGrpSpPr/>
              <p:nvPr/>
            </p:nvGrpSpPr>
            <p:grpSpPr>
              <a:xfrm>
                <a:off x="6673180" y="5030805"/>
                <a:ext cx="393391" cy="408488"/>
                <a:chOff x="7368234" y="4057116"/>
                <a:chExt cx="393391" cy="408488"/>
              </a:xfrm>
            </p:grpSpPr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4AAC956E-4FDD-1E44-8531-161282285A98}"/>
                    </a:ext>
                  </a:extLst>
                </p:cNvPr>
                <p:cNvSpPr/>
                <p:nvPr/>
              </p:nvSpPr>
              <p:spPr>
                <a:xfrm>
                  <a:off x="7368234" y="4057116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600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8" name="TextBox 77">
                      <a:extLst>
                        <a:ext uri="{FF2B5EF4-FFF2-40B4-BE49-F238E27FC236}">
                          <a16:creationId xmlns:a16="http://schemas.microsoft.com/office/drawing/2014/main" id="{56ADB4DF-5440-9E4F-9D38-9D2F38A2D88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19673" y="4198095"/>
                      <a:ext cx="341952" cy="26750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de-DE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2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sup>
                            </m:sSubSup>
                          </m:oMath>
                        </m:oMathPara>
                      </a14:m>
                      <a:endParaRPr lang="de-DE" sz="1200" dirty="0"/>
                    </a:p>
                  </p:txBody>
                </p:sp>
              </mc:Choice>
              <mc:Fallback xmlns="">
                <p:sp>
                  <p:nvSpPr>
                    <p:cNvPr id="78" name="TextBox 77">
                      <a:extLst>
                        <a:ext uri="{FF2B5EF4-FFF2-40B4-BE49-F238E27FC236}">
                          <a16:creationId xmlns:a16="http://schemas.microsoft.com/office/drawing/2014/main" id="{56ADB4DF-5440-9E4F-9D38-9D2F38A2D88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19673" y="4198095"/>
                      <a:ext cx="341952" cy="267509"/>
                    </a:xfrm>
                    <a:prstGeom prst="rect">
                      <a:avLst/>
                    </a:prstGeom>
                    <a:blipFill>
                      <a:blip r:embed="rId22"/>
                      <a:stretch>
                        <a:fillRect l="-12000" b="-2105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3" name="TextBox 72">
                    <a:extLst>
                      <a:ext uri="{FF2B5EF4-FFF2-40B4-BE49-F238E27FC236}">
                        <a16:creationId xmlns:a16="http://schemas.microsoft.com/office/drawing/2014/main" id="{235DF938-3A07-E341-A70D-D656FDE63EA1}"/>
                      </a:ext>
                    </a:extLst>
                  </p:cNvPr>
                  <p:cNvSpPr txBox="1"/>
                  <p:nvPr/>
                </p:nvSpPr>
                <p:spPr>
                  <a:xfrm>
                    <a:off x="6776894" y="4612124"/>
                    <a:ext cx="1152000" cy="41566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16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𝑇𝑟𝑒𝑎𝑡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p>
                        </m:oMath>
                      </m:oMathPara>
                    </a14:m>
                    <a:endParaRPr lang="de-DE" sz="1600" dirty="0"/>
                  </a:p>
                </p:txBody>
              </p:sp>
            </mc:Choice>
            <mc:Fallback xmlns="">
              <p:sp>
                <p:nvSpPr>
                  <p:cNvPr id="73" name="TextBox 72">
                    <a:extLst>
                      <a:ext uri="{FF2B5EF4-FFF2-40B4-BE49-F238E27FC236}">
                        <a16:creationId xmlns:a16="http://schemas.microsoft.com/office/drawing/2014/main" id="{235DF938-3A07-E341-A70D-D656FDE63EA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76894" y="4612124"/>
                    <a:ext cx="1152000" cy="415661"/>
                  </a:xfrm>
                  <a:prstGeom prst="ellipse">
                    <a:avLst/>
                  </a:prstGeom>
                  <a:blipFill>
                    <a:blip r:embed="rId23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E3B10486-D6E2-8240-B0C1-ED5AD76E2C63}"/>
                      </a:ext>
                    </a:extLst>
                  </p:cNvPr>
                  <p:cNvSpPr txBox="1"/>
                  <p:nvPr/>
                </p:nvSpPr>
                <p:spPr>
                  <a:xfrm>
                    <a:off x="5984142" y="4222610"/>
                    <a:ext cx="1152000" cy="41566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16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𝐸𝑝𝑖𝑑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p>
                        </m:oMath>
                      </m:oMathPara>
                    </a14:m>
                    <a:endParaRPr lang="de-DE" sz="1600" dirty="0"/>
                  </a:p>
                </p:txBody>
              </p:sp>
            </mc:Choice>
            <mc:Fallback xmlns=""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E3B10486-D6E2-8240-B0C1-ED5AD76E2C6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84142" y="4222610"/>
                    <a:ext cx="1152000" cy="415661"/>
                  </a:xfrm>
                  <a:prstGeom prst="ellipse">
                    <a:avLst/>
                  </a:prstGeom>
                  <a:blipFill>
                    <a:blip r:embed="rId24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5" name="TextBox 74">
                    <a:extLst>
                      <a:ext uri="{FF2B5EF4-FFF2-40B4-BE49-F238E27FC236}">
                        <a16:creationId xmlns:a16="http://schemas.microsoft.com/office/drawing/2014/main" id="{EC04DE25-4455-854A-9C08-ED399231E6A8}"/>
                      </a:ext>
                    </a:extLst>
                  </p:cNvPr>
                  <p:cNvSpPr txBox="1"/>
                  <p:nvPr/>
                </p:nvSpPr>
                <p:spPr>
                  <a:xfrm>
                    <a:off x="5982945" y="5490252"/>
                    <a:ext cx="1152000" cy="41566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16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𝑆𝑖𝑐𝑘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p>
                        </m:oMath>
                      </m:oMathPara>
                    </a14:m>
                    <a:endParaRPr lang="de-DE" sz="1600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5" name="TextBox 74">
                    <a:extLst>
                      <a:ext uri="{FF2B5EF4-FFF2-40B4-BE49-F238E27FC236}">
                        <a16:creationId xmlns:a16="http://schemas.microsoft.com/office/drawing/2014/main" id="{EC04DE25-4455-854A-9C08-ED399231E6A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82945" y="5490252"/>
                    <a:ext cx="1152000" cy="415661"/>
                  </a:xfrm>
                  <a:prstGeom prst="ellipse">
                    <a:avLst/>
                  </a:prstGeom>
                  <a:blipFill>
                    <a:blip r:embed="rId25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0A9A05F8-BE39-F940-B431-78089B442A1D}"/>
                  </a:ext>
                </a:extLst>
              </p:cNvPr>
              <p:cNvCxnSpPr>
                <a:cxnSpLocks/>
                <a:stCxn id="79" idx="2"/>
                <a:endCxn id="75" idx="0"/>
              </p:cNvCxnSpPr>
              <p:nvPr/>
            </p:nvCxnSpPr>
            <p:spPr>
              <a:xfrm>
                <a:off x="6375599" y="5174479"/>
                <a:ext cx="183345" cy="31577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F36BF6D1-5765-2244-BE08-F2AF76641208}"/>
                </a:ext>
              </a:extLst>
            </p:cNvPr>
            <p:cNvGrpSpPr/>
            <p:nvPr/>
          </p:nvGrpSpPr>
          <p:grpSpPr>
            <a:xfrm>
              <a:off x="4106818" y="2254252"/>
              <a:ext cx="670409" cy="267766"/>
              <a:chOff x="3342316" y="2228015"/>
              <a:chExt cx="670409" cy="267766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C60FBE10-26C3-9E4C-AB49-2EE1D16AF633}"/>
                  </a:ext>
                </a:extLst>
              </p:cNvPr>
              <p:cNvSpPr/>
              <p:nvPr/>
            </p:nvSpPr>
            <p:spPr>
              <a:xfrm>
                <a:off x="3680011" y="2291607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97A3240A-04C8-6544-8B88-2BF324DFA1D4}"/>
                      </a:ext>
                    </a:extLst>
                  </p:cNvPr>
                  <p:cNvSpPr txBox="1"/>
                  <p:nvPr/>
                </p:nvSpPr>
                <p:spPr>
                  <a:xfrm>
                    <a:off x="3342316" y="2228015"/>
                    <a:ext cx="341952" cy="267766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oMath>
                      </m:oMathPara>
                    </a14:m>
                    <a:endParaRPr lang="de-DE" sz="1200" dirty="0"/>
                  </a:p>
                </p:txBody>
              </p:sp>
            </mc:Choice>
            <mc:Fallback xmlns=""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97A3240A-04C8-6544-8B88-2BF324DFA1D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42316" y="2228015"/>
                    <a:ext cx="341952" cy="267766"/>
                  </a:xfrm>
                  <a:prstGeom prst="rect">
                    <a:avLst/>
                  </a:prstGeom>
                  <a:blipFill>
                    <a:blip r:embed="rId26"/>
                    <a:stretch>
                      <a:fillRect l="-16000" b="-20000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F36944CE-0A83-DB4D-9148-61444E8E7DD1}"/>
                  </a:ext>
                </a:extLst>
              </p:cNvPr>
              <p:cNvCxnSpPr>
                <a:cxnSpLocks/>
                <a:stCxn id="82" idx="3"/>
                <a:endCxn id="74" idx="2"/>
              </p:cNvCxnSpPr>
              <p:nvPr/>
            </p:nvCxnSpPr>
            <p:spPr>
              <a:xfrm>
                <a:off x="3824011" y="2363607"/>
                <a:ext cx="18871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27350133-B223-6046-B6C3-FAB3B6C1365F}"/>
                </a:ext>
              </a:extLst>
            </p:cNvPr>
            <p:cNvSpPr/>
            <p:nvPr/>
          </p:nvSpPr>
          <p:spPr>
            <a:xfrm>
              <a:off x="7096890" y="2105097"/>
              <a:ext cx="3162738" cy="180957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/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DD567799-6E01-AE44-881C-6EAEAFC4CD85}"/>
                </a:ext>
              </a:extLst>
            </p:cNvPr>
            <p:cNvGrpSpPr/>
            <p:nvPr/>
          </p:nvGrpSpPr>
          <p:grpSpPr>
            <a:xfrm>
              <a:off x="7141345" y="2172858"/>
              <a:ext cx="2760308" cy="1695759"/>
              <a:chOff x="5168586" y="4210154"/>
              <a:chExt cx="2760308" cy="169575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8" name="TextBox 87">
                    <a:extLst>
                      <a:ext uri="{FF2B5EF4-FFF2-40B4-BE49-F238E27FC236}">
                        <a16:creationId xmlns:a16="http://schemas.microsoft.com/office/drawing/2014/main" id="{BD8E7738-8854-6745-9406-D818CEAEBB7A}"/>
                      </a:ext>
                    </a:extLst>
                  </p:cNvPr>
                  <p:cNvSpPr txBox="1"/>
                  <p:nvPr/>
                </p:nvSpPr>
                <p:spPr>
                  <a:xfrm>
                    <a:off x="5168586" y="4612123"/>
                    <a:ext cx="1152000" cy="41566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i="1">
                                  <a:latin typeface="Cambria Math" charset="0"/>
                                </a:rPr>
                                <m:t>𝑇𝑟𝑎𝑣𝑒</m:t>
                              </m:r>
                              <m:r>
                                <a:rPr lang="de-DE" sz="160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𝑙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p>
                        </m:oMath>
                      </m:oMathPara>
                    </a14:m>
                    <a:endParaRPr lang="de-DE" sz="1600" dirty="0"/>
                  </a:p>
                </p:txBody>
              </p:sp>
            </mc:Choice>
            <mc:Fallback xmlns="">
              <p:sp>
                <p:nvSpPr>
                  <p:cNvPr id="88" name="TextBox 87">
                    <a:extLst>
                      <a:ext uri="{FF2B5EF4-FFF2-40B4-BE49-F238E27FC236}">
                        <a16:creationId xmlns:a16="http://schemas.microsoft.com/office/drawing/2014/main" id="{BD8E7738-8854-6745-9406-D818CEAEBB7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68586" y="4612123"/>
                    <a:ext cx="1152000" cy="415661"/>
                  </a:xfrm>
                  <a:prstGeom prst="ellipse">
                    <a:avLst/>
                  </a:prstGeom>
                  <a:blipFill>
                    <a:blip r:embed="rId27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8A720055-7F83-B245-8D57-716A63B82BEA}"/>
                  </a:ext>
                </a:extLst>
              </p:cNvPr>
              <p:cNvCxnSpPr>
                <a:cxnSpLocks/>
                <a:stCxn id="88" idx="5"/>
                <a:endCxn id="102" idx="1"/>
              </p:cNvCxnSpPr>
              <p:nvPr/>
            </p:nvCxnSpPr>
            <p:spPr>
              <a:xfrm>
                <a:off x="6151880" y="4966912"/>
                <a:ext cx="151719" cy="13556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688F8CBD-93BE-4249-B5AC-C506973F2C05}"/>
                  </a:ext>
                </a:extLst>
              </p:cNvPr>
              <p:cNvCxnSpPr>
                <a:cxnSpLocks/>
                <a:stCxn id="102" idx="0"/>
                <a:endCxn id="97" idx="4"/>
              </p:cNvCxnSpPr>
              <p:nvPr/>
            </p:nvCxnSpPr>
            <p:spPr>
              <a:xfrm flipV="1">
                <a:off x="6375599" y="4625815"/>
                <a:ext cx="173141" cy="40466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F6A70D63-D9F7-B544-BFDD-ED213E22BC93}"/>
                  </a:ext>
                </a:extLst>
              </p:cNvPr>
              <p:cNvGrpSpPr/>
              <p:nvPr/>
            </p:nvGrpSpPr>
            <p:grpSpPr>
              <a:xfrm>
                <a:off x="6088390" y="5030479"/>
                <a:ext cx="359209" cy="409841"/>
                <a:chOff x="6783444" y="4056790"/>
                <a:chExt cx="359209" cy="409841"/>
              </a:xfrm>
            </p:grpSpPr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BEF614B2-D6BD-834C-B639-64398D1867B1}"/>
                    </a:ext>
                  </a:extLst>
                </p:cNvPr>
                <p:cNvSpPr/>
                <p:nvPr/>
              </p:nvSpPr>
              <p:spPr>
                <a:xfrm>
                  <a:off x="6998653" y="405679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600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3" name="TextBox 102">
                      <a:extLst>
                        <a:ext uri="{FF2B5EF4-FFF2-40B4-BE49-F238E27FC236}">
                          <a16:creationId xmlns:a16="http://schemas.microsoft.com/office/drawing/2014/main" id="{5065EE31-8151-6C46-B9A6-2DD6896440F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83444" y="4200211"/>
                      <a:ext cx="341952" cy="26642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de-DE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sup>
                            </m:sSubSup>
                          </m:oMath>
                        </m:oMathPara>
                      </a14:m>
                      <a:endParaRPr lang="de-DE" sz="1200" dirty="0"/>
                    </a:p>
                  </p:txBody>
                </p:sp>
              </mc:Choice>
              <mc:Fallback xmlns="">
                <p:sp>
                  <p:nvSpPr>
                    <p:cNvPr id="103" name="TextBox 102">
                      <a:extLst>
                        <a:ext uri="{FF2B5EF4-FFF2-40B4-BE49-F238E27FC236}">
                          <a16:creationId xmlns:a16="http://schemas.microsoft.com/office/drawing/2014/main" id="{5065EE31-8151-6C46-B9A6-2DD6896440F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83444" y="4200211"/>
                      <a:ext cx="341952" cy="266420"/>
                    </a:xfrm>
                    <a:prstGeom prst="rect">
                      <a:avLst/>
                    </a:prstGeom>
                    <a:blipFill>
                      <a:blip r:embed="rId28"/>
                      <a:stretch>
                        <a:fillRect l="-16000" b="-15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16DDA785-DD75-4846-8004-D055E1410C9D}"/>
                  </a:ext>
                </a:extLst>
              </p:cNvPr>
              <p:cNvCxnSpPr>
                <a:cxnSpLocks/>
                <a:stCxn id="97" idx="4"/>
                <a:endCxn id="100" idx="0"/>
              </p:cNvCxnSpPr>
              <p:nvPr/>
            </p:nvCxnSpPr>
            <p:spPr>
              <a:xfrm>
                <a:off x="6548740" y="4625815"/>
                <a:ext cx="196440" cy="40499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23EB30BD-6355-3543-9D42-AB52DF63A38D}"/>
                  </a:ext>
                </a:extLst>
              </p:cNvPr>
              <p:cNvCxnSpPr>
                <a:cxnSpLocks/>
                <a:stCxn id="98" idx="0"/>
                <a:endCxn id="100" idx="2"/>
              </p:cNvCxnSpPr>
              <p:nvPr/>
            </p:nvCxnSpPr>
            <p:spPr>
              <a:xfrm flipV="1">
                <a:off x="6558944" y="5174805"/>
                <a:ext cx="186236" cy="3154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28D8ADF8-B875-D34F-B78F-F92437641EE4}"/>
                  </a:ext>
                </a:extLst>
              </p:cNvPr>
              <p:cNvCxnSpPr>
                <a:cxnSpLocks/>
                <a:stCxn id="100" idx="3"/>
                <a:endCxn id="96" idx="3"/>
              </p:cNvCxnSpPr>
              <p:nvPr/>
            </p:nvCxnSpPr>
            <p:spPr>
              <a:xfrm flipV="1">
                <a:off x="6817180" y="4966912"/>
                <a:ext cx="128420" cy="13589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B73F98E5-4BE5-0943-ACA2-BCE87762F850}"/>
                  </a:ext>
                </a:extLst>
              </p:cNvPr>
              <p:cNvGrpSpPr/>
              <p:nvPr/>
            </p:nvGrpSpPr>
            <p:grpSpPr>
              <a:xfrm>
                <a:off x="6673180" y="5030805"/>
                <a:ext cx="393391" cy="408488"/>
                <a:chOff x="7368234" y="4057116"/>
                <a:chExt cx="393391" cy="408488"/>
              </a:xfrm>
            </p:grpSpPr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E7A5D42F-1B1E-ED40-867A-EE3EBE113D10}"/>
                    </a:ext>
                  </a:extLst>
                </p:cNvPr>
                <p:cNvSpPr/>
                <p:nvPr/>
              </p:nvSpPr>
              <p:spPr>
                <a:xfrm>
                  <a:off x="7368234" y="4057116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600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1" name="TextBox 100">
                      <a:extLst>
                        <a:ext uri="{FF2B5EF4-FFF2-40B4-BE49-F238E27FC236}">
                          <a16:creationId xmlns:a16="http://schemas.microsoft.com/office/drawing/2014/main" id="{1E955391-DD31-6441-99D0-7859CB19A95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19673" y="4198095"/>
                      <a:ext cx="341952" cy="26750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de-DE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sup>
                            </m:sSubSup>
                          </m:oMath>
                        </m:oMathPara>
                      </a14:m>
                      <a:endParaRPr lang="de-DE" sz="1200" dirty="0"/>
                    </a:p>
                  </p:txBody>
                </p:sp>
              </mc:Choice>
              <mc:Fallback xmlns="">
                <p:sp>
                  <p:nvSpPr>
                    <p:cNvPr id="101" name="TextBox 100">
                      <a:extLst>
                        <a:ext uri="{FF2B5EF4-FFF2-40B4-BE49-F238E27FC236}">
                          <a16:creationId xmlns:a16="http://schemas.microsoft.com/office/drawing/2014/main" id="{1E955391-DD31-6441-99D0-7859CB19A95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19673" y="4198095"/>
                      <a:ext cx="341952" cy="267509"/>
                    </a:xfrm>
                    <a:prstGeom prst="rect">
                      <a:avLst/>
                    </a:prstGeom>
                    <a:blipFill>
                      <a:blip r:embed="rId29"/>
                      <a:stretch>
                        <a:fillRect l="-12000" b="-2105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6" name="TextBox 95">
                    <a:extLst>
                      <a:ext uri="{FF2B5EF4-FFF2-40B4-BE49-F238E27FC236}">
                        <a16:creationId xmlns:a16="http://schemas.microsoft.com/office/drawing/2014/main" id="{25A911E2-DBED-3841-8A77-CF7E419506FF}"/>
                      </a:ext>
                    </a:extLst>
                  </p:cNvPr>
                  <p:cNvSpPr txBox="1"/>
                  <p:nvPr/>
                </p:nvSpPr>
                <p:spPr>
                  <a:xfrm>
                    <a:off x="6776894" y="4612123"/>
                    <a:ext cx="1152000" cy="41566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16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𝑇𝑟𝑒𝑎𝑡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p>
                        </m:oMath>
                      </m:oMathPara>
                    </a14:m>
                    <a:endParaRPr lang="de-DE" sz="1600" dirty="0"/>
                  </a:p>
                </p:txBody>
              </p:sp>
            </mc:Choice>
            <mc:Fallback xmlns="">
              <p:sp>
                <p:nvSpPr>
                  <p:cNvPr id="96" name="TextBox 95">
                    <a:extLst>
                      <a:ext uri="{FF2B5EF4-FFF2-40B4-BE49-F238E27FC236}">
                        <a16:creationId xmlns:a16="http://schemas.microsoft.com/office/drawing/2014/main" id="{25A911E2-DBED-3841-8A77-CF7E419506F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76894" y="4612123"/>
                    <a:ext cx="1152000" cy="415661"/>
                  </a:xfrm>
                  <a:prstGeom prst="ellipse">
                    <a:avLst/>
                  </a:prstGeom>
                  <a:blipFill>
                    <a:blip r:embed="rId30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7" name="TextBox 96">
                    <a:extLst>
                      <a:ext uri="{FF2B5EF4-FFF2-40B4-BE49-F238E27FC236}">
                        <a16:creationId xmlns:a16="http://schemas.microsoft.com/office/drawing/2014/main" id="{634C1732-EA24-8940-9A3E-6FA4A893BF4D}"/>
                      </a:ext>
                    </a:extLst>
                  </p:cNvPr>
                  <p:cNvSpPr txBox="1"/>
                  <p:nvPr/>
                </p:nvSpPr>
                <p:spPr>
                  <a:xfrm>
                    <a:off x="5972738" y="4210154"/>
                    <a:ext cx="1152000" cy="41566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16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𝐸𝑝𝑖𝑑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p>
                        </m:oMath>
                      </m:oMathPara>
                    </a14:m>
                    <a:endParaRPr lang="de-DE" sz="1600" dirty="0"/>
                  </a:p>
                </p:txBody>
              </p:sp>
            </mc:Choice>
            <mc:Fallback xmlns="">
              <p:sp>
                <p:nvSpPr>
                  <p:cNvPr id="97" name="TextBox 96">
                    <a:extLst>
                      <a:ext uri="{FF2B5EF4-FFF2-40B4-BE49-F238E27FC236}">
                        <a16:creationId xmlns:a16="http://schemas.microsoft.com/office/drawing/2014/main" id="{634C1732-EA24-8940-9A3E-6FA4A893BF4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72738" y="4210154"/>
                    <a:ext cx="1152000" cy="415661"/>
                  </a:xfrm>
                  <a:prstGeom prst="ellipse">
                    <a:avLst/>
                  </a:prstGeom>
                  <a:blipFill>
                    <a:blip r:embed="rId31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8" name="TextBox 97">
                    <a:extLst>
                      <a:ext uri="{FF2B5EF4-FFF2-40B4-BE49-F238E27FC236}">
                        <a16:creationId xmlns:a16="http://schemas.microsoft.com/office/drawing/2014/main" id="{7D7A5B24-223B-2F4B-8115-AC20097C6417}"/>
                      </a:ext>
                    </a:extLst>
                  </p:cNvPr>
                  <p:cNvSpPr txBox="1"/>
                  <p:nvPr/>
                </p:nvSpPr>
                <p:spPr>
                  <a:xfrm>
                    <a:off x="5982945" y="5490252"/>
                    <a:ext cx="1152000" cy="41566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16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𝑆𝑖𝑐𝑘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p>
                        </m:oMath>
                      </m:oMathPara>
                    </a14:m>
                    <a:endParaRPr lang="de-DE" sz="1600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98" name="TextBox 97">
                    <a:extLst>
                      <a:ext uri="{FF2B5EF4-FFF2-40B4-BE49-F238E27FC236}">
                        <a16:creationId xmlns:a16="http://schemas.microsoft.com/office/drawing/2014/main" id="{7D7A5B24-223B-2F4B-8115-AC20097C641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82945" y="5490252"/>
                    <a:ext cx="1152000" cy="415661"/>
                  </a:xfrm>
                  <a:prstGeom prst="ellipse">
                    <a:avLst/>
                  </a:prstGeom>
                  <a:blipFill>
                    <a:blip r:embed="rId32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3710E2D6-43B6-084D-974B-83DA4D3A51EE}"/>
                  </a:ext>
                </a:extLst>
              </p:cNvPr>
              <p:cNvCxnSpPr>
                <a:cxnSpLocks/>
                <a:stCxn id="102" idx="2"/>
                <a:endCxn id="98" idx="0"/>
              </p:cNvCxnSpPr>
              <p:nvPr/>
            </p:nvCxnSpPr>
            <p:spPr>
              <a:xfrm>
                <a:off x="6375599" y="5174479"/>
                <a:ext cx="183345" cy="31577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B9C1C583-A9DA-2F48-999F-177C22A5332A}"/>
                </a:ext>
              </a:extLst>
            </p:cNvPr>
            <p:cNvGrpSpPr/>
            <p:nvPr/>
          </p:nvGrpSpPr>
          <p:grpSpPr>
            <a:xfrm>
              <a:off x="5928031" y="2076035"/>
              <a:ext cx="2017468" cy="1581452"/>
              <a:chOff x="11283131" y="2249938"/>
              <a:chExt cx="2017468" cy="1581452"/>
            </a:xfrm>
          </p:grpSpPr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124BD62F-E009-9844-9CAB-F927FBE36A24}"/>
                  </a:ext>
                </a:extLst>
              </p:cNvPr>
              <p:cNvSpPr/>
              <p:nvPr/>
            </p:nvSpPr>
            <p:spPr>
              <a:xfrm>
                <a:off x="12386879" y="2484239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9" name="TextBox 108">
                    <a:extLst>
                      <a:ext uri="{FF2B5EF4-FFF2-40B4-BE49-F238E27FC236}">
                        <a16:creationId xmlns:a16="http://schemas.microsoft.com/office/drawing/2014/main" id="{40C96323-7CFA-F045-AC85-878D7FE21A4C}"/>
                      </a:ext>
                    </a:extLst>
                  </p:cNvPr>
                  <p:cNvSpPr txBox="1"/>
                  <p:nvPr/>
                </p:nvSpPr>
                <p:spPr>
                  <a:xfrm>
                    <a:off x="12348309" y="2249938"/>
                    <a:ext cx="207365" cy="21544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sub>
                          </m:sSub>
                        </m:oMath>
                      </m:oMathPara>
                    </a14:m>
                    <a:endParaRPr lang="de-DE" sz="1200" dirty="0"/>
                  </a:p>
                </p:txBody>
              </p:sp>
            </mc:Choice>
            <mc:Fallback xmlns="">
              <p:sp>
                <p:nvSpPr>
                  <p:cNvPr id="109" name="TextBox 108">
                    <a:extLst>
                      <a:ext uri="{FF2B5EF4-FFF2-40B4-BE49-F238E27FC236}">
                        <a16:creationId xmlns:a16="http://schemas.microsoft.com/office/drawing/2014/main" id="{40C96323-7CFA-F045-AC85-878D7FE21A4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348309" y="2249938"/>
                    <a:ext cx="207365" cy="215445"/>
                  </a:xfrm>
                  <a:prstGeom prst="rect">
                    <a:avLst/>
                  </a:prstGeom>
                  <a:blipFill>
                    <a:blip r:embed="rId33"/>
                    <a:stretch>
                      <a:fillRect l="-25000" b="-25000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7390E27C-5A13-CF4A-A2DC-286FA5C2B9ED}"/>
                  </a:ext>
                </a:extLst>
              </p:cNvPr>
              <p:cNvCxnSpPr>
                <a:cxnSpLocks/>
                <a:stCxn id="74" idx="6"/>
                <a:endCxn id="108" idx="1"/>
              </p:cNvCxnSpPr>
              <p:nvPr/>
            </p:nvCxnSpPr>
            <p:spPr>
              <a:xfrm flipV="1">
                <a:off x="11284328" y="2556239"/>
                <a:ext cx="1102551" cy="750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56841573-D4B6-1B40-BB70-D13777BF3699}"/>
                  </a:ext>
                </a:extLst>
              </p:cNvPr>
              <p:cNvCxnSpPr>
                <a:cxnSpLocks/>
                <a:stCxn id="75" idx="6"/>
                <a:endCxn id="108" idx="2"/>
              </p:cNvCxnSpPr>
              <p:nvPr/>
            </p:nvCxnSpPr>
            <p:spPr>
              <a:xfrm flipV="1">
                <a:off x="11283131" y="2628239"/>
                <a:ext cx="1175748" cy="120315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B944A95D-DDFD-2945-9588-E37C145383E8}"/>
                  </a:ext>
                </a:extLst>
              </p:cNvPr>
              <p:cNvCxnSpPr>
                <a:cxnSpLocks/>
                <a:stCxn id="108" idx="3"/>
                <a:endCxn id="97" idx="2"/>
              </p:cNvCxnSpPr>
              <p:nvPr/>
            </p:nvCxnSpPr>
            <p:spPr>
              <a:xfrm flipV="1">
                <a:off x="12530879" y="2554592"/>
                <a:ext cx="769720" cy="164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5C8E6664-5DBC-DF45-ACC3-F954768404B0}"/>
                </a:ext>
              </a:extLst>
            </p:cNvPr>
            <p:cNvSpPr/>
            <p:nvPr/>
          </p:nvSpPr>
          <p:spPr>
            <a:xfrm>
              <a:off x="10259628" y="2105099"/>
              <a:ext cx="2841224" cy="180957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/>
            </a:p>
          </p:txBody>
        </p: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862B5DEF-37F9-C54A-858E-438D420141AE}"/>
                </a:ext>
              </a:extLst>
            </p:cNvPr>
            <p:cNvGrpSpPr/>
            <p:nvPr/>
          </p:nvGrpSpPr>
          <p:grpSpPr>
            <a:xfrm>
              <a:off x="10304083" y="2172860"/>
              <a:ext cx="2760308" cy="1695759"/>
              <a:chOff x="5168586" y="4210154"/>
              <a:chExt cx="2760308" cy="169575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6" name="TextBox 105">
                    <a:extLst>
                      <a:ext uri="{FF2B5EF4-FFF2-40B4-BE49-F238E27FC236}">
                        <a16:creationId xmlns:a16="http://schemas.microsoft.com/office/drawing/2014/main" id="{AAFFA93E-015A-EA4F-AA1E-794B499F370E}"/>
                      </a:ext>
                    </a:extLst>
                  </p:cNvPr>
                  <p:cNvSpPr txBox="1"/>
                  <p:nvPr/>
                </p:nvSpPr>
                <p:spPr>
                  <a:xfrm>
                    <a:off x="5168586" y="4612123"/>
                    <a:ext cx="1152000" cy="41566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i="1">
                                  <a:latin typeface="Cambria Math" charset="0"/>
                                </a:rPr>
                                <m:t>𝑇𝑟𝑎𝑣𝑒</m:t>
                              </m:r>
                              <m:r>
                                <a:rPr lang="de-DE" sz="160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𝑙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p>
                        </m:oMath>
                      </m:oMathPara>
                    </a14:m>
                    <a:endParaRPr lang="de-DE" sz="1600" dirty="0"/>
                  </a:p>
                </p:txBody>
              </p:sp>
            </mc:Choice>
            <mc:Fallback xmlns="">
              <p:sp>
                <p:nvSpPr>
                  <p:cNvPr id="106" name="TextBox 105">
                    <a:extLst>
                      <a:ext uri="{FF2B5EF4-FFF2-40B4-BE49-F238E27FC236}">
                        <a16:creationId xmlns:a16="http://schemas.microsoft.com/office/drawing/2014/main" id="{AAFFA93E-015A-EA4F-AA1E-794B499F370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68586" y="4612123"/>
                    <a:ext cx="1152000" cy="415661"/>
                  </a:xfrm>
                  <a:prstGeom prst="ellipse">
                    <a:avLst/>
                  </a:prstGeom>
                  <a:blipFill>
                    <a:blip r:embed="rId34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8368BAAE-4048-EF43-8CB9-EEECF5416281}"/>
                  </a:ext>
                </a:extLst>
              </p:cNvPr>
              <p:cNvCxnSpPr>
                <a:cxnSpLocks/>
                <a:stCxn id="106" idx="5"/>
                <a:endCxn id="126" idx="1"/>
              </p:cNvCxnSpPr>
              <p:nvPr/>
            </p:nvCxnSpPr>
            <p:spPr>
              <a:xfrm>
                <a:off x="6151880" y="4966912"/>
                <a:ext cx="151719" cy="13556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7672C026-BE46-D74F-BEAB-B58A740AC5A1}"/>
                  </a:ext>
                </a:extLst>
              </p:cNvPr>
              <p:cNvCxnSpPr>
                <a:cxnSpLocks/>
                <a:stCxn id="126" idx="0"/>
                <a:endCxn id="121" idx="4"/>
              </p:cNvCxnSpPr>
              <p:nvPr/>
            </p:nvCxnSpPr>
            <p:spPr>
              <a:xfrm flipV="1">
                <a:off x="6375599" y="4625815"/>
                <a:ext cx="173141" cy="40466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CE85A435-63EB-EC4C-BC79-922D2F0CD72E}"/>
                  </a:ext>
                </a:extLst>
              </p:cNvPr>
              <p:cNvGrpSpPr/>
              <p:nvPr/>
            </p:nvGrpSpPr>
            <p:grpSpPr>
              <a:xfrm>
                <a:off x="6088390" y="5030479"/>
                <a:ext cx="359209" cy="409841"/>
                <a:chOff x="6783444" y="4056790"/>
                <a:chExt cx="359209" cy="409841"/>
              </a:xfrm>
            </p:grpSpPr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301FF5B2-DC9E-D741-B0B6-F91FF53A62A0}"/>
                    </a:ext>
                  </a:extLst>
                </p:cNvPr>
                <p:cNvSpPr/>
                <p:nvPr/>
              </p:nvSpPr>
              <p:spPr>
                <a:xfrm>
                  <a:off x="6998653" y="405679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600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7" name="TextBox 126">
                      <a:extLst>
                        <a:ext uri="{FF2B5EF4-FFF2-40B4-BE49-F238E27FC236}">
                          <a16:creationId xmlns:a16="http://schemas.microsoft.com/office/drawing/2014/main" id="{B438DFFB-BB54-3F4F-A714-C7A5E42F342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83444" y="4200211"/>
                      <a:ext cx="341952" cy="26642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de-DE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d>
                              </m:sup>
                            </m:sSubSup>
                          </m:oMath>
                        </m:oMathPara>
                      </a14:m>
                      <a:endParaRPr lang="de-DE" sz="1200" dirty="0"/>
                    </a:p>
                  </p:txBody>
                </p:sp>
              </mc:Choice>
              <mc:Fallback xmlns="">
                <p:sp>
                  <p:nvSpPr>
                    <p:cNvPr id="127" name="TextBox 126">
                      <a:extLst>
                        <a:ext uri="{FF2B5EF4-FFF2-40B4-BE49-F238E27FC236}">
                          <a16:creationId xmlns:a16="http://schemas.microsoft.com/office/drawing/2014/main" id="{B438DFFB-BB54-3F4F-A714-C7A5E42F3426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83444" y="4200211"/>
                      <a:ext cx="341952" cy="266420"/>
                    </a:xfrm>
                    <a:prstGeom prst="rect">
                      <a:avLst/>
                    </a:prstGeom>
                    <a:blipFill>
                      <a:blip r:embed="rId35"/>
                      <a:stretch>
                        <a:fillRect l="-16667" b="-15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61ECEDBE-69DB-EB41-B492-4DEAC01C7920}"/>
                  </a:ext>
                </a:extLst>
              </p:cNvPr>
              <p:cNvCxnSpPr>
                <a:cxnSpLocks/>
                <a:stCxn id="121" idx="4"/>
                <a:endCxn id="124" idx="0"/>
              </p:cNvCxnSpPr>
              <p:nvPr/>
            </p:nvCxnSpPr>
            <p:spPr>
              <a:xfrm>
                <a:off x="6548740" y="4625815"/>
                <a:ext cx="196440" cy="40499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DAB29C2B-16A6-004F-AE19-A6D19C1B3FE4}"/>
                  </a:ext>
                </a:extLst>
              </p:cNvPr>
              <p:cNvCxnSpPr>
                <a:cxnSpLocks/>
                <a:stCxn id="122" idx="0"/>
                <a:endCxn id="124" idx="2"/>
              </p:cNvCxnSpPr>
              <p:nvPr/>
            </p:nvCxnSpPr>
            <p:spPr>
              <a:xfrm flipV="1">
                <a:off x="6558944" y="5174805"/>
                <a:ext cx="186236" cy="3154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8D460CBE-78BA-4146-8762-C745051239FF}"/>
                  </a:ext>
                </a:extLst>
              </p:cNvPr>
              <p:cNvCxnSpPr>
                <a:cxnSpLocks/>
                <a:stCxn id="124" idx="3"/>
                <a:endCxn id="120" idx="3"/>
              </p:cNvCxnSpPr>
              <p:nvPr/>
            </p:nvCxnSpPr>
            <p:spPr>
              <a:xfrm flipV="1">
                <a:off x="6817180" y="4966912"/>
                <a:ext cx="128420" cy="13589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9" name="Group 118">
                <a:extLst>
                  <a:ext uri="{FF2B5EF4-FFF2-40B4-BE49-F238E27FC236}">
                    <a16:creationId xmlns:a16="http://schemas.microsoft.com/office/drawing/2014/main" id="{F1768CA9-7EF8-5D43-9AA1-4A58183EF1BF}"/>
                  </a:ext>
                </a:extLst>
              </p:cNvPr>
              <p:cNvGrpSpPr/>
              <p:nvPr/>
            </p:nvGrpSpPr>
            <p:grpSpPr>
              <a:xfrm>
                <a:off x="6673180" y="5030805"/>
                <a:ext cx="393391" cy="408488"/>
                <a:chOff x="7368234" y="4057116"/>
                <a:chExt cx="393391" cy="408488"/>
              </a:xfrm>
            </p:grpSpPr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2962FA4C-D275-4643-A54C-4A9401BE8665}"/>
                    </a:ext>
                  </a:extLst>
                </p:cNvPr>
                <p:cNvSpPr/>
                <p:nvPr/>
              </p:nvSpPr>
              <p:spPr>
                <a:xfrm>
                  <a:off x="7368234" y="4057116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600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5" name="TextBox 124">
                      <a:extLst>
                        <a:ext uri="{FF2B5EF4-FFF2-40B4-BE49-F238E27FC236}">
                          <a16:creationId xmlns:a16="http://schemas.microsoft.com/office/drawing/2014/main" id="{3FA88578-2526-BD43-A0D5-19FE204AC7A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19673" y="4198095"/>
                      <a:ext cx="341952" cy="26750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de-DE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d>
                              </m:sup>
                            </m:sSubSup>
                          </m:oMath>
                        </m:oMathPara>
                      </a14:m>
                      <a:endParaRPr lang="de-DE" sz="1200" dirty="0"/>
                    </a:p>
                  </p:txBody>
                </p:sp>
              </mc:Choice>
              <mc:Fallback xmlns="">
                <p:sp>
                  <p:nvSpPr>
                    <p:cNvPr id="125" name="TextBox 124">
                      <a:extLst>
                        <a:ext uri="{FF2B5EF4-FFF2-40B4-BE49-F238E27FC236}">
                          <a16:creationId xmlns:a16="http://schemas.microsoft.com/office/drawing/2014/main" id="{3FA88578-2526-BD43-A0D5-19FE204AC7A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19673" y="4198095"/>
                      <a:ext cx="341952" cy="267509"/>
                    </a:xfrm>
                    <a:prstGeom prst="rect">
                      <a:avLst/>
                    </a:prstGeom>
                    <a:blipFill>
                      <a:blip r:embed="rId36"/>
                      <a:stretch>
                        <a:fillRect l="-16000" b="-2105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0" name="TextBox 119">
                    <a:extLst>
                      <a:ext uri="{FF2B5EF4-FFF2-40B4-BE49-F238E27FC236}">
                        <a16:creationId xmlns:a16="http://schemas.microsoft.com/office/drawing/2014/main" id="{57A51E42-379B-EC4C-B47E-8C6C396E02AC}"/>
                      </a:ext>
                    </a:extLst>
                  </p:cNvPr>
                  <p:cNvSpPr txBox="1"/>
                  <p:nvPr/>
                </p:nvSpPr>
                <p:spPr>
                  <a:xfrm>
                    <a:off x="6776894" y="4612123"/>
                    <a:ext cx="1152000" cy="41566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16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𝑇𝑟𝑒𝑎𝑡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p>
                        </m:oMath>
                      </m:oMathPara>
                    </a14:m>
                    <a:endParaRPr lang="de-DE" sz="1600" dirty="0"/>
                  </a:p>
                </p:txBody>
              </p:sp>
            </mc:Choice>
            <mc:Fallback xmlns="">
              <p:sp>
                <p:nvSpPr>
                  <p:cNvPr id="120" name="TextBox 119">
                    <a:extLst>
                      <a:ext uri="{FF2B5EF4-FFF2-40B4-BE49-F238E27FC236}">
                        <a16:creationId xmlns:a16="http://schemas.microsoft.com/office/drawing/2014/main" id="{57A51E42-379B-EC4C-B47E-8C6C396E02A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76894" y="4612123"/>
                    <a:ext cx="1152000" cy="415661"/>
                  </a:xfrm>
                  <a:prstGeom prst="ellipse">
                    <a:avLst/>
                  </a:prstGeom>
                  <a:blipFill>
                    <a:blip r:embed="rId37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1" name="TextBox 120">
                    <a:extLst>
                      <a:ext uri="{FF2B5EF4-FFF2-40B4-BE49-F238E27FC236}">
                        <a16:creationId xmlns:a16="http://schemas.microsoft.com/office/drawing/2014/main" id="{F9A4FF59-32B1-4844-801D-A19C1A21FD69}"/>
                      </a:ext>
                    </a:extLst>
                  </p:cNvPr>
                  <p:cNvSpPr txBox="1"/>
                  <p:nvPr/>
                </p:nvSpPr>
                <p:spPr>
                  <a:xfrm>
                    <a:off x="5972738" y="4210154"/>
                    <a:ext cx="1152000" cy="41566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16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𝐸𝑝𝑖𝑑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p>
                        </m:oMath>
                      </m:oMathPara>
                    </a14:m>
                    <a:endParaRPr lang="de-DE" sz="1600" dirty="0"/>
                  </a:p>
                </p:txBody>
              </p:sp>
            </mc:Choice>
            <mc:Fallback xmlns="">
              <p:sp>
                <p:nvSpPr>
                  <p:cNvPr id="121" name="TextBox 120">
                    <a:extLst>
                      <a:ext uri="{FF2B5EF4-FFF2-40B4-BE49-F238E27FC236}">
                        <a16:creationId xmlns:a16="http://schemas.microsoft.com/office/drawing/2014/main" id="{F9A4FF59-32B1-4844-801D-A19C1A21FD6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72738" y="4210154"/>
                    <a:ext cx="1152000" cy="415661"/>
                  </a:xfrm>
                  <a:prstGeom prst="ellipse">
                    <a:avLst/>
                  </a:prstGeom>
                  <a:blipFill>
                    <a:blip r:embed="rId38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2" name="TextBox 121">
                    <a:extLst>
                      <a:ext uri="{FF2B5EF4-FFF2-40B4-BE49-F238E27FC236}">
                        <a16:creationId xmlns:a16="http://schemas.microsoft.com/office/drawing/2014/main" id="{481FF8BA-ABA2-F040-B4CD-87C84B40B66F}"/>
                      </a:ext>
                    </a:extLst>
                  </p:cNvPr>
                  <p:cNvSpPr txBox="1"/>
                  <p:nvPr/>
                </p:nvSpPr>
                <p:spPr>
                  <a:xfrm>
                    <a:off x="5982945" y="5490252"/>
                    <a:ext cx="1152000" cy="41566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16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𝑆𝑖𝑐𝑘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p>
                        </m:oMath>
                      </m:oMathPara>
                    </a14:m>
                    <a:endParaRPr lang="de-DE" sz="1600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2" name="TextBox 121">
                    <a:extLst>
                      <a:ext uri="{FF2B5EF4-FFF2-40B4-BE49-F238E27FC236}">
                        <a16:creationId xmlns:a16="http://schemas.microsoft.com/office/drawing/2014/main" id="{481FF8BA-ABA2-F040-B4CD-87C84B40B66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82945" y="5490252"/>
                    <a:ext cx="1152000" cy="415661"/>
                  </a:xfrm>
                  <a:prstGeom prst="ellipse">
                    <a:avLst/>
                  </a:prstGeom>
                  <a:blipFill>
                    <a:blip r:embed="rId39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3EFB206D-81C9-C44B-B970-D78F18F0AE4E}"/>
                  </a:ext>
                </a:extLst>
              </p:cNvPr>
              <p:cNvCxnSpPr>
                <a:cxnSpLocks/>
                <a:stCxn id="126" idx="2"/>
                <a:endCxn id="122" idx="0"/>
              </p:cNvCxnSpPr>
              <p:nvPr/>
            </p:nvCxnSpPr>
            <p:spPr>
              <a:xfrm>
                <a:off x="6375599" y="5174479"/>
                <a:ext cx="183345" cy="31577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C073A2D0-4EA4-D34B-AFCE-0A55AB047E69}"/>
                </a:ext>
              </a:extLst>
            </p:cNvPr>
            <p:cNvGrpSpPr/>
            <p:nvPr/>
          </p:nvGrpSpPr>
          <p:grpSpPr>
            <a:xfrm>
              <a:off x="9090769" y="2076037"/>
              <a:ext cx="2017468" cy="1581452"/>
              <a:chOff x="11283131" y="2249938"/>
              <a:chExt cx="2017468" cy="1581452"/>
            </a:xfrm>
          </p:grpSpPr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EFFC8FEE-008D-034C-A7E6-A656EBC24E9F}"/>
                  </a:ext>
                </a:extLst>
              </p:cNvPr>
              <p:cNvSpPr/>
              <p:nvPr/>
            </p:nvSpPr>
            <p:spPr>
              <a:xfrm>
                <a:off x="12386879" y="2484239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0" name="TextBox 129">
                    <a:extLst>
                      <a:ext uri="{FF2B5EF4-FFF2-40B4-BE49-F238E27FC236}">
                        <a16:creationId xmlns:a16="http://schemas.microsoft.com/office/drawing/2014/main" id="{E550A1C3-5558-8242-9325-20695BA2F728}"/>
                      </a:ext>
                    </a:extLst>
                  </p:cNvPr>
                  <p:cNvSpPr txBox="1"/>
                  <p:nvPr/>
                </p:nvSpPr>
                <p:spPr>
                  <a:xfrm>
                    <a:off x="12348309" y="2249938"/>
                    <a:ext cx="207365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sub>
                          </m:sSub>
                        </m:oMath>
                      </m:oMathPara>
                    </a14:m>
                    <a:endParaRPr lang="de-DE" sz="1200" dirty="0"/>
                  </a:p>
                </p:txBody>
              </p:sp>
            </mc:Choice>
            <mc:Fallback xmlns="">
              <p:sp>
                <p:nvSpPr>
                  <p:cNvPr id="130" name="TextBox 129">
                    <a:extLst>
                      <a:ext uri="{FF2B5EF4-FFF2-40B4-BE49-F238E27FC236}">
                        <a16:creationId xmlns:a16="http://schemas.microsoft.com/office/drawing/2014/main" id="{E550A1C3-5558-8242-9325-20695BA2F72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348309" y="2249938"/>
                    <a:ext cx="207365" cy="215444"/>
                  </a:xfrm>
                  <a:prstGeom prst="rect">
                    <a:avLst/>
                  </a:prstGeom>
                  <a:blipFill>
                    <a:blip r:embed="rId40"/>
                    <a:stretch>
                      <a:fillRect l="-25000" b="-25000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ED5BBD7E-E44A-2E4E-8373-96E1043D71F9}"/>
                  </a:ext>
                </a:extLst>
              </p:cNvPr>
              <p:cNvCxnSpPr>
                <a:cxnSpLocks/>
                <a:endCxn id="129" idx="1"/>
              </p:cNvCxnSpPr>
              <p:nvPr/>
            </p:nvCxnSpPr>
            <p:spPr>
              <a:xfrm flipV="1">
                <a:off x="11284328" y="2556239"/>
                <a:ext cx="1102551" cy="750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C96113EF-6756-414E-8CCF-F38446C2444C}"/>
                  </a:ext>
                </a:extLst>
              </p:cNvPr>
              <p:cNvCxnSpPr>
                <a:cxnSpLocks/>
                <a:endCxn id="129" idx="2"/>
              </p:cNvCxnSpPr>
              <p:nvPr/>
            </p:nvCxnSpPr>
            <p:spPr>
              <a:xfrm flipV="1">
                <a:off x="11283131" y="2628239"/>
                <a:ext cx="1175748" cy="120315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41B36298-2249-5A41-810D-265A151C5F01}"/>
                  </a:ext>
                </a:extLst>
              </p:cNvPr>
              <p:cNvCxnSpPr>
                <a:cxnSpLocks/>
                <a:stCxn id="129" idx="3"/>
                <a:endCxn id="121" idx="2"/>
              </p:cNvCxnSpPr>
              <p:nvPr/>
            </p:nvCxnSpPr>
            <p:spPr>
              <a:xfrm flipV="1">
                <a:off x="12530879" y="2554592"/>
                <a:ext cx="769720" cy="164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22FB4720-39D6-5A48-8778-32B42A1B6D6B}"/>
                  </a:ext>
                </a:extLst>
              </p:cNvPr>
              <p:cNvSpPr/>
              <p:nvPr/>
            </p:nvSpPr>
            <p:spPr>
              <a:xfrm>
                <a:off x="3873070" y="1816153"/>
                <a:ext cx="8160864" cy="504369"/>
              </a:xfrm>
              <a:prstGeom prst="rect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de-DE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de-DE" i="1" smtClean="0">
                              <a:solidFill>
                                <a:srgbClr val="C4F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de-DE" i="1">
                                  <a:solidFill>
                                    <a:srgbClr val="C4F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solidFill>
                                    <a:srgbClr val="C4F0FF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C4F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rgbClr val="C4F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rgbClr val="C4F0FF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  <m:r>
                            <a:rPr lang="de-DE" i="1">
                              <a:solidFill>
                                <a:srgbClr val="C4F0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de-DE" i="1">
                                  <a:solidFill>
                                    <a:srgbClr val="C4F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solidFill>
                                    <a:srgbClr val="C4F0FF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C4F0FF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rgbClr val="C4F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rgbClr val="C4F0FF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  <m:r>
                        <a:rPr lang="de-DE" i="1">
                          <a:solidFill>
                            <a:srgbClr val="C4F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∪</m:t>
                      </m:r>
                      <m:d>
                        <m:dPr>
                          <m:begChr m:val="{"/>
                          <m:endChr m:val="}"/>
                          <m:ctrlPr>
                            <a:rPr lang="de-DE" i="1">
                              <a:solidFill>
                                <a:srgbClr val="C4F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de-DE" i="1">
                                  <a:solidFill>
                                    <a:srgbClr val="C4F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solidFill>
                                    <a:srgbClr val="C4F0FF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C4F0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rgbClr val="C4F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rgbClr val="C4F0FF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  <m:r>
                        <a:rPr lang="de-DE" b="0" i="1" smtClean="0">
                          <a:solidFill>
                            <a:srgbClr val="99D6EB"/>
                          </a:solidFill>
                          <a:latin typeface="Cambria Math" panose="02040503050406030204" pitchFamily="18" charset="0"/>
                        </a:rPr>
                        <m:t>       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∪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</m:t>
                      </m:r>
                      <m:d>
                        <m:dPr>
                          <m:begChr m:val="{"/>
                          <m:endChr m:val="}"/>
                          <m:ctrlPr>
                            <a:rPr lang="de-DE" i="1" smtClean="0">
                              <a:solidFill>
                                <a:srgbClr val="87E1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de-DE" i="1">
                                  <a:solidFill>
                                    <a:srgbClr val="87E1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solidFill>
                                    <a:srgbClr val="87E1FF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87E1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rgbClr val="87E1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rgbClr val="87E1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  <m:r>
                            <a:rPr lang="de-DE" i="1">
                              <a:solidFill>
                                <a:srgbClr val="87E1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de-DE" i="1">
                                  <a:solidFill>
                                    <a:srgbClr val="87E1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solidFill>
                                    <a:srgbClr val="87E1FF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87E1FF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rgbClr val="87E1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rgbClr val="87E1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  <m:r>
                        <a:rPr lang="de-DE" i="1">
                          <a:solidFill>
                            <a:srgbClr val="87E1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∪</m:t>
                      </m:r>
                      <m:d>
                        <m:dPr>
                          <m:begChr m:val="{"/>
                          <m:endChr m:val="}"/>
                          <m:ctrlPr>
                            <a:rPr lang="de-DE" i="1">
                              <a:solidFill>
                                <a:srgbClr val="87E1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srgbClr val="87E1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87E1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87E1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sub>
                          </m:sSub>
                        </m:e>
                      </m:d>
                      <m:r>
                        <a:rPr lang="de-DE" b="0" i="1" smtClean="0">
                          <a:solidFill>
                            <a:srgbClr val="4CBAD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∪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</m:t>
                      </m:r>
                      <m:d>
                        <m:dPr>
                          <m:begChr m:val="{"/>
                          <m:endChr m:val="}"/>
                          <m:ctrlPr>
                            <a:rPr lang="de-DE" i="1" smtClean="0">
                              <a:solidFill>
                                <a:srgbClr val="4CBAD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de-DE" i="1">
                                  <a:solidFill>
                                    <a:srgbClr val="4CBAD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solidFill>
                                    <a:srgbClr val="4CBADF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4CBAD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rgbClr val="4CBAD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solidFill>
                                        <a:srgbClr val="4CBAD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bSup>
                          <m:r>
                            <a:rPr lang="de-DE" i="1">
                              <a:solidFill>
                                <a:srgbClr val="4CBAD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de-DE" i="1">
                                  <a:solidFill>
                                    <a:srgbClr val="4CBAD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solidFill>
                                    <a:srgbClr val="4CBADF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4CBADF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rgbClr val="4CBAD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solidFill>
                                        <a:srgbClr val="4CBAD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  <m:r>
                        <a:rPr lang="de-DE" i="1">
                          <a:solidFill>
                            <a:srgbClr val="4CBAD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∪</m:t>
                      </m:r>
                      <m:d>
                        <m:dPr>
                          <m:begChr m:val="{"/>
                          <m:endChr m:val="}"/>
                          <m:ctrlPr>
                            <a:rPr lang="de-DE" i="1">
                              <a:solidFill>
                                <a:srgbClr val="4CBAD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srgbClr val="4CBAD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4CBAD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4CBAD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22FB4720-39D6-5A48-8778-32B42A1B6D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3070" y="1816153"/>
                <a:ext cx="8160864" cy="504369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919705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12FF6D2-C5B2-734A-9276-EBD55B01750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de-DE" dirty="0"/>
                  <a:t>Ausrollen: Beispiel –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de-DE" b="0" i="1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de-DE" dirty="0"/>
                  <a:t>, Semantik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12FF6D2-C5B2-734A-9276-EBD55B01750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766" t="-4255" b="-2127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BD4722-ACA1-7E46-B00D-5B37B1C14B1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0001" y="1665066"/>
                <a:ext cx="3541679" cy="4240848"/>
              </a:xfrm>
            </p:spPr>
            <p:txBody>
              <a:bodyPr/>
              <a:lstStyle/>
              <a:p>
                <a:r>
                  <a:rPr lang="de-DE" dirty="0"/>
                  <a:t>Ausgerolltes Modell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p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∪</m:t>
                      </m:r>
                      <m:nary>
                        <m:naryPr>
                          <m:chr m:val="⋃"/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  <m:e>
                          <m:sSup>
                            <m:sSup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p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→|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de-DE" dirty="0"/>
              </a:p>
              <a:p>
                <a:r>
                  <a:rPr lang="de-DE" dirty="0"/>
                  <a:t>Dynamisches Faktormodell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</m:t>
                            </m:r>
                          </m:sup>
                        </m:sSup>
                      </m:e>
                    </m:d>
                  </m:oMath>
                </a14:m>
                <a:r>
                  <a:rPr lang="de-DE" dirty="0"/>
                  <a:t> mit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bSup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bSup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bSup>
                      </m:e>
                    </m:d>
                  </m:oMath>
                </a14:m>
                <a:endParaRPr lang="de-DE" dirty="0"/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b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bSup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</m:e>
                    </m:d>
                  </m:oMath>
                </a14:m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BD4722-ACA1-7E46-B00D-5B37B1C14B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1" y="1665066"/>
                <a:ext cx="3541679" cy="4240848"/>
              </a:xfrm>
              <a:blipFill>
                <a:blip r:embed="rId3"/>
                <a:stretch>
                  <a:fillRect l="-4643" t="-2209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C0E1F5-328B-A747-AB14-121C3B9EA23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904E8C-16C1-5F47-9EF1-2F5CF0C2A4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Tanya Braun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AA66DB-B8AA-B640-9B48-D0972C42A9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26</a:t>
            </a:fld>
            <a:r>
              <a:rPr lang="de-DE" dirty="0"/>
              <a:t> </a:t>
            </a:r>
            <a:endParaRPr lang="de-DE" sz="1400" dirty="0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E23C80E-620D-BC48-B07A-4085DA785BE1}"/>
              </a:ext>
            </a:extLst>
          </p:cNvPr>
          <p:cNvGrpSpPr/>
          <p:nvPr/>
        </p:nvGrpSpPr>
        <p:grpSpPr>
          <a:xfrm>
            <a:off x="3873070" y="2297740"/>
            <a:ext cx="8160865" cy="1629631"/>
            <a:chOff x="3893304" y="2076035"/>
            <a:chExt cx="9207548" cy="1838642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FEEAE85-2995-5043-9E6B-39E765BBBA5F}"/>
                </a:ext>
              </a:extLst>
            </p:cNvPr>
            <p:cNvSpPr/>
            <p:nvPr/>
          </p:nvSpPr>
          <p:spPr>
            <a:xfrm>
              <a:off x="3893304" y="2103553"/>
              <a:ext cx="3206591" cy="181112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rgbClr val="C4F0FF"/>
                </a:solidFill>
              </a:endParaRPr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8CE92A2D-AB85-0746-AFF3-37904DE01E8B}"/>
                </a:ext>
              </a:extLst>
            </p:cNvPr>
            <p:cNvGrpSpPr/>
            <p:nvPr/>
          </p:nvGrpSpPr>
          <p:grpSpPr>
            <a:xfrm>
              <a:off x="3961673" y="2182013"/>
              <a:ext cx="2760308" cy="1683303"/>
              <a:chOff x="5168586" y="4222610"/>
              <a:chExt cx="2760308" cy="168330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4" name="TextBox 63">
                    <a:extLst>
                      <a:ext uri="{FF2B5EF4-FFF2-40B4-BE49-F238E27FC236}">
                        <a16:creationId xmlns:a16="http://schemas.microsoft.com/office/drawing/2014/main" id="{1064D37B-C406-A842-98BD-A6B3C29959B0}"/>
                      </a:ext>
                    </a:extLst>
                  </p:cNvPr>
                  <p:cNvSpPr txBox="1"/>
                  <p:nvPr/>
                </p:nvSpPr>
                <p:spPr>
                  <a:xfrm>
                    <a:off x="5168586" y="4612124"/>
                    <a:ext cx="1152000" cy="41566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right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i="1">
                                  <a:latin typeface="Cambria Math" charset="0"/>
                                </a:rPr>
                                <m:t>𝑇𝑟𝑎𝑣𝑒</m:t>
                              </m:r>
                              <m:r>
                                <a:rPr lang="de-DE" sz="160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𝑙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p>
                        </m:oMath>
                      </m:oMathPara>
                    </a14:m>
                    <a:endParaRPr lang="de-DE" sz="1600" dirty="0"/>
                  </a:p>
                </p:txBody>
              </p:sp>
            </mc:Choice>
            <mc:Fallback xmlns="">
              <p:sp>
                <p:nvSpPr>
                  <p:cNvPr id="64" name="TextBox 63">
                    <a:extLst>
                      <a:ext uri="{FF2B5EF4-FFF2-40B4-BE49-F238E27FC236}">
                        <a16:creationId xmlns:a16="http://schemas.microsoft.com/office/drawing/2014/main" id="{1064D37B-C406-A842-98BD-A6B3C29959B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68586" y="4612124"/>
                    <a:ext cx="1152000" cy="415661"/>
                  </a:xfrm>
                  <a:prstGeom prst="ellipse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846531F4-C173-6047-830D-02C146237CF8}"/>
                  </a:ext>
                </a:extLst>
              </p:cNvPr>
              <p:cNvCxnSpPr>
                <a:cxnSpLocks/>
                <a:stCxn id="64" idx="5"/>
                <a:endCxn id="79" idx="1"/>
              </p:cNvCxnSpPr>
              <p:nvPr/>
            </p:nvCxnSpPr>
            <p:spPr>
              <a:xfrm>
                <a:off x="6151880" y="4966912"/>
                <a:ext cx="151719" cy="13556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5365C614-BC4E-BA48-87F1-2B7461AD496A}"/>
                  </a:ext>
                </a:extLst>
              </p:cNvPr>
              <p:cNvCxnSpPr>
                <a:cxnSpLocks/>
                <a:stCxn id="79" idx="0"/>
                <a:endCxn id="74" idx="4"/>
              </p:cNvCxnSpPr>
              <p:nvPr/>
            </p:nvCxnSpPr>
            <p:spPr>
              <a:xfrm flipV="1">
                <a:off x="6375599" y="4638271"/>
                <a:ext cx="184542" cy="39220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3670E525-CEE4-104B-AC54-D18234C6910E}"/>
                  </a:ext>
                </a:extLst>
              </p:cNvPr>
              <p:cNvGrpSpPr/>
              <p:nvPr/>
            </p:nvGrpSpPr>
            <p:grpSpPr>
              <a:xfrm>
                <a:off x="6088390" y="5030479"/>
                <a:ext cx="359209" cy="409841"/>
                <a:chOff x="6783444" y="4056790"/>
                <a:chExt cx="359209" cy="409841"/>
              </a:xfrm>
            </p:grpSpPr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B1CEE65F-48F1-E046-AE41-FCECD2FD7196}"/>
                    </a:ext>
                  </a:extLst>
                </p:cNvPr>
                <p:cNvSpPr/>
                <p:nvPr/>
              </p:nvSpPr>
              <p:spPr>
                <a:xfrm>
                  <a:off x="6998653" y="405679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600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0" name="TextBox 79">
                      <a:extLst>
                        <a:ext uri="{FF2B5EF4-FFF2-40B4-BE49-F238E27FC236}">
                          <a16:creationId xmlns:a16="http://schemas.microsoft.com/office/drawing/2014/main" id="{17B723A1-8EC5-EF40-A1FF-0541D981005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83444" y="4200211"/>
                      <a:ext cx="341952" cy="26642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de-DE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2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sup>
                            </m:sSubSup>
                          </m:oMath>
                        </m:oMathPara>
                      </a14:m>
                      <a:endParaRPr lang="de-DE" sz="1200" dirty="0"/>
                    </a:p>
                  </p:txBody>
                </p:sp>
              </mc:Choice>
              <mc:Fallback xmlns="">
                <p:sp>
                  <p:nvSpPr>
                    <p:cNvPr id="80" name="TextBox 79">
                      <a:extLst>
                        <a:ext uri="{FF2B5EF4-FFF2-40B4-BE49-F238E27FC236}">
                          <a16:creationId xmlns:a16="http://schemas.microsoft.com/office/drawing/2014/main" id="{17B723A1-8EC5-EF40-A1FF-0541D981005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83444" y="4200211"/>
                      <a:ext cx="341952" cy="266420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12000" b="-2105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4EBDCCC6-9BA0-C740-B18D-9F141A5FAED7}"/>
                  </a:ext>
                </a:extLst>
              </p:cNvPr>
              <p:cNvCxnSpPr>
                <a:cxnSpLocks/>
                <a:stCxn id="74" idx="4"/>
                <a:endCxn id="77" idx="0"/>
              </p:cNvCxnSpPr>
              <p:nvPr/>
            </p:nvCxnSpPr>
            <p:spPr>
              <a:xfrm>
                <a:off x="6560141" y="4638271"/>
                <a:ext cx="185039" cy="39253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7A26AB83-C721-5746-940D-1BD7BEBEEA44}"/>
                  </a:ext>
                </a:extLst>
              </p:cNvPr>
              <p:cNvCxnSpPr>
                <a:cxnSpLocks/>
                <a:stCxn id="75" idx="0"/>
                <a:endCxn id="77" idx="2"/>
              </p:cNvCxnSpPr>
              <p:nvPr/>
            </p:nvCxnSpPr>
            <p:spPr>
              <a:xfrm flipV="1">
                <a:off x="6558944" y="5174805"/>
                <a:ext cx="186236" cy="3154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425B1C9F-04B4-AB42-A6E1-35D4332DA8B6}"/>
                  </a:ext>
                </a:extLst>
              </p:cNvPr>
              <p:cNvCxnSpPr>
                <a:cxnSpLocks/>
                <a:stCxn id="77" idx="3"/>
                <a:endCxn id="73" idx="3"/>
              </p:cNvCxnSpPr>
              <p:nvPr/>
            </p:nvCxnSpPr>
            <p:spPr>
              <a:xfrm flipV="1">
                <a:off x="6817180" y="4966912"/>
                <a:ext cx="128420" cy="13589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2B18A282-FDBF-884C-864C-457F60CC10C3}"/>
                  </a:ext>
                </a:extLst>
              </p:cNvPr>
              <p:cNvGrpSpPr/>
              <p:nvPr/>
            </p:nvGrpSpPr>
            <p:grpSpPr>
              <a:xfrm>
                <a:off x="6673180" y="5030805"/>
                <a:ext cx="393391" cy="408488"/>
                <a:chOff x="7368234" y="4057116"/>
                <a:chExt cx="393391" cy="408488"/>
              </a:xfrm>
            </p:grpSpPr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4AAC956E-4FDD-1E44-8531-161282285A98}"/>
                    </a:ext>
                  </a:extLst>
                </p:cNvPr>
                <p:cNvSpPr/>
                <p:nvPr/>
              </p:nvSpPr>
              <p:spPr>
                <a:xfrm>
                  <a:off x="7368234" y="4057116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600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8" name="TextBox 77">
                      <a:extLst>
                        <a:ext uri="{FF2B5EF4-FFF2-40B4-BE49-F238E27FC236}">
                          <a16:creationId xmlns:a16="http://schemas.microsoft.com/office/drawing/2014/main" id="{56ADB4DF-5440-9E4F-9D38-9D2F38A2D88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19673" y="4198095"/>
                      <a:ext cx="341952" cy="26750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de-DE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2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sup>
                            </m:sSubSup>
                          </m:oMath>
                        </m:oMathPara>
                      </a14:m>
                      <a:endParaRPr lang="de-DE" sz="1200" dirty="0"/>
                    </a:p>
                  </p:txBody>
                </p:sp>
              </mc:Choice>
              <mc:Fallback xmlns="">
                <p:sp>
                  <p:nvSpPr>
                    <p:cNvPr id="78" name="TextBox 77">
                      <a:extLst>
                        <a:ext uri="{FF2B5EF4-FFF2-40B4-BE49-F238E27FC236}">
                          <a16:creationId xmlns:a16="http://schemas.microsoft.com/office/drawing/2014/main" id="{56ADB4DF-5440-9E4F-9D38-9D2F38A2D88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19673" y="4198095"/>
                      <a:ext cx="341952" cy="267509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l="-12000" b="-2105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3" name="TextBox 72">
                    <a:extLst>
                      <a:ext uri="{FF2B5EF4-FFF2-40B4-BE49-F238E27FC236}">
                        <a16:creationId xmlns:a16="http://schemas.microsoft.com/office/drawing/2014/main" id="{235DF938-3A07-E341-A70D-D656FDE63EA1}"/>
                      </a:ext>
                    </a:extLst>
                  </p:cNvPr>
                  <p:cNvSpPr txBox="1"/>
                  <p:nvPr/>
                </p:nvSpPr>
                <p:spPr>
                  <a:xfrm>
                    <a:off x="6776894" y="4612124"/>
                    <a:ext cx="1152000" cy="41566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16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𝑇𝑟𝑒𝑎𝑡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p>
                        </m:oMath>
                      </m:oMathPara>
                    </a14:m>
                    <a:endParaRPr lang="de-DE" sz="1600" dirty="0"/>
                  </a:p>
                </p:txBody>
              </p:sp>
            </mc:Choice>
            <mc:Fallback xmlns="">
              <p:sp>
                <p:nvSpPr>
                  <p:cNvPr id="73" name="TextBox 72">
                    <a:extLst>
                      <a:ext uri="{FF2B5EF4-FFF2-40B4-BE49-F238E27FC236}">
                        <a16:creationId xmlns:a16="http://schemas.microsoft.com/office/drawing/2014/main" id="{235DF938-3A07-E341-A70D-D656FDE63EA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76894" y="4612124"/>
                    <a:ext cx="1152000" cy="415661"/>
                  </a:xfrm>
                  <a:prstGeom prst="ellipse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E3B10486-D6E2-8240-B0C1-ED5AD76E2C63}"/>
                      </a:ext>
                    </a:extLst>
                  </p:cNvPr>
                  <p:cNvSpPr txBox="1"/>
                  <p:nvPr/>
                </p:nvSpPr>
                <p:spPr>
                  <a:xfrm>
                    <a:off x="5984142" y="4222610"/>
                    <a:ext cx="1152000" cy="41566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16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𝐸𝑝𝑖𝑑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p>
                        </m:oMath>
                      </m:oMathPara>
                    </a14:m>
                    <a:endParaRPr lang="de-DE" sz="1600" dirty="0"/>
                  </a:p>
                </p:txBody>
              </p:sp>
            </mc:Choice>
            <mc:Fallback xmlns=""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E3B10486-D6E2-8240-B0C1-ED5AD76E2C6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84142" y="4222610"/>
                    <a:ext cx="1152000" cy="415661"/>
                  </a:xfrm>
                  <a:prstGeom prst="ellipse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5" name="TextBox 74">
                    <a:extLst>
                      <a:ext uri="{FF2B5EF4-FFF2-40B4-BE49-F238E27FC236}">
                        <a16:creationId xmlns:a16="http://schemas.microsoft.com/office/drawing/2014/main" id="{EC04DE25-4455-854A-9C08-ED399231E6A8}"/>
                      </a:ext>
                    </a:extLst>
                  </p:cNvPr>
                  <p:cNvSpPr txBox="1"/>
                  <p:nvPr/>
                </p:nvSpPr>
                <p:spPr>
                  <a:xfrm>
                    <a:off x="5982945" y="5490252"/>
                    <a:ext cx="1152000" cy="41566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16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𝑆𝑖𝑐𝑘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p>
                        </m:oMath>
                      </m:oMathPara>
                    </a14:m>
                    <a:endParaRPr lang="de-DE" sz="1600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5" name="TextBox 74">
                    <a:extLst>
                      <a:ext uri="{FF2B5EF4-FFF2-40B4-BE49-F238E27FC236}">
                        <a16:creationId xmlns:a16="http://schemas.microsoft.com/office/drawing/2014/main" id="{EC04DE25-4455-854A-9C08-ED399231E6A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82945" y="5490252"/>
                    <a:ext cx="1152000" cy="415661"/>
                  </a:xfrm>
                  <a:prstGeom prst="ellipse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0A9A05F8-BE39-F940-B431-78089B442A1D}"/>
                  </a:ext>
                </a:extLst>
              </p:cNvPr>
              <p:cNvCxnSpPr>
                <a:cxnSpLocks/>
                <a:stCxn id="79" idx="2"/>
                <a:endCxn id="75" idx="0"/>
              </p:cNvCxnSpPr>
              <p:nvPr/>
            </p:nvCxnSpPr>
            <p:spPr>
              <a:xfrm>
                <a:off x="6375599" y="5174479"/>
                <a:ext cx="183345" cy="31577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F36BF6D1-5765-2244-BE08-F2AF76641208}"/>
                </a:ext>
              </a:extLst>
            </p:cNvPr>
            <p:cNvGrpSpPr/>
            <p:nvPr/>
          </p:nvGrpSpPr>
          <p:grpSpPr>
            <a:xfrm>
              <a:off x="4106818" y="2254252"/>
              <a:ext cx="670409" cy="267766"/>
              <a:chOff x="3342316" y="2228015"/>
              <a:chExt cx="670409" cy="267766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C60FBE10-26C3-9E4C-AB49-2EE1D16AF633}"/>
                  </a:ext>
                </a:extLst>
              </p:cNvPr>
              <p:cNvSpPr/>
              <p:nvPr/>
            </p:nvSpPr>
            <p:spPr>
              <a:xfrm>
                <a:off x="3680011" y="2291607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97A3240A-04C8-6544-8B88-2BF324DFA1D4}"/>
                      </a:ext>
                    </a:extLst>
                  </p:cNvPr>
                  <p:cNvSpPr txBox="1"/>
                  <p:nvPr/>
                </p:nvSpPr>
                <p:spPr>
                  <a:xfrm>
                    <a:off x="3342316" y="2228015"/>
                    <a:ext cx="341952" cy="267766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oMath>
                      </m:oMathPara>
                    </a14:m>
                    <a:endParaRPr lang="de-DE" sz="1200" dirty="0"/>
                  </a:p>
                </p:txBody>
              </p:sp>
            </mc:Choice>
            <mc:Fallback xmlns=""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97A3240A-04C8-6544-8B88-2BF324DFA1D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42316" y="2228015"/>
                    <a:ext cx="341952" cy="267766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16000" b="-20000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F36944CE-0A83-DB4D-9148-61444E8E7DD1}"/>
                  </a:ext>
                </a:extLst>
              </p:cNvPr>
              <p:cNvCxnSpPr>
                <a:cxnSpLocks/>
                <a:stCxn id="82" idx="3"/>
                <a:endCxn id="74" idx="2"/>
              </p:cNvCxnSpPr>
              <p:nvPr/>
            </p:nvCxnSpPr>
            <p:spPr>
              <a:xfrm>
                <a:off x="3824011" y="2363607"/>
                <a:ext cx="18871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27350133-B223-6046-B6C3-FAB3B6C1365F}"/>
                </a:ext>
              </a:extLst>
            </p:cNvPr>
            <p:cNvSpPr/>
            <p:nvPr/>
          </p:nvSpPr>
          <p:spPr>
            <a:xfrm>
              <a:off x="7096890" y="2105097"/>
              <a:ext cx="3162738" cy="180957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rgbClr val="87E1FF"/>
                </a:solidFill>
              </a:endParaRPr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DD567799-6E01-AE44-881C-6EAEAFC4CD85}"/>
                </a:ext>
              </a:extLst>
            </p:cNvPr>
            <p:cNvGrpSpPr/>
            <p:nvPr/>
          </p:nvGrpSpPr>
          <p:grpSpPr>
            <a:xfrm>
              <a:off x="7141345" y="2172858"/>
              <a:ext cx="2760308" cy="1695759"/>
              <a:chOff x="5168586" y="4210154"/>
              <a:chExt cx="2760308" cy="169575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8" name="TextBox 87">
                    <a:extLst>
                      <a:ext uri="{FF2B5EF4-FFF2-40B4-BE49-F238E27FC236}">
                        <a16:creationId xmlns:a16="http://schemas.microsoft.com/office/drawing/2014/main" id="{BD8E7738-8854-6745-9406-D818CEAEBB7A}"/>
                      </a:ext>
                    </a:extLst>
                  </p:cNvPr>
                  <p:cNvSpPr txBox="1"/>
                  <p:nvPr/>
                </p:nvSpPr>
                <p:spPr>
                  <a:xfrm>
                    <a:off x="5168586" y="4612123"/>
                    <a:ext cx="1152000" cy="41566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i="1">
                                  <a:latin typeface="Cambria Math" charset="0"/>
                                </a:rPr>
                                <m:t>𝑇𝑟𝑎𝑣𝑒</m:t>
                              </m:r>
                              <m:r>
                                <a:rPr lang="de-DE" sz="160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𝑙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p>
                        </m:oMath>
                      </m:oMathPara>
                    </a14:m>
                    <a:endParaRPr lang="de-DE" sz="1600" dirty="0"/>
                  </a:p>
                </p:txBody>
              </p:sp>
            </mc:Choice>
            <mc:Fallback xmlns="">
              <p:sp>
                <p:nvSpPr>
                  <p:cNvPr id="88" name="TextBox 87">
                    <a:extLst>
                      <a:ext uri="{FF2B5EF4-FFF2-40B4-BE49-F238E27FC236}">
                        <a16:creationId xmlns:a16="http://schemas.microsoft.com/office/drawing/2014/main" id="{BD8E7738-8854-6745-9406-D818CEAEBB7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68586" y="4612123"/>
                    <a:ext cx="1152000" cy="415661"/>
                  </a:xfrm>
                  <a:prstGeom prst="ellipse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8A720055-7F83-B245-8D57-716A63B82BEA}"/>
                  </a:ext>
                </a:extLst>
              </p:cNvPr>
              <p:cNvCxnSpPr>
                <a:cxnSpLocks/>
                <a:stCxn id="88" idx="5"/>
                <a:endCxn id="102" idx="1"/>
              </p:cNvCxnSpPr>
              <p:nvPr/>
            </p:nvCxnSpPr>
            <p:spPr>
              <a:xfrm>
                <a:off x="6151880" y="4966912"/>
                <a:ext cx="151719" cy="13556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688F8CBD-93BE-4249-B5AC-C506973F2C05}"/>
                  </a:ext>
                </a:extLst>
              </p:cNvPr>
              <p:cNvCxnSpPr>
                <a:cxnSpLocks/>
                <a:stCxn id="102" idx="0"/>
                <a:endCxn id="97" idx="4"/>
              </p:cNvCxnSpPr>
              <p:nvPr/>
            </p:nvCxnSpPr>
            <p:spPr>
              <a:xfrm flipV="1">
                <a:off x="6375599" y="4625815"/>
                <a:ext cx="173141" cy="40466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F6A70D63-D9F7-B544-BFDD-ED213E22BC93}"/>
                  </a:ext>
                </a:extLst>
              </p:cNvPr>
              <p:cNvGrpSpPr/>
              <p:nvPr/>
            </p:nvGrpSpPr>
            <p:grpSpPr>
              <a:xfrm>
                <a:off x="6088390" y="5030479"/>
                <a:ext cx="359209" cy="409841"/>
                <a:chOff x="6783444" y="4056790"/>
                <a:chExt cx="359209" cy="409841"/>
              </a:xfrm>
            </p:grpSpPr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BEF614B2-D6BD-834C-B639-64398D1867B1}"/>
                    </a:ext>
                  </a:extLst>
                </p:cNvPr>
                <p:cNvSpPr/>
                <p:nvPr/>
              </p:nvSpPr>
              <p:spPr>
                <a:xfrm>
                  <a:off x="6998653" y="405679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600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3" name="TextBox 102">
                      <a:extLst>
                        <a:ext uri="{FF2B5EF4-FFF2-40B4-BE49-F238E27FC236}">
                          <a16:creationId xmlns:a16="http://schemas.microsoft.com/office/drawing/2014/main" id="{5065EE31-8151-6C46-B9A6-2DD6896440F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83444" y="4200211"/>
                      <a:ext cx="341952" cy="26642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de-DE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sup>
                            </m:sSubSup>
                          </m:oMath>
                        </m:oMathPara>
                      </a14:m>
                      <a:endParaRPr lang="de-DE" sz="1200" dirty="0"/>
                    </a:p>
                  </p:txBody>
                </p:sp>
              </mc:Choice>
              <mc:Fallback xmlns="">
                <p:sp>
                  <p:nvSpPr>
                    <p:cNvPr id="103" name="TextBox 102">
                      <a:extLst>
                        <a:ext uri="{FF2B5EF4-FFF2-40B4-BE49-F238E27FC236}">
                          <a16:creationId xmlns:a16="http://schemas.microsoft.com/office/drawing/2014/main" id="{5065EE31-8151-6C46-B9A6-2DD6896440F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83444" y="4200211"/>
                      <a:ext cx="341952" cy="266420"/>
                    </a:xfrm>
                    <a:prstGeom prst="rect">
                      <a:avLst/>
                    </a:prstGeom>
                    <a:blipFill>
                      <a:blip r:embed="rId12"/>
                      <a:stretch>
                        <a:fillRect l="-16000" b="-15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16DDA785-DD75-4846-8004-D055E1410C9D}"/>
                  </a:ext>
                </a:extLst>
              </p:cNvPr>
              <p:cNvCxnSpPr>
                <a:cxnSpLocks/>
                <a:stCxn id="97" idx="4"/>
                <a:endCxn id="100" idx="0"/>
              </p:cNvCxnSpPr>
              <p:nvPr/>
            </p:nvCxnSpPr>
            <p:spPr>
              <a:xfrm>
                <a:off x="6548740" y="4625815"/>
                <a:ext cx="196440" cy="40499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23EB30BD-6355-3543-9D42-AB52DF63A38D}"/>
                  </a:ext>
                </a:extLst>
              </p:cNvPr>
              <p:cNvCxnSpPr>
                <a:cxnSpLocks/>
                <a:stCxn id="98" idx="0"/>
                <a:endCxn id="100" idx="2"/>
              </p:cNvCxnSpPr>
              <p:nvPr/>
            </p:nvCxnSpPr>
            <p:spPr>
              <a:xfrm flipV="1">
                <a:off x="6558944" y="5174805"/>
                <a:ext cx="186236" cy="3154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28D8ADF8-B875-D34F-B78F-F92437641EE4}"/>
                  </a:ext>
                </a:extLst>
              </p:cNvPr>
              <p:cNvCxnSpPr>
                <a:cxnSpLocks/>
                <a:stCxn id="100" idx="3"/>
                <a:endCxn id="96" idx="3"/>
              </p:cNvCxnSpPr>
              <p:nvPr/>
            </p:nvCxnSpPr>
            <p:spPr>
              <a:xfrm flipV="1">
                <a:off x="6817180" y="4966912"/>
                <a:ext cx="128420" cy="13589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B73F98E5-4BE5-0943-ACA2-BCE87762F850}"/>
                  </a:ext>
                </a:extLst>
              </p:cNvPr>
              <p:cNvGrpSpPr/>
              <p:nvPr/>
            </p:nvGrpSpPr>
            <p:grpSpPr>
              <a:xfrm>
                <a:off x="6673180" y="5030805"/>
                <a:ext cx="393391" cy="408488"/>
                <a:chOff x="7368234" y="4057116"/>
                <a:chExt cx="393391" cy="408488"/>
              </a:xfrm>
            </p:grpSpPr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E7A5D42F-1B1E-ED40-867A-EE3EBE113D10}"/>
                    </a:ext>
                  </a:extLst>
                </p:cNvPr>
                <p:cNvSpPr/>
                <p:nvPr/>
              </p:nvSpPr>
              <p:spPr>
                <a:xfrm>
                  <a:off x="7368234" y="4057116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600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1" name="TextBox 100">
                      <a:extLst>
                        <a:ext uri="{FF2B5EF4-FFF2-40B4-BE49-F238E27FC236}">
                          <a16:creationId xmlns:a16="http://schemas.microsoft.com/office/drawing/2014/main" id="{1E955391-DD31-6441-99D0-7859CB19A95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19673" y="4198095"/>
                      <a:ext cx="341952" cy="26750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de-DE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sup>
                            </m:sSubSup>
                          </m:oMath>
                        </m:oMathPara>
                      </a14:m>
                      <a:endParaRPr lang="de-DE" sz="1200" dirty="0"/>
                    </a:p>
                  </p:txBody>
                </p:sp>
              </mc:Choice>
              <mc:Fallback xmlns="">
                <p:sp>
                  <p:nvSpPr>
                    <p:cNvPr id="101" name="TextBox 100">
                      <a:extLst>
                        <a:ext uri="{FF2B5EF4-FFF2-40B4-BE49-F238E27FC236}">
                          <a16:creationId xmlns:a16="http://schemas.microsoft.com/office/drawing/2014/main" id="{1E955391-DD31-6441-99D0-7859CB19A95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19673" y="4198095"/>
                      <a:ext cx="341952" cy="267509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 l="-12000" b="-2105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6" name="TextBox 95">
                    <a:extLst>
                      <a:ext uri="{FF2B5EF4-FFF2-40B4-BE49-F238E27FC236}">
                        <a16:creationId xmlns:a16="http://schemas.microsoft.com/office/drawing/2014/main" id="{25A911E2-DBED-3841-8A77-CF7E419506FF}"/>
                      </a:ext>
                    </a:extLst>
                  </p:cNvPr>
                  <p:cNvSpPr txBox="1"/>
                  <p:nvPr/>
                </p:nvSpPr>
                <p:spPr>
                  <a:xfrm>
                    <a:off x="6776894" y="4612123"/>
                    <a:ext cx="1152000" cy="41566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16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𝑇𝑟𝑒𝑎𝑡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p>
                        </m:oMath>
                      </m:oMathPara>
                    </a14:m>
                    <a:endParaRPr lang="de-DE" sz="1600" dirty="0"/>
                  </a:p>
                </p:txBody>
              </p:sp>
            </mc:Choice>
            <mc:Fallback xmlns="">
              <p:sp>
                <p:nvSpPr>
                  <p:cNvPr id="96" name="TextBox 95">
                    <a:extLst>
                      <a:ext uri="{FF2B5EF4-FFF2-40B4-BE49-F238E27FC236}">
                        <a16:creationId xmlns:a16="http://schemas.microsoft.com/office/drawing/2014/main" id="{25A911E2-DBED-3841-8A77-CF7E419506F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76894" y="4612123"/>
                    <a:ext cx="1152000" cy="415661"/>
                  </a:xfrm>
                  <a:prstGeom prst="ellipse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7" name="TextBox 96">
                    <a:extLst>
                      <a:ext uri="{FF2B5EF4-FFF2-40B4-BE49-F238E27FC236}">
                        <a16:creationId xmlns:a16="http://schemas.microsoft.com/office/drawing/2014/main" id="{634C1732-EA24-8940-9A3E-6FA4A893BF4D}"/>
                      </a:ext>
                    </a:extLst>
                  </p:cNvPr>
                  <p:cNvSpPr txBox="1"/>
                  <p:nvPr/>
                </p:nvSpPr>
                <p:spPr>
                  <a:xfrm>
                    <a:off x="5972738" y="4210154"/>
                    <a:ext cx="1152000" cy="41566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16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𝐸𝑝𝑖𝑑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p>
                        </m:oMath>
                      </m:oMathPara>
                    </a14:m>
                    <a:endParaRPr lang="de-DE" sz="1600" dirty="0"/>
                  </a:p>
                </p:txBody>
              </p:sp>
            </mc:Choice>
            <mc:Fallback xmlns="">
              <p:sp>
                <p:nvSpPr>
                  <p:cNvPr id="97" name="TextBox 96">
                    <a:extLst>
                      <a:ext uri="{FF2B5EF4-FFF2-40B4-BE49-F238E27FC236}">
                        <a16:creationId xmlns:a16="http://schemas.microsoft.com/office/drawing/2014/main" id="{634C1732-EA24-8940-9A3E-6FA4A893BF4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72738" y="4210154"/>
                    <a:ext cx="1152000" cy="415661"/>
                  </a:xfrm>
                  <a:prstGeom prst="ellipse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8" name="TextBox 97">
                    <a:extLst>
                      <a:ext uri="{FF2B5EF4-FFF2-40B4-BE49-F238E27FC236}">
                        <a16:creationId xmlns:a16="http://schemas.microsoft.com/office/drawing/2014/main" id="{7D7A5B24-223B-2F4B-8115-AC20097C6417}"/>
                      </a:ext>
                    </a:extLst>
                  </p:cNvPr>
                  <p:cNvSpPr txBox="1"/>
                  <p:nvPr/>
                </p:nvSpPr>
                <p:spPr>
                  <a:xfrm>
                    <a:off x="5982945" y="5490252"/>
                    <a:ext cx="1152000" cy="41566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16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𝑆𝑖𝑐𝑘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p>
                        </m:oMath>
                      </m:oMathPara>
                    </a14:m>
                    <a:endParaRPr lang="de-DE" sz="1600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98" name="TextBox 97">
                    <a:extLst>
                      <a:ext uri="{FF2B5EF4-FFF2-40B4-BE49-F238E27FC236}">
                        <a16:creationId xmlns:a16="http://schemas.microsoft.com/office/drawing/2014/main" id="{7D7A5B24-223B-2F4B-8115-AC20097C641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82945" y="5490252"/>
                    <a:ext cx="1152000" cy="415661"/>
                  </a:xfrm>
                  <a:prstGeom prst="ellipse">
                    <a:avLst/>
                  </a:prstGeom>
                  <a:blipFill>
                    <a:blip r:embed="rId16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3710E2D6-43B6-084D-974B-83DA4D3A51EE}"/>
                  </a:ext>
                </a:extLst>
              </p:cNvPr>
              <p:cNvCxnSpPr>
                <a:cxnSpLocks/>
                <a:stCxn id="102" idx="2"/>
                <a:endCxn id="98" idx="0"/>
              </p:cNvCxnSpPr>
              <p:nvPr/>
            </p:nvCxnSpPr>
            <p:spPr>
              <a:xfrm>
                <a:off x="6375599" y="5174479"/>
                <a:ext cx="183345" cy="31577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B9C1C583-A9DA-2F48-999F-177C22A5332A}"/>
                </a:ext>
              </a:extLst>
            </p:cNvPr>
            <p:cNvGrpSpPr/>
            <p:nvPr/>
          </p:nvGrpSpPr>
          <p:grpSpPr>
            <a:xfrm>
              <a:off x="5928031" y="2076035"/>
              <a:ext cx="2017468" cy="1581452"/>
              <a:chOff x="11283131" y="2249938"/>
              <a:chExt cx="2017468" cy="1581452"/>
            </a:xfrm>
          </p:grpSpPr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124BD62F-E009-9844-9CAB-F927FBE36A24}"/>
                  </a:ext>
                </a:extLst>
              </p:cNvPr>
              <p:cNvSpPr/>
              <p:nvPr/>
            </p:nvSpPr>
            <p:spPr>
              <a:xfrm>
                <a:off x="12386879" y="2484239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9" name="TextBox 108">
                    <a:extLst>
                      <a:ext uri="{FF2B5EF4-FFF2-40B4-BE49-F238E27FC236}">
                        <a16:creationId xmlns:a16="http://schemas.microsoft.com/office/drawing/2014/main" id="{40C96323-7CFA-F045-AC85-878D7FE21A4C}"/>
                      </a:ext>
                    </a:extLst>
                  </p:cNvPr>
                  <p:cNvSpPr txBox="1"/>
                  <p:nvPr/>
                </p:nvSpPr>
                <p:spPr>
                  <a:xfrm>
                    <a:off x="12348309" y="2249938"/>
                    <a:ext cx="207365" cy="21544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sub>
                          </m:sSub>
                        </m:oMath>
                      </m:oMathPara>
                    </a14:m>
                    <a:endParaRPr lang="de-DE" sz="1200" dirty="0"/>
                  </a:p>
                </p:txBody>
              </p:sp>
            </mc:Choice>
            <mc:Fallback xmlns="">
              <p:sp>
                <p:nvSpPr>
                  <p:cNvPr id="109" name="TextBox 108">
                    <a:extLst>
                      <a:ext uri="{FF2B5EF4-FFF2-40B4-BE49-F238E27FC236}">
                        <a16:creationId xmlns:a16="http://schemas.microsoft.com/office/drawing/2014/main" id="{40C96323-7CFA-F045-AC85-878D7FE21A4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348309" y="2249938"/>
                    <a:ext cx="207365" cy="215445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l="-25000" b="-25000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7390E27C-5A13-CF4A-A2DC-286FA5C2B9ED}"/>
                  </a:ext>
                </a:extLst>
              </p:cNvPr>
              <p:cNvCxnSpPr>
                <a:cxnSpLocks/>
                <a:stCxn id="74" idx="6"/>
                <a:endCxn id="108" idx="1"/>
              </p:cNvCxnSpPr>
              <p:nvPr/>
            </p:nvCxnSpPr>
            <p:spPr>
              <a:xfrm flipV="1">
                <a:off x="11284328" y="2556239"/>
                <a:ext cx="1102551" cy="750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56841573-D4B6-1B40-BB70-D13777BF3699}"/>
                  </a:ext>
                </a:extLst>
              </p:cNvPr>
              <p:cNvCxnSpPr>
                <a:cxnSpLocks/>
                <a:stCxn id="75" idx="6"/>
                <a:endCxn id="108" idx="2"/>
              </p:cNvCxnSpPr>
              <p:nvPr/>
            </p:nvCxnSpPr>
            <p:spPr>
              <a:xfrm flipV="1">
                <a:off x="11283131" y="2628239"/>
                <a:ext cx="1175748" cy="120315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B944A95D-DDFD-2945-9588-E37C145383E8}"/>
                  </a:ext>
                </a:extLst>
              </p:cNvPr>
              <p:cNvCxnSpPr>
                <a:cxnSpLocks/>
                <a:stCxn id="108" idx="3"/>
                <a:endCxn id="97" idx="2"/>
              </p:cNvCxnSpPr>
              <p:nvPr/>
            </p:nvCxnSpPr>
            <p:spPr>
              <a:xfrm flipV="1">
                <a:off x="12530879" y="2554592"/>
                <a:ext cx="769720" cy="164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5C8E6664-5DBC-DF45-ACC3-F954768404B0}"/>
                </a:ext>
              </a:extLst>
            </p:cNvPr>
            <p:cNvSpPr/>
            <p:nvPr/>
          </p:nvSpPr>
          <p:spPr>
            <a:xfrm>
              <a:off x="10259628" y="2105099"/>
              <a:ext cx="2841224" cy="180957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/>
            </a:p>
          </p:txBody>
        </p: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862B5DEF-37F9-C54A-858E-438D420141AE}"/>
                </a:ext>
              </a:extLst>
            </p:cNvPr>
            <p:cNvGrpSpPr/>
            <p:nvPr/>
          </p:nvGrpSpPr>
          <p:grpSpPr>
            <a:xfrm>
              <a:off x="10304083" y="2172860"/>
              <a:ext cx="2760308" cy="1695759"/>
              <a:chOff x="5168586" y="4210154"/>
              <a:chExt cx="2760308" cy="169575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6" name="TextBox 105">
                    <a:extLst>
                      <a:ext uri="{FF2B5EF4-FFF2-40B4-BE49-F238E27FC236}">
                        <a16:creationId xmlns:a16="http://schemas.microsoft.com/office/drawing/2014/main" id="{AAFFA93E-015A-EA4F-AA1E-794B499F370E}"/>
                      </a:ext>
                    </a:extLst>
                  </p:cNvPr>
                  <p:cNvSpPr txBox="1"/>
                  <p:nvPr/>
                </p:nvSpPr>
                <p:spPr>
                  <a:xfrm>
                    <a:off x="5168586" y="4612123"/>
                    <a:ext cx="1152000" cy="41566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i="1">
                                  <a:latin typeface="Cambria Math" charset="0"/>
                                </a:rPr>
                                <m:t>𝑇𝑟𝑎𝑣𝑒</m:t>
                              </m:r>
                              <m:r>
                                <a:rPr lang="de-DE" sz="160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𝑙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p>
                        </m:oMath>
                      </m:oMathPara>
                    </a14:m>
                    <a:endParaRPr lang="de-DE" sz="1600" dirty="0"/>
                  </a:p>
                </p:txBody>
              </p:sp>
            </mc:Choice>
            <mc:Fallback xmlns="">
              <p:sp>
                <p:nvSpPr>
                  <p:cNvPr id="106" name="TextBox 105">
                    <a:extLst>
                      <a:ext uri="{FF2B5EF4-FFF2-40B4-BE49-F238E27FC236}">
                        <a16:creationId xmlns:a16="http://schemas.microsoft.com/office/drawing/2014/main" id="{AAFFA93E-015A-EA4F-AA1E-794B499F370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68586" y="4612123"/>
                    <a:ext cx="1152000" cy="415661"/>
                  </a:xfrm>
                  <a:prstGeom prst="ellipse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8368BAAE-4048-EF43-8CB9-EEECF5416281}"/>
                  </a:ext>
                </a:extLst>
              </p:cNvPr>
              <p:cNvCxnSpPr>
                <a:cxnSpLocks/>
                <a:stCxn id="106" idx="5"/>
                <a:endCxn id="126" idx="1"/>
              </p:cNvCxnSpPr>
              <p:nvPr/>
            </p:nvCxnSpPr>
            <p:spPr>
              <a:xfrm>
                <a:off x="6151880" y="4966912"/>
                <a:ext cx="151719" cy="13556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7672C026-BE46-D74F-BEAB-B58A740AC5A1}"/>
                  </a:ext>
                </a:extLst>
              </p:cNvPr>
              <p:cNvCxnSpPr>
                <a:cxnSpLocks/>
                <a:stCxn id="126" idx="0"/>
                <a:endCxn id="121" idx="4"/>
              </p:cNvCxnSpPr>
              <p:nvPr/>
            </p:nvCxnSpPr>
            <p:spPr>
              <a:xfrm flipV="1">
                <a:off x="6375599" y="4625815"/>
                <a:ext cx="173141" cy="40466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CE85A435-63EB-EC4C-BC79-922D2F0CD72E}"/>
                  </a:ext>
                </a:extLst>
              </p:cNvPr>
              <p:cNvGrpSpPr/>
              <p:nvPr/>
            </p:nvGrpSpPr>
            <p:grpSpPr>
              <a:xfrm>
                <a:off x="6088390" y="5030479"/>
                <a:ext cx="359209" cy="409841"/>
                <a:chOff x="6783444" y="4056790"/>
                <a:chExt cx="359209" cy="409841"/>
              </a:xfrm>
            </p:grpSpPr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301FF5B2-DC9E-D741-B0B6-F91FF53A62A0}"/>
                    </a:ext>
                  </a:extLst>
                </p:cNvPr>
                <p:cNvSpPr/>
                <p:nvPr/>
              </p:nvSpPr>
              <p:spPr>
                <a:xfrm>
                  <a:off x="6998653" y="405679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600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7" name="TextBox 126">
                      <a:extLst>
                        <a:ext uri="{FF2B5EF4-FFF2-40B4-BE49-F238E27FC236}">
                          <a16:creationId xmlns:a16="http://schemas.microsoft.com/office/drawing/2014/main" id="{B438DFFB-BB54-3F4F-A714-C7A5E42F342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83444" y="4200211"/>
                      <a:ext cx="341952" cy="26642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de-DE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d>
                              </m:sup>
                            </m:sSubSup>
                          </m:oMath>
                        </m:oMathPara>
                      </a14:m>
                      <a:endParaRPr lang="de-DE" sz="1200" dirty="0"/>
                    </a:p>
                  </p:txBody>
                </p:sp>
              </mc:Choice>
              <mc:Fallback xmlns="">
                <p:sp>
                  <p:nvSpPr>
                    <p:cNvPr id="127" name="TextBox 126">
                      <a:extLst>
                        <a:ext uri="{FF2B5EF4-FFF2-40B4-BE49-F238E27FC236}">
                          <a16:creationId xmlns:a16="http://schemas.microsoft.com/office/drawing/2014/main" id="{B438DFFB-BB54-3F4F-A714-C7A5E42F3426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83444" y="4200211"/>
                      <a:ext cx="341952" cy="266420"/>
                    </a:xfrm>
                    <a:prstGeom prst="rect">
                      <a:avLst/>
                    </a:prstGeom>
                    <a:blipFill>
                      <a:blip r:embed="rId19"/>
                      <a:stretch>
                        <a:fillRect l="-16667" b="-15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61ECEDBE-69DB-EB41-B492-4DEAC01C7920}"/>
                  </a:ext>
                </a:extLst>
              </p:cNvPr>
              <p:cNvCxnSpPr>
                <a:cxnSpLocks/>
                <a:stCxn id="121" idx="4"/>
                <a:endCxn id="124" idx="0"/>
              </p:cNvCxnSpPr>
              <p:nvPr/>
            </p:nvCxnSpPr>
            <p:spPr>
              <a:xfrm>
                <a:off x="6548740" y="4625815"/>
                <a:ext cx="196440" cy="40499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DAB29C2B-16A6-004F-AE19-A6D19C1B3FE4}"/>
                  </a:ext>
                </a:extLst>
              </p:cNvPr>
              <p:cNvCxnSpPr>
                <a:cxnSpLocks/>
                <a:stCxn id="122" idx="0"/>
                <a:endCxn id="124" idx="2"/>
              </p:cNvCxnSpPr>
              <p:nvPr/>
            </p:nvCxnSpPr>
            <p:spPr>
              <a:xfrm flipV="1">
                <a:off x="6558944" y="5174805"/>
                <a:ext cx="186236" cy="3154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8D460CBE-78BA-4146-8762-C745051239FF}"/>
                  </a:ext>
                </a:extLst>
              </p:cNvPr>
              <p:cNvCxnSpPr>
                <a:cxnSpLocks/>
                <a:stCxn id="124" idx="3"/>
                <a:endCxn id="120" idx="3"/>
              </p:cNvCxnSpPr>
              <p:nvPr/>
            </p:nvCxnSpPr>
            <p:spPr>
              <a:xfrm flipV="1">
                <a:off x="6817180" y="4966912"/>
                <a:ext cx="128420" cy="13589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9" name="Group 118">
                <a:extLst>
                  <a:ext uri="{FF2B5EF4-FFF2-40B4-BE49-F238E27FC236}">
                    <a16:creationId xmlns:a16="http://schemas.microsoft.com/office/drawing/2014/main" id="{F1768CA9-7EF8-5D43-9AA1-4A58183EF1BF}"/>
                  </a:ext>
                </a:extLst>
              </p:cNvPr>
              <p:cNvGrpSpPr/>
              <p:nvPr/>
            </p:nvGrpSpPr>
            <p:grpSpPr>
              <a:xfrm>
                <a:off x="6673180" y="5030805"/>
                <a:ext cx="393391" cy="408488"/>
                <a:chOff x="7368234" y="4057116"/>
                <a:chExt cx="393391" cy="408488"/>
              </a:xfrm>
            </p:grpSpPr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2962FA4C-D275-4643-A54C-4A9401BE8665}"/>
                    </a:ext>
                  </a:extLst>
                </p:cNvPr>
                <p:cNvSpPr/>
                <p:nvPr/>
              </p:nvSpPr>
              <p:spPr>
                <a:xfrm>
                  <a:off x="7368234" y="4057116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600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5" name="TextBox 124">
                      <a:extLst>
                        <a:ext uri="{FF2B5EF4-FFF2-40B4-BE49-F238E27FC236}">
                          <a16:creationId xmlns:a16="http://schemas.microsoft.com/office/drawing/2014/main" id="{3FA88578-2526-BD43-A0D5-19FE204AC7A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19673" y="4198095"/>
                      <a:ext cx="341952" cy="26750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de-DE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d>
                              </m:sup>
                            </m:sSubSup>
                          </m:oMath>
                        </m:oMathPara>
                      </a14:m>
                      <a:endParaRPr lang="de-DE" sz="1200" dirty="0"/>
                    </a:p>
                  </p:txBody>
                </p:sp>
              </mc:Choice>
              <mc:Fallback xmlns="">
                <p:sp>
                  <p:nvSpPr>
                    <p:cNvPr id="125" name="TextBox 124">
                      <a:extLst>
                        <a:ext uri="{FF2B5EF4-FFF2-40B4-BE49-F238E27FC236}">
                          <a16:creationId xmlns:a16="http://schemas.microsoft.com/office/drawing/2014/main" id="{3FA88578-2526-BD43-A0D5-19FE204AC7A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19673" y="4198095"/>
                      <a:ext cx="341952" cy="267509"/>
                    </a:xfrm>
                    <a:prstGeom prst="rect">
                      <a:avLst/>
                    </a:prstGeom>
                    <a:blipFill>
                      <a:blip r:embed="rId20"/>
                      <a:stretch>
                        <a:fillRect l="-16000" b="-2105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0" name="TextBox 119">
                    <a:extLst>
                      <a:ext uri="{FF2B5EF4-FFF2-40B4-BE49-F238E27FC236}">
                        <a16:creationId xmlns:a16="http://schemas.microsoft.com/office/drawing/2014/main" id="{57A51E42-379B-EC4C-B47E-8C6C396E02AC}"/>
                      </a:ext>
                    </a:extLst>
                  </p:cNvPr>
                  <p:cNvSpPr txBox="1"/>
                  <p:nvPr/>
                </p:nvSpPr>
                <p:spPr>
                  <a:xfrm>
                    <a:off x="6776894" y="4612123"/>
                    <a:ext cx="1152000" cy="41566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16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𝑇𝑟𝑒𝑎𝑡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p>
                        </m:oMath>
                      </m:oMathPara>
                    </a14:m>
                    <a:endParaRPr lang="de-DE" sz="1600" dirty="0"/>
                  </a:p>
                </p:txBody>
              </p:sp>
            </mc:Choice>
            <mc:Fallback xmlns="">
              <p:sp>
                <p:nvSpPr>
                  <p:cNvPr id="120" name="TextBox 119">
                    <a:extLst>
                      <a:ext uri="{FF2B5EF4-FFF2-40B4-BE49-F238E27FC236}">
                        <a16:creationId xmlns:a16="http://schemas.microsoft.com/office/drawing/2014/main" id="{57A51E42-379B-EC4C-B47E-8C6C396E02A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76894" y="4612123"/>
                    <a:ext cx="1152000" cy="415661"/>
                  </a:xfrm>
                  <a:prstGeom prst="ellipse">
                    <a:avLst/>
                  </a:prstGeom>
                  <a:blipFill>
                    <a:blip r:embed="rId21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1" name="TextBox 120">
                    <a:extLst>
                      <a:ext uri="{FF2B5EF4-FFF2-40B4-BE49-F238E27FC236}">
                        <a16:creationId xmlns:a16="http://schemas.microsoft.com/office/drawing/2014/main" id="{F9A4FF59-32B1-4844-801D-A19C1A21FD69}"/>
                      </a:ext>
                    </a:extLst>
                  </p:cNvPr>
                  <p:cNvSpPr txBox="1"/>
                  <p:nvPr/>
                </p:nvSpPr>
                <p:spPr>
                  <a:xfrm>
                    <a:off x="5972738" y="4210154"/>
                    <a:ext cx="1152000" cy="41566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16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𝐸𝑝𝑖𝑑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p>
                        </m:oMath>
                      </m:oMathPara>
                    </a14:m>
                    <a:endParaRPr lang="de-DE" sz="1600" dirty="0"/>
                  </a:p>
                </p:txBody>
              </p:sp>
            </mc:Choice>
            <mc:Fallback xmlns="">
              <p:sp>
                <p:nvSpPr>
                  <p:cNvPr id="121" name="TextBox 120">
                    <a:extLst>
                      <a:ext uri="{FF2B5EF4-FFF2-40B4-BE49-F238E27FC236}">
                        <a16:creationId xmlns:a16="http://schemas.microsoft.com/office/drawing/2014/main" id="{F9A4FF59-32B1-4844-801D-A19C1A21FD6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72738" y="4210154"/>
                    <a:ext cx="1152000" cy="415661"/>
                  </a:xfrm>
                  <a:prstGeom prst="ellipse">
                    <a:avLst/>
                  </a:prstGeom>
                  <a:blipFill>
                    <a:blip r:embed="rId22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2" name="TextBox 121">
                    <a:extLst>
                      <a:ext uri="{FF2B5EF4-FFF2-40B4-BE49-F238E27FC236}">
                        <a16:creationId xmlns:a16="http://schemas.microsoft.com/office/drawing/2014/main" id="{481FF8BA-ABA2-F040-B4CD-87C84B40B66F}"/>
                      </a:ext>
                    </a:extLst>
                  </p:cNvPr>
                  <p:cNvSpPr txBox="1"/>
                  <p:nvPr/>
                </p:nvSpPr>
                <p:spPr>
                  <a:xfrm>
                    <a:off x="5982945" y="5490252"/>
                    <a:ext cx="1152000" cy="41566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16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𝑆𝑖𝑐𝑘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p>
                        </m:oMath>
                      </m:oMathPara>
                    </a14:m>
                    <a:endParaRPr lang="de-DE" sz="1600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2" name="TextBox 121">
                    <a:extLst>
                      <a:ext uri="{FF2B5EF4-FFF2-40B4-BE49-F238E27FC236}">
                        <a16:creationId xmlns:a16="http://schemas.microsoft.com/office/drawing/2014/main" id="{481FF8BA-ABA2-F040-B4CD-87C84B40B66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82945" y="5490252"/>
                    <a:ext cx="1152000" cy="415661"/>
                  </a:xfrm>
                  <a:prstGeom prst="ellipse">
                    <a:avLst/>
                  </a:prstGeom>
                  <a:blipFill>
                    <a:blip r:embed="rId23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3EFB206D-81C9-C44B-B970-D78F18F0AE4E}"/>
                  </a:ext>
                </a:extLst>
              </p:cNvPr>
              <p:cNvCxnSpPr>
                <a:cxnSpLocks/>
                <a:stCxn id="126" idx="2"/>
                <a:endCxn id="122" idx="0"/>
              </p:cNvCxnSpPr>
              <p:nvPr/>
            </p:nvCxnSpPr>
            <p:spPr>
              <a:xfrm>
                <a:off x="6375599" y="5174479"/>
                <a:ext cx="183345" cy="31577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C073A2D0-4EA4-D34B-AFCE-0A55AB047E69}"/>
                </a:ext>
              </a:extLst>
            </p:cNvPr>
            <p:cNvGrpSpPr/>
            <p:nvPr/>
          </p:nvGrpSpPr>
          <p:grpSpPr>
            <a:xfrm>
              <a:off x="9090769" y="2076037"/>
              <a:ext cx="2017468" cy="1581452"/>
              <a:chOff x="11283131" y="2249938"/>
              <a:chExt cx="2017468" cy="1581452"/>
            </a:xfrm>
          </p:grpSpPr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EFFC8FEE-008D-034C-A7E6-A656EBC24E9F}"/>
                  </a:ext>
                </a:extLst>
              </p:cNvPr>
              <p:cNvSpPr/>
              <p:nvPr/>
            </p:nvSpPr>
            <p:spPr>
              <a:xfrm>
                <a:off x="12386879" y="2484239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0" name="TextBox 129">
                    <a:extLst>
                      <a:ext uri="{FF2B5EF4-FFF2-40B4-BE49-F238E27FC236}">
                        <a16:creationId xmlns:a16="http://schemas.microsoft.com/office/drawing/2014/main" id="{E550A1C3-5558-8242-9325-20695BA2F728}"/>
                      </a:ext>
                    </a:extLst>
                  </p:cNvPr>
                  <p:cNvSpPr txBox="1"/>
                  <p:nvPr/>
                </p:nvSpPr>
                <p:spPr>
                  <a:xfrm>
                    <a:off x="12348309" y="2249938"/>
                    <a:ext cx="207365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sub>
                          </m:sSub>
                        </m:oMath>
                      </m:oMathPara>
                    </a14:m>
                    <a:endParaRPr lang="de-DE" sz="1200" dirty="0"/>
                  </a:p>
                </p:txBody>
              </p:sp>
            </mc:Choice>
            <mc:Fallback xmlns="">
              <p:sp>
                <p:nvSpPr>
                  <p:cNvPr id="130" name="TextBox 129">
                    <a:extLst>
                      <a:ext uri="{FF2B5EF4-FFF2-40B4-BE49-F238E27FC236}">
                        <a16:creationId xmlns:a16="http://schemas.microsoft.com/office/drawing/2014/main" id="{E550A1C3-5558-8242-9325-20695BA2F72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348309" y="2249938"/>
                    <a:ext cx="207365" cy="215444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 l="-25000" b="-25000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ED5BBD7E-E44A-2E4E-8373-96E1043D71F9}"/>
                  </a:ext>
                </a:extLst>
              </p:cNvPr>
              <p:cNvCxnSpPr>
                <a:cxnSpLocks/>
                <a:endCxn id="129" idx="1"/>
              </p:cNvCxnSpPr>
              <p:nvPr/>
            </p:nvCxnSpPr>
            <p:spPr>
              <a:xfrm flipV="1">
                <a:off x="11284328" y="2556239"/>
                <a:ext cx="1102551" cy="750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C96113EF-6756-414E-8CCF-F38446C2444C}"/>
                  </a:ext>
                </a:extLst>
              </p:cNvPr>
              <p:cNvCxnSpPr>
                <a:cxnSpLocks/>
                <a:endCxn id="129" idx="2"/>
              </p:cNvCxnSpPr>
              <p:nvPr/>
            </p:nvCxnSpPr>
            <p:spPr>
              <a:xfrm flipV="1">
                <a:off x="11283131" y="2628239"/>
                <a:ext cx="1175748" cy="120315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41B36298-2249-5A41-810D-265A151C5F01}"/>
                  </a:ext>
                </a:extLst>
              </p:cNvPr>
              <p:cNvCxnSpPr>
                <a:cxnSpLocks/>
                <a:stCxn id="129" idx="3"/>
                <a:endCxn id="121" idx="2"/>
              </p:cNvCxnSpPr>
              <p:nvPr/>
            </p:nvCxnSpPr>
            <p:spPr>
              <a:xfrm flipV="1">
                <a:off x="12530879" y="2554592"/>
                <a:ext cx="769720" cy="164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9E0DFD75-A58D-1641-A866-DC0C79B30C23}"/>
                  </a:ext>
                </a:extLst>
              </p:cNvPr>
              <p:cNvSpPr/>
              <p:nvPr/>
            </p:nvSpPr>
            <p:spPr>
              <a:xfrm>
                <a:off x="3873070" y="1816153"/>
                <a:ext cx="8160864" cy="504369"/>
              </a:xfrm>
              <a:prstGeom prst="rect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de-DE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de-DE" i="1" smtClean="0">
                              <a:solidFill>
                                <a:srgbClr val="C4F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de-DE" i="1">
                                  <a:solidFill>
                                    <a:srgbClr val="C4F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solidFill>
                                    <a:srgbClr val="C4F0FF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C4F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rgbClr val="C4F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rgbClr val="C4F0FF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  <m:r>
                            <a:rPr lang="de-DE" i="1">
                              <a:solidFill>
                                <a:srgbClr val="C4F0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de-DE" i="1">
                                  <a:solidFill>
                                    <a:srgbClr val="C4F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solidFill>
                                    <a:srgbClr val="C4F0FF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C4F0FF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rgbClr val="C4F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rgbClr val="C4F0FF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  <m:r>
                        <a:rPr lang="de-DE" i="1">
                          <a:solidFill>
                            <a:srgbClr val="C4F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∪</m:t>
                      </m:r>
                      <m:d>
                        <m:dPr>
                          <m:begChr m:val="{"/>
                          <m:endChr m:val="}"/>
                          <m:ctrlPr>
                            <a:rPr lang="de-DE" i="1">
                              <a:solidFill>
                                <a:srgbClr val="C4F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de-DE" i="1">
                                  <a:solidFill>
                                    <a:srgbClr val="C4F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solidFill>
                                    <a:srgbClr val="C4F0FF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C4F0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rgbClr val="C4F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rgbClr val="C4F0FF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  <m:r>
                        <a:rPr lang="de-DE" b="0" i="1" smtClean="0">
                          <a:solidFill>
                            <a:srgbClr val="99D6EB"/>
                          </a:solidFill>
                          <a:latin typeface="Cambria Math" panose="02040503050406030204" pitchFamily="18" charset="0"/>
                        </a:rPr>
                        <m:t>       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∪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</m:t>
                      </m:r>
                      <m:d>
                        <m:dPr>
                          <m:begChr m:val="{"/>
                          <m:endChr m:val="}"/>
                          <m:ctrlPr>
                            <a:rPr lang="de-DE" i="1" smtClean="0">
                              <a:solidFill>
                                <a:srgbClr val="87E1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de-DE" i="1">
                                  <a:solidFill>
                                    <a:srgbClr val="87E1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solidFill>
                                    <a:srgbClr val="87E1FF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87E1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rgbClr val="87E1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rgbClr val="87E1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  <m:r>
                            <a:rPr lang="de-DE" i="1">
                              <a:solidFill>
                                <a:srgbClr val="87E1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de-DE" i="1">
                                  <a:solidFill>
                                    <a:srgbClr val="87E1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solidFill>
                                    <a:srgbClr val="87E1FF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87E1FF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rgbClr val="87E1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rgbClr val="87E1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  <m:r>
                        <a:rPr lang="de-DE" i="1">
                          <a:solidFill>
                            <a:srgbClr val="87E1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∪</m:t>
                      </m:r>
                      <m:d>
                        <m:dPr>
                          <m:begChr m:val="{"/>
                          <m:endChr m:val="}"/>
                          <m:ctrlPr>
                            <a:rPr lang="de-DE" i="1">
                              <a:solidFill>
                                <a:srgbClr val="87E1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srgbClr val="87E1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87E1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87E1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sub>
                          </m:sSub>
                        </m:e>
                      </m:d>
                      <m:r>
                        <a:rPr lang="de-DE" b="0" i="1" smtClean="0">
                          <a:solidFill>
                            <a:srgbClr val="4CBAD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∪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</m:t>
                      </m:r>
                      <m:d>
                        <m:dPr>
                          <m:begChr m:val="{"/>
                          <m:endChr m:val="}"/>
                          <m:ctrlPr>
                            <a:rPr lang="de-DE" i="1" smtClean="0">
                              <a:solidFill>
                                <a:srgbClr val="4CBAD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de-DE" i="1">
                                  <a:solidFill>
                                    <a:srgbClr val="4CBAD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solidFill>
                                    <a:srgbClr val="4CBADF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4CBAD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rgbClr val="4CBAD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solidFill>
                                        <a:srgbClr val="4CBAD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bSup>
                          <m:r>
                            <a:rPr lang="de-DE" i="1">
                              <a:solidFill>
                                <a:srgbClr val="4CBAD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de-DE" i="1">
                                  <a:solidFill>
                                    <a:srgbClr val="4CBAD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solidFill>
                                    <a:srgbClr val="4CBADF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4CBADF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rgbClr val="4CBAD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solidFill>
                                        <a:srgbClr val="4CBAD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  <m:r>
                        <a:rPr lang="de-DE" i="1">
                          <a:solidFill>
                            <a:srgbClr val="4CBAD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∪</m:t>
                      </m:r>
                      <m:d>
                        <m:dPr>
                          <m:begChr m:val="{"/>
                          <m:endChr m:val="}"/>
                          <m:ctrlPr>
                            <a:rPr lang="de-DE" i="1">
                              <a:solidFill>
                                <a:srgbClr val="4CBAD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srgbClr val="4CBAD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4CBAD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4CBAD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9E0DFD75-A58D-1641-A866-DC0C79B30C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3070" y="1816153"/>
                <a:ext cx="8160864" cy="504369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25D705B-2E11-814B-95BB-176232DB75AB}"/>
                  </a:ext>
                </a:extLst>
              </p:cNvPr>
              <p:cNvSpPr txBox="1"/>
              <p:nvPr/>
            </p:nvSpPr>
            <p:spPr>
              <a:xfrm>
                <a:off x="3873070" y="4055375"/>
                <a:ext cx="8160863" cy="1844736"/>
              </a:xfrm>
              <a:prstGeom prst="rect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den>
                      </m:f>
                      <m:nary>
                        <m:naryPr>
                          <m:chr m:val="∏"/>
                          <m:supHide m:val="on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sub>
                        <m:sup/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nary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den>
                      </m:f>
                      <m:sSubSup>
                        <m:sSubSupPr>
                          <m:ctrlPr>
                            <a:rPr lang="de-DE" i="1">
                              <a:solidFill>
                                <a:srgbClr val="C4F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solidFill>
                                <a:srgbClr val="C4F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i="1">
                              <a:solidFill>
                                <a:srgbClr val="C4F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d>
                            <m:dPr>
                              <m:ctrlPr>
                                <a:rPr lang="de-DE" i="1">
                                  <a:solidFill>
                                    <a:srgbClr val="C4F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rgbClr val="C4F0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d>
                        <m:dPr>
                          <m:ctrlPr>
                            <a:rPr lang="de-DE" i="1">
                              <a:solidFill>
                                <a:srgbClr val="C4F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i="1">
                                  <a:solidFill>
                                    <a:srgbClr val="C4F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solidFill>
                                    <a:srgbClr val="C4F0FF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rgbClr val="C4F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rgbClr val="C4F0FF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p>
                          <m:r>
                            <a:rPr lang="de-DE" i="1">
                              <a:solidFill>
                                <a:srgbClr val="C4F0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de-DE" i="1">
                                  <a:solidFill>
                                    <a:srgbClr val="C4F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solidFill>
                                    <a:srgbClr val="C4F0FF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rgbClr val="C4F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rgbClr val="C4F0FF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p>
                          <m:r>
                            <a:rPr lang="de-DE" i="1">
                              <a:solidFill>
                                <a:srgbClr val="C4F0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de-DE" i="1">
                                  <a:solidFill>
                                    <a:srgbClr val="C4F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solidFill>
                                    <a:srgbClr val="C4F0FF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de-DE" i="1">
                                  <a:solidFill>
                                    <a:srgbClr val="C4F0FF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rgbClr val="C4F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rgbClr val="C4F0FF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p>
                        </m:e>
                      </m:d>
                      <m:r>
                        <a:rPr lang="de-DE" i="1">
                          <a:solidFill>
                            <a:srgbClr val="C4F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Sup>
                        <m:sSubSupPr>
                          <m:ctrlPr>
                            <a:rPr lang="de-DE" i="1">
                              <a:solidFill>
                                <a:srgbClr val="C4F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solidFill>
                                <a:srgbClr val="C4F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i="1">
                              <a:solidFill>
                                <a:srgbClr val="C4F0FF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d>
                            <m:dPr>
                              <m:ctrlPr>
                                <a:rPr lang="de-DE" i="1">
                                  <a:solidFill>
                                    <a:srgbClr val="C4F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rgbClr val="C4F0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d>
                        <m:dPr>
                          <m:ctrlPr>
                            <a:rPr lang="de-DE" i="1">
                              <a:solidFill>
                                <a:srgbClr val="C4F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i="1">
                                  <a:solidFill>
                                    <a:srgbClr val="C4F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solidFill>
                                    <a:srgbClr val="C4F0FF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rgbClr val="C4F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rgbClr val="C4F0FF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p>
                          <m:r>
                            <a:rPr lang="de-DE" i="1">
                              <a:solidFill>
                                <a:srgbClr val="C4F0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de-DE" i="1">
                                  <a:solidFill>
                                    <a:srgbClr val="C4F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solidFill>
                                    <a:srgbClr val="C4F0FF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rgbClr val="C4F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rgbClr val="C4F0FF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p>
                          <m:r>
                            <a:rPr lang="de-DE" i="1">
                              <a:solidFill>
                                <a:srgbClr val="C4F0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de-DE" i="1">
                                  <a:solidFill>
                                    <a:srgbClr val="C4F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solidFill>
                                    <a:srgbClr val="C4F0FF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de-DE" i="1">
                                  <a:solidFill>
                                    <a:srgbClr val="C4F0FF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rgbClr val="C4F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rgbClr val="C4F0FF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p>
                        </m:e>
                      </m:d>
                      <m:r>
                        <a:rPr lang="de-DE" i="1">
                          <a:solidFill>
                            <a:srgbClr val="C4F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Sup>
                        <m:sSubSupPr>
                          <m:ctrlPr>
                            <a:rPr lang="de-DE" i="1">
                              <a:solidFill>
                                <a:srgbClr val="C4F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solidFill>
                                <a:srgbClr val="C4F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i="1">
                              <a:solidFill>
                                <a:srgbClr val="C4F0FF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d>
                            <m:dPr>
                              <m:ctrlPr>
                                <a:rPr lang="de-DE" i="1">
                                  <a:solidFill>
                                    <a:srgbClr val="C4F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rgbClr val="C4F0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d>
                        <m:dPr>
                          <m:ctrlPr>
                            <a:rPr lang="de-DE" i="1">
                              <a:solidFill>
                                <a:srgbClr val="C4F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i="1">
                                  <a:solidFill>
                                    <a:srgbClr val="C4F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solidFill>
                                    <a:srgbClr val="C4F0FF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rgbClr val="C4F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rgbClr val="C4F0FF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p>
                        </m:e>
                      </m:d>
                    </m:oMath>
                  </m:oMathPara>
                </a14:m>
                <a:br>
                  <a:rPr lang="de-DE" i="1" dirty="0">
                    <a:solidFill>
                      <a:srgbClr val="C4F0FF"/>
                    </a:solidFill>
                    <a:latin typeface="Cambria Math" panose="02040503050406030204" pitchFamily="18" charset="0"/>
                  </a:rPr>
                </a:br>
                <a:endParaRPr lang="de-DE" i="1" dirty="0">
                  <a:solidFill>
                    <a:srgbClr val="C4F0FF"/>
                  </a:solidFill>
                  <a:latin typeface="Cambria Math" panose="02040503050406030204" pitchFamily="18" charset="0"/>
                </a:endParaRPr>
              </a:p>
              <a:p>
                <a:pPr marL="173355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Sup>
                        <m:sSubSupPr>
                          <m:ctrlPr>
                            <a:rPr lang="de-DE" i="1">
                              <a:solidFill>
                                <a:srgbClr val="87E1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solidFill>
                                <a:srgbClr val="87E1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i="1">
                              <a:solidFill>
                                <a:srgbClr val="87E1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d>
                            <m:dPr>
                              <m:ctrlPr>
                                <a:rPr lang="de-DE" i="1">
                                  <a:solidFill>
                                    <a:srgbClr val="87E1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rgbClr val="87E1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d>
                        <m:dPr>
                          <m:ctrlPr>
                            <a:rPr lang="de-DE" i="1" smtClean="0">
                              <a:solidFill>
                                <a:srgbClr val="87E1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i="1">
                                  <a:solidFill>
                                    <a:srgbClr val="87E1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solidFill>
                                    <a:srgbClr val="87E1FF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rgbClr val="87E1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solidFill>
                                        <a:srgbClr val="87E1FF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p>
                          <m:r>
                            <a:rPr lang="de-DE" i="1">
                              <a:solidFill>
                                <a:srgbClr val="87E1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de-DE" i="1">
                                  <a:solidFill>
                                    <a:srgbClr val="87E1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solidFill>
                                    <a:srgbClr val="87E1FF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rgbClr val="87E1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solidFill>
                                        <a:srgbClr val="87E1FF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p>
                          <m:r>
                            <a:rPr lang="de-DE" i="1">
                              <a:solidFill>
                                <a:srgbClr val="87E1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de-DE" i="1">
                                  <a:solidFill>
                                    <a:srgbClr val="87E1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solidFill>
                                    <a:srgbClr val="87E1FF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de-DE" i="1">
                                  <a:solidFill>
                                    <a:srgbClr val="87E1FF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rgbClr val="87E1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solidFill>
                                        <a:srgbClr val="87E1FF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p>
                        </m:e>
                      </m:d>
                      <m:r>
                        <a:rPr lang="de-DE" i="1">
                          <a:solidFill>
                            <a:srgbClr val="87E1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Sup>
                        <m:sSubSupPr>
                          <m:ctrlPr>
                            <a:rPr lang="de-DE" i="1">
                              <a:solidFill>
                                <a:srgbClr val="87E1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solidFill>
                                <a:srgbClr val="87E1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i="1">
                              <a:solidFill>
                                <a:srgbClr val="87E1FF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d>
                            <m:dPr>
                              <m:ctrlPr>
                                <a:rPr lang="de-DE" i="1">
                                  <a:solidFill>
                                    <a:srgbClr val="87E1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rgbClr val="87E1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d>
                        <m:dPr>
                          <m:ctrlPr>
                            <a:rPr lang="de-DE" i="1">
                              <a:solidFill>
                                <a:srgbClr val="87E1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i="1">
                                  <a:solidFill>
                                    <a:srgbClr val="87E1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solidFill>
                                    <a:srgbClr val="87E1FF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rgbClr val="87E1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rgbClr val="87E1FF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p>
                          <m:r>
                            <a:rPr lang="de-DE" i="1">
                              <a:solidFill>
                                <a:srgbClr val="87E1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de-DE" i="1">
                                  <a:solidFill>
                                    <a:srgbClr val="87E1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solidFill>
                                    <a:srgbClr val="87E1FF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rgbClr val="87E1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rgbClr val="87E1FF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p>
                          <m:r>
                            <a:rPr lang="de-DE" i="1">
                              <a:solidFill>
                                <a:srgbClr val="87E1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de-DE" i="1">
                                  <a:solidFill>
                                    <a:srgbClr val="87E1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solidFill>
                                    <a:srgbClr val="87E1FF"/>
                                  </a:solidFill>
                                  <a:latin typeface="Cambria Math" panose="02040503050406030204" pitchFamily="18" charset="0"/>
                                </a:rPr>
                                <m:t>𝑇𝑡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rgbClr val="87E1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rgbClr val="87E1FF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p>
                        </m:e>
                      </m:d>
                      <m:r>
                        <a:rPr lang="de-DE" i="1">
                          <a:solidFill>
                            <a:srgbClr val="87E1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de-DE" i="1">
                              <a:solidFill>
                                <a:srgbClr val="87E1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rgbClr val="87E1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i="1">
                              <a:solidFill>
                                <a:srgbClr val="87E1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de-DE" b="0" i="1" smtClean="0">
                              <a:solidFill>
                                <a:srgbClr val="87E1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i="1">
                                  <a:solidFill>
                                    <a:srgbClr val="87E1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solidFill>
                                    <a:srgbClr val="87E1FF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rgbClr val="87E1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rgbClr val="87E1FF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p>
                        </m:e>
                      </m:d>
                    </m:oMath>
                  </m:oMathPara>
                </a14:m>
                <a:endParaRPr lang="de-DE" b="0" i="1" dirty="0">
                  <a:solidFill>
                    <a:srgbClr val="87E1FF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1733550">
                  <a:lnSpc>
                    <a:spcPct val="200000"/>
                  </a:lnSpc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Sup>
                        <m:sSubSupPr>
                          <m:ctrlPr>
                            <a:rPr lang="de-DE" i="1">
                              <a:solidFill>
                                <a:srgbClr val="4CBAD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solidFill>
                                <a:srgbClr val="4CBAD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i="1">
                              <a:solidFill>
                                <a:srgbClr val="4CBAD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d>
                            <m:dPr>
                              <m:ctrlPr>
                                <a:rPr lang="de-DE" i="1">
                                  <a:solidFill>
                                    <a:srgbClr val="4CBAD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rgbClr val="4CBAD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bSup>
                      <m:d>
                        <m:dPr>
                          <m:ctrlPr>
                            <a:rPr lang="de-DE" i="1" smtClean="0">
                              <a:solidFill>
                                <a:srgbClr val="4CBAD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i="1">
                                  <a:solidFill>
                                    <a:srgbClr val="4CBAD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solidFill>
                                    <a:srgbClr val="4CBADF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rgbClr val="4CBAD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solidFill>
                                        <a:srgbClr val="4CBADF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p>
                          <m:r>
                            <a:rPr lang="de-DE" i="1">
                              <a:solidFill>
                                <a:srgbClr val="4CBAD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de-DE" i="1">
                                  <a:solidFill>
                                    <a:srgbClr val="4CBAD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solidFill>
                                    <a:srgbClr val="4CBADF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rgbClr val="4CBAD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solidFill>
                                        <a:srgbClr val="4CBADF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p>
                          <m:r>
                            <a:rPr lang="de-DE" i="1">
                              <a:solidFill>
                                <a:srgbClr val="4CBAD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de-DE" i="1">
                                  <a:solidFill>
                                    <a:srgbClr val="4CBAD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solidFill>
                                    <a:srgbClr val="4CBADF"/>
                                  </a:solidFill>
                                  <a:latin typeface="Cambria Math" panose="02040503050406030204" pitchFamily="18" charset="0"/>
                                </a:rPr>
                                <m:t>𝑇𝑙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rgbClr val="4CBAD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solidFill>
                                        <a:srgbClr val="4CBADF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p>
                        </m:e>
                      </m:d>
                      <m:r>
                        <a:rPr lang="de-DE" i="1">
                          <a:solidFill>
                            <a:srgbClr val="4CBAD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Sup>
                        <m:sSubSupPr>
                          <m:ctrlPr>
                            <a:rPr lang="de-DE" i="1">
                              <a:solidFill>
                                <a:srgbClr val="4CBAD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solidFill>
                                <a:srgbClr val="4CBAD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i="1">
                              <a:solidFill>
                                <a:srgbClr val="4CBADF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d>
                            <m:dPr>
                              <m:ctrlPr>
                                <a:rPr lang="de-DE" i="1">
                                  <a:solidFill>
                                    <a:srgbClr val="4CBAD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rgbClr val="4CBAD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bSup>
                      <m:d>
                        <m:dPr>
                          <m:ctrlPr>
                            <a:rPr lang="de-DE" i="1">
                              <a:solidFill>
                                <a:srgbClr val="4CBAD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i="1">
                                  <a:solidFill>
                                    <a:srgbClr val="4CBAD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solidFill>
                                    <a:srgbClr val="4CBADF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rgbClr val="4CBAD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rgbClr val="4CBADF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p>
                          <m:r>
                            <a:rPr lang="de-DE" i="1">
                              <a:solidFill>
                                <a:srgbClr val="4CBAD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de-DE" i="1">
                                  <a:solidFill>
                                    <a:srgbClr val="4CBAD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solidFill>
                                    <a:srgbClr val="4CBADF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rgbClr val="4CBAD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rgbClr val="4CBADF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p>
                          <m:r>
                            <a:rPr lang="de-DE" i="1">
                              <a:solidFill>
                                <a:srgbClr val="4CBAD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de-DE" i="1">
                                  <a:solidFill>
                                    <a:srgbClr val="4CBAD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solidFill>
                                    <a:srgbClr val="4CBADF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de-DE" b="0" i="1" smtClean="0">
                                  <a:solidFill>
                                    <a:srgbClr val="4CBADF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rgbClr val="4CBAD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rgbClr val="4CBADF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p>
                        </m:e>
                      </m:d>
                      <m:r>
                        <a:rPr lang="de-DE" i="1">
                          <a:solidFill>
                            <a:srgbClr val="4CBAD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de-DE" i="1">
                              <a:solidFill>
                                <a:srgbClr val="4CBAD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rgbClr val="4CBAD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i="1">
                              <a:solidFill>
                                <a:srgbClr val="4CBAD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de-DE" i="1">
                              <a:solidFill>
                                <a:srgbClr val="4CBAD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i="1">
                                  <a:solidFill>
                                    <a:srgbClr val="4CBAD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solidFill>
                                    <a:srgbClr val="4CBADF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rgbClr val="4CBAD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rgbClr val="4CBADF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p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25D705B-2E11-814B-95BB-176232DB75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3070" y="4055375"/>
                <a:ext cx="8160863" cy="1844736"/>
              </a:xfrm>
              <a:prstGeom prst="rect">
                <a:avLst/>
              </a:prstGeom>
              <a:blipFill>
                <a:blip r:embed="rId26"/>
                <a:stretch>
                  <a:fillRect t="-50340" b="-1224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6" name="Group 85">
            <a:extLst>
              <a:ext uri="{FF2B5EF4-FFF2-40B4-BE49-F238E27FC236}">
                <a16:creationId xmlns:a16="http://schemas.microsoft.com/office/drawing/2014/main" id="{36193005-9E9C-3945-B7F4-DF6799E46D14}"/>
              </a:ext>
            </a:extLst>
          </p:cNvPr>
          <p:cNvGrpSpPr/>
          <p:nvPr/>
        </p:nvGrpSpPr>
        <p:grpSpPr>
          <a:xfrm>
            <a:off x="7149082" y="558232"/>
            <a:ext cx="2195707" cy="817342"/>
            <a:chOff x="1358856" y="5192309"/>
            <a:chExt cx="2195707" cy="817342"/>
          </a:xfrm>
        </p:grpSpPr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267A3E2B-D546-F34B-B2BF-EFADE7AEE150}"/>
                </a:ext>
              </a:extLst>
            </p:cNvPr>
            <p:cNvSpPr txBox="1"/>
            <p:nvPr/>
          </p:nvSpPr>
          <p:spPr>
            <a:xfrm>
              <a:off x="1358856" y="5192309"/>
              <a:ext cx="2195707" cy="817342"/>
            </a:xfrm>
            <a:prstGeom prst="cloudCallout">
              <a:avLst>
                <a:gd name="adj1" fmla="val 27922"/>
                <a:gd name="adj2" fmla="val 8209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noAutofit/>
            </a:bodyPr>
            <a:lstStyle/>
            <a:p>
              <a:endParaRPr lang="de-DE" dirty="0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4B1A0D79-A270-C74E-92CD-6831DA3D1C4B}"/>
                </a:ext>
              </a:extLst>
            </p:cNvPr>
            <p:cNvSpPr/>
            <p:nvPr/>
          </p:nvSpPr>
          <p:spPr>
            <a:xfrm>
              <a:off x="1412533" y="5234189"/>
              <a:ext cx="193849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dirty="0">
                  <a:solidFill>
                    <a:schemeClr val="bg1"/>
                  </a:solidFill>
                </a:rPr>
                <a:t>Ein Blick auf die Unabhängigkeiten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2695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BA44E-AB65-8849-9C34-5D16A9F76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Interfaces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D4583A3-35A9-394C-B9F7-E1D7036D1D8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Interface: Separierende Untermenge an Zufallsvariablen, durch die die Zeitscheiben voneinander unabhängig sind</a:t>
                </a:r>
              </a:p>
              <a:p>
                <a:pPr lvl="1"/>
                <a:r>
                  <a:rPr lang="de-DE" dirty="0"/>
                  <a:t>Beispiel: </a:t>
                </a:r>
              </a:p>
              <a:p>
                <a:pPr lvl="2"/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e>
                      <m:sup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sup>
                    </m:sSup>
                  </m:oMath>
                </a14:m>
                <a:endParaRPr lang="de-DE" b="0" dirty="0"/>
              </a:p>
              <a:p>
                <a:pPr lvl="2"/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sup>
                    </m:sSup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D.h., Variablen der Inter-</a:t>
                </a:r>
                <a:br>
                  <a:rPr lang="de-DE" dirty="0"/>
                </a:br>
                <a:r>
                  <a:rPr lang="de-DE" dirty="0"/>
                  <a:t>Zeitscheiben-Faktoren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br>
                  <a:rPr lang="de-DE" dirty="0"/>
                </a:br>
                <a:r>
                  <a:rPr lang="de-DE" dirty="0"/>
                  <a:t>mit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</m:t>
                    </m:r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D4583A3-35A9-394C-B9F7-E1D7036D1D8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A77545-96D5-F94A-AFAC-65392025F43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81986-1988-8E45-B48B-8FEF3B58A5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EA6ABD-324A-8742-A5F1-9C772363AE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27</a:t>
            </a:fld>
            <a:r>
              <a:rPr lang="de-DE"/>
              <a:t> </a:t>
            </a:r>
            <a:endParaRPr lang="de-DE" sz="14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CE3B5CE-B575-3A4C-8030-FB85B316FB44}"/>
              </a:ext>
            </a:extLst>
          </p:cNvPr>
          <p:cNvGrpSpPr/>
          <p:nvPr/>
        </p:nvGrpSpPr>
        <p:grpSpPr>
          <a:xfrm>
            <a:off x="3873070" y="2297740"/>
            <a:ext cx="8160865" cy="1629631"/>
            <a:chOff x="3893304" y="2076035"/>
            <a:chExt cx="9207548" cy="183864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9AA309E-DA4A-6F45-ABD6-34A6265E623B}"/>
                </a:ext>
              </a:extLst>
            </p:cNvPr>
            <p:cNvSpPr/>
            <p:nvPr/>
          </p:nvSpPr>
          <p:spPr>
            <a:xfrm>
              <a:off x="3893304" y="2103553"/>
              <a:ext cx="3206591" cy="181112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rgbClr val="C4F0FF"/>
                </a:solidFill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AC48632-D41B-A64C-932E-FA789E35EB5F}"/>
                </a:ext>
              </a:extLst>
            </p:cNvPr>
            <p:cNvGrpSpPr/>
            <p:nvPr/>
          </p:nvGrpSpPr>
          <p:grpSpPr>
            <a:xfrm>
              <a:off x="3961673" y="2182013"/>
              <a:ext cx="2760308" cy="1683303"/>
              <a:chOff x="5168586" y="4222610"/>
              <a:chExt cx="2760308" cy="168330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>
                    <a:extLst>
                      <a:ext uri="{FF2B5EF4-FFF2-40B4-BE49-F238E27FC236}">
                        <a16:creationId xmlns:a16="http://schemas.microsoft.com/office/drawing/2014/main" id="{868C62B6-50C2-3D4E-A91B-702B3570FC35}"/>
                      </a:ext>
                    </a:extLst>
                  </p:cNvPr>
                  <p:cNvSpPr txBox="1"/>
                  <p:nvPr/>
                </p:nvSpPr>
                <p:spPr>
                  <a:xfrm>
                    <a:off x="5168586" y="4612124"/>
                    <a:ext cx="1152000" cy="41566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right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i="1">
                                  <a:latin typeface="Cambria Math" charset="0"/>
                                </a:rPr>
                                <m:t>𝑇𝑟𝑎𝑣𝑒</m:t>
                              </m:r>
                              <m:r>
                                <a:rPr lang="de-DE" sz="160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𝑙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p>
                        </m:oMath>
                      </m:oMathPara>
                    </a14:m>
                    <a:endParaRPr lang="de-DE" sz="1600" dirty="0"/>
                  </a:p>
                </p:txBody>
              </p:sp>
            </mc:Choice>
            <mc:Fallback xmlns="">
              <p:sp>
                <p:nvSpPr>
                  <p:cNvPr id="64" name="TextBox 63">
                    <a:extLst>
                      <a:ext uri="{FF2B5EF4-FFF2-40B4-BE49-F238E27FC236}">
                        <a16:creationId xmlns:a16="http://schemas.microsoft.com/office/drawing/2014/main" id="{1064D37B-C406-A842-98BD-A6B3C29959B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68586" y="4612124"/>
                    <a:ext cx="1152000" cy="415661"/>
                  </a:xfrm>
                  <a:prstGeom prst="ellipse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7430EC15-F952-974F-8D57-737E07D23D90}"/>
                  </a:ext>
                </a:extLst>
              </p:cNvPr>
              <p:cNvCxnSpPr>
                <a:cxnSpLocks/>
                <a:stCxn id="62" idx="5"/>
                <a:endCxn id="76" idx="1"/>
              </p:cNvCxnSpPr>
              <p:nvPr/>
            </p:nvCxnSpPr>
            <p:spPr>
              <a:xfrm>
                <a:off x="6151880" y="4966912"/>
                <a:ext cx="151719" cy="13556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A22E3A28-A2B4-3A40-A295-8C4492604FD9}"/>
                  </a:ext>
                </a:extLst>
              </p:cNvPr>
              <p:cNvCxnSpPr>
                <a:cxnSpLocks/>
                <a:stCxn id="76" idx="0"/>
                <a:endCxn id="71" idx="4"/>
              </p:cNvCxnSpPr>
              <p:nvPr/>
            </p:nvCxnSpPr>
            <p:spPr>
              <a:xfrm flipV="1">
                <a:off x="6375599" y="4638271"/>
                <a:ext cx="184542" cy="39220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BD662EE2-2DB2-334F-B706-A7F66ABB07B1}"/>
                  </a:ext>
                </a:extLst>
              </p:cNvPr>
              <p:cNvGrpSpPr/>
              <p:nvPr/>
            </p:nvGrpSpPr>
            <p:grpSpPr>
              <a:xfrm>
                <a:off x="6088390" y="5030479"/>
                <a:ext cx="359209" cy="409841"/>
                <a:chOff x="6783444" y="4056790"/>
                <a:chExt cx="359209" cy="409841"/>
              </a:xfrm>
            </p:grpSpPr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1FAB8776-E0EB-0B40-BC41-3F4EFF2396F7}"/>
                    </a:ext>
                  </a:extLst>
                </p:cNvPr>
                <p:cNvSpPr/>
                <p:nvPr/>
              </p:nvSpPr>
              <p:spPr>
                <a:xfrm>
                  <a:off x="6998653" y="405679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600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7" name="TextBox 76">
                      <a:extLst>
                        <a:ext uri="{FF2B5EF4-FFF2-40B4-BE49-F238E27FC236}">
                          <a16:creationId xmlns:a16="http://schemas.microsoft.com/office/drawing/2014/main" id="{1AE0A13F-4BEF-6F4A-B08A-7645274CA28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83444" y="4200211"/>
                      <a:ext cx="341952" cy="26642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de-DE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2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sup>
                            </m:sSubSup>
                          </m:oMath>
                        </m:oMathPara>
                      </a14:m>
                      <a:endParaRPr lang="de-DE" sz="1200" dirty="0"/>
                    </a:p>
                  </p:txBody>
                </p:sp>
              </mc:Choice>
              <mc:Fallback xmlns="">
                <p:sp>
                  <p:nvSpPr>
                    <p:cNvPr id="80" name="TextBox 79">
                      <a:extLst>
                        <a:ext uri="{FF2B5EF4-FFF2-40B4-BE49-F238E27FC236}">
                          <a16:creationId xmlns:a16="http://schemas.microsoft.com/office/drawing/2014/main" id="{17B723A1-8EC5-EF40-A1FF-0541D981005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83444" y="4200211"/>
                      <a:ext cx="341952" cy="266420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12000" b="-2105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2ED1B150-8D72-2E4C-9D74-BE337DCD9D70}"/>
                  </a:ext>
                </a:extLst>
              </p:cNvPr>
              <p:cNvCxnSpPr>
                <a:cxnSpLocks/>
                <a:stCxn id="71" idx="4"/>
                <a:endCxn id="74" idx="0"/>
              </p:cNvCxnSpPr>
              <p:nvPr/>
            </p:nvCxnSpPr>
            <p:spPr>
              <a:xfrm>
                <a:off x="6560141" y="4638271"/>
                <a:ext cx="185039" cy="39253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AAE19C84-A049-384E-91CC-340695CAB3AC}"/>
                  </a:ext>
                </a:extLst>
              </p:cNvPr>
              <p:cNvCxnSpPr>
                <a:cxnSpLocks/>
                <a:stCxn id="72" idx="0"/>
                <a:endCxn id="74" idx="2"/>
              </p:cNvCxnSpPr>
              <p:nvPr/>
            </p:nvCxnSpPr>
            <p:spPr>
              <a:xfrm flipV="1">
                <a:off x="6558944" y="5174805"/>
                <a:ext cx="186236" cy="3154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A89F071F-8BE8-C747-BC84-A3933CFFF524}"/>
                  </a:ext>
                </a:extLst>
              </p:cNvPr>
              <p:cNvCxnSpPr>
                <a:cxnSpLocks/>
                <a:stCxn id="74" idx="3"/>
                <a:endCxn id="70" idx="3"/>
              </p:cNvCxnSpPr>
              <p:nvPr/>
            </p:nvCxnSpPr>
            <p:spPr>
              <a:xfrm flipV="1">
                <a:off x="6817180" y="4966912"/>
                <a:ext cx="128420" cy="13589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68BDA83D-D8DA-3C4F-8ECC-BEFD8C12BDF4}"/>
                  </a:ext>
                </a:extLst>
              </p:cNvPr>
              <p:cNvGrpSpPr/>
              <p:nvPr/>
            </p:nvGrpSpPr>
            <p:grpSpPr>
              <a:xfrm>
                <a:off x="6673180" y="5030805"/>
                <a:ext cx="393391" cy="408488"/>
                <a:chOff x="7368234" y="4057116"/>
                <a:chExt cx="393391" cy="408488"/>
              </a:xfrm>
            </p:grpSpPr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88551FF0-BAA2-D442-92B9-C1305939389E}"/>
                    </a:ext>
                  </a:extLst>
                </p:cNvPr>
                <p:cNvSpPr/>
                <p:nvPr/>
              </p:nvSpPr>
              <p:spPr>
                <a:xfrm>
                  <a:off x="7368234" y="4057116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600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5" name="TextBox 74">
                      <a:extLst>
                        <a:ext uri="{FF2B5EF4-FFF2-40B4-BE49-F238E27FC236}">
                          <a16:creationId xmlns:a16="http://schemas.microsoft.com/office/drawing/2014/main" id="{980900ED-58B2-7C4C-9ADD-E84A17FDDD7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19673" y="4198095"/>
                      <a:ext cx="341952" cy="26750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de-DE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2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sup>
                            </m:sSubSup>
                          </m:oMath>
                        </m:oMathPara>
                      </a14:m>
                      <a:endParaRPr lang="de-DE" sz="1200" dirty="0"/>
                    </a:p>
                  </p:txBody>
                </p:sp>
              </mc:Choice>
              <mc:Fallback xmlns="">
                <p:sp>
                  <p:nvSpPr>
                    <p:cNvPr id="78" name="TextBox 77">
                      <a:extLst>
                        <a:ext uri="{FF2B5EF4-FFF2-40B4-BE49-F238E27FC236}">
                          <a16:creationId xmlns:a16="http://schemas.microsoft.com/office/drawing/2014/main" id="{56ADB4DF-5440-9E4F-9D38-9D2F38A2D88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19673" y="4198095"/>
                      <a:ext cx="341952" cy="267509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l="-12000" b="-2105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0" name="TextBox 69">
                    <a:extLst>
                      <a:ext uri="{FF2B5EF4-FFF2-40B4-BE49-F238E27FC236}">
                        <a16:creationId xmlns:a16="http://schemas.microsoft.com/office/drawing/2014/main" id="{99725347-E4BF-C24B-A641-49C622A9C150}"/>
                      </a:ext>
                    </a:extLst>
                  </p:cNvPr>
                  <p:cNvSpPr txBox="1"/>
                  <p:nvPr/>
                </p:nvSpPr>
                <p:spPr>
                  <a:xfrm>
                    <a:off x="6776894" y="4612124"/>
                    <a:ext cx="1152000" cy="41566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16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𝑇𝑟𝑒𝑎𝑡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p>
                        </m:oMath>
                      </m:oMathPara>
                    </a14:m>
                    <a:endParaRPr lang="de-DE" sz="1600" dirty="0"/>
                  </a:p>
                </p:txBody>
              </p:sp>
            </mc:Choice>
            <mc:Fallback xmlns="">
              <p:sp>
                <p:nvSpPr>
                  <p:cNvPr id="73" name="TextBox 72">
                    <a:extLst>
                      <a:ext uri="{FF2B5EF4-FFF2-40B4-BE49-F238E27FC236}">
                        <a16:creationId xmlns:a16="http://schemas.microsoft.com/office/drawing/2014/main" id="{235DF938-3A07-E341-A70D-D656FDE63EA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76894" y="4612124"/>
                    <a:ext cx="1152000" cy="415661"/>
                  </a:xfrm>
                  <a:prstGeom prst="ellipse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1" name="TextBox 70">
                    <a:extLst>
                      <a:ext uri="{FF2B5EF4-FFF2-40B4-BE49-F238E27FC236}">
                        <a16:creationId xmlns:a16="http://schemas.microsoft.com/office/drawing/2014/main" id="{7A1BFF08-81B7-0346-AA14-AE813F803F31}"/>
                      </a:ext>
                    </a:extLst>
                  </p:cNvPr>
                  <p:cNvSpPr txBox="1"/>
                  <p:nvPr/>
                </p:nvSpPr>
                <p:spPr>
                  <a:xfrm>
                    <a:off x="5984142" y="4222610"/>
                    <a:ext cx="1152000" cy="415661"/>
                  </a:xfrm>
                  <a:prstGeom prst="ellipse">
                    <a:avLst/>
                  </a:prstGeom>
                  <a:solidFill>
                    <a:schemeClr val="accent6"/>
                  </a:solidFill>
                  <a:ln w="19050"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16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𝐸𝑝𝑖𝑑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p>
                        </m:oMath>
                      </m:oMathPara>
                    </a14:m>
                    <a:endParaRPr lang="de-DE" sz="1600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1" name="TextBox 70">
                    <a:extLst>
                      <a:ext uri="{FF2B5EF4-FFF2-40B4-BE49-F238E27FC236}">
                        <a16:creationId xmlns:a16="http://schemas.microsoft.com/office/drawing/2014/main" id="{7A1BFF08-81B7-0346-AA14-AE813F803F3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84142" y="4222610"/>
                    <a:ext cx="1152000" cy="415661"/>
                  </a:xfrm>
                  <a:prstGeom prst="ellipse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  <a:ln w="19050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2" name="TextBox 71">
                    <a:extLst>
                      <a:ext uri="{FF2B5EF4-FFF2-40B4-BE49-F238E27FC236}">
                        <a16:creationId xmlns:a16="http://schemas.microsoft.com/office/drawing/2014/main" id="{A4AEAC00-92FE-6F49-91BD-1359075F28AF}"/>
                      </a:ext>
                    </a:extLst>
                  </p:cNvPr>
                  <p:cNvSpPr txBox="1"/>
                  <p:nvPr/>
                </p:nvSpPr>
                <p:spPr>
                  <a:xfrm>
                    <a:off x="5982945" y="5490252"/>
                    <a:ext cx="1152000" cy="415661"/>
                  </a:xfrm>
                  <a:prstGeom prst="ellipse">
                    <a:avLst/>
                  </a:prstGeom>
                  <a:solidFill>
                    <a:schemeClr val="accent6"/>
                  </a:solidFill>
                  <a:ln w="19050"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16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𝑆𝑖𝑐𝑘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p>
                        </m:oMath>
                      </m:oMathPara>
                    </a14:m>
                    <a:endParaRPr lang="de-DE" sz="1600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2" name="TextBox 71">
                    <a:extLst>
                      <a:ext uri="{FF2B5EF4-FFF2-40B4-BE49-F238E27FC236}">
                        <a16:creationId xmlns:a16="http://schemas.microsoft.com/office/drawing/2014/main" id="{A4AEAC00-92FE-6F49-91BD-1359075F28A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82945" y="5490252"/>
                    <a:ext cx="1152000" cy="415661"/>
                  </a:xfrm>
                  <a:prstGeom prst="ellipse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  <a:ln w="19050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5A835507-E48D-9441-B391-D9982A291592}"/>
                  </a:ext>
                </a:extLst>
              </p:cNvPr>
              <p:cNvCxnSpPr>
                <a:cxnSpLocks/>
                <a:stCxn id="76" idx="2"/>
                <a:endCxn id="72" idx="0"/>
              </p:cNvCxnSpPr>
              <p:nvPr/>
            </p:nvCxnSpPr>
            <p:spPr>
              <a:xfrm>
                <a:off x="6375599" y="5174479"/>
                <a:ext cx="183345" cy="31577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46B7C71-E88A-B34B-88D9-35BB211C513B}"/>
                </a:ext>
              </a:extLst>
            </p:cNvPr>
            <p:cNvGrpSpPr/>
            <p:nvPr/>
          </p:nvGrpSpPr>
          <p:grpSpPr>
            <a:xfrm>
              <a:off x="4106818" y="2254252"/>
              <a:ext cx="670409" cy="267766"/>
              <a:chOff x="3342316" y="2228015"/>
              <a:chExt cx="670409" cy="267766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1B8F4384-3042-754E-B24E-743F181585A9}"/>
                  </a:ext>
                </a:extLst>
              </p:cNvPr>
              <p:cNvSpPr/>
              <p:nvPr/>
            </p:nvSpPr>
            <p:spPr>
              <a:xfrm>
                <a:off x="3680011" y="2291607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0" name="TextBox 59">
                    <a:extLst>
                      <a:ext uri="{FF2B5EF4-FFF2-40B4-BE49-F238E27FC236}">
                        <a16:creationId xmlns:a16="http://schemas.microsoft.com/office/drawing/2014/main" id="{F04A46DA-5845-9B4C-BF91-9A03AA8D1F7F}"/>
                      </a:ext>
                    </a:extLst>
                  </p:cNvPr>
                  <p:cNvSpPr txBox="1"/>
                  <p:nvPr/>
                </p:nvSpPr>
                <p:spPr>
                  <a:xfrm>
                    <a:off x="3342316" y="2228015"/>
                    <a:ext cx="341952" cy="267766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oMath>
                      </m:oMathPara>
                    </a14:m>
                    <a:endParaRPr lang="de-DE" sz="1200" dirty="0"/>
                  </a:p>
                </p:txBody>
              </p:sp>
            </mc:Choice>
            <mc:Fallback xmlns=""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97A3240A-04C8-6544-8B88-2BF324DFA1D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42316" y="2228015"/>
                    <a:ext cx="341952" cy="267766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16000" b="-20000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1529210D-C805-224C-869B-1946C4FB4070}"/>
                  </a:ext>
                </a:extLst>
              </p:cNvPr>
              <p:cNvCxnSpPr>
                <a:cxnSpLocks/>
                <a:stCxn id="59" idx="3"/>
                <a:endCxn id="71" idx="2"/>
              </p:cNvCxnSpPr>
              <p:nvPr/>
            </p:nvCxnSpPr>
            <p:spPr>
              <a:xfrm>
                <a:off x="3824011" y="2363607"/>
                <a:ext cx="18871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BFBA1FA-FA2E-BE40-A014-2E22A270758E}"/>
                </a:ext>
              </a:extLst>
            </p:cNvPr>
            <p:cNvSpPr/>
            <p:nvPr/>
          </p:nvSpPr>
          <p:spPr>
            <a:xfrm>
              <a:off x="7096890" y="2105097"/>
              <a:ext cx="3162738" cy="180957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rgbClr val="87E1FF"/>
                </a:solidFill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D3C3C2B-5B03-C14A-B145-1ADF3A3EA10E}"/>
                </a:ext>
              </a:extLst>
            </p:cNvPr>
            <p:cNvGrpSpPr/>
            <p:nvPr/>
          </p:nvGrpSpPr>
          <p:grpSpPr>
            <a:xfrm>
              <a:off x="7141345" y="2172858"/>
              <a:ext cx="2760308" cy="1695759"/>
              <a:chOff x="5168586" y="4210154"/>
              <a:chExt cx="2760308" cy="169575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989EE92D-8CEE-2D42-AC68-E03E75A849B2}"/>
                      </a:ext>
                    </a:extLst>
                  </p:cNvPr>
                  <p:cNvSpPr txBox="1"/>
                  <p:nvPr/>
                </p:nvSpPr>
                <p:spPr>
                  <a:xfrm>
                    <a:off x="5168586" y="4612123"/>
                    <a:ext cx="1152000" cy="41566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i="1">
                                  <a:latin typeface="Cambria Math" charset="0"/>
                                </a:rPr>
                                <m:t>𝑇𝑟𝑎𝑣𝑒</m:t>
                              </m:r>
                              <m:r>
                                <a:rPr lang="de-DE" sz="160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𝑙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p>
                        </m:oMath>
                      </m:oMathPara>
                    </a14:m>
                    <a:endParaRPr lang="de-DE" sz="1600" dirty="0"/>
                  </a:p>
                </p:txBody>
              </p:sp>
            </mc:Choice>
            <mc:Fallback xmlns="">
              <p:sp>
                <p:nvSpPr>
                  <p:cNvPr id="88" name="TextBox 87">
                    <a:extLst>
                      <a:ext uri="{FF2B5EF4-FFF2-40B4-BE49-F238E27FC236}">
                        <a16:creationId xmlns:a16="http://schemas.microsoft.com/office/drawing/2014/main" id="{BD8E7738-8854-6745-9406-D818CEAEBB7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68586" y="4612123"/>
                    <a:ext cx="1152000" cy="415661"/>
                  </a:xfrm>
                  <a:prstGeom prst="ellipse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431BAFF5-1753-D048-872D-1CC53B476FA5}"/>
                  </a:ext>
                </a:extLst>
              </p:cNvPr>
              <p:cNvCxnSpPr>
                <a:cxnSpLocks/>
                <a:stCxn id="43" idx="5"/>
                <a:endCxn id="57" idx="1"/>
              </p:cNvCxnSpPr>
              <p:nvPr/>
            </p:nvCxnSpPr>
            <p:spPr>
              <a:xfrm>
                <a:off x="6151880" y="4966912"/>
                <a:ext cx="151719" cy="13556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D4B2D475-BE7D-2942-BFD8-7E8CCECE07BB}"/>
                  </a:ext>
                </a:extLst>
              </p:cNvPr>
              <p:cNvCxnSpPr>
                <a:cxnSpLocks/>
                <a:stCxn id="57" idx="0"/>
                <a:endCxn id="52" idx="4"/>
              </p:cNvCxnSpPr>
              <p:nvPr/>
            </p:nvCxnSpPr>
            <p:spPr>
              <a:xfrm flipV="1">
                <a:off x="6375599" y="4625815"/>
                <a:ext cx="173141" cy="40466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B466F1BB-6BA0-FC45-A531-66A9666944C1}"/>
                  </a:ext>
                </a:extLst>
              </p:cNvPr>
              <p:cNvGrpSpPr/>
              <p:nvPr/>
            </p:nvGrpSpPr>
            <p:grpSpPr>
              <a:xfrm>
                <a:off x="6088390" y="5030479"/>
                <a:ext cx="359209" cy="409841"/>
                <a:chOff x="6783444" y="4056790"/>
                <a:chExt cx="359209" cy="409841"/>
              </a:xfrm>
            </p:grpSpPr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A8AAB2AB-5703-7B4B-92EA-DCDBC17F4FC4}"/>
                    </a:ext>
                  </a:extLst>
                </p:cNvPr>
                <p:cNvSpPr/>
                <p:nvPr/>
              </p:nvSpPr>
              <p:spPr>
                <a:xfrm>
                  <a:off x="6998653" y="405679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600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8" name="TextBox 57">
                      <a:extLst>
                        <a:ext uri="{FF2B5EF4-FFF2-40B4-BE49-F238E27FC236}">
                          <a16:creationId xmlns:a16="http://schemas.microsoft.com/office/drawing/2014/main" id="{0F4E952F-2CB3-B34B-A38C-059A9F9BF91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83444" y="4200211"/>
                      <a:ext cx="341952" cy="26642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de-DE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sup>
                            </m:sSubSup>
                          </m:oMath>
                        </m:oMathPara>
                      </a14:m>
                      <a:endParaRPr lang="de-DE" sz="1200" dirty="0"/>
                    </a:p>
                  </p:txBody>
                </p:sp>
              </mc:Choice>
              <mc:Fallback xmlns="">
                <p:sp>
                  <p:nvSpPr>
                    <p:cNvPr id="103" name="TextBox 102">
                      <a:extLst>
                        <a:ext uri="{FF2B5EF4-FFF2-40B4-BE49-F238E27FC236}">
                          <a16:creationId xmlns:a16="http://schemas.microsoft.com/office/drawing/2014/main" id="{5065EE31-8151-6C46-B9A6-2DD6896440F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83444" y="4200211"/>
                      <a:ext cx="341952" cy="266420"/>
                    </a:xfrm>
                    <a:prstGeom prst="rect">
                      <a:avLst/>
                    </a:prstGeom>
                    <a:blipFill>
                      <a:blip r:embed="rId12"/>
                      <a:stretch>
                        <a:fillRect l="-16000" b="-15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0319F85C-0CFE-C94B-AC3D-914735B95D53}"/>
                  </a:ext>
                </a:extLst>
              </p:cNvPr>
              <p:cNvCxnSpPr>
                <a:cxnSpLocks/>
                <a:stCxn id="52" idx="4"/>
                <a:endCxn id="55" idx="0"/>
              </p:cNvCxnSpPr>
              <p:nvPr/>
            </p:nvCxnSpPr>
            <p:spPr>
              <a:xfrm>
                <a:off x="6548740" y="4625815"/>
                <a:ext cx="196440" cy="40499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C77BF549-676A-B146-ABD5-E61F54410E94}"/>
                  </a:ext>
                </a:extLst>
              </p:cNvPr>
              <p:cNvCxnSpPr>
                <a:cxnSpLocks/>
                <a:stCxn id="53" idx="0"/>
                <a:endCxn id="55" idx="2"/>
              </p:cNvCxnSpPr>
              <p:nvPr/>
            </p:nvCxnSpPr>
            <p:spPr>
              <a:xfrm flipV="1">
                <a:off x="6558944" y="5174805"/>
                <a:ext cx="186236" cy="3154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6039DAD1-3AF5-1E45-BD06-CC7ACEA8D9E6}"/>
                  </a:ext>
                </a:extLst>
              </p:cNvPr>
              <p:cNvCxnSpPr>
                <a:cxnSpLocks/>
                <a:stCxn id="55" idx="3"/>
                <a:endCxn id="51" idx="3"/>
              </p:cNvCxnSpPr>
              <p:nvPr/>
            </p:nvCxnSpPr>
            <p:spPr>
              <a:xfrm flipV="1">
                <a:off x="6817180" y="4966912"/>
                <a:ext cx="128420" cy="13589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AF821FC4-BA59-1D46-B73C-33E9E77D1FBB}"/>
                  </a:ext>
                </a:extLst>
              </p:cNvPr>
              <p:cNvGrpSpPr/>
              <p:nvPr/>
            </p:nvGrpSpPr>
            <p:grpSpPr>
              <a:xfrm>
                <a:off x="6673180" y="5030805"/>
                <a:ext cx="393391" cy="408488"/>
                <a:chOff x="7368234" y="4057116"/>
                <a:chExt cx="393391" cy="408488"/>
              </a:xfrm>
            </p:grpSpPr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058FD2C4-2B20-B242-869B-F62588B593D4}"/>
                    </a:ext>
                  </a:extLst>
                </p:cNvPr>
                <p:cNvSpPr/>
                <p:nvPr/>
              </p:nvSpPr>
              <p:spPr>
                <a:xfrm>
                  <a:off x="7368234" y="4057116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600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6" name="TextBox 55">
                      <a:extLst>
                        <a:ext uri="{FF2B5EF4-FFF2-40B4-BE49-F238E27FC236}">
                          <a16:creationId xmlns:a16="http://schemas.microsoft.com/office/drawing/2014/main" id="{3C2D9244-86BA-4C4B-9BB6-5D4D0B40914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19673" y="4198095"/>
                      <a:ext cx="341952" cy="26750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de-DE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sup>
                            </m:sSubSup>
                          </m:oMath>
                        </m:oMathPara>
                      </a14:m>
                      <a:endParaRPr lang="de-DE" sz="1200" dirty="0"/>
                    </a:p>
                  </p:txBody>
                </p:sp>
              </mc:Choice>
              <mc:Fallback xmlns="">
                <p:sp>
                  <p:nvSpPr>
                    <p:cNvPr id="101" name="TextBox 100">
                      <a:extLst>
                        <a:ext uri="{FF2B5EF4-FFF2-40B4-BE49-F238E27FC236}">
                          <a16:creationId xmlns:a16="http://schemas.microsoft.com/office/drawing/2014/main" id="{1E955391-DD31-6441-99D0-7859CB19A95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19673" y="4198095"/>
                      <a:ext cx="341952" cy="267509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 l="-12000" b="-2105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8445568A-FC88-3D49-B5B8-8AC67D92FEBD}"/>
                      </a:ext>
                    </a:extLst>
                  </p:cNvPr>
                  <p:cNvSpPr txBox="1"/>
                  <p:nvPr/>
                </p:nvSpPr>
                <p:spPr>
                  <a:xfrm>
                    <a:off x="6776894" y="4612123"/>
                    <a:ext cx="1152000" cy="41566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16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𝑇𝑟𝑒𝑎𝑡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p>
                        </m:oMath>
                      </m:oMathPara>
                    </a14:m>
                    <a:endParaRPr lang="de-DE" sz="1600" dirty="0"/>
                  </a:p>
                </p:txBody>
              </p:sp>
            </mc:Choice>
            <mc:Fallback xmlns="">
              <p:sp>
                <p:nvSpPr>
                  <p:cNvPr id="96" name="TextBox 95">
                    <a:extLst>
                      <a:ext uri="{FF2B5EF4-FFF2-40B4-BE49-F238E27FC236}">
                        <a16:creationId xmlns:a16="http://schemas.microsoft.com/office/drawing/2014/main" id="{25A911E2-DBED-3841-8A77-CF7E419506F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76894" y="4612123"/>
                    <a:ext cx="1152000" cy="415661"/>
                  </a:xfrm>
                  <a:prstGeom prst="ellipse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TextBox 51">
                    <a:extLst>
                      <a:ext uri="{FF2B5EF4-FFF2-40B4-BE49-F238E27FC236}">
                        <a16:creationId xmlns:a16="http://schemas.microsoft.com/office/drawing/2014/main" id="{64CE83DA-21EE-0847-B834-C81A309CCF95}"/>
                      </a:ext>
                    </a:extLst>
                  </p:cNvPr>
                  <p:cNvSpPr txBox="1"/>
                  <p:nvPr/>
                </p:nvSpPr>
                <p:spPr>
                  <a:xfrm>
                    <a:off x="5972738" y="4210154"/>
                    <a:ext cx="1152000" cy="415661"/>
                  </a:xfrm>
                  <a:prstGeom prst="ellipse">
                    <a:avLst/>
                  </a:prstGeom>
                  <a:solidFill>
                    <a:schemeClr val="accent6"/>
                  </a:solidFill>
                  <a:ln w="19050"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16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𝐸𝑝𝑖𝑑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p>
                        </m:oMath>
                      </m:oMathPara>
                    </a14:m>
                    <a:endParaRPr lang="de-DE" sz="1600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2" name="TextBox 51">
                    <a:extLst>
                      <a:ext uri="{FF2B5EF4-FFF2-40B4-BE49-F238E27FC236}">
                        <a16:creationId xmlns:a16="http://schemas.microsoft.com/office/drawing/2014/main" id="{64CE83DA-21EE-0847-B834-C81A309CCF9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72738" y="4210154"/>
                    <a:ext cx="1152000" cy="415661"/>
                  </a:xfrm>
                  <a:prstGeom prst="ellipse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  <a:ln w="19050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3" name="TextBox 52">
                    <a:extLst>
                      <a:ext uri="{FF2B5EF4-FFF2-40B4-BE49-F238E27FC236}">
                        <a16:creationId xmlns:a16="http://schemas.microsoft.com/office/drawing/2014/main" id="{CF158362-B05F-7E46-BE4A-B7588A9C0B6F}"/>
                      </a:ext>
                    </a:extLst>
                  </p:cNvPr>
                  <p:cNvSpPr txBox="1"/>
                  <p:nvPr/>
                </p:nvSpPr>
                <p:spPr>
                  <a:xfrm>
                    <a:off x="5982945" y="5490252"/>
                    <a:ext cx="1152000" cy="415661"/>
                  </a:xfrm>
                  <a:prstGeom prst="ellipse">
                    <a:avLst/>
                  </a:prstGeom>
                  <a:solidFill>
                    <a:schemeClr val="accent6"/>
                  </a:solidFill>
                  <a:ln w="19050"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16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𝑆𝑖𝑐𝑘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p>
                        </m:oMath>
                      </m:oMathPara>
                    </a14:m>
                    <a:endParaRPr lang="de-DE" sz="1600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3" name="TextBox 52">
                    <a:extLst>
                      <a:ext uri="{FF2B5EF4-FFF2-40B4-BE49-F238E27FC236}">
                        <a16:creationId xmlns:a16="http://schemas.microsoft.com/office/drawing/2014/main" id="{CF158362-B05F-7E46-BE4A-B7588A9C0B6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82945" y="5490252"/>
                    <a:ext cx="1152000" cy="415661"/>
                  </a:xfrm>
                  <a:prstGeom prst="ellipse">
                    <a:avLst/>
                  </a:prstGeom>
                  <a:blipFill>
                    <a:blip r:embed="rId16"/>
                    <a:stretch>
                      <a:fillRect/>
                    </a:stretch>
                  </a:blipFill>
                  <a:ln w="19050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F7AAF1CE-39B2-424B-A9E8-01514E32F681}"/>
                  </a:ext>
                </a:extLst>
              </p:cNvPr>
              <p:cNvCxnSpPr>
                <a:cxnSpLocks/>
                <a:stCxn id="57" idx="2"/>
                <a:endCxn id="53" idx="0"/>
              </p:cNvCxnSpPr>
              <p:nvPr/>
            </p:nvCxnSpPr>
            <p:spPr>
              <a:xfrm>
                <a:off x="6375599" y="5174479"/>
                <a:ext cx="183345" cy="31577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9F2E3AC-76BF-0D4E-99D8-0EBFAED165A0}"/>
                </a:ext>
              </a:extLst>
            </p:cNvPr>
            <p:cNvGrpSpPr/>
            <p:nvPr/>
          </p:nvGrpSpPr>
          <p:grpSpPr>
            <a:xfrm>
              <a:off x="5928031" y="2076035"/>
              <a:ext cx="2017468" cy="1581452"/>
              <a:chOff x="11283131" y="2249938"/>
              <a:chExt cx="2017468" cy="1581452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07EFEC42-73F0-894F-A900-F31222ECB103}"/>
                  </a:ext>
                </a:extLst>
              </p:cNvPr>
              <p:cNvSpPr/>
              <p:nvPr/>
            </p:nvSpPr>
            <p:spPr>
              <a:xfrm>
                <a:off x="12386879" y="2484239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1C7F818D-AE13-1048-8D10-F8066604A196}"/>
                      </a:ext>
                    </a:extLst>
                  </p:cNvPr>
                  <p:cNvSpPr txBox="1"/>
                  <p:nvPr/>
                </p:nvSpPr>
                <p:spPr>
                  <a:xfrm>
                    <a:off x="12348309" y="2249938"/>
                    <a:ext cx="207365" cy="21544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sub>
                          </m:sSub>
                        </m:oMath>
                      </m:oMathPara>
                    </a14:m>
                    <a:endParaRPr lang="de-DE" sz="1200" dirty="0"/>
                  </a:p>
                </p:txBody>
              </p:sp>
            </mc:Choice>
            <mc:Fallback xmlns="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1C7F818D-AE13-1048-8D10-F8066604A19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348309" y="2249938"/>
                    <a:ext cx="207365" cy="215445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l="-25000" b="-25000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F86577D6-9C64-F340-BF8E-AD231F91017F}"/>
                  </a:ext>
                </a:extLst>
              </p:cNvPr>
              <p:cNvCxnSpPr>
                <a:cxnSpLocks/>
                <a:stCxn id="71" idx="6"/>
                <a:endCxn id="38" idx="1"/>
              </p:cNvCxnSpPr>
              <p:nvPr/>
            </p:nvCxnSpPr>
            <p:spPr>
              <a:xfrm flipV="1">
                <a:off x="11284328" y="2556239"/>
                <a:ext cx="1102551" cy="750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BF89BFDE-2AC2-834A-A873-C06F109B0472}"/>
                  </a:ext>
                </a:extLst>
              </p:cNvPr>
              <p:cNvCxnSpPr>
                <a:cxnSpLocks/>
                <a:stCxn id="72" idx="6"/>
                <a:endCxn id="38" idx="2"/>
              </p:cNvCxnSpPr>
              <p:nvPr/>
            </p:nvCxnSpPr>
            <p:spPr>
              <a:xfrm flipV="1">
                <a:off x="11283131" y="2628239"/>
                <a:ext cx="1175748" cy="120315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4E08F906-E50B-1E42-A717-387DF77975D1}"/>
                  </a:ext>
                </a:extLst>
              </p:cNvPr>
              <p:cNvCxnSpPr>
                <a:cxnSpLocks/>
                <a:stCxn id="38" idx="3"/>
                <a:endCxn id="52" idx="2"/>
              </p:cNvCxnSpPr>
              <p:nvPr/>
            </p:nvCxnSpPr>
            <p:spPr>
              <a:xfrm flipV="1">
                <a:off x="12530879" y="2554592"/>
                <a:ext cx="769720" cy="164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2BF2548-1C37-DE46-AC67-E93F0AECAA28}"/>
                </a:ext>
              </a:extLst>
            </p:cNvPr>
            <p:cNvSpPr/>
            <p:nvPr/>
          </p:nvSpPr>
          <p:spPr>
            <a:xfrm>
              <a:off x="10259628" y="2105099"/>
              <a:ext cx="2841224" cy="180957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00EFF87-D778-8847-BC6A-FF9B249F81D7}"/>
                </a:ext>
              </a:extLst>
            </p:cNvPr>
            <p:cNvGrpSpPr/>
            <p:nvPr/>
          </p:nvGrpSpPr>
          <p:grpSpPr>
            <a:xfrm>
              <a:off x="10304083" y="2172860"/>
              <a:ext cx="2760308" cy="1695759"/>
              <a:chOff x="5168586" y="4210154"/>
              <a:chExt cx="2760308" cy="169575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5F140F56-5CF1-D94A-90B2-BA8328D2AA47}"/>
                      </a:ext>
                    </a:extLst>
                  </p:cNvPr>
                  <p:cNvSpPr txBox="1"/>
                  <p:nvPr/>
                </p:nvSpPr>
                <p:spPr>
                  <a:xfrm>
                    <a:off x="5168586" y="4612123"/>
                    <a:ext cx="1152000" cy="41566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i="1">
                                  <a:latin typeface="Cambria Math" charset="0"/>
                                </a:rPr>
                                <m:t>𝑇𝑟𝑎𝑣𝑒</m:t>
                              </m:r>
                              <m:r>
                                <a:rPr lang="de-DE" sz="160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𝑙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p>
                        </m:oMath>
                      </m:oMathPara>
                    </a14:m>
                    <a:endParaRPr lang="de-DE" sz="1600" dirty="0"/>
                  </a:p>
                </p:txBody>
              </p:sp>
            </mc:Choice>
            <mc:Fallback xmlns="">
              <p:sp>
                <p:nvSpPr>
                  <p:cNvPr id="106" name="TextBox 105">
                    <a:extLst>
                      <a:ext uri="{FF2B5EF4-FFF2-40B4-BE49-F238E27FC236}">
                        <a16:creationId xmlns:a16="http://schemas.microsoft.com/office/drawing/2014/main" id="{AAFFA93E-015A-EA4F-AA1E-794B499F370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68586" y="4612123"/>
                    <a:ext cx="1152000" cy="415661"/>
                  </a:xfrm>
                  <a:prstGeom prst="ellipse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9816E0B9-F98D-5A4E-8615-9BF132B78E79}"/>
                  </a:ext>
                </a:extLst>
              </p:cNvPr>
              <p:cNvCxnSpPr>
                <a:cxnSpLocks/>
                <a:stCxn id="22" idx="5"/>
                <a:endCxn id="36" idx="1"/>
              </p:cNvCxnSpPr>
              <p:nvPr/>
            </p:nvCxnSpPr>
            <p:spPr>
              <a:xfrm>
                <a:off x="6151880" y="4966912"/>
                <a:ext cx="151719" cy="13556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481B4CF1-751D-634B-88D6-144925BF2B5A}"/>
                  </a:ext>
                </a:extLst>
              </p:cNvPr>
              <p:cNvCxnSpPr>
                <a:cxnSpLocks/>
                <a:stCxn id="36" idx="0"/>
                <a:endCxn id="31" idx="4"/>
              </p:cNvCxnSpPr>
              <p:nvPr/>
            </p:nvCxnSpPr>
            <p:spPr>
              <a:xfrm flipV="1">
                <a:off x="6375599" y="4625815"/>
                <a:ext cx="173141" cy="40466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8502E2BD-B132-AF4F-8FF8-BC4A8E1D1FF3}"/>
                  </a:ext>
                </a:extLst>
              </p:cNvPr>
              <p:cNvGrpSpPr/>
              <p:nvPr/>
            </p:nvGrpSpPr>
            <p:grpSpPr>
              <a:xfrm>
                <a:off x="6088390" y="5030479"/>
                <a:ext cx="359209" cy="409841"/>
                <a:chOff x="6783444" y="4056790"/>
                <a:chExt cx="359209" cy="409841"/>
              </a:xfrm>
            </p:grpSpPr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5A21D93E-41C5-474C-986A-ECC3D7B29DBE}"/>
                    </a:ext>
                  </a:extLst>
                </p:cNvPr>
                <p:cNvSpPr/>
                <p:nvPr/>
              </p:nvSpPr>
              <p:spPr>
                <a:xfrm>
                  <a:off x="6998653" y="405679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600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7" name="TextBox 36">
                      <a:extLst>
                        <a:ext uri="{FF2B5EF4-FFF2-40B4-BE49-F238E27FC236}">
                          <a16:creationId xmlns:a16="http://schemas.microsoft.com/office/drawing/2014/main" id="{95F3AEAA-D703-DE40-9037-49544FF8376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83444" y="4200211"/>
                      <a:ext cx="341952" cy="26642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de-DE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d>
                              </m:sup>
                            </m:sSubSup>
                          </m:oMath>
                        </m:oMathPara>
                      </a14:m>
                      <a:endParaRPr lang="de-DE" sz="1200" dirty="0"/>
                    </a:p>
                  </p:txBody>
                </p:sp>
              </mc:Choice>
              <mc:Fallback xmlns="">
                <p:sp>
                  <p:nvSpPr>
                    <p:cNvPr id="127" name="TextBox 126">
                      <a:extLst>
                        <a:ext uri="{FF2B5EF4-FFF2-40B4-BE49-F238E27FC236}">
                          <a16:creationId xmlns:a16="http://schemas.microsoft.com/office/drawing/2014/main" id="{B438DFFB-BB54-3F4F-A714-C7A5E42F3426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83444" y="4200211"/>
                      <a:ext cx="341952" cy="266420"/>
                    </a:xfrm>
                    <a:prstGeom prst="rect">
                      <a:avLst/>
                    </a:prstGeom>
                    <a:blipFill>
                      <a:blip r:embed="rId19"/>
                      <a:stretch>
                        <a:fillRect l="-16667" b="-15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A254628F-8FE6-324D-8489-7A7F8DA2A97A}"/>
                  </a:ext>
                </a:extLst>
              </p:cNvPr>
              <p:cNvCxnSpPr>
                <a:cxnSpLocks/>
                <a:stCxn id="31" idx="4"/>
                <a:endCxn id="34" idx="0"/>
              </p:cNvCxnSpPr>
              <p:nvPr/>
            </p:nvCxnSpPr>
            <p:spPr>
              <a:xfrm>
                <a:off x="6548740" y="4625815"/>
                <a:ext cx="196440" cy="40499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F5FE95E1-9748-9149-8236-9EFBC1DB4FF9}"/>
                  </a:ext>
                </a:extLst>
              </p:cNvPr>
              <p:cNvCxnSpPr>
                <a:cxnSpLocks/>
                <a:stCxn id="32" idx="0"/>
                <a:endCxn id="34" idx="2"/>
              </p:cNvCxnSpPr>
              <p:nvPr/>
            </p:nvCxnSpPr>
            <p:spPr>
              <a:xfrm flipV="1">
                <a:off x="6558944" y="5174805"/>
                <a:ext cx="186236" cy="3154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5F8505D6-45AE-1442-8B24-95D171FEB2E6}"/>
                  </a:ext>
                </a:extLst>
              </p:cNvPr>
              <p:cNvCxnSpPr>
                <a:cxnSpLocks/>
                <a:stCxn id="34" idx="3"/>
                <a:endCxn id="30" idx="3"/>
              </p:cNvCxnSpPr>
              <p:nvPr/>
            </p:nvCxnSpPr>
            <p:spPr>
              <a:xfrm flipV="1">
                <a:off x="6817180" y="4966912"/>
                <a:ext cx="128420" cy="13589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F9DF151D-9950-324C-AB91-1FD089FD8BDE}"/>
                  </a:ext>
                </a:extLst>
              </p:cNvPr>
              <p:cNvGrpSpPr/>
              <p:nvPr/>
            </p:nvGrpSpPr>
            <p:grpSpPr>
              <a:xfrm>
                <a:off x="6673180" y="5030805"/>
                <a:ext cx="393391" cy="408488"/>
                <a:chOff x="7368234" y="4057116"/>
                <a:chExt cx="393391" cy="408488"/>
              </a:xfrm>
            </p:grpSpPr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111C0BAA-6C2E-F948-9DA6-CD4E20284CA6}"/>
                    </a:ext>
                  </a:extLst>
                </p:cNvPr>
                <p:cNvSpPr/>
                <p:nvPr/>
              </p:nvSpPr>
              <p:spPr>
                <a:xfrm>
                  <a:off x="7368234" y="4057116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600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5" name="TextBox 34">
                      <a:extLst>
                        <a:ext uri="{FF2B5EF4-FFF2-40B4-BE49-F238E27FC236}">
                          <a16:creationId xmlns:a16="http://schemas.microsoft.com/office/drawing/2014/main" id="{174DDC1D-434A-8646-A2CB-10466D70B49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19673" y="4198095"/>
                      <a:ext cx="341952" cy="26750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de-DE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d>
                              </m:sup>
                            </m:sSubSup>
                          </m:oMath>
                        </m:oMathPara>
                      </a14:m>
                      <a:endParaRPr lang="de-DE" sz="1200" dirty="0"/>
                    </a:p>
                  </p:txBody>
                </p:sp>
              </mc:Choice>
              <mc:Fallback xmlns="">
                <p:sp>
                  <p:nvSpPr>
                    <p:cNvPr id="125" name="TextBox 124">
                      <a:extLst>
                        <a:ext uri="{FF2B5EF4-FFF2-40B4-BE49-F238E27FC236}">
                          <a16:creationId xmlns:a16="http://schemas.microsoft.com/office/drawing/2014/main" id="{3FA88578-2526-BD43-A0D5-19FE204AC7A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19673" y="4198095"/>
                      <a:ext cx="341952" cy="267509"/>
                    </a:xfrm>
                    <a:prstGeom prst="rect">
                      <a:avLst/>
                    </a:prstGeom>
                    <a:blipFill>
                      <a:blip r:embed="rId20"/>
                      <a:stretch>
                        <a:fillRect l="-16000" b="-2105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71EC3E26-1C33-B14D-AFE7-8390AB270A98}"/>
                      </a:ext>
                    </a:extLst>
                  </p:cNvPr>
                  <p:cNvSpPr txBox="1"/>
                  <p:nvPr/>
                </p:nvSpPr>
                <p:spPr>
                  <a:xfrm>
                    <a:off x="6776894" y="4612123"/>
                    <a:ext cx="1152000" cy="41566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16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𝑇𝑟𝑒𝑎𝑡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p>
                        </m:oMath>
                      </m:oMathPara>
                    </a14:m>
                    <a:endParaRPr lang="de-DE" sz="1600" dirty="0"/>
                  </a:p>
                </p:txBody>
              </p:sp>
            </mc:Choice>
            <mc:Fallback xmlns="">
              <p:sp>
                <p:nvSpPr>
                  <p:cNvPr id="120" name="TextBox 119">
                    <a:extLst>
                      <a:ext uri="{FF2B5EF4-FFF2-40B4-BE49-F238E27FC236}">
                        <a16:creationId xmlns:a16="http://schemas.microsoft.com/office/drawing/2014/main" id="{57A51E42-379B-EC4C-B47E-8C6C396E02A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76894" y="4612123"/>
                    <a:ext cx="1152000" cy="415661"/>
                  </a:xfrm>
                  <a:prstGeom prst="ellipse">
                    <a:avLst/>
                  </a:prstGeom>
                  <a:blipFill>
                    <a:blip r:embed="rId21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E4BAE405-9620-3A4A-9BDA-294E25547DE0}"/>
                      </a:ext>
                    </a:extLst>
                  </p:cNvPr>
                  <p:cNvSpPr txBox="1"/>
                  <p:nvPr/>
                </p:nvSpPr>
                <p:spPr>
                  <a:xfrm>
                    <a:off x="5972738" y="4210154"/>
                    <a:ext cx="1152000" cy="415661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𝐸𝑝𝑖𝑑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p>
                        </m:oMath>
                      </m:oMathPara>
                    </a14:m>
                    <a:endParaRPr lang="de-DE" sz="16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E4BAE405-9620-3A4A-9BDA-294E25547DE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72738" y="4210154"/>
                    <a:ext cx="1152000" cy="415661"/>
                  </a:xfrm>
                  <a:prstGeom prst="ellipse">
                    <a:avLst/>
                  </a:prstGeom>
                  <a:blipFill>
                    <a:blip r:embed="rId22"/>
                    <a:stretch>
                      <a:fillRect/>
                    </a:stretch>
                  </a:blipFill>
                  <a:ln w="9525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F762D544-35CC-0145-A69A-D3086911FFB1}"/>
                      </a:ext>
                    </a:extLst>
                  </p:cNvPr>
                  <p:cNvSpPr txBox="1"/>
                  <p:nvPr/>
                </p:nvSpPr>
                <p:spPr>
                  <a:xfrm>
                    <a:off x="5982945" y="5490252"/>
                    <a:ext cx="1152000" cy="41566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16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𝑆𝑖𝑐𝑘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p>
                        </m:oMath>
                      </m:oMathPara>
                    </a14:m>
                    <a:endParaRPr lang="de-DE" sz="1600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2" name="TextBox 121">
                    <a:extLst>
                      <a:ext uri="{FF2B5EF4-FFF2-40B4-BE49-F238E27FC236}">
                        <a16:creationId xmlns:a16="http://schemas.microsoft.com/office/drawing/2014/main" id="{481FF8BA-ABA2-F040-B4CD-87C84B40B66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82945" y="5490252"/>
                    <a:ext cx="1152000" cy="415661"/>
                  </a:xfrm>
                  <a:prstGeom prst="ellipse">
                    <a:avLst/>
                  </a:prstGeom>
                  <a:blipFill>
                    <a:blip r:embed="rId23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3D5F674F-AEAE-FC42-9D0E-DA9F6230C2EE}"/>
                  </a:ext>
                </a:extLst>
              </p:cNvPr>
              <p:cNvCxnSpPr>
                <a:cxnSpLocks/>
                <a:stCxn id="36" idx="2"/>
                <a:endCxn id="32" idx="0"/>
              </p:cNvCxnSpPr>
              <p:nvPr/>
            </p:nvCxnSpPr>
            <p:spPr>
              <a:xfrm>
                <a:off x="6375599" y="5174479"/>
                <a:ext cx="183345" cy="31577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4B29B42-140F-9D48-96AA-1FDE38338497}"/>
                </a:ext>
              </a:extLst>
            </p:cNvPr>
            <p:cNvGrpSpPr/>
            <p:nvPr/>
          </p:nvGrpSpPr>
          <p:grpSpPr>
            <a:xfrm>
              <a:off x="9090769" y="2076037"/>
              <a:ext cx="2017468" cy="1581452"/>
              <a:chOff x="11283131" y="2249938"/>
              <a:chExt cx="2017468" cy="1581452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D94F783-FAA0-7140-9143-A53A221F2487}"/>
                  </a:ext>
                </a:extLst>
              </p:cNvPr>
              <p:cNvSpPr/>
              <p:nvPr/>
            </p:nvSpPr>
            <p:spPr>
              <a:xfrm>
                <a:off x="12386879" y="2484239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1A4E1621-E943-B740-AA85-7D99BD351A80}"/>
                      </a:ext>
                    </a:extLst>
                  </p:cNvPr>
                  <p:cNvSpPr txBox="1"/>
                  <p:nvPr/>
                </p:nvSpPr>
                <p:spPr>
                  <a:xfrm>
                    <a:off x="12348309" y="2249938"/>
                    <a:ext cx="207365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sub>
                          </m:sSub>
                        </m:oMath>
                      </m:oMathPara>
                    </a14:m>
                    <a:endParaRPr lang="de-DE" sz="1200" dirty="0"/>
                  </a:p>
                </p:txBody>
              </p:sp>
            </mc:Choice>
            <mc:Fallback xmlns="">
              <p:sp>
                <p:nvSpPr>
                  <p:cNvPr id="130" name="TextBox 129">
                    <a:extLst>
                      <a:ext uri="{FF2B5EF4-FFF2-40B4-BE49-F238E27FC236}">
                        <a16:creationId xmlns:a16="http://schemas.microsoft.com/office/drawing/2014/main" id="{E550A1C3-5558-8242-9325-20695BA2F72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348309" y="2249938"/>
                    <a:ext cx="207365" cy="215444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 l="-25000" b="-25000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5898DB5D-FCAB-4B44-9878-C05E5F3E1685}"/>
                  </a:ext>
                </a:extLst>
              </p:cNvPr>
              <p:cNvCxnSpPr>
                <a:cxnSpLocks/>
                <a:endCxn id="17" idx="1"/>
              </p:cNvCxnSpPr>
              <p:nvPr/>
            </p:nvCxnSpPr>
            <p:spPr>
              <a:xfrm flipV="1">
                <a:off x="11284328" y="2556239"/>
                <a:ext cx="1102551" cy="750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1C3E3A1D-2143-2E44-A345-31C948541D50}"/>
                  </a:ext>
                </a:extLst>
              </p:cNvPr>
              <p:cNvCxnSpPr>
                <a:cxnSpLocks/>
                <a:endCxn id="17" idx="2"/>
              </p:cNvCxnSpPr>
              <p:nvPr/>
            </p:nvCxnSpPr>
            <p:spPr>
              <a:xfrm flipV="1">
                <a:off x="11283131" y="2628239"/>
                <a:ext cx="1175748" cy="120315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B110FD7B-DE45-CB44-A6DC-301D394EECB9}"/>
                  </a:ext>
                </a:extLst>
              </p:cNvPr>
              <p:cNvCxnSpPr>
                <a:cxnSpLocks/>
                <a:stCxn id="17" idx="3"/>
                <a:endCxn id="31" idx="2"/>
              </p:cNvCxnSpPr>
              <p:nvPr/>
            </p:nvCxnSpPr>
            <p:spPr>
              <a:xfrm flipV="1">
                <a:off x="12530879" y="2554592"/>
                <a:ext cx="769720" cy="164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8" name="Rectangle 77">
            <a:extLst>
              <a:ext uri="{FF2B5EF4-FFF2-40B4-BE49-F238E27FC236}">
                <a16:creationId xmlns:a16="http://schemas.microsoft.com/office/drawing/2014/main" id="{BC28288A-F355-6F4E-9C7F-943C9E07F018}"/>
              </a:ext>
            </a:extLst>
          </p:cNvPr>
          <p:cNvSpPr/>
          <p:nvPr/>
        </p:nvSpPr>
        <p:spPr>
          <a:xfrm>
            <a:off x="6826228" y="4122995"/>
            <a:ext cx="2254551" cy="18095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698AF535-09F8-E845-8095-865CD589ACAA}"/>
              </a:ext>
            </a:extLst>
          </p:cNvPr>
          <p:cNvSpPr/>
          <p:nvPr/>
        </p:nvSpPr>
        <p:spPr>
          <a:xfrm>
            <a:off x="9080779" y="4122995"/>
            <a:ext cx="2803508" cy="180957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682B7DEA-ACA8-644F-9028-C7049CEF6434}"/>
              </a:ext>
            </a:extLst>
          </p:cNvPr>
          <p:cNvGrpSpPr/>
          <p:nvPr/>
        </p:nvGrpSpPr>
        <p:grpSpPr>
          <a:xfrm>
            <a:off x="9083692" y="4222610"/>
            <a:ext cx="2760308" cy="1683304"/>
            <a:chOff x="5168586" y="4222610"/>
            <a:chExt cx="2760308" cy="168330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509FA091-CDC4-2641-BB72-D08D5CB75400}"/>
                    </a:ext>
                  </a:extLst>
                </p:cNvPr>
                <p:cNvSpPr txBox="1"/>
                <p:nvPr/>
              </p:nvSpPr>
              <p:spPr>
                <a:xfrm>
                  <a:off x="5168586" y="4612123"/>
                  <a:ext cx="1152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𝑇𝑟𝑎𝑣𝑒</m:t>
                            </m:r>
                            <m:r>
                              <a:rPr lang="de-DE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𝑙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C4A242E0-8E1B-384B-A051-0C847F35AF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68586" y="4612123"/>
                  <a:ext cx="1152000" cy="415661"/>
                </a:xfrm>
                <a:prstGeom prst="ellipse">
                  <a:avLst/>
                </a:prstGeom>
                <a:blipFill>
                  <a:blip r:embed="rId2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A135C64B-4275-1A46-B4A3-F61E0F15F51F}"/>
                </a:ext>
              </a:extLst>
            </p:cNvPr>
            <p:cNvCxnSpPr>
              <a:cxnSpLocks/>
              <a:stCxn id="81" idx="5"/>
              <a:endCxn id="95" idx="1"/>
            </p:cNvCxnSpPr>
            <p:nvPr/>
          </p:nvCxnSpPr>
          <p:spPr>
            <a:xfrm>
              <a:off x="6151880" y="4966912"/>
              <a:ext cx="151719" cy="1355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B70245D9-B03C-AF4E-9BE3-24F48DFDFE0B}"/>
                </a:ext>
              </a:extLst>
            </p:cNvPr>
            <p:cNvCxnSpPr>
              <a:cxnSpLocks/>
              <a:stCxn id="95" idx="0"/>
              <a:endCxn id="90" idx="4"/>
            </p:cNvCxnSpPr>
            <p:nvPr/>
          </p:nvCxnSpPr>
          <p:spPr>
            <a:xfrm flipV="1">
              <a:off x="6375599" y="4638271"/>
              <a:ext cx="184542" cy="3922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337D1AF3-3F13-034A-92B6-9E4514821030}"/>
                </a:ext>
              </a:extLst>
            </p:cNvPr>
            <p:cNvGrpSpPr/>
            <p:nvPr/>
          </p:nvGrpSpPr>
          <p:grpSpPr>
            <a:xfrm>
              <a:off x="6088390" y="5030479"/>
              <a:ext cx="359209" cy="409842"/>
              <a:chOff x="6783444" y="4056790"/>
              <a:chExt cx="359209" cy="409842"/>
            </a:xfrm>
          </p:grpSpPr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513FE0BF-63CB-CC45-B4F2-7490B316F8EE}"/>
                  </a:ext>
                </a:extLst>
              </p:cNvPr>
              <p:cNvSpPr/>
              <p:nvPr/>
            </p:nvSpPr>
            <p:spPr>
              <a:xfrm>
                <a:off x="6998653" y="4056790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6" name="TextBox 95">
                    <a:extLst>
                      <a:ext uri="{FF2B5EF4-FFF2-40B4-BE49-F238E27FC236}">
                        <a16:creationId xmlns:a16="http://schemas.microsoft.com/office/drawing/2014/main" id="{3D55E5EC-1901-6043-B73E-EB5FA4F536B0}"/>
                      </a:ext>
                    </a:extLst>
                  </p:cNvPr>
                  <p:cNvSpPr txBox="1"/>
                  <p:nvPr/>
                </p:nvSpPr>
                <p:spPr>
                  <a:xfrm>
                    <a:off x="6783444" y="4200212"/>
                    <a:ext cx="335156" cy="26642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</m:sup>
                          </m:sSubSup>
                        </m:oMath>
                      </m:oMathPara>
                    </a14:m>
                    <a:endParaRPr lang="de-DE" sz="1400" dirty="0"/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5EFF4C23-AA02-244E-855F-0109E6DA1F5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83444" y="4200212"/>
                    <a:ext cx="335156" cy="266420"/>
                  </a:xfrm>
                  <a:prstGeom prst="rect">
                    <a:avLst/>
                  </a:prstGeom>
                  <a:blipFill>
                    <a:blip r:embed="rId26"/>
                    <a:stretch>
                      <a:fillRect l="-18519" b="-22727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3190E25B-B6FB-9147-9892-9C7FED929F68}"/>
                </a:ext>
              </a:extLst>
            </p:cNvPr>
            <p:cNvCxnSpPr>
              <a:cxnSpLocks/>
              <a:stCxn id="90" idx="4"/>
              <a:endCxn id="93" idx="0"/>
            </p:cNvCxnSpPr>
            <p:nvPr/>
          </p:nvCxnSpPr>
          <p:spPr>
            <a:xfrm>
              <a:off x="6560141" y="4638271"/>
              <a:ext cx="185039" cy="3925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1A7ED378-A095-FA4E-9E34-67B5DFEE20D0}"/>
                </a:ext>
              </a:extLst>
            </p:cNvPr>
            <p:cNvCxnSpPr>
              <a:cxnSpLocks/>
              <a:stCxn id="91" idx="0"/>
              <a:endCxn id="93" idx="2"/>
            </p:cNvCxnSpPr>
            <p:nvPr/>
          </p:nvCxnSpPr>
          <p:spPr>
            <a:xfrm flipV="1">
              <a:off x="6558944" y="5174805"/>
              <a:ext cx="186236" cy="3154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F71911B0-7208-4940-972A-89EDDB3611C2}"/>
                </a:ext>
              </a:extLst>
            </p:cNvPr>
            <p:cNvCxnSpPr>
              <a:cxnSpLocks/>
              <a:stCxn id="93" idx="3"/>
              <a:endCxn id="89" idx="3"/>
            </p:cNvCxnSpPr>
            <p:nvPr/>
          </p:nvCxnSpPr>
          <p:spPr>
            <a:xfrm flipV="1">
              <a:off x="6817180" y="4966912"/>
              <a:ext cx="128420" cy="1358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CA87AEE6-BE05-3A4B-B25B-FAB3A4B19005}"/>
                </a:ext>
              </a:extLst>
            </p:cNvPr>
            <p:cNvGrpSpPr/>
            <p:nvPr/>
          </p:nvGrpSpPr>
          <p:grpSpPr>
            <a:xfrm>
              <a:off x="6673180" y="5030805"/>
              <a:ext cx="386595" cy="408488"/>
              <a:chOff x="7368234" y="4057116"/>
              <a:chExt cx="386595" cy="408488"/>
            </a:xfrm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438A17A8-F069-F34E-8B81-37D8DE1CE8BB}"/>
                  </a:ext>
                </a:extLst>
              </p:cNvPr>
              <p:cNvSpPr/>
              <p:nvPr/>
            </p:nvSpPr>
            <p:spPr>
              <a:xfrm>
                <a:off x="7368234" y="4057116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4" name="TextBox 93">
                    <a:extLst>
                      <a:ext uri="{FF2B5EF4-FFF2-40B4-BE49-F238E27FC236}">
                        <a16:creationId xmlns:a16="http://schemas.microsoft.com/office/drawing/2014/main" id="{444F11E7-D6CE-B846-A613-A4DE2D464539}"/>
                      </a:ext>
                    </a:extLst>
                  </p:cNvPr>
                  <p:cNvSpPr txBox="1"/>
                  <p:nvPr/>
                </p:nvSpPr>
                <p:spPr>
                  <a:xfrm>
                    <a:off x="7419673" y="4198095"/>
                    <a:ext cx="335156" cy="26750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</m:sup>
                          </m:sSubSup>
                        </m:oMath>
                      </m:oMathPara>
                    </a14:m>
                    <a:endParaRPr lang="de-DE" sz="1400" dirty="0"/>
                  </a:p>
                </p:txBody>
              </p:sp>
            </mc:Choice>
            <mc:Fallback xmlns="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6F181D50-C1B1-B942-B62D-761D96E5434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19673" y="4198095"/>
                    <a:ext cx="335156" cy="267509"/>
                  </a:xfrm>
                  <a:prstGeom prst="rect">
                    <a:avLst/>
                  </a:prstGeom>
                  <a:blipFill>
                    <a:blip r:embed="rId27"/>
                    <a:stretch>
                      <a:fillRect l="-18519" b="-22727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74CDFF54-42A8-E84A-AEC5-0DE9D6FEA2B0}"/>
                    </a:ext>
                  </a:extLst>
                </p:cNvPr>
                <p:cNvSpPr txBox="1"/>
                <p:nvPr/>
              </p:nvSpPr>
              <p:spPr>
                <a:xfrm>
                  <a:off x="6776894" y="4612123"/>
                  <a:ext cx="1152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𝑇𝑟𝑒𝑎𝑡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41BB3B2E-E5BB-2947-82F8-03AC37984D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6894" y="4612123"/>
                  <a:ext cx="1152000" cy="415661"/>
                </a:xfrm>
                <a:prstGeom prst="ellipse">
                  <a:avLst/>
                </a:prstGeom>
                <a:blipFill>
                  <a:blip r:embed="rId2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B1326201-23F9-B140-84D8-5DF4535B3314}"/>
                    </a:ext>
                  </a:extLst>
                </p:cNvPr>
                <p:cNvSpPr txBox="1"/>
                <p:nvPr/>
              </p:nvSpPr>
              <p:spPr>
                <a:xfrm>
                  <a:off x="5984141" y="4222610"/>
                  <a:ext cx="1152000" cy="415661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B1326201-23F9-B140-84D8-5DF4535B33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84141" y="4222610"/>
                  <a:ext cx="1152000" cy="415661"/>
                </a:xfrm>
                <a:prstGeom prst="ellipse">
                  <a:avLst/>
                </a:prstGeom>
                <a:blipFill>
                  <a:blip r:embed="rId29"/>
                  <a:stretch>
                    <a:fillRect b="-5714"/>
                  </a:stretch>
                </a:blipFill>
                <a:ln w="952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FCD48844-180B-0444-99EB-4EEDADE5C621}"/>
                    </a:ext>
                  </a:extLst>
                </p:cNvPr>
                <p:cNvSpPr txBox="1"/>
                <p:nvPr/>
              </p:nvSpPr>
              <p:spPr>
                <a:xfrm>
                  <a:off x="5982944" y="5490253"/>
                  <a:ext cx="1152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56C94064-8170-B249-AA0E-BE1C8357CC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82944" y="5490253"/>
                  <a:ext cx="1152000" cy="415661"/>
                </a:xfrm>
                <a:prstGeom prst="ellipse">
                  <a:avLst/>
                </a:prstGeom>
                <a:blipFill>
                  <a:blip r:embed="rId3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DB1EFE6C-CA3B-F348-97D6-C5CCD7B1D167}"/>
                </a:ext>
              </a:extLst>
            </p:cNvPr>
            <p:cNvCxnSpPr>
              <a:cxnSpLocks/>
              <a:stCxn id="95" idx="2"/>
              <a:endCxn id="91" idx="0"/>
            </p:cNvCxnSpPr>
            <p:nvPr/>
          </p:nvCxnSpPr>
          <p:spPr>
            <a:xfrm>
              <a:off x="6375599" y="5174479"/>
              <a:ext cx="183345" cy="31577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C4E57D04-A2A3-2B43-83EF-B20DD2424021}"/>
              </a:ext>
            </a:extLst>
          </p:cNvPr>
          <p:cNvGrpSpPr/>
          <p:nvPr/>
        </p:nvGrpSpPr>
        <p:grpSpPr>
          <a:xfrm>
            <a:off x="6902996" y="4104138"/>
            <a:ext cx="2996251" cy="1801776"/>
            <a:chOff x="6987780" y="4104138"/>
            <a:chExt cx="2996251" cy="18017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9A1D2263-49B6-114B-8DD6-514E5E6AF151}"/>
                    </a:ext>
                  </a:extLst>
                </p:cNvPr>
                <p:cNvSpPr txBox="1"/>
                <p:nvPr/>
              </p:nvSpPr>
              <p:spPr>
                <a:xfrm>
                  <a:off x="6987780" y="5490253"/>
                  <a:ext cx="1333051" cy="415661"/>
                </a:xfrm>
                <a:prstGeom prst="ellipse">
                  <a:avLst/>
                </a:prstGeom>
                <a:solidFill>
                  <a:schemeClr val="accent6"/>
                </a:solidFill>
                <a:ln w="19050"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  <m:r>
                                  <a:rPr lang="de-DE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9A1D2263-49B6-114B-8DD6-514E5E6AF1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87780" y="5490253"/>
                  <a:ext cx="1333051" cy="415661"/>
                </a:xfrm>
                <a:prstGeom prst="ellipse">
                  <a:avLst/>
                </a:prstGeom>
                <a:blipFill>
                  <a:blip r:embed="rId31"/>
                  <a:stretch>
                    <a:fillRect/>
                  </a:stretch>
                </a:blipFill>
                <a:ln w="190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7C413A4E-54F6-0E44-AEEE-D067CE2BF987}"/>
                    </a:ext>
                  </a:extLst>
                </p:cNvPr>
                <p:cNvSpPr txBox="1"/>
                <p:nvPr/>
              </p:nvSpPr>
              <p:spPr>
                <a:xfrm>
                  <a:off x="6988977" y="4222610"/>
                  <a:ext cx="1333051" cy="415661"/>
                </a:xfrm>
                <a:prstGeom prst="ellipse">
                  <a:avLst/>
                </a:prstGeom>
                <a:solidFill>
                  <a:schemeClr val="accent6"/>
                </a:solidFill>
                <a:ln w="19050"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  <m:r>
                                  <a:rPr lang="de-DE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7C413A4E-54F6-0E44-AEEE-D067CE2BF9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88977" y="4222610"/>
                  <a:ext cx="1333051" cy="415661"/>
                </a:xfrm>
                <a:prstGeom prst="ellipse">
                  <a:avLst/>
                </a:prstGeom>
                <a:blipFill>
                  <a:blip r:embed="rId32"/>
                  <a:stretch>
                    <a:fillRect b="-5556"/>
                  </a:stretch>
                </a:blipFill>
                <a:ln w="190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F1885C13-5214-B343-941A-555BB636FC2A}"/>
                </a:ext>
              </a:extLst>
            </p:cNvPr>
            <p:cNvGrpSpPr/>
            <p:nvPr/>
          </p:nvGrpSpPr>
          <p:grpSpPr>
            <a:xfrm>
              <a:off x="8320831" y="4104138"/>
              <a:ext cx="1663200" cy="1593946"/>
              <a:chOff x="11540097" y="4104138"/>
              <a:chExt cx="1663200" cy="1593946"/>
            </a:xfrm>
          </p:grpSpPr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78467A6F-BE29-B340-AEA9-EF4EE7ACD96D}"/>
                  </a:ext>
                </a:extLst>
              </p:cNvPr>
              <p:cNvSpPr/>
              <p:nvPr/>
            </p:nvSpPr>
            <p:spPr>
              <a:xfrm>
                <a:off x="12316461" y="4358440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2" name="TextBox 101">
                    <a:extLst>
                      <a:ext uri="{FF2B5EF4-FFF2-40B4-BE49-F238E27FC236}">
                        <a16:creationId xmlns:a16="http://schemas.microsoft.com/office/drawing/2014/main" id="{DBA080E8-6518-7F4D-B6D5-F2BBC3473AAA}"/>
                      </a:ext>
                    </a:extLst>
                  </p:cNvPr>
                  <p:cNvSpPr txBox="1"/>
                  <p:nvPr/>
                </p:nvSpPr>
                <p:spPr>
                  <a:xfrm>
                    <a:off x="12284808" y="4104138"/>
                    <a:ext cx="207364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sub>
                          </m:sSub>
                        </m:oMath>
                      </m:oMathPara>
                    </a14:m>
                    <a:endParaRPr lang="de-DE" sz="1400" dirty="0"/>
                  </a:p>
                </p:txBody>
              </p:sp>
            </mc:Choice>
            <mc:Fallback xmlns="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FE152832-4E0D-D94A-BAA7-4B3B2386239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284808" y="4104138"/>
                    <a:ext cx="207364" cy="215444"/>
                  </a:xfrm>
                  <a:prstGeom prst="rect">
                    <a:avLst/>
                  </a:prstGeom>
                  <a:blipFill>
                    <a:blip r:embed="rId33"/>
                    <a:stretch>
                      <a:fillRect l="-23529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BD062AD9-F3B9-E749-A30F-22E4E7E976B0}"/>
                  </a:ext>
                </a:extLst>
              </p:cNvPr>
              <p:cNvCxnSpPr>
                <a:cxnSpLocks/>
                <a:stCxn id="99" idx="6"/>
                <a:endCxn id="101" idx="1"/>
              </p:cNvCxnSpPr>
              <p:nvPr/>
            </p:nvCxnSpPr>
            <p:spPr>
              <a:xfrm flipV="1">
                <a:off x="11541294" y="4430440"/>
                <a:ext cx="775167" cy="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A78F587C-B5AB-044B-80B4-3D7C2D68E200}"/>
                  </a:ext>
                </a:extLst>
              </p:cNvPr>
              <p:cNvCxnSpPr>
                <a:cxnSpLocks/>
                <a:stCxn id="98" idx="6"/>
                <a:endCxn id="101" idx="2"/>
              </p:cNvCxnSpPr>
              <p:nvPr/>
            </p:nvCxnSpPr>
            <p:spPr>
              <a:xfrm flipV="1">
                <a:off x="11540097" y="4502440"/>
                <a:ext cx="848364" cy="119564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E9DCCAE5-46A0-6B46-B176-94BC4C07F06D}"/>
                  </a:ext>
                </a:extLst>
              </p:cNvPr>
              <p:cNvCxnSpPr>
                <a:cxnSpLocks/>
                <a:stCxn id="101" idx="3"/>
                <a:endCxn id="90" idx="2"/>
              </p:cNvCxnSpPr>
              <p:nvPr/>
            </p:nvCxnSpPr>
            <p:spPr>
              <a:xfrm>
                <a:off x="12460461" y="4430440"/>
                <a:ext cx="742836" cy="1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6" name="Rectangle 105">
            <a:extLst>
              <a:ext uri="{FF2B5EF4-FFF2-40B4-BE49-F238E27FC236}">
                <a16:creationId xmlns:a16="http://schemas.microsoft.com/office/drawing/2014/main" id="{8ABB6751-D605-BA45-B141-087F463F2209}"/>
              </a:ext>
            </a:extLst>
          </p:cNvPr>
          <p:cNvSpPr/>
          <p:nvPr/>
        </p:nvSpPr>
        <p:spPr>
          <a:xfrm>
            <a:off x="3888325" y="4122995"/>
            <a:ext cx="2871876" cy="18111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C357D94-E8BB-024C-AA87-7DDABF63D3A3}"/>
              </a:ext>
            </a:extLst>
          </p:cNvPr>
          <p:cNvGrpSpPr/>
          <p:nvPr/>
        </p:nvGrpSpPr>
        <p:grpSpPr>
          <a:xfrm>
            <a:off x="3956693" y="4201455"/>
            <a:ext cx="2760308" cy="1683304"/>
            <a:chOff x="5168586" y="4222610"/>
            <a:chExt cx="2760308" cy="168330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" name="TextBox 107">
                  <a:extLst>
                    <a:ext uri="{FF2B5EF4-FFF2-40B4-BE49-F238E27FC236}">
                      <a16:creationId xmlns:a16="http://schemas.microsoft.com/office/drawing/2014/main" id="{E30A8BD2-190A-9241-AEFE-8E477CCED967}"/>
                    </a:ext>
                  </a:extLst>
                </p:cNvPr>
                <p:cNvSpPr txBox="1"/>
                <p:nvPr/>
              </p:nvSpPr>
              <p:spPr>
                <a:xfrm>
                  <a:off x="5168586" y="4612123"/>
                  <a:ext cx="1152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𝑇𝑟𝑎𝑣𝑒</m:t>
                            </m:r>
                            <m:r>
                              <a:rPr lang="de-DE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𝑙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ACE82126-CD28-7B47-9EA2-AA519E7CC2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68586" y="4612123"/>
                  <a:ext cx="1152000" cy="415661"/>
                </a:xfrm>
                <a:prstGeom prst="ellipse">
                  <a:avLst/>
                </a:prstGeom>
                <a:blipFill>
                  <a:blip r:embed="rId3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A79B89D0-40B6-3143-A2CF-CFEAF1A74EB6}"/>
                </a:ext>
              </a:extLst>
            </p:cNvPr>
            <p:cNvCxnSpPr>
              <a:cxnSpLocks/>
              <a:stCxn id="108" idx="5"/>
              <a:endCxn id="122" idx="1"/>
            </p:cNvCxnSpPr>
            <p:nvPr/>
          </p:nvCxnSpPr>
          <p:spPr>
            <a:xfrm>
              <a:off x="6151880" y="4966912"/>
              <a:ext cx="151719" cy="1355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9054EFA9-AF95-BA46-B6E7-DACD18E66A34}"/>
                </a:ext>
              </a:extLst>
            </p:cNvPr>
            <p:cNvCxnSpPr>
              <a:cxnSpLocks/>
              <a:stCxn id="122" idx="0"/>
              <a:endCxn id="117" idx="4"/>
            </p:cNvCxnSpPr>
            <p:nvPr/>
          </p:nvCxnSpPr>
          <p:spPr>
            <a:xfrm flipV="1">
              <a:off x="6375599" y="4638271"/>
              <a:ext cx="184542" cy="3922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560DDF84-A125-6C44-A1E5-5A5120946BF8}"/>
                </a:ext>
              </a:extLst>
            </p:cNvPr>
            <p:cNvGrpSpPr/>
            <p:nvPr/>
          </p:nvGrpSpPr>
          <p:grpSpPr>
            <a:xfrm>
              <a:off x="6088390" y="5030479"/>
              <a:ext cx="359209" cy="409842"/>
              <a:chOff x="6783444" y="4056790"/>
              <a:chExt cx="359209" cy="409842"/>
            </a:xfrm>
          </p:grpSpPr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0A5582C9-8A67-4B42-8E5B-7856EE459735}"/>
                  </a:ext>
                </a:extLst>
              </p:cNvPr>
              <p:cNvSpPr/>
              <p:nvPr/>
            </p:nvSpPr>
            <p:spPr>
              <a:xfrm>
                <a:off x="6998653" y="4056790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3" name="TextBox 122">
                    <a:extLst>
                      <a:ext uri="{FF2B5EF4-FFF2-40B4-BE49-F238E27FC236}">
                        <a16:creationId xmlns:a16="http://schemas.microsoft.com/office/drawing/2014/main" id="{73EE2CC0-FE97-8847-8523-AC86C7D6DC9E}"/>
                      </a:ext>
                    </a:extLst>
                  </p:cNvPr>
                  <p:cNvSpPr txBox="1"/>
                  <p:nvPr/>
                </p:nvSpPr>
                <p:spPr>
                  <a:xfrm>
                    <a:off x="6783444" y="4200212"/>
                    <a:ext cx="341952" cy="26642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oMath>
                      </m:oMathPara>
                    </a14:m>
                    <a:endParaRPr lang="de-DE" sz="1400" dirty="0"/>
                  </a:p>
                </p:txBody>
              </p:sp>
            </mc:Choice>
            <mc:Fallback xmlns="">
              <p:sp>
                <p:nvSpPr>
                  <p:cNvPr id="53" name="TextBox 52">
                    <a:extLst>
                      <a:ext uri="{FF2B5EF4-FFF2-40B4-BE49-F238E27FC236}">
                        <a16:creationId xmlns:a16="http://schemas.microsoft.com/office/drawing/2014/main" id="{AA347CC2-065C-1540-A23F-D9FB4561713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83444" y="4200212"/>
                    <a:ext cx="341952" cy="266420"/>
                  </a:xfrm>
                  <a:prstGeom prst="rect">
                    <a:avLst/>
                  </a:prstGeom>
                  <a:blipFill>
                    <a:blip r:embed="rId35"/>
                    <a:stretch>
                      <a:fillRect l="-22222" b="-22727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3A2FD7F7-46E3-F142-B4CD-B6C87872A45B}"/>
                </a:ext>
              </a:extLst>
            </p:cNvPr>
            <p:cNvCxnSpPr>
              <a:cxnSpLocks/>
              <a:stCxn id="117" idx="4"/>
              <a:endCxn id="120" idx="0"/>
            </p:cNvCxnSpPr>
            <p:nvPr/>
          </p:nvCxnSpPr>
          <p:spPr>
            <a:xfrm>
              <a:off x="6560141" y="4638271"/>
              <a:ext cx="185039" cy="3925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DAB3C135-02AA-5A4D-8F22-0990AA5CBE70}"/>
                </a:ext>
              </a:extLst>
            </p:cNvPr>
            <p:cNvCxnSpPr>
              <a:cxnSpLocks/>
              <a:stCxn id="118" idx="0"/>
              <a:endCxn id="120" idx="2"/>
            </p:cNvCxnSpPr>
            <p:nvPr/>
          </p:nvCxnSpPr>
          <p:spPr>
            <a:xfrm flipV="1">
              <a:off x="6558944" y="5174805"/>
              <a:ext cx="186236" cy="3154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F1E630D0-0AD3-C74D-A350-11BD00233417}"/>
                </a:ext>
              </a:extLst>
            </p:cNvPr>
            <p:cNvCxnSpPr>
              <a:cxnSpLocks/>
              <a:stCxn id="120" idx="3"/>
              <a:endCxn id="116" idx="3"/>
            </p:cNvCxnSpPr>
            <p:nvPr/>
          </p:nvCxnSpPr>
          <p:spPr>
            <a:xfrm flipV="1">
              <a:off x="6817180" y="4966912"/>
              <a:ext cx="128420" cy="1358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CE38EFF2-9CC7-F144-ABC4-BC01AE27E4CC}"/>
                </a:ext>
              </a:extLst>
            </p:cNvPr>
            <p:cNvGrpSpPr/>
            <p:nvPr/>
          </p:nvGrpSpPr>
          <p:grpSpPr>
            <a:xfrm>
              <a:off x="6673180" y="5030805"/>
              <a:ext cx="393391" cy="408488"/>
              <a:chOff x="7368234" y="4057116"/>
              <a:chExt cx="393391" cy="408488"/>
            </a:xfrm>
          </p:grpSpPr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6A4D7885-DEB5-1D47-A055-988C7CC520FD}"/>
                  </a:ext>
                </a:extLst>
              </p:cNvPr>
              <p:cNvSpPr/>
              <p:nvPr/>
            </p:nvSpPr>
            <p:spPr>
              <a:xfrm>
                <a:off x="7368234" y="4057116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1" name="TextBox 120">
                    <a:extLst>
                      <a:ext uri="{FF2B5EF4-FFF2-40B4-BE49-F238E27FC236}">
                        <a16:creationId xmlns:a16="http://schemas.microsoft.com/office/drawing/2014/main" id="{9D316ED3-D935-E04A-B743-E4D9DC207CBE}"/>
                      </a:ext>
                    </a:extLst>
                  </p:cNvPr>
                  <p:cNvSpPr txBox="1"/>
                  <p:nvPr/>
                </p:nvSpPr>
                <p:spPr>
                  <a:xfrm>
                    <a:off x="7419673" y="4198095"/>
                    <a:ext cx="341952" cy="26750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oMath>
                      </m:oMathPara>
                    </a14:m>
                    <a:endParaRPr lang="de-DE" sz="1400" dirty="0"/>
                  </a:p>
                </p:txBody>
              </p:sp>
            </mc:Choice>
            <mc:Fallback xmlns="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2972E01F-10DF-794B-BC34-D9FAE05EAB4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19673" y="4198095"/>
                    <a:ext cx="341952" cy="267509"/>
                  </a:xfrm>
                  <a:prstGeom prst="rect">
                    <a:avLst/>
                  </a:prstGeom>
                  <a:blipFill>
                    <a:blip r:embed="rId36"/>
                    <a:stretch>
                      <a:fillRect l="-14286" b="-22727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TextBox 115">
                  <a:extLst>
                    <a:ext uri="{FF2B5EF4-FFF2-40B4-BE49-F238E27FC236}">
                      <a16:creationId xmlns:a16="http://schemas.microsoft.com/office/drawing/2014/main" id="{DD8EF602-F4D3-8E4C-8A09-A9177EBE352D}"/>
                    </a:ext>
                  </a:extLst>
                </p:cNvPr>
                <p:cNvSpPr txBox="1"/>
                <p:nvPr/>
              </p:nvSpPr>
              <p:spPr>
                <a:xfrm>
                  <a:off x="6776894" y="4612123"/>
                  <a:ext cx="1152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𝑇𝑟𝑒𝑎𝑡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5A7310CC-18C8-804D-865D-F418636D25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6894" y="4612123"/>
                  <a:ext cx="1152000" cy="415661"/>
                </a:xfrm>
                <a:prstGeom prst="ellipse">
                  <a:avLst/>
                </a:prstGeom>
                <a:blipFill>
                  <a:blip r:embed="rId3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TextBox 116">
                  <a:extLst>
                    <a:ext uri="{FF2B5EF4-FFF2-40B4-BE49-F238E27FC236}">
                      <a16:creationId xmlns:a16="http://schemas.microsoft.com/office/drawing/2014/main" id="{CF643035-F497-5A41-AE58-899406A077D1}"/>
                    </a:ext>
                  </a:extLst>
                </p:cNvPr>
                <p:cNvSpPr txBox="1"/>
                <p:nvPr/>
              </p:nvSpPr>
              <p:spPr>
                <a:xfrm>
                  <a:off x="5984141" y="4222610"/>
                  <a:ext cx="1152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12ACEAFB-2B99-1644-9B84-CF42C669EC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84141" y="4222610"/>
                  <a:ext cx="1152000" cy="415661"/>
                </a:xfrm>
                <a:prstGeom prst="ellipse">
                  <a:avLst/>
                </a:prstGeom>
                <a:blipFill>
                  <a:blip r:embed="rId38"/>
                  <a:stretch>
                    <a:fillRect b="-2857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8" name="TextBox 117">
                  <a:extLst>
                    <a:ext uri="{FF2B5EF4-FFF2-40B4-BE49-F238E27FC236}">
                      <a16:creationId xmlns:a16="http://schemas.microsoft.com/office/drawing/2014/main" id="{1E1B0E04-EF19-C64F-878C-CF5E3E7CE67C}"/>
                    </a:ext>
                  </a:extLst>
                </p:cNvPr>
                <p:cNvSpPr txBox="1"/>
                <p:nvPr/>
              </p:nvSpPr>
              <p:spPr>
                <a:xfrm>
                  <a:off x="5982944" y="5490253"/>
                  <a:ext cx="1152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4F0D919A-9DBA-8643-914E-D4F25F6260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82944" y="5490253"/>
                  <a:ext cx="1152000" cy="415661"/>
                </a:xfrm>
                <a:prstGeom prst="ellipse">
                  <a:avLst/>
                </a:prstGeom>
                <a:blipFill>
                  <a:blip r:embed="rId3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D8062225-D71C-AA4E-A5A8-182858A45416}"/>
                </a:ext>
              </a:extLst>
            </p:cNvPr>
            <p:cNvCxnSpPr>
              <a:cxnSpLocks/>
              <a:stCxn id="122" idx="2"/>
              <a:endCxn id="118" idx="0"/>
            </p:cNvCxnSpPr>
            <p:nvPr/>
          </p:nvCxnSpPr>
          <p:spPr>
            <a:xfrm>
              <a:off x="6375599" y="5174479"/>
              <a:ext cx="183345" cy="31577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30BD531D-5819-FA49-B591-E96C80DC9525}"/>
              </a:ext>
            </a:extLst>
          </p:cNvPr>
          <p:cNvGrpSpPr/>
          <p:nvPr/>
        </p:nvGrpSpPr>
        <p:grpSpPr>
          <a:xfrm>
            <a:off x="4106818" y="4277111"/>
            <a:ext cx="665430" cy="267766"/>
            <a:chOff x="3347296" y="4271099"/>
            <a:chExt cx="665430" cy="267766"/>
          </a:xfrm>
        </p:grpSpPr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5087D777-9A0B-4A49-9A4A-980583B10367}"/>
                </a:ext>
              </a:extLst>
            </p:cNvPr>
            <p:cNvSpPr/>
            <p:nvPr/>
          </p:nvSpPr>
          <p:spPr>
            <a:xfrm>
              <a:off x="3684991" y="4334691"/>
              <a:ext cx="144000" cy="144000"/>
            </a:xfrm>
            <a:prstGeom prst="rect">
              <a:avLst/>
            </a:prstGeom>
            <a:solidFill>
              <a:schemeClr val="tx2">
                <a:lumMod val="9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56FB5CD8-4CEE-6C44-8B8B-D3DC59AB565E}"/>
                    </a:ext>
                  </a:extLst>
                </p:cNvPr>
                <p:cNvSpPr txBox="1"/>
                <p:nvPr/>
              </p:nvSpPr>
              <p:spPr>
                <a:xfrm>
                  <a:off x="3347296" y="4271099"/>
                  <a:ext cx="341952" cy="2677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A4B8D3C0-81A7-3D4D-A257-F8575B7559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7296" y="4271099"/>
                  <a:ext cx="341952" cy="267766"/>
                </a:xfrm>
                <a:prstGeom prst="rect">
                  <a:avLst/>
                </a:prstGeom>
                <a:blipFill>
                  <a:blip r:embed="rId40"/>
                  <a:stretch>
                    <a:fillRect l="-14286" b="-2272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7C3BF668-0B69-D54E-A744-3F751C8E3F10}"/>
                </a:ext>
              </a:extLst>
            </p:cNvPr>
            <p:cNvCxnSpPr>
              <a:cxnSpLocks/>
              <a:stCxn id="125" idx="3"/>
              <a:endCxn id="117" idx="2"/>
            </p:cNvCxnSpPr>
            <p:nvPr/>
          </p:nvCxnSpPr>
          <p:spPr>
            <a:xfrm flipV="1">
              <a:off x="3828991" y="4403274"/>
              <a:ext cx="183735" cy="341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405182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12FF6D2-C5B2-734A-9276-EBD55B01750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de-DE" dirty="0"/>
                  <a:t>Wie sieht das bei DBNs aus? DBN ausrollen: Beispiel –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de-DE" b="0" i="1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12FF6D2-C5B2-734A-9276-EBD55B01750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766" t="-4255" b="-2127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BD4722-ACA1-7E46-B00D-5B37B1C14B1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0001" y="1665065"/>
                <a:ext cx="3250296" cy="4361661"/>
              </a:xfrm>
            </p:spPr>
            <p:txBody>
              <a:bodyPr>
                <a:normAutofit fontScale="85000" lnSpcReduction="10000"/>
              </a:bodyPr>
              <a:lstStyle/>
              <a:p>
                <a:r>
                  <a:rPr lang="de-DE" dirty="0"/>
                  <a:t>Ausgerolltes Modell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∪</m:t>
                      </m:r>
                      <m:nary>
                        <m:naryPr>
                          <m:chr m:val="⋃"/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  <m:e>
                          <m:sSup>
                            <m:sSupPr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→|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de-DE" dirty="0"/>
              </a:p>
              <a:p>
                <a:r>
                  <a:rPr lang="de-DE" dirty="0"/>
                  <a:t>DBN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</m:t>
                            </m:r>
                          </m:sup>
                        </m:sSup>
                      </m:e>
                    </m:d>
                  </m:oMath>
                </a14:m>
                <a:r>
                  <a:rPr lang="de-DE" dirty="0"/>
                  <a:t> mit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2400" i="1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sup>
                            </m:sSup>
                          </m:e>
                          <m:e>
                            <m:sSup>
                              <m:sSupPr>
                                <m:ctrlPr>
                                  <a:rPr lang="de-DE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2400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de-DE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2400" i="1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</m:d>
                  </m:oMath>
                </a14:m>
                <a:br>
                  <a:rPr lang="de-DE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2400" i="1"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2400" i="1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      </m:t>
                        </m:r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2400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2400" i="1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</m:d>
                  </m:oMath>
                </a14:m>
                <a:endParaRPr lang="de-DE" dirty="0"/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2400" i="1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</m:d>
                              </m:sup>
                            </m:sSup>
                          </m:e>
                          <m:e>
                            <m:sSup>
                              <m:sSupPr>
                                <m:ctrlPr>
                                  <a:rPr lang="de-DE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2400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de-DE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2400" i="1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  <m:r>
                          <m:rPr>
                            <m:nor/>
                          </m:rPr>
                          <a:rPr lang="de-DE" sz="2400" dirty="0"/>
                          <m:t> 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2400" i="1"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</m:d>
                              </m:sup>
                            </m:sSup>
                          </m:e>
                          <m:e>
                            <m:sSup>
                              <m:sSupPr>
                                <m:ctrlPr>
                                  <a:rPr lang="de-DE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2400" i="1"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   </m:t>
                        </m:r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2400" i="1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</m:d>
                              </m:sup>
                            </m:sSup>
                          </m:e>
                          <m:e>
                            <m:sSup>
                              <m:sSupPr>
                                <m:ctrlPr>
                                  <a:rPr lang="de-DE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2400" i="1"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de-DE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2400" i="1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  <m:r>
                          <m:rPr>
                            <m:nor/>
                          </m:rPr>
                          <a:rPr lang="de-DE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de-DE" sz="2400" dirty="0"/>
                          <m:t> </m:t>
                        </m:r>
                        <m:r>
                          <a:rPr lang="de-DE" sz="2400" b="0" i="1" dirty="0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2400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</m:d>
                              </m:sup>
                            </m:sSup>
                          </m:e>
                          <m:e>
                            <m:sSup>
                              <m:sSupPr>
                                <m:ctrlPr>
                                  <a:rPr lang="de-DE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2400" i="1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de-DE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2400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   </m:t>
                        </m:r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2400" i="1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</m:d>
                              </m:sup>
                            </m:sSup>
                          </m:e>
                          <m:e>
                            <m:sSup>
                              <m:sSupPr>
                                <m:ctrlPr>
                                  <a:rPr lang="de-DE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2400" i="1"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de-DE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2400" i="1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</m:d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BD4722-ACA1-7E46-B00D-5B37B1C14B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1" y="1665065"/>
                <a:ext cx="3250296" cy="4361661"/>
              </a:xfrm>
              <a:blipFill>
                <a:blip r:embed="rId3"/>
                <a:stretch>
                  <a:fillRect l="-3891" t="-18841" r="-12451" b="-1942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C0E1F5-328B-A747-AB14-121C3B9EA23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904E8C-16C1-5F47-9EF1-2F5CF0C2A4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AA66DB-B8AA-B640-9B48-D0972C42A9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28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AEECD164-7F1F-364C-A6EE-FD46F3C20729}"/>
              </a:ext>
            </a:extLst>
          </p:cNvPr>
          <p:cNvSpPr/>
          <p:nvPr/>
        </p:nvSpPr>
        <p:spPr>
          <a:xfrm>
            <a:off x="3654957" y="2436959"/>
            <a:ext cx="2515764" cy="34630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D89D3E6-0DBD-774D-B8BC-4AC9EEA2F605}"/>
                  </a:ext>
                </a:extLst>
              </p:cNvPr>
              <p:cNvSpPr txBox="1"/>
              <p:nvPr/>
            </p:nvSpPr>
            <p:spPr>
              <a:xfrm>
                <a:off x="3703301" y="2492124"/>
                <a:ext cx="1709258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𝑊𝑒𝑎𝑡h𝑒𝑟</m:t>
                          </m:r>
                        </m:e>
                        <m:sup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D89D3E6-0DBD-774D-B8BC-4AC9EEA2F6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3301" y="2492124"/>
                <a:ext cx="1709258" cy="41566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E168BA8-01F0-3C44-B9B2-4EF086BB822A}"/>
                  </a:ext>
                </a:extLst>
              </p:cNvPr>
              <p:cNvSpPr txBox="1"/>
              <p:nvPr/>
            </p:nvSpPr>
            <p:spPr>
              <a:xfrm>
                <a:off x="3737010" y="3226860"/>
                <a:ext cx="1639381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𝑉𝑒𝑙𝑜𝑐𝑖𝑡𝑦</m:t>
                          </m:r>
                        </m:e>
                        <m:sup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E168BA8-01F0-3C44-B9B2-4EF086BB82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7010" y="3226860"/>
                <a:ext cx="1639381" cy="415661"/>
              </a:xfrm>
              <a:prstGeom prst="ellipse">
                <a:avLst/>
              </a:prstGeom>
              <a:blipFill>
                <a:blip r:embed="rId5"/>
                <a:stretch>
                  <a:fillRect b="-285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D9AE92A-1D83-444F-BB9C-C47636E6CCF5}"/>
                  </a:ext>
                </a:extLst>
              </p:cNvPr>
              <p:cNvSpPr txBox="1"/>
              <p:nvPr/>
            </p:nvSpPr>
            <p:spPr>
              <a:xfrm>
                <a:off x="3724994" y="3963665"/>
                <a:ext cx="1696726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𝐿𝑜𝑐𝑎𝑡𝑖𝑜𝑛</m:t>
                          </m:r>
                        </m:e>
                        <m:sup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D9AE92A-1D83-444F-BB9C-C47636E6CC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4994" y="3963665"/>
                <a:ext cx="1696726" cy="415661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9402972-6922-9242-8055-38A1D0A75B3A}"/>
                  </a:ext>
                </a:extLst>
              </p:cNvPr>
              <p:cNvSpPr txBox="1"/>
              <p:nvPr/>
            </p:nvSpPr>
            <p:spPr>
              <a:xfrm>
                <a:off x="3787973" y="4697093"/>
                <a:ext cx="1523698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𝐹𝑎𝑖𝑙𝑢𝑟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9402972-6922-9242-8055-38A1D0A75B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7973" y="4697093"/>
                <a:ext cx="1523698" cy="41566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B32B723-EF1B-8248-9FD0-9D0D634CC37E}"/>
                  </a:ext>
                </a:extLst>
              </p:cNvPr>
              <p:cNvSpPr txBox="1"/>
              <p:nvPr/>
            </p:nvSpPr>
            <p:spPr>
              <a:xfrm>
                <a:off x="5105392" y="5209202"/>
                <a:ext cx="980724" cy="415661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𝑏𝑠</m:t>
                          </m:r>
                        </m:e>
                        <m:sup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B32B723-EF1B-8248-9FD0-9D0D634CC3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5392" y="5209202"/>
                <a:ext cx="980724" cy="415661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107CCD0-6997-1A4C-AE9F-7D49197D2FF9}"/>
              </a:ext>
            </a:extLst>
          </p:cNvPr>
          <p:cNvCxnSpPr>
            <a:cxnSpLocks/>
            <a:stCxn id="37" idx="6"/>
            <a:endCxn id="38" idx="0"/>
          </p:cNvCxnSpPr>
          <p:nvPr/>
        </p:nvCxnSpPr>
        <p:spPr>
          <a:xfrm>
            <a:off x="5311671" y="4904924"/>
            <a:ext cx="284083" cy="304278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61534E8-30CE-B14B-8871-64232C891999}"/>
              </a:ext>
            </a:extLst>
          </p:cNvPr>
          <p:cNvCxnSpPr>
            <a:cxnSpLocks/>
            <a:stCxn id="36" idx="6"/>
            <a:endCxn id="38" idx="0"/>
          </p:cNvCxnSpPr>
          <p:nvPr/>
        </p:nvCxnSpPr>
        <p:spPr>
          <a:xfrm>
            <a:off x="5421720" y="4171496"/>
            <a:ext cx="174034" cy="1037706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286AEC0-9244-BF4B-91D7-1D04E6BC481F}"/>
                  </a:ext>
                </a:extLst>
              </p:cNvPr>
              <p:cNvSpPr txBox="1"/>
              <p:nvPr/>
            </p:nvSpPr>
            <p:spPr>
              <a:xfrm>
                <a:off x="4166590" y="2906533"/>
                <a:ext cx="778996" cy="3043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sz="1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p>
                        </m:e>
                      </m:d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286AEC0-9244-BF4B-91D7-1D04E6BC48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6590" y="2906533"/>
                <a:ext cx="778996" cy="30431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FB63E0C5-58FE-D742-B2B3-EE1D61A7F315}"/>
                  </a:ext>
                </a:extLst>
              </p:cNvPr>
              <p:cNvSpPr txBox="1"/>
              <p:nvPr/>
            </p:nvSpPr>
            <p:spPr>
              <a:xfrm>
                <a:off x="4192014" y="3631966"/>
                <a:ext cx="728148" cy="3043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sz="1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p>
                        </m:e>
                      </m:d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FB63E0C5-58FE-D742-B2B3-EE1D61A7F3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2014" y="3631966"/>
                <a:ext cx="728148" cy="30431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C51D865-38C5-4042-B01F-1BA46890DAEF}"/>
                  </a:ext>
                </a:extLst>
              </p:cNvPr>
              <p:cNvSpPr txBox="1"/>
              <p:nvPr/>
            </p:nvSpPr>
            <p:spPr>
              <a:xfrm>
                <a:off x="4204133" y="4392222"/>
                <a:ext cx="703911" cy="3043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sz="1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p>
                        </m:e>
                      </m:d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C51D865-38C5-4042-B01F-1BA46890DA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4133" y="4392222"/>
                <a:ext cx="703911" cy="30431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2D0B2925-53AE-8C43-90A6-224A41D60C04}"/>
                  </a:ext>
                </a:extLst>
              </p:cNvPr>
              <p:cNvSpPr txBox="1"/>
              <p:nvPr/>
            </p:nvSpPr>
            <p:spPr>
              <a:xfrm>
                <a:off x="4194034" y="5114088"/>
                <a:ext cx="724109" cy="3043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sz="1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p>
                        </m:e>
                      </m:d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2D0B2925-53AE-8C43-90A6-224A41D60C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4034" y="5114088"/>
                <a:ext cx="724109" cy="30431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E07DDFD5-1C99-1445-AB7D-6066415DC2E6}"/>
                  </a:ext>
                </a:extLst>
              </p:cNvPr>
              <p:cNvSpPr txBox="1"/>
              <p:nvPr/>
            </p:nvSpPr>
            <p:spPr>
              <a:xfrm>
                <a:off x="4920954" y="5628600"/>
                <a:ext cx="1349600" cy="3043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p>
                        </m:e>
                        <m:e>
                          <m:sSup>
                            <m:sSupPr>
                              <m:ctrlPr>
                                <a:rPr lang="de-DE" sz="1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p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p>
                        </m:e>
                      </m:d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E07DDFD5-1C99-1445-AB7D-6066415DC2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0954" y="5628600"/>
                <a:ext cx="1349600" cy="30431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Rectangle 46">
            <a:extLst>
              <a:ext uri="{FF2B5EF4-FFF2-40B4-BE49-F238E27FC236}">
                <a16:creationId xmlns:a16="http://schemas.microsoft.com/office/drawing/2014/main" id="{9232B5BA-A51F-7B4B-BC24-3B37D44793A2}"/>
              </a:ext>
            </a:extLst>
          </p:cNvPr>
          <p:cNvSpPr/>
          <p:nvPr/>
        </p:nvSpPr>
        <p:spPr>
          <a:xfrm>
            <a:off x="6170720" y="2436623"/>
            <a:ext cx="2788038" cy="346929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DC39123-BD95-B844-BB95-E141815B032F}"/>
              </a:ext>
            </a:extLst>
          </p:cNvPr>
          <p:cNvSpPr/>
          <p:nvPr/>
        </p:nvSpPr>
        <p:spPr>
          <a:xfrm>
            <a:off x="8961978" y="2436623"/>
            <a:ext cx="2882021" cy="346929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D1CCCCE7-200F-0C46-BA87-A5CB12531AA6}"/>
                  </a:ext>
                </a:extLst>
              </p:cNvPr>
              <p:cNvSpPr txBox="1"/>
              <p:nvPr/>
            </p:nvSpPr>
            <p:spPr>
              <a:xfrm>
                <a:off x="6354521" y="2493850"/>
                <a:ext cx="1709258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𝑊𝑒𝑎𝑡h𝑒𝑟</m:t>
                          </m:r>
                        </m:e>
                        <m:sup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D1CCCCE7-200F-0C46-BA87-A5CB12531A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4521" y="2493850"/>
                <a:ext cx="1709258" cy="415661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01140DE1-9B19-7343-AEE8-8B3F72FFB828}"/>
                  </a:ext>
                </a:extLst>
              </p:cNvPr>
              <p:cNvSpPr txBox="1"/>
              <p:nvPr/>
            </p:nvSpPr>
            <p:spPr>
              <a:xfrm>
                <a:off x="6389460" y="3218222"/>
                <a:ext cx="1639381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𝑉𝑒𝑙𝑜𝑐𝑖𝑡𝑦</m:t>
                          </m:r>
                        </m:e>
                        <m:sup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01140DE1-9B19-7343-AEE8-8B3F72FFB8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9460" y="3218222"/>
                <a:ext cx="1639381" cy="415661"/>
              </a:xfrm>
              <a:prstGeom prst="ellipse">
                <a:avLst/>
              </a:prstGeom>
              <a:blipFill>
                <a:blip r:embed="rId15"/>
                <a:stretch>
                  <a:fillRect b="-285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4967CF5B-9F40-2541-AB39-E7AF23A56FFD}"/>
                  </a:ext>
                </a:extLst>
              </p:cNvPr>
              <p:cNvSpPr txBox="1"/>
              <p:nvPr/>
            </p:nvSpPr>
            <p:spPr>
              <a:xfrm>
                <a:off x="6360787" y="3973692"/>
                <a:ext cx="1696726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𝐿𝑜𝑐𝑎𝑡𝑖𝑜𝑛</m:t>
                          </m:r>
                        </m:e>
                        <m:sup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4967CF5B-9F40-2541-AB39-E7AF23A56F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0787" y="3973692"/>
                <a:ext cx="1696726" cy="415661"/>
              </a:xfrm>
              <a:prstGeom prst="ellipse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9796AB3D-A89F-B74B-824B-44977A09D02C}"/>
                  </a:ext>
                </a:extLst>
              </p:cNvPr>
              <p:cNvSpPr txBox="1"/>
              <p:nvPr/>
            </p:nvSpPr>
            <p:spPr>
              <a:xfrm>
                <a:off x="6453792" y="4698059"/>
                <a:ext cx="1523698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𝐹𝑎𝑖𝑙𝑢𝑟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9796AB3D-A89F-B74B-824B-44977A09D0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3792" y="4698059"/>
                <a:ext cx="1523698" cy="415661"/>
              </a:xfrm>
              <a:prstGeom prst="ellipse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0E5DCD48-B27A-5D44-A1C3-F2FA26D444CB}"/>
                  </a:ext>
                </a:extLst>
              </p:cNvPr>
              <p:cNvSpPr txBox="1"/>
              <p:nvPr/>
            </p:nvSpPr>
            <p:spPr>
              <a:xfrm>
                <a:off x="9141411" y="2492124"/>
                <a:ext cx="1709258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𝑊𝑒𝑎𝑡h𝑒𝑟</m:t>
                          </m:r>
                        </m:e>
                        <m:sup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0E5DCD48-B27A-5D44-A1C3-F2FA26D444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1411" y="2492124"/>
                <a:ext cx="1709258" cy="415661"/>
              </a:xfrm>
              <a:prstGeom prst="ellipse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228DF8A2-B38E-2140-8CAB-DD2EBFECFC49}"/>
                  </a:ext>
                </a:extLst>
              </p:cNvPr>
              <p:cNvSpPr txBox="1"/>
              <p:nvPr/>
            </p:nvSpPr>
            <p:spPr>
              <a:xfrm>
                <a:off x="9176350" y="3226860"/>
                <a:ext cx="1639381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𝑉𝑒𝑙𝑜𝑐𝑖𝑡𝑦</m:t>
                          </m:r>
                        </m:e>
                        <m:sup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228DF8A2-B38E-2140-8CAB-DD2EBFECFC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6350" y="3226860"/>
                <a:ext cx="1639381" cy="415661"/>
              </a:xfrm>
              <a:prstGeom prst="ellipse">
                <a:avLst/>
              </a:prstGeom>
              <a:blipFill>
                <a:blip r:embed="rId19"/>
                <a:stretch>
                  <a:fillRect b="-285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0E2881FA-CF79-DA4F-9C1E-92F603FB523F}"/>
                  </a:ext>
                </a:extLst>
              </p:cNvPr>
              <p:cNvSpPr txBox="1"/>
              <p:nvPr/>
            </p:nvSpPr>
            <p:spPr>
              <a:xfrm>
                <a:off x="9147677" y="3961596"/>
                <a:ext cx="1696726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𝐿𝑜𝑐𝑎𝑡𝑖𝑜𝑛</m:t>
                          </m:r>
                        </m:e>
                        <m:sup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0E2881FA-CF79-DA4F-9C1E-92F603FB52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7677" y="3961596"/>
                <a:ext cx="1696726" cy="415661"/>
              </a:xfrm>
              <a:prstGeom prst="ellipse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78E47781-C7F9-5446-85E0-786258079DA4}"/>
                  </a:ext>
                </a:extLst>
              </p:cNvPr>
              <p:cNvSpPr txBox="1"/>
              <p:nvPr/>
            </p:nvSpPr>
            <p:spPr>
              <a:xfrm>
                <a:off x="9234191" y="4696333"/>
                <a:ext cx="1523698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𝐹𝑎𝑖𝑙𝑢𝑟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78E47781-C7F9-5446-85E0-786258079D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4191" y="4696333"/>
                <a:ext cx="1523698" cy="415661"/>
              </a:xfrm>
              <a:prstGeom prst="ellipse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7CA91A65-A758-964C-AE7C-5B2A79B20A2E}"/>
                  </a:ext>
                </a:extLst>
              </p:cNvPr>
              <p:cNvSpPr txBox="1"/>
              <p:nvPr/>
            </p:nvSpPr>
            <p:spPr>
              <a:xfrm>
                <a:off x="10780069" y="5182207"/>
                <a:ext cx="980724" cy="415661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𝑏𝑠</m:t>
                          </m:r>
                        </m:e>
                        <m:sup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7CA91A65-A758-964C-AE7C-5B2A79B20A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80069" y="5182207"/>
                <a:ext cx="980724" cy="415661"/>
              </a:xfrm>
              <a:prstGeom prst="ellipse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5B291EBF-1AED-9F45-9DBE-47CABD5D51EE}"/>
              </a:ext>
            </a:extLst>
          </p:cNvPr>
          <p:cNvCxnSpPr>
            <a:cxnSpLocks/>
            <a:stCxn id="56" idx="6"/>
            <a:endCxn id="57" idx="0"/>
          </p:cNvCxnSpPr>
          <p:nvPr/>
        </p:nvCxnSpPr>
        <p:spPr>
          <a:xfrm>
            <a:off x="10757889" y="4904164"/>
            <a:ext cx="512542" cy="278043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99DC5D6D-9269-1A4D-B223-6D84ABF7442F}"/>
              </a:ext>
            </a:extLst>
          </p:cNvPr>
          <p:cNvCxnSpPr>
            <a:cxnSpLocks/>
            <a:stCxn id="49" idx="6"/>
            <a:endCxn id="54" idx="2"/>
          </p:cNvCxnSpPr>
          <p:nvPr/>
        </p:nvCxnSpPr>
        <p:spPr>
          <a:xfrm>
            <a:off x="8063779" y="2701681"/>
            <a:ext cx="1112571" cy="73301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BA7E4C3D-CBB5-2647-A5A1-2EAC3ED6026A}"/>
              </a:ext>
            </a:extLst>
          </p:cNvPr>
          <p:cNvCxnSpPr>
            <a:cxnSpLocks/>
            <a:stCxn id="49" idx="6"/>
            <a:endCxn id="53" idx="2"/>
          </p:cNvCxnSpPr>
          <p:nvPr/>
        </p:nvCxnSpPr>
        <p:spPr>
          <a:xfrm flipV="1">
            <a:off x="8063779" y="2699955"/>
            <a:ext cx="1077632" cy="1726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F8F00BC1-BF64-BA46-BD9F-90F3C939852D}"/>
              </a:ext>
            </a:extLst>
          </p:cNvPr>
          <p:cNvCxnSpPr>
            <a:cxnSpLocks/>
            <a:stCxn id="49" idx="6"/>
            <a:endCxn id="56" idx="2"/>
          </p:cNvCxnSpPr>
          <p:nvPr/>
        </p:nvCxnSpPr>
        <p:spPr>
          <a:xfrm>
            <a:off x="8063779" y="2701681"/>
            <a:ext cx="1170412" cy="2202483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0592ACF2-15F7-A849-AF73-667384DC11A8}"/>
              </a:ext>
            </a:extLst>
          </p:cNvPr>
          <p:cNvCxnSpPr>
            <a:cxnSpLocks/>
            <a:stCxn id="50" idx="6"/>
            <a:endCxn id="54" idx="2"/>
          </p:cNvCxnSpPr>
          <p:nvPr/>
        </p:nvCxnSpPr>
        <p:spPr>
          <a:xfrm>
            <a:off x="8028841" y="3426053"/>
            <a:ext cx="1147509" cy="8638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F4072DE-679D-D847-B203-8E7E0B303C4C}"/>
              </a:ext>
            </a:extLst>
          </p:cNvPr>
          <p:cNvCxnSpPr>
            <a:cxnSpLocks/>
            <a:stCxn id="50" idx="6"/>
            <a:endCxn id="55" idx="2"/>
          </p:cNvCxnSpPr>
          <p:nvPr/>
        </p:nvCxnSpPr>
        <p:spPr>
          <a:xfrm>
            <a:off x="8028841" y="3426053"/>
            <a:ext cx="1118836" cy="743374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DF7464FF-4DAE-354D-BDB7-6709AE95D387}"/>
              </a:ext>
            </a:extLst>
          </p:cNvPr>
          <p:cNvCxnSpPr>
            <a:cxnSpLocks/>
            <a:stCxn id="51" idx="6"/>
            <a:endCxn id="55" idx="2"/>
          </p:cNvCxnSpPr>
          <p:nvPr/>
        </p:nvCxnSpPr>
        <p:spPr>
          <a:xfrm flipV="1">
            <a:off x="8057513" y="4169427"/>
            <a:ext cx="1090164" cy="12096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BE252B9D-90E0-8249-9A95-3AD09C15C825}"/>
              </a:ext>
            </a:extLst>
          </p:cNvPr>
          <p:cNvCxnSpPr>
            <a:cxnSpLocks/>
            <a:stCxn id="52" idx="6"/>
            <a:endCxn id="56" idx="2"/>
          </p:cNvCxnSpPr>
          <p:nvPr/>
        </p:nvCxnSpPr>
        <p:spPr>
          <a:xfrm flipV="1">
            <a:off x="7977490" y="4904164"/>
            <a:ext cx="1256701" cy="1726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D16D35B7-6FE7-924B-AC3A-4B00D7985360}"/>
              </a:ext>
            </a:extLst>
          </p:cNvPr>
          <p:cNvCxnSpPr>
            <a:cxnSpLocks/>
            <a:stCxn id="55" idx="6"/>
            <a:endCxn id="57" idx="0"/>
          </p:cNvCxnSpPr>
          <p:nvPr/>
        </p:nvCxnSpPr>
        <p:spPr>
          <a:xfrm>
            <a:off x="10844403" y="4169427"/>
            <a:ext cx="426028" cy="101278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36772669-2A4A-A041-9EBB-26D3B35FFD17}"/>
                  </a:ext>
                </a:extLst>
              </p:cNvPr>
              <p:cNvSpPr txBox="1"/>
              <p:nvPr/>
            </p:nvSpPr>
            <p:spPr>
              <a:xfrm>
                <a:off x="9425371" y="2879538"/>
                <a:ext cx="1141338" cy="3043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p>
                        </m:e>
                        <m:e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p>
                        </m:e>
                      </m:d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36772669-2A4A-A041-9EBB-26D3B35FFD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5371" y="2879538"/>
                <a:ext cx="1141338" cy="304314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B499E695-75D2-CD4C-B25D-56FF3461F5DB}"/>
                  </a:ext>
                </a:extLst>
              </p:cNvPr>
              <p:cNvSpPr txBox="1"/>
              <p:nvPr/>
            </p:nvSpPr>
            <p:spPr>
              <a:xfrm>
                <a:off x="9294117" y="3604971"/>
                <a:ext cx="1418209" cy="3043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p>
                        </m:e>
                        <m:e>
                          <m:sSup>
                            <m:sSupPr>
                              <m:ctrlPr>
                                <a:rPr lang="de-DE" sz="1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p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p>
                        </m:e>
                      </m:d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B499E695-75D2-CD4C-B25D-56FF3461F5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4117" y="3604971"/>
                <a:ext cx="1418209" cy="304314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43AA7026-65B1-4D48-96FB-016408621458}"/>
                  </a:ext>
                </a:extLst>
              </p:cNvPr>
              <p:cNvSpPr txBox="1"/>
              <p:nvPr/>
            </p:nvSpPr>
            <p:spPr>
              <a:xfrm>
                <a:off x="9336597" y="4365227"/>
                <a:ext cx="1318887" cy="3043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p>
                        </m:e>
                        <m:e>
                          <m:sSup>
                            <m:sSupPr>
                              <m:ctrlPr>
                                <a:rPr lang="de-DE" sz="1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p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p>
                        </m:e>
                      </m:d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43AA7026-65B1-4D48-96FB-0164086214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6597" y="4365227"/>
                <a:ext cx="1318887" cy="304314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6B07A195-DD4C-3E4D-8EE7-B2A861AFEB30}"/>
                  </a:ext>
                </a:extLst>
              </p:cNvPr>
              <p:cNvSpPr txBox="1"/>
              <p:nvPr/>
            </p:nvSpPr>
            <p:spPr>
              <a:xfrm>
                <a:off x="9259332" y="5087093"/>
                <a:ext cx="1473417" cy="3043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p>
                        </m:e>
                        <m:e>
                          <m:sSup>
                            <m:sSupPr>
                              <m:ctrlPr>
                                <a:rPr lang="de-DE" sz="1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p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p>
                        </m:e>
                      </m:d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6B07A195-DD4C-3E4D-8EE7-B2A861AFEB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9332" y="5087093"/>
                <a:ext cx="1473417" cy="304314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83148184-5071-D049-9917-ABD42637BF4A}"/>
                  </a:ext>
                </a:extLst>
              </p:cNvPr>
              <p:cNvSpPr txBox="1"/>
              <p:nvPr/>
            </p:nvSpPr>
            <p:spPr>
              <a:xfrm>
                <a:off x="10599911" y="5599204"/>
                <a:ext cx="1342419" cy="3043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p>
                        </m:e>
                        <m:e>
                          <m:sSup>
                            <m:sSupPr>
                              <m:ctrlPr>
                                <a:rPr lang="de-DE" sz="1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p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p>
                        </m:e>
                      </m:d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83148184-5071-D049-9917-ABD42637BF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9911" y="5599204"/>
                <a:ext cx="1342419" cy="304314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538D0B69-4155-A040-8642-29EBBD2048D8}"/>
                  </a:ext>
                </a:extLst>
              </p:cNvPr>
              <p:cNvSpPr txBox="1"/>
              <p:nvPr/>
            </p:nvSpPr>
            <p:spPr>
              <a:xfrm>
                <a:off x="6638481" y="2879538"/>
                <a:ext cx="1141338" cy="3043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p>
                        </m:e>
                        <m:e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p>
                        </m:e>
                      </m:d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538D0B69-4155-A040-8642-29EBBD2048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8481" y="2879538"/>
                <a:ext cx="1141338" cy="304314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DAEEDD9E-BFDA-5E4C-84F4-8776BE7117BD}"/>
                  </a:ext>
                </a:extLst>
              </p:cNvPr>
              <p:cNvSpPr txBox="1"/>
              <p:nvPr/>
            </p:nvSpPr>
            <p:spPr>
              <a:xfrm>
                <a:off x="6507227" y="3604971"/>
                <a:ext cx="1418209" cy="3043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p>
                        </m:e>
                        <m:e>
                          <m:sSup>
                            <m:sSupPr>
                              <m:ctrlPr>
                                <a:rPr lang="de-DE" sz="1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p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p>
                        </m:e>
                      </m:d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DAEEDD9E-BFDA-5E4C-84F4-8776BE7117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7227" y="3604971"/>
                <a:ext cx="1418209" cy="304314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8CF52BE6-0ADB-BA4D-B2F8-4306A617C598}"/>
                  </a:ext>
                </a:extLst>
              </p:cNvPr>
              <p:cNvSpPr txBox="1"/>
              <p:nvPr/>
            </p:nvSpPr>
            <p:spPr>
              <a:xfrm>
                <a:off x="6549707" y="4365227"/>
                <a:ext cx="1318887" cy="3043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p>
                        </m:e>
                        <m:e>
                          <m:sSup>
                            <m:sSupPr>
                              <m:ctrlPr>
                                <a:rPr lang="de-DE" sz="1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p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p>
                        </m:e>
                      </m:d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8CF52BE6-0ADB-BA4D-B2F8-4306A617C5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9707" y="4365227"/>
                <a:ext cx="1318887" cy="304314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F6950B27-962F-974F-AB2A-2DEA987466E9}"/>
                  </a:ext>
                </a:extLst>
              </p:cNvPr>
              <p:cNvSpPr txBox="1"/>
              <p:nvPr/>
            </p:nvSpPr>
            <p:spPr>
              <a:xfrm>
                <a:off x="6472442" y="5087093"/>
                <a:ext cx="1473417" cy="3043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p>
                        </m:e>
                        <m:e>
                          <m:sSup>
                            <m:sSupPr>
                              <m:ctrlPr>
                                <a:rPr lang="de-DE" sz="1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p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p>
                        </m:e>
                      </m:d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F6950B27-962F-974F-AB2A-2DEA987466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2442" y="5087093"/>
                <a:ext cx="1473417" cy="304314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BB90E6C2-1D51-CC4E-9F32-83DA260EED5F}"/>
              </a:ext>
            </a:extLst>
          </p:cNvPr>
          <p:cNvCxnSpPr>
            <a:cxnSpLocks/>
            <a:stCxn id="34" idx="6"/>
            <a:endCxn id="50" idx="2"/>
          </p:cNvCxnSpPr>
          <p:nvPr/>
        </p:nvCxnSpPr>
        <p:spPr>
          <a:xfrm>
            <a:off x="5412559" y="2699955"/>
            <a:ext cx="976901" cy="726098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31EC6714-0369-4447-B02D-13C4983FFB18}"/>
              </a:ext>
            </a:extLst>
          </p:cNvPr>
          <p:cNvCxnSpPr>
            <a:cxnSpLocks/>
            <a:stCxn id="34" idx="6"/>
            <a:endCxn id="49" idx="2"/>
          </p:cNvCxnSpPr>
          <p:nvPr/>
        </p:nvCxnSpPr>
        <p:spPr>
          <a:xfrm>
            <a:off x="5412559" y="2699955"/>
            <a:ext cx="941962" cy="1726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8489F595-F49F-744C-B2CC-DAD1980933C4}"/>
              </a:ext>
            </a:extLst>
          </p:cNvPr>
          <p:cNvCxnSpPr>
            <a:cxnSpLocks/>
            <a:stCxn id="34" idx="6"/>
            <a:endCxn id="52" idx="2"/>
          </p:cNvCxnSpPr>
          <p:nvPr/>
        </p:nvCxnSpPr>
        <p:spPr>
          <a:xfrm>
            <a:off x="5412559" y="2699955"/>
            <a:ext cx="1041233" cy="2205935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49ECA9CB-4EEB-0F4E-B6D6-E67A96043F66}"/>
              </a:ext>
            </a:extLst>
          </p:cNvPr>
          <p:cNvCxnSpPr>
            <a:cxnSpLocks/>
            <a:stCxn id="35" idx="6"/>
            <a:endCxn id="50" idx="2"/>
          </p:cNvCxnSpPr>
          <p:nvPr/>
        </p:nvCxnSpPr>
        <p:spPr>
          <a:xfrm flipV="1">
            <a:off x="5376391" y="3426053"/>
            <a:ext cx="1013069" cy="8638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218B7E95-3260-9C4A-AF69-1C409E868B64}"/>
              </a:ext>
            </a:extLst>
          </p:cNvPr>
          <p:cNvCxnSpPr>
            <a:cxnSpLocks/>
            <a:stCxn id="35" idx="6"/>
            <a:endCxn id="51" idx="2"/>
          </p:cNvCxnSpPr>
          <p:nvPr/>
        </p:nvCxnSpPr>
        <p:spPr>
          <a:xfrm>
            <a:off x="5376391" y="3434691"/>
            <a:ext cx="984396" cy="746832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C2FF5253-611A-6544-817D-04493F2F57E8}"/>
              </a:ext>
            </a:extLst>
          </p:cNvPr>
          <p:cNvCxnSpPr>
            <a:cxnSpLocks/>
            <a:stCxn id="36" idx="6"/>
            <a:endCxn id="51" idx="2"/>
          </p:cNvCxnSpPr>
          <p:nvPr/>
        </p:nvCxnSpPr>
        <p:spPr>
          <a:xfrm>
            <a:off x="5421720" y="4171496"/>
            <a:ext cx="939067" cy="10027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6FD95DCA-0F7C-E741-A999-88A60ECEEEEC}"/>
              </a:ext>
            </a:extLst>
          </p:cNvPr>
          <p:cNvCxnSpPr>
            <a:cxnSpLocks/>
            <a:stCxn id="37" idx="6"/>
            <a:endCxn id="52" idx="2"/>
          </p:cNvCxnSpPr>
          <p:nvPr/>
        </p:nvCxnSpPr>
        <p:spPr>
          <a:xfrm>
            <a:off x="5311671" y="4904924"/>
            <a:ext cx="1142121" cy="966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8925902F-2428-DC4F-BC13-CB3AD9D33E21}"/>
                  </a:ext>
                </a:extLst>
              </p:cNvPr>
              <p:cNvSpPr txBox="1"/>
              <p:nvPr/>
            </p:nvSpPr>
            <p:spPr>
              <a:xfrm>
                <a:off x="7877849" y="5178470"/>
                <a:ext cx="980724" cy="415661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𝑏𝑠</m:t>
                          </m:r>
                        </m:e>
                        <m:sup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8925902F-2428-DC4F-BC13-CB3AD9D33E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7849" y="5178470"/>
                <a:ext cx="980724" cy="415661"/>
              </a:xfrm>
              <a:prstGeom prst="ellipse">
                <a:avLst/>
              </a:prstGeom>
              <a:blipFill>
                <a:blip r:embed="rId3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B0E721A0-4BF7-5A4D-9CDF-CE13ECAFFE99}"/>
              </a:ext>
            </a:extLst>
          </p:cNvPr>
          <p:cNvCxnSpPr>
            <a:cxnSpLocks/>
            <a:stCxn id="52" idx="6"/>
            <a:endCxn id="89" idx="0"/>
          </p:cNvCxnSpPr>
          <p:nvPr/>
        </p:nvCxnSpPr>
        <p:spPr>
          <a:xfrm>
            <a:off x="7977490" y="4905890"/>
            <a:ext cx="390721" cy="27258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B807FE13-9476-F345-9767-51F9E4EBD38F}"/>
              </a:ext>
            </a:extLst>
          </p:cNvPr>
          <p:cNvCxnSpPr>
            <a:cxnSpLocks/>
            <a:stCxn id="51" idx="6"/>
            <a:endCxn id="89" idx="0"/>
          </p:cNvCxnSpPr>
          <p:nvPr/>
        </p:nvCxnSpPr>
        <p:spPr>
          <a:xfrm>
            <a:off x="8057513" y="4181523"/>
            <a:ext cx="310698" cy="996947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BF24E8BC-7BC5-6A43-84DC-8D9C1A765004}"/>
                  </a:ext>
                </a:extLst>
              </p:cNvPr>
              <p:cNvSpPr txBox="1"/>
              <p:nvPr/>
            </p:nvSpPr>
            <p:spPr>
              <a:xfrm>
                <a:off x="7693411" y="5597868"/>
                <a:ext cx="1349600" cy="3043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p>
                        </m:e>
                        <m:e>
                          <m:sSup>
                            <m:sSupPr>
                              <m:ctrlPr>
                                <a:rPr lang="de-DE" sz="1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p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p>
                        </m:e>
                      </m:d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BF24E8BC-7BC5-6A43-84DC-8D9C1A7650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3411" y="5597868"/>
                <a:ext cx="1349600" cy="304314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3" name="Group 92">
            <a:extLst>
              <a:ext uri="{FF2B5EF4-FFF2-40B4-BE49-F238E27FC236}">
                <a16:creationId xmlns:a16="http://schemas.microsoft.com/office/drawing/2014/main" id="{ABFA9A5C-114F-AA4F-867E-6D626FD616C0}"/>
              </a:ext>
            </a:extLst>
          </p:cNvPr>
          <p:cNvGrpSpPr/>
          <p:nvPr/>
        </p:nvGrpSpPr>
        <p:grpSpPr>
          <a:xfrm>
            <a:off x="8958758" y="1252715"/>
            <a:ext cx="2671869" cy="817342"/>
            <a:chOff x="1358855" y="5192309"/>
            <a:chExt cx="2671869" cy="817342"/>
          </a:xfrm>
        </p:grpSpPr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97A93910-B582-F544-A684-CE51155B07DD}"/>
                </a:ext>
              </a:extLst>
            </p:cNvPr>
            <p:cNvSpPr txBox="1"/>
            <p:nvPr/>
          </p:nvSpPr>
          <p:spPr>
            <a:xfrm>
              <a:off x="1358855" y="5192309"/>
              <a:ext cx="2671869" cy="817342"/>
            </a:xfrm>
            <a:prstGeom prst="cloudCallout">
              <a:avLst>
                <a:gd name="adj1" fmla="val -16879"/>
                <a:gd name="adj2" fmla="val 89214"/>
              </a:avLst>
            </a:prstGeom>
            <a:solidFill>
              <a:srgbClr val="FFC000"/>
            </a:solidFill>
            <a:ln>
              <a:noFill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noAutofit/>
            </a:bodyPr>
            <a:lstStyle/>
            <a:p>
              <a:endParaRPr lang="de-DE" dirty="0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181770C6-F486-5E41-A83D-715459CE1A26}"/>
                </a:ext>
              </a:extLst>
            </p:cNvPr>
            <p:cNvSpPr/>
            <p:nvPr/>
          </p:nvSpPr>
          <p:spPr>
            <a:xfrm>
              <a:off x="1532389" y="5260099"/>
              <a:ext cx="233423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dirty="0">
                  <a:solidFill>
                    <a:schemeClr val="bg1"/>
                  </a:solidFill>
                </a:rPr>
                <a:t>Und der Blick auf die Unabhängigkeiten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714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67" grpId="0"/>
      <p:bldP spid="68" grpId="0"/>
      <p:bldP spid="69" grpId="0"/>
      <p:bldP spid="70" grpId="0"/>
      <p:bldP spid="71" grpId="0"/>
      <p:bldP spid="78" grpId="0"/>
      <p:bldP spid="79" grpId="0"/>
      <p:bldP spid="80" grpId="0"/>
      <p:bldP spid="81" grpId="0"/>
      <p:bldP spid="89" grpId="0" animBg="1"/>
      <p:bldP spid="9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FF6D2-C5B2-734A-9276-EBD55B017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Interfaces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BD4722-ACA1-7E46-B00D-5B37B1C14B1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dirty="0"/>
                  <a:t>Interface: Separierende Untermenge an Zufallsvariablen, durch die die Zeitscheiben voneinander unabhängig sind</a:t>
                </a:r>
              </a:p>
              <a:p>
                <a:pPr lvl="1"/>
                <a:r>
                  <a:rPr lang="de-DE" dirty="0"/>
                  <a:t>Beispiel: </a:t>
                </a:r>
              </a:p>
              <a:p>
                <a:pPr lvl="2"/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𝑊h𝑒𝑎𝑡𝑒𝑟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sup>
                    </m:sSup>
                  </m:oMath>
                </a14:m>
                <a:endParaRPr lang="de-DE" dirty="0"/>
              </a:p>
              <a:p>
                <a:pPr lvl="2"/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𝑉𝑒𝑙𝑜𝑐𝑖𝑡𝑦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sup>
                    </m:sSup>
                  </m:oMath>
                </a14:m>
                <a:endParaRPr lang="de-DE" dirty="0"/>
              </a:p>
              <a:p>
                <a:pPr lvl="2"/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𝐿𝑜𝑐𝑎𝑡𝑖𝑜𝑛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sup>
                    </m:sSup>
                  </m:oMath>
                </a14:m>
                <a:endParaRPr lang="de-DE" dirty="0"/>
              </a:p>
              <a:p>
                <a:pPr lvl="2"/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𝐹𝑎𝑖𝑙𝑢𝑟𝑒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sup>
                    </m:sSup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D.h., Variablen des </a:t>
                </a:r>
                <a:br>
                  <a:rPr lang="de-DE" dirty="0"/>
                </a:br>
                <a:r>
                  <a:rPr lang="de-DE" dirty="0"/>
                  <a:t>Übergangsmodells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br>
                  <a:rPr lang="de-DE" dirty="0"/>
                </a:br>
                <a:r>
                  <a:rPr lang="de-DE" dirty="0"/>
                  <a:t>mit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</m:t>
                    </m:r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BD4722-ACA1-7E46-B00D-5B37B1C14B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C0E1F5-328B-A747-AB14-121C3B9EA23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904E8C-16C1-5F47-9EF1-2F5CF0C2A4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AA66DB-B8AA-B640-9B48-D0972C42A9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29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AEECD164-7F1F-364C-A6EE-FD46F3C20729}"/>
              </a:ext>
            </a:extLst>
          </p:cNvPr>
          <p:cNvSpPr/>
          <p:nvPr/>
        </p:nvSpPr>
        <p:spPr>
          <a:xfrm>
            <a:off x="3654957" y="2436959"/>
            <a:ext cx="2515764" cy="34630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D89D3E6-0DBD-774D-B8BC-4AC9EEA2F605}"/>
                  </a:ext>
                </a:extLst>
              </p:cNvPr>
              <p:cNvSpPr txBox="1"/>
              <p:nvPr/>
            </p:nvSpPr>
            <p:spPr>
              <a:xfrm>
                <a:off x="3703301" y="2492124"/>
                <a:ext cx="1709258" cy="415661"/>
              </a:xfrm>
              <a:prstGeom prst="ellipse">
                <a:avLst/>
              </a:prstGeom>
              <a:solidFill>
                <a:schemeClr val="accent6"/>
              </a:solidFill>
              <a:ln w="19050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𝑊𝑒𝑎𝑡h𝑒𝑟</m:t>
                          </m:r>
                        </m:e>
                        <m:sup>
                          <m:d>
                            <m:dPr>
                              <m:ctrlPr>
                                <a:rPr lang="de-DE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D89D3E6-0DBD-774D-B8BC-4AC9EEA2F6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3301" y="2492124"/>
                <a:ext cx="1709258" cy="415661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E168BA8-01F0-3C44-B9B2-4EF086BB822A}"/>
                  </a:ext>
                </a:extLst>
              </p:cNvPr>
              <p:cNvSpPr txBox="1"/>
              <p:nvPr/>
            </p:nvSpPr>
            <p:spPr>
              <a:xfrm>
                <a:off x="3737010" y="3226860"/>
                <a:ext cx="1639381" cy="415661"/>
              </a:xfrm>
              <a:prstGeom prst="ellipse">
                <a:avLst/>
              </a:prstGeom>
              <a:solidFill>
                <a:schemeClr val="accent6"/>
              </a:solidFill>
              <a:ln w="19050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𝑉𝑒𝑙𝑜𝑐𝑖𝑡𝑦</m:t>
                          </m:r>
                        </m:e>
                        <m:sup>
                          <m:d>
                            <m:dPr>
                              <m:ctrlPr>
                                <a:rPr lang="de-DE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E168BA8-01F0-3C44-B9B2-4EF086BB82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7010" y="3226860"/>
                <a:ext cx="1639381" cy="415661"/>
              </a:xfrm>
              <a:prstGeom prst="ellipse">
                <a:avLst/>
              </a:prstGeom>
              <a:blipFill>
                <a:blip r:embed="rId4"/>
                <a:stretch>
                  <a:fillRect b="-2778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D9AE92A-1D83-444F-BB9C-C47636E6CCF5}"/>
                  </a:ext>
                </a:extLst>
              </p:cNvPr>
              <p:cNvSpPr txBox="1"/>
              <p:nvPr/>
            </p:nvSpPr>
            <p:spPr>
              <a:xfrm>
                <a:off x="3724994" y="3963665"/>
                <a:ext cx="1696726" cy="415661"/>
              </a:xfrm>
              <a:prstGeom prst="ellipse">
                <a:avLst/>
              </a:prstGeom>
              <a:solidFill>
                <a:schemeClr val="accent6"/>
              </a:solidFill>
              <a:ln w="19050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𝐿𝑜𝑐𝑎𝑡𝑖𝑜𝑛</m:t>
                          </m:r>
                        </m:e>
                        <m:sup>
                          <m:d>
                            <m:dPr>
                              <m:ctrlPr>
                                <a:rPr lang="de-DE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D9AE92A-1D83-444F-BB9C-C47636E6CC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4994" y="3963665"/>
                <a:ext cx="1696726" cy="41566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9402972-6922-9242-8055-38A1D0A75B3A}"/>
                  </a:ext>
                </a:extLst>
              </p:cNvPr>
              <p:cNvSpPr txBox="1"/>
              <p:nvPr/>
            </p:nvSpPr>
            <p:spPr>
              <a:xfrm>
                <a:off x="3787973" y="4697093"/>
                <a:ext cx="1523698" cy="415661"/>
              </a:xfrm>
              <a:prstGeom prst="ellipse">
                <a:avLst/>
              </a:prstGeom>
              <a:solidFill>
                <a:schemeClr val="accent6"/>
              </a:solidFill>
              <a:ln w="19050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𝐹𝑎𝑖𝑙𝑢𝑟</m:t>
                          </m:r>
                          <m: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d>
                            <m:dPr>
                              <m:ctrlPr>
                                <a:rPr lang="de-DE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9402972-6922-9242-8055-38A1D0A75B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7973" y="4697093"/>
                <a:ext cx="1523698" cy="415661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B32B723-EF1B-8248-9FD0-9D0D634CC37E}"/>
                  </a:ext>
                </a:extLst>
              </p:cNvPr>
              <p:cNvSpPr txBox="1"/>
              <p:nvPr/>
            </p:nvSpPr>
            <p:spPr>
              <a:xfrm>
                <a:off x="5105392" y="5209202"/>
                <a:ext cx="980724" cy="415661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𝑏𝑠</m:t>
                          </m:r>
                        </m:e>
                        <m:sup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B32B723-EF1B-8248-9FD0-9D0D634CC3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5392" y="5209202"/>
                <a:ext cx="980724" cy="41566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107CCD0-6997-1A4C-AE9F-7D49197D2FF9}"/>
              </a:ext>
            </a:extLst>
          </p:cNvPr>
          <p:cNvCxnSpPr>
            <a:cxnSpLocks/>
            <a:stCxn id="37" idx="6"/>
            <a:endCxn id="38" idx="0"/>
          </p:cNvCxnSpPr>
          <p:nvPr/>
        </p:nvCxnSpPr>
        <p:spPr>
          <a:xfrm>
            <a:off x="5311671" y="4904924"/>
            <a:ext cx="284083" cy="304278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61534E8-30CE-B14B-8871-64232C891999}"/>
              </a:ext>
            </a:extLst>
          </p:cNvPr>
          <p:cNvCxnSpPr>
            <a:cxnSpLocks/>
            <a:stCxn id="36" idx="6"/>
            <a:endCxn id="38" idx="0"/>
          </p:cNvCxnSpPr>
          <p:nvPr/>
        </p:nvCxnSpPr>
        <p:spPr>
          <a:xfrm>
            <a:off x="5421720" y="4171496"/>
            <a:ext cx="174034" cy="1037706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286AEC0-9244-BF4B-91D7-1D04E6BC481F}"/>
                  </a:ext>
                </a:extLst>
              </p:cNvPr>
              <p:cNvSpPr txBox="1"/>
              <p:nvPr/>
            </p:nvSpPr>
            <p:spPr>
              <a:xfrm>
                <a:off x="4166590" y="2906533"/>
                <a:ext cx="778996" cy="3043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sz="1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p>
                        </m:e>
                      </m:d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286AEC0-9244-BF4B-91D7-1D04E6BC48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6590" y="2906533"/>
                <a:ext cx="778996" cy="30431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FB63E0C5-58FE-D742-B2B3-EE1D61A7F315}"/>
                  </a:ext>
                </a:extLst>
              </p:cNvPr>
              <p:cNvSpPr txBox="1"/>
              <p:nvPr/>
            </p:nvSpPr>
            <p:spPr>
              <a:xfrm>
                <a:off x="4192014" y="3631966"/>
                <a:ext cx="728148" cy="3043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sz="1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p>
                        </m:e>
                      </m:d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FB63E0C5-58FE-D742-B2B3-EE1D61A7F3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2014" y="3631966"/>
                <a:ext cx="728148" cy="30431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C51D865-38C5-4042-B01F-1BA46890DAEF}"/>
                  </a:ext>
                </a:extLst>
              </p:cNvPr>
              <p:cNvSpPr txBox="1"/>
              <p:nvPr/>
            </p:nvSpPr>
            <p:spPr>
              <a:xfrm>
                <a:off x="4204133" y="4392222"/>
                <a:ext cx="703911" cy="3043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sz="1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p>
                        </m:e>
                      </m:d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C51D865-38C5-4042-B01F-1BA46890DA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4133" y="4392222"/>
                <a:ext cx="703911" cy="30431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2D0B2925-53AE-8C43-90A6-224A41D60C04}"/>
                  </a:ext>
                </a:extLst>
              </p:cNvPr>
              <p:cNvSpPr txBox="1"/>
              <p:nvPr/>
            </p:nvSpPr>
            <p:spPr>
              <a:xfrm>
                <a:off x="4194034" y="5114088"/>
                <a:ext cx="724109" cy="3043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sz="1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p>
                        </m:e>
                      </m:d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2D0B2925-53AE-8C43-90A6-224A41D60C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4034" y="5114088"/>
                <a:ext cx="724109" cy="30431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E07DDFD5-1C99-1445-AB7D-6066415DC2E6}"/>
                  </a:ext>
                </a:extLst>
              </p:cNvPr>
              <p:cNvSpPr txBox="1"/>
              <p:nvPr/>
            </p:nvSpPr>
            <p:spPr>
              <a:xfrm>
                <a:off x="4920954" y="5628600"/>
                <a:ext cx="1349600" cy="3043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p>
                        </m:e>
                        <m:e>
                          <m:sSup>
                            <m:sSupPr>
                              <m:ctrlPr>
                                <a:rPr lang="de-DE" sz="1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p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p>
                        </m:e>
                      </m:d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E07DDFD5-1C99-1445-AB7D-6066415DC2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0954" y="5628600"/>
                <a:ext cx="1349600" cy="30431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Rectangle 46">
            <a:extLst>
              <a:ext uri="{FF2B5EF4-FFF2-40B4-BE49-F238E27FC236}">
                <a16:creationId xmlns:a16="http://schemas.microsoft.com/office/drawing/2014/main" id="{9232B5BA-A51F-7B4B-BC24-3B37D44793A2}"/>
              </a:ext>
            </a:extLst>
          </p:cNvPr>
          <p:cNvSpPr/>
          <p:nvPr/>
        </p:nvSpPr>
        <p:spPr>
          <a:xfrm>
            <a:off x="6170720" y="2436623"/>
            <a:ext cx="2788038" cy="346929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DC39123-BD95-B844-BB95-E141815B032F}"/>
              </a:ext>
            </a:extLst>
          </p:cNvPr>
          <p:cNvSpPr/>
          <p:nvPr/>
        </p:nvSpPr>
        <p:spPr>
          <a:xfrm>
            <a:off x="8961978" y="2436623"/>
            <a:ext cx="2882021" cy="346929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D1CCCCE7-200F-0C46-BA87-A5CB12531AA6}"/>
                  </a:ext>
                </a:extLst>
              </p:cNvPr>
              <p:cNvSpPr txBox="1"/>
              <p:nvPr/>
            </p:nvSpPr>
            <p:spPr>
              <a:xfrm>
                <a:off x="6354521" y="2493850"/>
                <a:ext cx="1709258" cy="415661"/>
              </a:xfrm>
              <a:prstGeom prst="ellipse">
                <a:avLst/>
              </a:prstGeom>
              <a:solidFill>
                <a:schemeClr val="accent6"/>
              </a:solidFill>
              <a:ln w="19050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𝑊𝑒𝑎𝑡h𝑒𝑟</m:t>
                          </m:r>
                        </m:e>
                        <m:sup>
                          <m:d>
                            <m:dPr>
                              <m:ctrlPr>
                                <a:rPr lang="de-DE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D1CCCCE7-200F-0C46-BA87-A5CB12531A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4521" y="2493850"/>
                <a:ext cx="1709258" cy="415661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01140DE1-9B19-7343-AEE8-8B3F72FFB828}"/>
                  </a:ext>
                </a:extLst>
              </p:cNvPr>
              <p:cNvSpPr txBox="1"/>
              <p:nvPr/>
            </p:nvSpPr>
            <p:spPr>
              <a:xfrm>
                <a:off x="6389460" y="3218222"/>
                <a:ext cx="1639381" cy="415661"/>
              </a:xfrm>
              <a:prstGeom prst="ellipse">
                <a:avLst/>
              </a:prstGeom>
              <a:solidFill>
                <a:schemeClr val="accent6"/>
              </a:solidFill>
              <a:ln w="19050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𝑉𝑒𝑙𝑜𝑐𝑖𝑡𝑦</m:t>
                          </m:r>
                        </m:e>
                        <m:sup>
                          <m:d>
                            <m:dPr>
                              <m:ctrlPr>
                                <a:rPr lang="de-DE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01140DE1-9B19-7343-AEE8-8B3F72FFB8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9460" y="3218222"/>
                <a:ext cx="1639381" cy="415661"/>
              </a:xfrm>
              <a:prstGeom prst="ellipse">
                <a:avLst/>
              </a:prstGeom>
              <a:blipFill>
                <a:blip r:embed="rId14"/>
                <a:stretch>
                  <a:fillRect b="-2857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4967CF5B-9F40-2541-AB39-E7AF23A56FFD}"/>
                  </a:ext>
                </a:extLst>
              </p:cNvPr>
              <p:cNvSpPr txBox="1"/>
              <p:nvPr/>
            </p:nvSpPr>
            <p:spPr>
              <a:xfrm>
                <a:off x="6360787" y="3973692"/>
                <a:ext cx="1696726" cy="415661"/>
              </a:xfrm>
              <a:prstGeom prst="ellipse">
                <a:avLst/>
              </a:prstGeom>
              <a:solidFill>
                <a:schemeClr val="accent6"/>
              </a:solidFill>
              <a:ln w="19050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𝐿𝑜𝑐𝑎𝑡𝑖𝑜𝑛</m:t>
                          </m:r>
                        </m:e>
                        <m:sup>
                          <m:d>
                            <m:dPr>
                              <m:ctrlPr>
                                <a:rPr lang="de-DE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4967CF5B-9F40-2541-AB39-E7AF23A56F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0787" y="3973692"/>
                <a:ext cx="1696726" cy="415661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9796AB3D-A89F-B74B-824B-44977A09D02C}"/>
                  </a:ext>
                </a:extLst>
              </p:cNvPr>
              <p:cNvSpPr txBox="1"/>
              <p:nvPr/>
            </p:nvSpPr>
            <p:spPr>
              <a:xfrm>
                <a:off x="6453792" y="4698059"/>
                <a:ext cx="1523698" cy="415661"/>
              </a:xfrm>
              <a:prstGeom prst="ellipse">
                <a:avLst/>
              </a:prstGeom>
              <a:solidFill>
                <a:schemeClr val="accent6"/>
              </a:solidFill>
              <a:ln w="19050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𝐹𝑎𝑖𝑙𝑢𝑟</m:t>
                          </m:r>
                          <m: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d>
                            <m:dPr>
                              <m:ctrlPr>
                                <a:rPr lang="de-DE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9796AB3D-A89F-B74B-824B-44977A09D0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3792" y="4698059"/>
                <a:ext cx="1523698" cy="415661"/>
              </a:xfrm>
              <a:prstGeom prst="ellipse">
                <a:avLst/>
              </a:prstGeom>
              <a:blipFill>
                <a:blip r:embed="rId16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0E5DCD48-B27A-5D44-A1C3-F2FA26D444CB}"/>
                  </a:ext>
                </a:extLst>
              </p:cNvPr>
              <p:cNvSpPr txBox="1"/>
              <p:nvPr/>
            </p:nvSpPr>
            <p:spPr>
              <a:xfrm>
                <a:off x="9141411" y="2492124"/>
                <a:ext cx="1709258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𝑊𝑒𝑎𝑡h𝑒𝑟</m:t>
                          </m:r>
                        </m:e>
                        <m:sup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0E5DCD48-B27A-5D44-A1C3-F2FA26D444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1411" y="2492124"/>
                <a:ext cx="1709258" cy="415661"/>
              </a:xfrm>
              <a:prstGeom prst="ellipse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228DF8A2-B38E-2140-8CAB-DD2EBFECFC49}"/>
                  </a:ext>
                </a:extLst>
              </p:cNvPr>
              <p:cNvSpPr txBox="1"/>
              <p:nvPr/>
            </p:nvSpPr>
            <p:spPr>
              <a:xfrm>
                <a:off x="9176350" y="3226860"/>
                <a:ext cx="1639381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𝑉𝑒𝑙𝑜𝑐𝑖𝑡𝑦</m:t>
                          </m:r>
                        </m:e>
                        <m:sup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228DF8A2-B38E-2140-8CAB-DD2EBFECFC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6350" y="3226860"/>
                <a:ext cx="1639381" cy="415661"/>
              </a:xfrm>
              <a:prstGeom prst="ellipse">
                <a:avLst/>
              </a:prstGeom>
              <a:blipFill>
                <a:blip r:embed="rId18"/>
                <a:stretch>
                  <a:fillRect b="-285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0E2881FA-CF79-DA4F-9C1E-92F603FB523F}"/>
                  </a:ext>
                </a:extLst>
              </p:cNvPr>
              <p:cNvSpPr txBox="1"/>
              <p:nvPr/>
            </p:nvSpPr>
            <p:spPr>
              <a:xfrm>
                <a:off x="9147677" y="3961596"/>
                <a:ext cx="1696726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𝐿𝑜𝑐𝑎𝑡𝑖𝑜𝑛</m:t>
                          </m:r>
                        </m:e>
                        <m:sup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0E2881FA-CF79-DA4F-9C1E-92F603FB52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7677" y="3961596"/>
                <a:ext cx="1696726" cy="415661"/>
              </a:xfrm>
              <a:prstGeom prst="ellipse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78E47781-C7F9-5446-85E0-786258079DA4}"/>
                  </a:ext>
                </a:extLst>
              </p:cNvPr>
              <p:cNvSpPr txBox="1"/>
              <p:nvPr/>
            </p:nvSpPr>
            <p:spPr>
              <a:xfrm>
                <a:off x="9234191" y="4696333"/>
                <a:ext cx="1523698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𝐹𝑎𝑖𝑙𝑢𝑟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78E47781-C7F9-5446-85E0-786258079D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4191" y="4696333"/>
                <a:ext cx="1523698" cy="415661"/>
              </a:xfrm>
              <a:prstGeom prst="ellipse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7CA91A65-A758-964C-AE7C-5B2A79B20A2E}"/>
                  </a:ext>
                </a:extLst>
              </p:cNvPr>
              <p:cNvSpPr txBox="1"/>
              <p:nvPr/>
            </p:nvSpPr>
            <p:spPr>
              <a:xfrm>
                <a:off x="10780069" y="5182207"/>
                <a:ext cx="980724" cy="415661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𝑏𝑠</m:t>
                          </m:r>
                        </m:e>
                        <m:sup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7CA91A65-A758-964C-AE7C-5B2A79B20A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80069" y="5182207"/>
                <a:ext cx="980724" cy="415661"/>
              </a:xfrm>
              <a:prstGeom prst="ellipse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5B291EBF-1AED-9F45-9DBE-47CABD5D51EE}"/>
              </a:ext>
            </a:extLst>
          </p:cNvPr>
          <p:cNvCxnSpPr>
            <a:cxnSpLocks/>
            <a:stCxn id="56" idx="6"/>
            <a:endCxn id="57" idx="0"/>
          </p:cNvCxnSpPr>
          <p:nvPr/>
        </p:nvCxnSpPr>
        <p:spPr>
          <a:xfrm>
            <a:off x="10757889" y="4904164"/>
            <a:ext cx="512542" cy="278043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99DC5D6D-9269-1A4D-B223-6D84ABF7442F}"/>
              </a:ext>
            </a:extLst>
          </p:cNvPr>
          <p:cNvCxnSpPr>
            <a:cxnSpLocks/>
            <a:stCxn id="49" idx="6"/>
            <a:endCxn id="54" idx="2"/>
          </p:cNvCxnSpPr>
          <p:nvPr/>
        </p:nvCxnSpPr>
        <p:spPr>
          <a:xfrm>
            <a:off x="8063779" y="2701681"/>
            <a:ext cx="1112571" cy="73301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BA7E4C3D-CBB5-2647-A5A1-2EAC3ED6026A}"/>
              </a:ext>
            </a:extLst>
          </p:cNvPr>
          <p:cNvCxnSpPr>
            <a:cxnSpLocks/>
            <a:stCxn id="49" idx="6"/>
            <a:endCxn id="53" idx="2"/>
          </p:cNvCxnSpPr>
          <p:nvPr/>
        </p:nvCxnSpPr>
        <p:spPr>
          <a:xfrm flipV="1">
            <a:off x="8063779" y="2699955"/>
            <a:ext cx="1077632" cy="172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F8F00BC1-BF64-BA46-BD9F-90F3C939852D}"/>
              </a:ext>
            </a:extLst>
          </p:cNvPr>
          <p:cNvCxnSpPr>
            <a:cxnSpLocks/>
            <a:stCxn id="49" idx="6"/>
            <a:endCxn id="56" idx="2"/>
          </p:cNvCxnSpPr>
          <p:nvPr/>
        </p:nvCxnSpPr>
        <p:spPr>
          <a:xfrm>
            <a:off x="8063779" y="2701681"/>
            <a:ext cx="1170412" cy="220248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0592ACF2-15F7-A849-AF73-667384DC11A8}"/>
              </a:ext>
            </a:extLst>
          </p:cNvPr>
          <p:cNvCxnSpPr>
            <a:cxnSpLocks/>
            <a:stCxn id="50" idx="6"/>
            <a:endCxn id="54" idx="2"/>
          </p:cNvCxnSpPr>
          <p:nvPr/>
        </p:nvCxnSpPr>
        <p:spPr>
          <a:xfrm>
            <a:off x="8028841" y="3426053"/>
            <a:ext cx="1147509" cy="863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F4072DE-679D-D847-B203-8E7E0B303C4C}"/>
              </a:ext>
            </a:extLst>
          </p:cNvPr>
          <p:cNvCxnSpPr>
            <a:cxnSpLocks/>
            <a:stCxn id="50" idx="6"/>
            <a:endCxn id="55" idx="2"/>
          </p:cNvCxnSpPr>
          <p:nvPr/>
        </p:nvCxnSpPr>
        <p:spPr>
          <a:xfrm>
            <a:off x="8028841" y="3426053"/>
            <a:ext cx="1118836" cy="74337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DF7464FF-4DAE-354D-BDB7-6709AE95D387}"/>
              </a:ext>
            </a:extLst>
          </p:cNvPr>
          <p:cNvCxnSpPr>
            <a:cxnSpLocks/>
            <a:stCxn id="51" idx="6"/>
            <a:endCxn id="55" idx="2"/>
          </p:cNvCxnSpPr>
          <p:nvPr/>
        </p:nvCxnSpPr>
        <p:spPr>
          <a:xfrm flipV="1">
            <a:off x="8057513" y="4169427"/>
            <a:ext cx="1090164" cy="1209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BE252B9D-90E0-8249-9A95-3AD09C15C825}"/>
              </a:ext>
            </a:extLst>
          </p:cNvPr>
          <p:cNvCxnSpPr>
            <a:cxnSpLocks/>
            <a:stCxn id="52" idx="6"/>
            <a:endCxn id="56" idx="2"/>
          </p:cNvCxnSpPr>
          <p:nvPr/>
        </p:nvCxnSpPr>
        <p:spPr>
          <a:xfrm flipV="1">
            <a:off x="7977490" y="4904164"/>
            <a:ext cx="1256701" cy="172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D16D35B7-6FE7-924B-AC3A-4B00D7985360}"/>
              </a:ext>
            </a:extLst>
          </p:cNvPr>
          <p:cNvCxnSpPr>
            <a:cxnSpLocks/>
            <a:stCxn id="55" idx="6"/>
            <a:endCxn id="57" idx="0"/>
          </p:cNvCxnSpPr>
          <p:nvPr/>
        </p:nvCxnSpPr>
        <p:spPr>
          <a:xfrm>
            <a:off x="10844403" y="4169427"/>
            <a:ext cx="426028" cy="101278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36772669-2A4A-A041-9EBB-26D3B35FFD17}"/>
                  </a:ext>
                </a:extLst>
              </p:cNvPr>
              <p:cNvSpPr txBox="1"/>
              <p:nvPr/>
            </p:nvSpPr>
            <p:spPr>
              <a:xfrm>
                <a:off x="9425371" y="2879538"/>
                <a:ext cx="1141338" cy="3043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p>
                        </m:e>
                        <m:e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p>
                        </m:e>
                      </m:d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36772669-2A4A-A041-9EBB-26D3B35FFD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5371" y="2879538"/>
                <a:ext cx="1141338" cy="304314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B499E695-75D2-CD4C-B25D-56FF3461F5DB}"/>
                  </a:ext>
                </a:extLst>
              </p:cNvPr>
              <p:cNvSpPr txBox="1"/>
              <p:nvPr/>
            </p:nvSpPr>
            <p:spPr>
              <a:xfrm>
                <a:off x="9294117" y="3604971"/>
                <a:ext cx="1418209" cy="3043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p>
                        </m:e>
                        <m:e>
                          <m:sSup>
                            <m:sSupPr>
                              <m:ctrlPr>
                                <a:rPr lang="de-DE" sz="1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p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p>
                        </m:e>
                      </m:d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B499E695-75D2-CD4C-B25D-56FF3461F5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4117" y="3604971"/>
                <a:ext cx="1418209" cy="304314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43AA7026-65B1-4D48-96FB-016408621458}"/>
                  </a:ext>
                </a:extLst>
              </p:cNvPr>
              <p:cNvSpPr txBox="1"/>
              <p:nvPr/>
            </p:nvSpPr>
            <p:spPr>
              <a:xfrm>
                <a:off x="9336597" y="4365227"/>
                <a:ext cx="1318887" cy="3043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p>
                        </m:e>
                        <m:e>
                          <m:sSup>
                            <m:sSupPr>
                              <m:ctrlPr>
                                <a:rPr lang="de-DE" sz="1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p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p>
                        </m:e>
                      </m:d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43AA7026-65B1-4D48-96FB-0164086214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6597" y="4365227"/>
                <a:ext cx="1318887" cy="304314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6B07A195-DD4C-3E4D-8EE7-B2A861AFEB30}"/>
                  </a:ext>
                </a:extLst>
              </p:cNvPr>
              <p:cNvSpPr txBox="1"/>
              <p:nvPr/>
            </p:nvSpPr>
            <p:spPr>
              <a:xfrm>
                <a:off x="9259332" y="5087093"/>
                <a:ext cx="1473417" cy="3043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p>
                        </m:e>
                        <m:e>
                          <m:sSup>
                            <m:sSupPr>
                              <m:ctrlPr>
                                <a:rPr lang="de-DE" sz="1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p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p>
                        </m:e>
                      </m:d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6B07A195-DD4C-3E4D-8EE7-B2A861AFEB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9332" y="5087093"/>
                <a:ext cx="1473417" cy="304314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83148184-5071-D049-9917-ABD42637BF4A}"/>
                  </a:ext>
                </a:extLst>
              </p:cNvPr>
              <p:cNvSpPr txBox="1"/>
              <p:nvPr/>
            </p:nvSpPr>
            <p:spPr>
              <a:xfrm>
                <a:off x="10599911" y="5599204"/>
                <a:ext cx="1342419" cy="3043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p>
                        </m:e>
                        <m:e>
                          <m:sSup>
                            <m:sSupPr>
                              <m:ctrlPr>
                                <a:rPr lang="de-DE" sz="1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p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p>
                        </m:e>
                      </m:d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83148184-5071-D049-9917-ABD42637BF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9911" y="5599204"/>
                <a:ext cx="1342419" cy="304314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538D0B69-4155-A040-8642-29EBBD2048D8}"/>
                  </a:ext>
                </a:extLst>
              </p:cNvPr>
              <p:cNvSpPr txBox="1"/>
              <p:nvPr/>
            </p:nvSpPr>
            <p:spPr>
              <a:xfrm>
                <a:off x="6638481" y="2879538"/>
                <a:ext cx="1141338" cy="3043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p>
                        </m:e>
                        <m:e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p>
                        </m:e>
                      </m:d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538D0B69-4155-A040-8642-29EBBD2048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8481" y="2879538"/>
                <a:ext cx="1141338" cy="304314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DAEEDD9E-BFDA-5E4C-84F4-8776BE7117BD}"/>
                  </a:ext>
                </a:extLst>
              </p:cNvPr>
              <p:cNvSpPr txBox="1"/>
              <p:nvPr/>
            </p:nvSpPr>
            <p:spPr>
              <a:xfrm>
                <a:off x="6507227" y="3604971"/>
                <a:ext cx="1418209" cy="3043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p>
                        </m:e>
                        <m:e>
                          <m:sSup>
                            <m:sSupPr>
                              <m:ctrlPr>
                                <a:rPr lang="de-DE" sz="1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p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p>
                        </m:e>
                      </m:d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DAEEDD9E-BFDA-5E4C-84F4-8776BE7117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7227" y="3604971"/>
                <a:ext cx="1418209" cy="304314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8CF52BE6-0ADB-BA4D-B2F8-4306A617C598}"/>
                  </a:ext>
                </a:extLst>
              </p:cNvPr>
              <p:cNvSpPr txBox="1"/>
              <p:nvPr/>
            </p:nvSpPr>
            <p:spPr>
              <a:xfrm>
                <a:off x="6549707" y="4365227"/>
                <a:ext cx="1318887" cy="3043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p>
                        </m:e>
                        <m:e>
                          <m:sSup>
                            <m:sSupPr>
                              <m:ctrlPr>
                                <a:rPr lang="de-DE" sz="1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p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p>
                        </m:e>
                      </m:d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8CF52BE6-0ADB-BA4D-B2F8-4306A617C5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9707" y="4365227"/>
                <a:ext cx="1318887" cy="304314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F6950B27-962F-974F-AB2A-2DEA987466E9}"/>
                  </a:ext>
                </a:extLst>
              </p:cNvPr>
              <p:cNvSpPr txBox="1"/>
              <p:nvPr/>
            </p:nvSpPr>
            <p:spPr>
              <a:xfrm>
                <a:off x="6472442" y="5087093"/>
                <a:ext cx="1473417" cy="3043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p>
                        </m:e>
                        <m:e>
                          <m:sSup>
                            <m:sSupPr>
                              <m:ctrlPr>
                                <a:rPr lang="de-DE" sz="1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p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p>
                        </m:e>
                      </m:d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F6950B27-962F-974F-AB2A-2DEA987466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2442" y="5087093"/>
                <a:ext cx="1473417" cy="304314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BB90E6C2-1D51-CC4E-9F32-83DA260EED5F}"/>
              </a:ext>
            </a:extLst>
          </p:cNvPr>
          <p:cNvCxnSpPr>
            <a:cxnSpLocks/>
            <a:stCxn id="34" idx="6"/>
            <a:endCxn id="50" idx="2"/>
          </p:cNvCxnSpPr>
          <p:nvPr/>
        </p:nvCxnSpPr>
        <p:spPr>
          <a:xfrm>
            <a:off x="5412559" y="2699955"/>
            <a:ext cx="976901" cy="72609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31EC6714-0369-4447-B02D-13C4983FFB18}"/>
              </a:ext>
            </a:extLst>
          </p:cNvPr>
          <p:cNvCxnSpPr>
            <a:cxnSpLocks/>
            <a:stCxn id="34" idx="6"/>
            <a:endCxn id="49" idx="2"/>
          </p:cNvCxnSpPr>
          <p:nvPr/>
        </p:nvCxnSpPr>
        <p:spPr>
          <a:xfrm>
            <a:off x="5412559" y="2699955"/>
            <a:ext cx="941962" cy="172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8489F595-F49F-744C-B2CC-DAD1980933C4}"/>
              </a:ext>
            </a:extLst>
          </p:cNvPr>
          <p:cNvCxnSpPr>
            <a:cxnSpLocks/>
            <a:stCxn id="34" idx="6"/>
            <a:endCxn id="52" idx="2"/>
          </p:cNvCxnSpPr>
          <p:nvPr/>
        </p:nvCxnSpPr>
        <p:spPr>
          <a:xfrm>
            <a:off x="5412559" y="2699955"/>
            <a:ext cx="1041233" cy="220593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49ECA9CB-4EEB-0F4E-B6D6-E67A96043F66}"/>
              </a:ext>
            </a:extLst>
          </p:cNvPr>
          <p:cNvCxnSpPr>
            <a:cxnSpLocks/>
            <a:stCxn id="35" idx="6"/>
            <a:endCxn id="50" idx="2"/>
          </p:cNvCxnSpPr>
          <p:nvPr/>
        </p:nvCxnSpPr>
        <p:spPr>
          <a:xfrm flipV="1">
            <a:off x="5376391" y="3426053"/>
            <a:ext cx="1013069" cy="8638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218B7E95-3260-9C4A-AF69-1C409E868B64}"/>
              </a:ext>
            </a:extLst>
          </p:cNvPr>
          <p:cNvCxnSpPr>
            <a:cxnSpLocks/>
            <a:stCxn id="35" idx="6"/>
            <a:endCxn id="51" idx="2"/>
          </p:cNvCxnSpPr>
          <p:nvPr/>
        </p:nvCxnSpPr>
        <p:spPr>
          <a:xfrm>
            <a:off x="5376391" y="3434691"/>
            <a:ext cx="984396" cy="74683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C2FF5253-611A-6544-817D-04493F2F57E8}"/>
              </a:ext>
            </a:extLst>
          </p:cNvPr>
          <p:cNvCxnSpPr>
            <a:cxnSpLocks/>
            <a:stCxn id="36" idx="6"/>
            <a:endCxn id="51" idx="2"/>
          </p:cNvCxnSpPr>
          <p:nvPr/>
        </p:nvCxnSpPr>
        <p:spPr>
          <a:xfrm>
            <a:off x="5421720" y="4171496"/>
            <a:ext cx="939067" cy="100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6FD95DCA-0F7C-E741-A999-88A60ECEEEEC}"/>
              </a:ext>
            </a:extLst>
          </p:cNvPr>
          <p:cNvCxnSpPr>
            <a:cxnSpLocks/>
            <a:stCxn id="37" idx="6"/>
            <a:endCxn id="52" idx="2"/>
          </p:cNvCxnSpPr>
          <p:nvPr/>
        </p:nvCxnSpPr>
        <p:spPr>
          <a:xfrm>
            <a:off x="5311671" y="4904924"/>
            <a:ext cx="1142121" cy="96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8925902F-2428-DC4F-BC13-CB3AD9D33E21}"/>
                  </a:ext>
                </a:extLst>
              </p:cNvPr>
              <p:cNvSpPr txBox="1"/>
              <p:nvPr/>
            </p:nvSpPr>
            <p:spPr>
              <a:xfrm>
                <a:off x="7877849" y="5178470"/>
                <a:ext cx="980724" cy="415661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𝑏𝑠</m:t>
                          </m:r>
                        </m:e>
                        <m:sup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8925902F-2428-DC4F-BC13-CB3AD9D33E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7849" y="5178470"/>
                <a:ext cx="980724" cy="415661"/>
              </a:xfrm>
              <a:prstGeom prst="ellipse">
                <a:avLst/>
              </a:prstGeom>
              <a:blipFill>
                <a:blip r:embed="rId3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B0E721A0-4BF7-5A4D-9CDF-CE13ECAFFE99}"/>
              </a:ext>
            </a:extLst>
          </p:cNvPr>
          <p:cNvCxnSpPr>
            <a:cxnSpLocks/>
            <a:stCxn id="52" idx="6"/>
            <a:endCxn id="89" idx="0"/>
          </p:cNvCxnSpPr>
          <p:nvPr/>
        </p:nvCxnSpPr>
        <p:spPr>
          <a:xfrm>
            <a:off x="7977490" y="4905890"/>
            <a:ext cx="390721" cy="27258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B807FE13-9476-F345-9767-51F9E4EBD38F}"/>
              </a:ext>
            </a:extLst>
          </p:cNvPr>
          <p:cNvCxnSpPr>
            <a:cxnSpLocks/>
            <a:stCxn id="51" idx="6"/>
            <a:endCxn id="89" idx="0"/>
          </p:cNvCxnSpPr>
          <p:nvPr/>
        </p:nvCxnSpPr>
        <p:spPr>
          <a:xfrm>
            <a:off x="8057513" y="4181523"/>
            <a:ext cx="310698" cy="996947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BF24E8BC-7BC5-6A43-84DC-8D9C1A765004}"/>
                  </a:ext>
                </a:extLst>
              </p:cNvPr>
              <p:cNvSpPr txBox="1"/>
              <p:nvPr/>
            </p:nvSpPr>
            <p:spPr>
              <a:xfrm>
                <a:off x="7693411" y="5597868"/>
                <a:ext cx="1349600" cy="3043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p>
                        </m:e>
                        <m:e>
                          <m:sSup>
                            <m:sSupPr>
                              <m:ctrlPr>
                                <a:rPr lang="de-DE" sz="1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p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p>
                        </m:e>
                      </m:d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BF24E8BC-7BC5-6A43-84DC-8D9C1A7650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3411" y="5597868"/>
                <a:ext cx="1349600" cy="304314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8358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7A7C0-8798-2949-9921-F3FE54786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Einordnung der Vorlesung: </a:t>
            </a:r>
            <a:r>
              <a:rPr lang="de-DE" i="1" dirty="0"/>
              <a:t>Modell- und nutzenbasierter Agent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EA4AEF-3BCC-C546-B3DC-56EE0FDA9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665066"/>
            <a:ext cx="4925050" cy="4240848"/>
          </a:xfrm>
        </p:spPr>
        <p:txBody>
          <a:bodyPr/>
          <a:lstStyle/>
          <a:p>
            <a:r>
              <a:rPr lang="de-DE" dirty="0"/>
              <a:t>Nachfolgende Themen der Vorlesung</a:t>
            </a:r>
          </a:p>
          <a:p>
            <a:pPr marL="722312" lvl="1" indent="-457200">
              <a:buFont typeface="+mj-lt"/>
              <a:buAutoNum type="arabicPeriod" startAt="2"/>
            </a:pPr>
            <a:r>
              <a:rPr lang="de-DE" dirty="0">
                <a:solidFill>
                  <a:schemeClr val="accent5"/>
                </a:solidFill>
              </a:rPr>
              <a:t>Episodische PGMs</a:t>
            </a:r>
          </a:p>
          <a:p>
            <a:pPr marL="722312" lvl="1" indent="-457200">
              <a:buFont typeface="+mj-lt"/>
              <a:buAutoNum type="arabicPeriod" startAt="2"/>
            </a:pPr>
            <a:r>
              <a:rPr lang="de-DE" dirty="0">
                <a:solidFill>
                  <a:schemeClr val="accent1"/>
                </a:solidFill>
              </a:rPr>
              <a:t>Exakte Inferenz in episodischen PGMs</a:t>
            </a:r>
          </a:p>
          <a:p>
            <a:pPr marL="722312" lvl="1" indent="-457200">
              <a:buFont typeface="+mj-lt"/>
              <a:buAutoNum type="arabicPeriod" startAt="2"/>
            </a:pPr>
            <a:r>
              <a:rPr lang="de-DE" dirty="0">
                <a:solidFill>
                  <a:schemeClr val="accent1"/>
                </a:solidFill>
              </a:rPr>
              <a:t>Approximative Inferenz in episodischen PGMs</a:t>
            </a:r>
          </a:p>
          <a:p>
            <a:pPr marL="722312" lvl="1" indent="-457200">
              <a:buFont typeface="+mj-lt"/>
              <a:buAutoNum type="arabicPeriod" startAt="2"/>
            </a:pPr>
            <a:r>
              <a:rPr lang="de-DE" dirty="0">
                <a:solidFill>
                  <a:schemeClr val="bg2"/>
                </a:solidFill>
              </a:rPr>
              <a:t>Lernalgorithmen für episodische PGMs</a:t>
            </a:r>
          </a:p>
          <a:p>
            <a:pPr marL="722312" lvl="1" indent="-457200">
              <a:buFont typeface="+mj-lt"/>
              <a:buAutoNum type="arabicPeriod" startAt="2"/>
            </a:pPr>
            <a:r>
              <a:rPr lang="de-DE" dirty="0">
                <a:solidFill>
                  <a:srgbClr val="FFC000"/>
                </a:solidFill>
              </a:rPr>
              <a:t>Sequentielle PGMs und Inferenz</a:t>
            </a:r>
          </a:p>
          <a:p>
            <a:pPr marL="722312" lvl="1" indent="-457200">
              <a:buFont typeface="+mj-lt"/>
              <a:buAutoNum type="arabicPeriod" startAt="2"/>
            </a:pPr>
            <a:r>
              <a:rPr lang="de-D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Entscheidungstheoretische PGMs</a:t>
            </a:r>
          </a:p>
          <a:p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9F1312-1913-6448-A5EB-49A40531FB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</a:t>
            </a:fld>
            <a:r>
              <a:rPr lang="de-DE"/>
              <a:t> </a:t>
            </a:r>
            <a:endParaRPr lang="de-DE" sz="14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8BDE22F-9573-F14C-8B95-B5F5907D6386}"/>
              </a:ext>
            </a:extLst>
          </p:cNvPr>
          <p:cNvGrpSpPr/>
          <p:nvPr/>
        </p:nvGrpSpPr>
        <p:grpSpPr>
          <a:xfrm>
            <a:off x="5331011" y="1677600"/>
            <a:ext cx="6512989" cy="4240849"/>
            <a:chOff x="2717975" y="1628799"/>
            <a:chExt cx="6512989" cy="424084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003ED1A-A725-2B48-927E-639AE0287BC0}"/>
                </a:ext>
              </a:extLst>
            </p:cNvPr>
            <p:cNvSpPr txBox="1"/>
            <p:nvPr/>
          </p:nvSpPr>
          <p:spPr>
            <a:xfrm>
              <a:off x="8156576" y="1628799"/>
              <a:ext cx="1074388" cy="4240848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vert="wordArtVert" wrap="square" rtlCol="0" anchor="ctr">
              <a:noAutofit/>
            </a:bodyPr>
            <a:lstStyle/>
            <a:p>
              <a:pPr algn="ctr"/>
              <a:r>
                <a:rPr lang="de-DE" sz="2400" dirty="0"/>
                <a:t>Umgebung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58A1AC5-9FC9-D745-A318-A1B65AB9A3AF}"/>
                </a:ext>
              </a:extLst>
            </p:cNvPr>
            <p:cNvSpPr txBox="1"/>
            <p:nvPr/>
          </p:nvSpPr>
          <p:spPr>
            <a:xfrm>
              <a:off x="2717975" y="1628799"/>
              <a:ext cx="5112568" cy="4240849"/>
            </a:xfrm>
            <a:prstGeom prst="roundRect">
              <a:avLst>
                <a:gd name="adj" fmla="val 2833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b">
              <a:noAutofit/>
            </a:bodyPr>
            <a:lstStyle/>
            <a:p>
              <a:r>
                <a:rPr lang="de-DE" sz="2400" dirty="0"/>
                <a:t>Agent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77C1703-710B-A043-BB53-EF8DD5265F74}"/>
                </a:ext>
              </a:extLst>
            </p:cNvPr>
            <p:cNvSpPr txBox="1"/>
            <p:nvPr/>
          </p:nvSpPr>
          <p:spPr>
            <a:xfrm>
              <a:off x="6403311" y="1727407"/>
              <a:ext cx="748401" cy="215444"/>
            </a:xfrm>
            <a:prstGeom prst="rect">
              <a:avLst/>
            </a:prstGeom>
            <a:noFill/>
          </p:spPr>
          <p:txBody>
            <a:bodyPr wrap="none" lIns="36000" tIns="0" rIns="36000" bIns="0" rtlCol="0">
              <a:spAutoFit/>
            </a:bodyPr>
            <a:lstStyle/>
            <a:p>
              <a:r>
                <a:rPr lang="de-DE" sz="1400" dirty="0"/>
                <a:t>Sensoren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7309586-881F-1545-A1E8-969317D0750B}"/>
                </a:ext>
              </a:extLst>
            </p:cNvPr>
            <p:cNvSpPr txBox="1"/>
            <p:nvPr/>
          </p:nvSpPr>
          <p:spPr>
            <a:xfrm>
              <a:off x="6330792" y="5518688"/>
              <a:ext cx="893441" cy="215444"/>
            </a:xfrm>
            <a:prstGeom prst="rect">
              <a:avLst/>
            </a:prstGeom>
            <a:noFill/>
          </p:spPr>
          <p:txBody>
            <a:bodyPr wrap="none" lIns="36000" tIns="0" rIns="36000" bIns="0" rtlCol="0">
              <a:spAutoFit/>
            </a:bodyPr>
            <a:lstStyle/>
            <a:p>
              <a:r>
                <a:rPr lang="de-DE" sz="1400" dirty="0"/>
                <a:t>Aktuatoren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7B3BEFD-E563-BC4C-88A2-B780D22CE2DF}"/>
                </a:ext>
              </a:extLst>
            </p:cNvPr>
            <p:cNvSpPr txBox="1"/>
            <p:nvPr/>
          </p:nvSpPr>
          <p:spPr>
            <a:xfrm>
              <a:off x="6199181" y="2240746"/>
              <a:ext cx="1156662" cy="52322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de-DE" sz="1400" dirty="0"/>
                <a:t>Wie die Welt</a:t>
              </a:r>
            </a:p>
            <a:p>
              <a:pPr algn="ctr"/>
              <a:r>
                <a:rPr lang="de-DE" sz="1400" dirty="0"/>
                <a:t>jetzt aussieht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881D78D-75A0-AD4C-8325-582AC7256382}"/>
                    </a:ext>
                  </a:extLst>
                </p:cNvPr>
                <p:cNvSpPr txBox="1"/>
                <p:nvPr/>
              </p:nvSpPr>
              <p:spPr>
                <a:xfrm>
                  <a:off x="5849919" y="3060231"/>
                  <a:ext cx="1855187" cy="523220"/>
                </a:xfrm>
                <a:prstGeom prst="rect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de-DE" sz="1400" dirty="0">
                      <a:solidFill>
                        <a:schemeClr val="bg1"/>
                      </a:solidFill>
                    </a:rPr>
                    <a:t>Was passiert, wenn ich</a:t>
                  </a:r>
                  <a:br>
                    <a:rPr lang="de-DE" sz="1400" dirty="0">
                      <a:solidFill>
                        <a:schemeClr val="bg1"/>
                      </a:solidFill>
                    </a:rPr>
                  </a:br>
                  <a:r>
                    <a:rPr lang="de-DE" sz="1400" dirty="0">
                      <a:solidFill>
                        <a:schemeClr val="bg1"/>
                      </a:solidFill>
                    </a:rPr>
                    <a:t>Aktion </a:t>
                  </a:r>
                  <a14:m>
                    <m:oMath xmlns:m="http://schemas.openxmlformats.org/officeDocument/2006/math">
                      <m:r>
                        <a:rPr lang="de-DE" sz="14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a14:m>
                  <a:r>
                    <a:rPr lang="de-DE" sz="1400" dirty="0">
                      <a:solidFill>
                        <a:schemeClr val="bg1"/>
                      </a:solidFill>
                    </a:rPr>
                    <a:t> ausführe</a:t>
                  </a: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881D78D-75A0-AD4C-8325-582AC72563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49919" y="3060231"/>
                  <a:ext cx="1855187" cy="523220"/>
                </a:xfrm>
                <a:prstGeom prst="rect">
                  <a:avLst/>
                </a:prstGeom>
                <a:blipFill>
                  <a:blip r:embed="rId2"/>
                  <a:stretch>
                    <a:fillRect b="-9091"/>
                  </a:stretch>
                </a:blipFill>
                <a:ln w="190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21B2F6F-8AEB-6448-8A77-0208925C7B79}"/>
                </a:ext>
              </a:extLst>
            </p:cNvPr>
            <p:cNvSpPr txBox="1"/>
            <p:nvPr/>
          </p:nvSpPr>
          <p:spPr>
            <a:xfrm>
              <a:off x="5942188" y="3879716"/>
              <a:ext cx="1670649" cy="523220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bg1"/>
                  </a:solidFill>
                </a:rPr>
                <a:t>Wie glücklich bin ich</a:t>
              </a:r>
              <a:br>
                <a:rPr lang="de-DE" sz="1400" dirty="0">
                  <a:solidFill>
                    <a:schemeClr val="bg1"/>
                  </a:solidFill>
                </a:rPr>
              </a:br>
              <a:r>
                <a:rPr lang="de-DE" sz="1400" dirty="0">
                  <a:solidFill>
                    <a:schemeClr val="bg1"/>
                  </a:solidFill>
                </a:rPr>
                <a:t>in diesem Zustand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621834E-F3C6-1E43-837A-2F02FAC05197}"/>
                </a:ext>
              </a:extLst>
            </p:cNvPr>
            <p:cNvSpPr txBox="1"/>
            <p:nvPr/>
          </p:nvSpPr>
          <p:spPr>
            <a:xfrm>
              <a:off x="5917341" y="4699201"/>
              <a:ext cx="1720343" cy="523220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bg1"/>
                  </a:solidFill>
                </a:rPr>
                <a:t>Welche Aktion ich</a:t>
              </a:r>
              <a:br>
                <a:rPr lang="de-DE" sz="1400" dirty="0">
                  <a:solidFill>
                    <a:schemeClr val="bg1"/>
                  </a:solidFill>
                </a:rPr>
              </a:br>
              <a:r>
                <a:rPr lang="de-DE" sz="1400" dirty="0">
                  <a:solidFill>
                    <a:schemeClr val="bg1"/>
                  </a:solidFill>
                </a:rPr>
                <a:t>jetzt ausführen sollte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F86C708-6679-B742-8A6D-87770BF7557A}"/>
                </a:ext>
              </a:extLst>
            </p:cNvPr>
            <p:cNvSpPr txBox="1"/>
            <p:nvPr/>
          </p:nvSpPr>
          <p:spPr>
            <a:xfrm>
              <a:off x="3795648" y="2001756"/>
              <a:ext cx="854445" cy="302955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none" tIns="0" bIns="0" rtlCol="0" anchor="t">
              <a:spAutoFit/>
            </a:bodyPr>
            <a:lstStyle/>
            <a:p>
              <a:pPr algn="ctr"/>
              <a:r>
                <a:rPr lang="de-DE" sz="1400" dirty="0"/>
                <a:t>Zustand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C94A208-BB37-F041-8C1E-09E130254A46}"/>
                </a:ext>
              </a:extLst>
            </p:cNvPr>
            <p:cNvSpPr txBox="1"/>
            <p:nvPr/>
          </p:nvSpPr>
          <p:spPr>
            <a:xfrm>
              <a:off x="2828869" y="2456189"/>
              <a:ext cx="2788005" cy="302955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txBody>
            <a:bodyPr wrap="none" tIns="0" bIns="0" rtlCol="0" anchor="t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bg1"/>
                  </a:solidFill>
                </a:rPr>
                <a:t>Wie sich die Welt weiterentwickelt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7A3ED9E-DBEA-F94E-AC8C-7D67D4F7BC27}"/>
                </a:ext>
              </a:extLst>
            </p:cNvPr>
            <p:cNvSpPr txBox="1"/>
            <p:nvPr/>
          </p:nvSpPr>
          <p:spPr>
            <a:xfrm>
              <a:off x="2981944" y="3170803"/>
              <a:ext cx="2481856" cy="30295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txBody>
            <a:bodyPr wrap="none" tIns="0" bIns="0" rtlCol="0" anchor="t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bg1"/>
                  </a:solidFill>
                </a:rPr>
                <a:t>Was meine Aktionen bewirken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0774F1B-B54B-C246-8E16-A393D6836361}"/>
                </a:ext>
              </a:extLst>
            </p:cNvPr>
            <p:cNvSpPr txBox="1"/>
            <p:nvPr/>
          </p:nvSpPr>
          <p:spPr>
            <a:xfrm>
              <a:off x="3828675" y="3990728"/>
              <a:ext cx="788394" cy="30295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txBody>
            <a:bodyPr wrap="none" tIns="0" bIns="0" rtlCol="0" anchor="t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bg1"/>
                  </a:solidFill>
                </a:rPr>
                <a:t>Nutzen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9566B75B-CC5B-ED4F-B00C-57CFF991F5BA}"/>
                </a:ext>
              </a:extLst>
            </p:cNvPr>
            <p:cNvCxnSpPr>
              <a:cxnSpLocks/>
              <a:stCxn id="11" idx="2"/>
              <a:endCxn id="13" idx="0"/>
            </p:cNvCxnSpPr>
            <p:nvPr/>
          </p:nvCxnSpPr>
          <p:spPr>
            <a:xfrm>
              <a:off x="6777512" y="1942851"/>
              <a:ext cx="0" cy="29789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82DF2D7D-C343-6649-BD81-9F963741781A}"/>
                </a:ext>
              </a:extLst>
            </p:cNvPr>
            <p:cNvCxnSpPr>
              <a:cxnSpLocks/>
              <a:stCxn id="13" idx="2"/>
              <a:endCxn id="14" idx="0"/>
            </p:cNvCxnSpPr>
            <p:nvPr/>
          </p:nvCxnSpPr>
          <p:spPr>
            <a:xfrm>
              <a:off x="6777512" y="2763966"/>
              <a:ext cx="1" cy="29626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21A7BF7B-B13C-9044-930C-651AF2AC2B70}"/>
                </a:ext>
              </a:extLst>
            </p:cNvPr>
            <p:cNvCxnSpPr>
              <a:cxnSpLocks/>
              <a:stCxn id="14" idx="2"/>
              <a:endCxn id="15" idx="0"/>
            </p:cNvCxnSpPr>
            <p:nvPr/>
          </p:nvCxnSpPr>
          <p:spPr>
            <a:xfrm>
              <a:off x="6777513" y="3583451"/>
              <a:ext cx="0" cy="29626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841DFD46-4372-F446-BDC5-6202CFE5A7C4}"/>
                </a:ext>
              </a:extLst>
            </p:cNvPr>
            <p:cNvCxnSpPr>
              <a:cxnSpLocks/>
              <a:stCxn id="15" idx="2"/>
              <a:endCxn id="16" idx="0"/>
            </p:cNvCxnSpPr>
            <p:nvPr/>
          </p:nvCxnSpPr>
          <p:spPr>
            <a:xfrm>
              <a:off x="6777513" y="4402936"/>
              <a:ext cx="0" cy="29626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C5D07E1D-4E07-E149-8712-A179119DD3DF}"/>
                </a:ext>
              </a:extLst>
            </p:cNvPr>
            <p:cNvCxnSpPr>
              <a:cxnSpLocks/>
              <a:stCxn id="16" idx="2"/>
              <a:endCxn id="12" idx="0"/>
            </p:cNvCxnSpPr>
            <p:nvPr/>
          </p:nvCxnSpPr>
          <p:spPr>
            <a:xfrm>
              <a:off x="6777513" y="5222421"/>
              <a:ext cx="0" cy="29626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CB79007F-0DDA-6A48-A9DC-1FF14318EAB8}"/>
                </a:ext>
              </a:extLst>
            </p:cNvPr>
            <p:cNvCxnSpPr>
              <a:cxnSpLocks/>
              <a:stCxn id="17" idx="3"/>
              <a:endCxn id="13" idx="1"/>
            </p:cNvCxnSpPr>
            <p:nvPr/>
          </p:nvCxnSpPr>
          <p:spPr>
            <a:xfrm>
              <a:off x="4650093" y="2153234"/>
              <a:ext cx="1549088" cy="34912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8055E0D5-CE2A-A14B-82E9-EE35F6F80B3D}"/>
                </a:ext>
              </a:extLst>
            </p:cNvPr>
            <p:cNvCxnSpPr>
              <a:cxnSpLocks/>
              <a:stCxn id="18" idx="3"/>
              <a:endCxn id="13" idx="1"/>
            </p:cNvCxnSpPr>
            <p:nvPr/>
          </p:nvCxnSpPr>
          <p:spPr>
            <a:xfrm flipV="1">
              <a:off x="5616874" y="2502356"/>
              <a:ext cx="582307" cy="10531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2E17D357-86F0-B54E-AA3B-B3FB78B26E1F}"/>
                </a:ext>
              </a:extLst>
            </p:cNvPr>
            <p:cNvCxnSpPr>
              <a:cxnSpLocks/>
              <a:stCxn id="18" idx="3"/>
              <a:endCxn id="14" idx="1"/>
            </p:cNvCxnSpPr>
            <p:nvPr/>
          </p:nvCxnSpPr>
          <p:spPr>
            <a:xfrm>
              <a:off x="5616874" y="2607667"/>
              <a:ext cx="233045" cy="71417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172436C4-BBDA-F74B-B4F0-6E00264B4806}"/>
                </a:ext>
              </a:extLst>
            </p:cNvPr>
            <p:cNvCxnSpPr>
              <a:cxnSpLocks/>
              <a:stCxn id="19" idx="3"/>
              <a:endCxn id="13" idx="1"/>
            </p:cNvCxnSpPr>
            <p:nvPr/>
          </p:nvCxnSpPr>
          <p:spPr>
            <a:xfrm flipV="1">
              <a:off x="5463800" y="2502356"/>
              <a:ext cx="735381" cy="81992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D8168CC8-3A08-C246-91ED-E91B6B8B0400}"/>
                </a:ext>
              </a:extLst>
            </p:cNvPr>
            <p:cNvCxnSpPr>
              <a:cxnSpLocks/>
              <a:stCxn id="19" idx="3"/>
              <a:endCxn id="14" idx="1"/>
            </p:cNvCxnSpPr>
            <p:nvPr/>
          </p:nvCxnSpPr>
          <p:spPr>
            <a:xfrm flipV="1">
              <a:off x="5463800" y="3321841"/>
              <a:ext cx="386119" cy="44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0D2FE5A4-F1EE-9140-ACF9-8E8F78295A15}"/>
                </a:ext>
              </a:extLst>
            </p:cNvPr>
            <p:cNvCxnSpPr>
              <a:cxnSpLocks/>
              <a:stCxn id="11" idx="3"/>
            </p:cNvCxnSpPr>
            <p:nvPr/>
          </p:nvCxnSpPr>
          <p:spPr>
            <a:xfrm>
              <a:off x="7151712" y="1835129"/>
              <a:ext cx="154205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62AB6C6A-8014-A348-9FA3-F4445F651FAB}"/>
                </a:ext>
              </a:extLst>
            </p:cNvPr>
            <p:cNvCxnSpPr>
              <a:cxnSpLocks/>
              <a:stCxn id="20" idx="3"/>
            </p:cNvCxnSpPr>
            <p:nvPr/>
          </p:nvCxnSpPr>
          <p:spPr>
            <a:xfrm>
              <a:off x="4617069" y="4142206"/>
              <a:ext cx="130460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2CC4A9F4-163F-614B-9AB6-1D60DA7592D1}"/>
                </a:ext>
              </a:extLst>
            </p:cNvPr>
            <p:cNvCxnSpPr>
              <a:cxnSpLocks/>
              <a:endCxn id="12" idx="3"/>
            </p:cNvCxnSpPr>
            <p:nvPr/>
          </p:nvCxnSpPr>
          <p:spPr>
            <a:xfrm flipH="1">
              <a:off x="7224233" y="5626410"/>
              <a:ext cx="146953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urved Connector 33">
              <a:extLst>
                <a:ext uri="{FF2B5EF4-FFF2-40B4-BE49-F238E27FC236}">
                  <a16:creationId xmlns:a16="http://schemas.microsoft.com/office/drawing/2014/main" id="{D9D61C17-71FF-284D-9E57-F45520BD41A4}"/>
                </a:ext>
              </a:extLst>
            </p:cNvPr>
            <p:cNvCxnSpPr>
              <a:cxnSpLocks/>
              <a:stCxn id="13" idx="0"/>
              <a:endCxn id="17" idx="0"/>
            </p:cNvCxnSpPr>
            <p:nvPr/>
          </p:nvCxnSpPr>
          <p:spPr>
            <a:xfrm rot="16200000" flipV="1">
              <a:off x="5380697" y="843930"/>
              <a:ext cx="238990" cy="2554641"/>
            </a:xfrm>
            <a:prstGeom prst="curvedConnector3">
              <a:avLst>
                <a:gd name="adj1" fmla="val 195653"/>
              </a:avLst>
            </a:prstGeom>
            <a:ln w="28575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ADEE59-95A7-B740-AF1A-421ACC8FDEA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 dirty="0"/>
          </a:p>
        </p:txBody>
      </p:sp>
      <p:sp>
        <p:nvSpPr>
          <p:cNvPr id="35" name="Footer Placeholder 34">
            <a:extLst>
              <a:ext uri="{FF2B5EF4-FFF2-40B4-BE49-F238E27FC236}">
                <a16:creationId xmlns:a16="http://schemas.microsoft.com/office/drawing/2014/main" id="{D8353985-D073-B948-9A48-7AF63A4919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572860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BA44E-AB65-8849-9C34-5D16A9F76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Interfaces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D4583A3-35A9-394C-B9F7-E1D7036D1D8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665066"/>
                <a:ext cx="11484001" cy="4240848"/>
              </a:xfrm>
            </p:spPr>
            <p:txBody>
              <a:bodyPr/>
              <a:lstStyle/>
              <a:p>
                <a:r>
                  <a:rPr lang="de-DE" dirty="0">
                    <a:solidFill>
                      <a:schemeClr val="accent1"/>
                    </a:solidFill>
                  </a:rPr>
                  <a:t>Vorwärts-Interface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p>
                        <m:d>
                          <m:d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: Separatoren der Zeitscheiben </a:t>
                </a:r>
                <a:br>
                  <a:rPr lang="de-DE" dirty="0"/>
                </a:br>
                <a:r>
                  <a:rPr lang="de-DE" dirty="0"/>
                  <a:t>bei fortschreitender Zeit (von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 nach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)</a:t>
                </a:r>
              </a:p>
              <a:p>
                <a:pPr lvl="1"/>
                <a:r>
                  <a:rPr lang="de-DE" dirty="0"/>
                  <a:t>Triviale Separatoren, in der Regel nicht minimal</a:t>
                </a:r>
              </a:p>
              <a:p>
                <a:pPr lvl="2"/>
                <a:r>
                  <a:rPr lang="de-DE" dirty="0"/>
                  <a:t>Maximales Interface: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𝑹</m:t>
                    </m:r>
                  </m:oMath>
                </a14:m>
                <a:r>
                  <a:rPr lang="de-DE" dirty="0"/>
                  <a:t> </a:t>
                </a:r>
              </a:p>
              <a:p>
                <a:pPr lvl="2"/>
                <a:r>
                  <a:rPr lang="de-DE" dirty="0"/>
                  <a:t>Bei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𝑹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1" i="1">
                        <a:latin typeface="Cambria Math" panose="02040503050406030204" pitchFamily="18" charset="0"/>
                      </a:rPr>
                      <m:t>𝑽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r>
                      <a:rPr lang="de-DE" b="1" i="1">
                        <a:latin typeface="Cambria Math" panose="02040503050406030204" pitchFamily="18" charset="0"/>
                      </a:rPr>
                      <m:t>𝑬</m:t>
                    </m:r>
                  </m:oMath>
                </a14:m>
                <a:r>
                  <a:rPr lang="de-DE" dirty="0"/>
                  <a:t>: maximales Interface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𝑽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Dynamisches Faktormodell: </a:t>
                </a:r>
                <a:br>
                  <a:rPr lang="de-DE" dirty="0"/>
                </a:br>
                <a:r>
                  <a:rPr lang="de-DE" dirty="0"/>
                  <a:t>Menge der Variablen mit Index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de-DE" dirty="0"/>
                  <a:t> </a:t>
                </a:r>
                <a:r>
                  <a:rPr lang="de-DE" dirty="0">
                    <a:ea typeface="Cambria Math" panose="02040503050406030204" pitchFamily="18" charset="0"/>
                  </a:rPr>
                  <a:t>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</m:sup>
                    </m:sSup>
                  </m:oMath>
                </a14:m>
                <a:endParaRPr lang="de-DE" dirty="0"/>
              </a:p>
              <a:p>
                <a:pPr lvl="2"/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𝑰</m:t>
                    </m:r>
                    <m:r>
                      <a:rPr lang="de-DE" b="0" i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  <m: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p>
                      </m:e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rv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p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→</m:t>
                                </m:r>
                              </m:sup>
                            </m:sSup>
                          </m:e>
                        </m:d>
                      </m:e>
                    </m:d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lvl="2"/>
                <a:r>
                  <a:rPr lang="de-DE" dirty="0"/>
                  <a:t>Kommen nur in Inter-Zeitscheiben-Faktoren vor</a:t>
                </a:r>
                <a:endParaRPr lang="de-DE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de-DE" dirty="0">
                    <a:ea typeface="Cambria Math" panose="02040503050406030204" pitchFamily="18" charset="0"/>
                  </a:rPr>
                  <a:t>DBN: Menge der Variablen mit Index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</m:sup>
                    </m:sSup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𝑰</m:t>
                    </m:r>
                    <m:r>
                      <a:rPr lang="de-DE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p>
                      </m:e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rv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p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→</m:t>
                                </m:r>
                              </m:sup>
                            </m:sSup>
                          </m:e>
                        </m:d>
                      </m:e>
                    </m:d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lvl="2"/>
                <a:r>
                  <a:rPr lang="de-DE" dirty="0">
                    <a:ea typeface="Cambria Math" panose="02040503050406030204" pitchFamily="18" charset="0"/>
                  </a:rPr>
                  <a:t>Sind Elternknoten von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-Variablen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</m:sup>
                    </m:sSup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D4583A3-35A9-394C-B9F7-E1D7036D1D8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665066"/>
                <a:ext cx="11484001" cy="4240848"/>
              </a:xfrm>
              <a:blipFill>
                <a:blip r:embed="rId2"/>
                <a:stretch>
                  <a:fillRect l="-1435" t="-2090" b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A77545-96D5-F94A-AFAC-65392025F43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81986-1988-8E45-B48B-8FEF3B58A5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EA6ABD-324A-8742-A5F1-9C772363AE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30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DE6D9075-671F-1445-B527-F87ADF5FD00E}"/>
              </a:ext>
            </a:extLst>
          </p:cNvPr>
          <p:cNvSpPr/>
          <p:nvPr/>
        </p:nvSpPr>
        <p:spPr>
          <a:xfrm>
            <a:off x="7668000" y="940339"/>
            <a:ext cx="1001791" cy="39470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/>
          </a:p>
        </p:txBody>
      </p:sp>
      <p:sp>
        <p:nvSpPr>
          <p:cNvPr id="217" name="Rectangle 216">
            <a:extLst>
              <a:ext uri="{FF2B5EF4-FFF2-40B4-BE49-F238E27FC236}">
                <a16:creationId xmlns:a16="http://schemas.microsoft.com/office/drawing/2014/main" id="{750D22B4-39E2-C34B-ABD3-81659412BBE2}"/>
              </a:ext>
            </a:extLst>
          </p:cNvPr>
          <p:cNvSpPr/>
          <p:nvPr/>
        </p:nvSpPr>
        <p:spPr>
          <a:xfrm>
            <a:off x="8669791" y="940339"/>
            <a:ext cx="770679" cy="39470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/>
          </a:p>
        </p:txBody>
      </p:sp>
      <p:sp>
        <p:nvSpPr>
          <p:cNvPr id="218" name="Rectangle 217">
            <a:extLst>
              <a:ext uri="{FF2B5EF4-FFF2-40B4-BE49-F238E27FC236}">
                <a16:creationId xmlns:a16="http://schemas.microsoft.com/office/drawing/2014/main" id="{AC6A50A5-D077-024E-A78F-49DD5100A09F}"/>
              </a:ext>
            </a:extLst>
          </p:cNvPr>
          <p:cNvSpPr/>
          <p:nvPr/>
        </p:nvSpPr>
        <p:spPr>
          <a:xfrm>
            <a:off x="9749084" y="934604"/>
            <a:ext cx="1001791" cy="113362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/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0486FC0E-21C3-2A4C-BB46-8C161BA9561A}"/>
              </a:ext>
            </a:extLst>
          </p:cNvPr>
          <p:cNvSpPr/>
          <p:nvPr/>
        </p:nvSpPr>
        <p:spPr>
          <a:xfrm>
            <a:off x="10750875" y="934604"/>
            <a:ext cx="770679" cy="113362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/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E32BCA27-D54E-6E42-B7CD-5D5BDCA99370}"/>
              </a:ext>
            </a:extLst>
          </p:cNvPr>
          <p:cNvGrpSpPr/>
          <p:nvPr/>
        </p:nvGrpSpPr>
        <p:grpSpPr>
          <a:xfrm>
            <a:off x="9818966" y="962942"/>
            <a:ext cx="1672747" cy="1069205"/>
            <a:chOff x="4470222" y="4360324"/>
            <a:chExt cx="1672747" cy="10692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7" name="TextBox 146">
                  <a:extLst>
                    <a:ext uri="{FF2B5EF4-FFF2-40B4-BE49-F238E27FC236}">
                      <a16:creationId xmlns:a16="http://schemas.microsoft.com/office/drawing/2014/main" id="{AA545D84-0EA4-3B49-B3F7-DABCDACB826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669923" y="5106197"/>
                  <a:ext cx="470392" cy="323332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1" i="1">
                                <a:latin typeface="Cambria Math" panose="02040503050406030204" pitchFamily="18" charset="0"/>
                              </a:rPr>
                              <m:t>𝑬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147" name="TextBox 146">
                  <a:extLst>
                    <a:ext uri="{FF2B5EF4-FFF2-40B4-BE49-F238E27FC236}">
                      <a16:creationId xmlns:a16="http://schemas.microsoft.com/office/drawing/2014/main" id="{AA545D84-0EA4-3B49-B3F7-DABCDACB82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69923" y="5106197"/>
                  <a:ext cx="470392" cy="323332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8" name="TextBox 147">
                  <a:extLst>
                    <a:ext uri="{FF2B5EF4-FFF2-40B4-BE49-F238E27FC236}">
                      <a16:creationId xmlns:a16="http://schemas.microsoft.com/office/drawing/2014/main" id="{FB4C69A5-A01D-144B-95B1-0F84F8C3794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470222" y="5106197"/>
                  <a:ext cx="709329" cy="323332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  <a:prstDash val="dash"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1" i="1" smtClean="0">
                                <a:latin typeface="Cambria Math" panose="02040503050406030204" pitchFamily="18" charset="0"/>
                              </a:rPr>
                              <m:t>𝑬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148" name="TextBox 147">
                  <a:extLst>
                    <a:ext uri="{FF2B5EF4-FFF2-40B4-BE49-F238E27FC236}">
                      <a16:creationId xmlns:a16="http://schemas.microsoft.com/office/drawing/2014/main" id="{FB4C69A5-A01D-144B-95B1-0F84F8C379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70222" y="5106197"/>
                  <a:ext cx="709329" cy="323332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  <a:prstDash val="dash"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9" name="Straight Arrow Connector 148">
              <a:extLst>
                <a:ext uri="{FF2B5EF4-FFF2-40B4-BE49-F238E27FC236}">
                  <a16:creationId xmlns:a16="http://schemas.microsoft.com/office/drawing/2014/main" id="{2588F7A0-B229-F740-9F85-5FEC90121EF5}"/>
                </a:ext>
              </a:extLst>
            </p:cNvPr>
            <p:cNvCxnSpPr>
              <a:cxnSpLocks/>
              <a:stCxn id="152" idx="4"/>
              <a:endCxn id="148" idx="0"/>
            </p:cNvCxnSpPr>
            <p:nvPr/>
          </p:nvCxnSpPr>
          <p:spPr>
            <a:xfrm flipH="1">
              <a:off x="4824887" y="4683656"/>
              <a:ext cx="10290" cy="422541"/>
            </a:xfrm>
            <a:prstGeom prst="straightConnector1">
              <a:avLst/>
            </a:prstGeom>
            <a:ln w="9525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Arrow Connector 149">
              <a:extLst>
                <a:ext uri="{FF2B5EF4-FFF2-40B4-BE49-F238E27FC236}">
                  <a16:creationId xmlns:a16="http://schemas.microsoft.com/office/drawing/2014/main" id="{AEEAC978-05F0-9A4F-AC9A-1E232D03FC30}"/>
                </a:ext>
              </a:extLst>
            </p:cNvPr>
            <p:cNvCxnSpPr>
              <a:cxnSpLocks/>
              <a:stCxn id="151" idx="4"/>
              <a:endCxn id="147" idx="0"/>
            </p:cNvCxnSpPr>
            <p:nvPr/>
          </p:nvCxnSpPr>
          <p:spPr>
            <a:xfrm flipH="1">
              <a:off x="5905119" y="4683656"/>
              <a:ext cx="2655" cy="42254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1" name="TextBox 150">
                  <a:extLst>
                    <a:ext uri="{FF2B5EF4-FFF2-40B4-BE49-F238E27FC236}">
                      <a16:creationId xmlns:a16="http://schemas.microsoft.com/office/drawing/2014/main" id="{93BE0C8D-DA03-D949-8F9B-615FDE70B57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672579" y="4360324"/>
                  <a:ext cx="470390" cy="3233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1" i="1" smtClean="0"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151" name="TextBox 150">
                  <a:extLst>
                    <a:ext uri="{FF2B5EF4-FFF2-40B4-BE49-F238E27FC236}">
                      <a16:creationId xmlns:a16="http://schemas.microsoft.com/office/drawing/2014/main" id="{93BE0C8D-DA03-D949-8F9B-615FDE70B5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72579" y="4360324"/>
                  <a:ext cx="470390" cy="323332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2" name="TextBox 151">
                  <a:extLst>
                    <a:ext uri="{FF2B5EF4-FFF2-40B4-BE49-F238E27FC236}">
                      <a16:creationId xmlns:a16="http://schemas.microsoft.com/office/drawing/2014/main" id="{4C51DAC1-3B2F-9F47-9D5A-9B4219D3F34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480513" y="4360324"/>
                  <a:ext cx="709328" cy="323332"/>
                </a:xfrm>
                <a:prstGeom prst="ellipse">
                  <a:avLst/>
                </a:prstGeom>
                <a:solidFill>
                  <a:schemeClr val="accent6"/>
                </a:solidFill>
                <a:ln w="19050"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52" name="TextBox 151">
                  <a:extLst>
                    <a:ext uri="{FF2B5EF4-FFF2-40B4-BE49-F238E27FC236}">
                      <a16:creationId xmlns:a16="http://schemas.microsoft.com/office/drawing/2014/main" id="{4C51DAC1-3B2F-9F47-9D5A-9B4219D3F3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0513" y="4360324"/>
                  <a:ext cx="709328" cy="323332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190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4" name="Straight Arrow Connector 153">
              <a:extLst>
                <a:ext uri="{FF2B5EF4-FFF2-40B4-BE49-F238E27FC236}">
                  <a16:creationId xmlns:a16="http://schemas.microsoft.com/office/drawing/2014/main" id="{5E17C489-B788-0D42-BE39-111F7E7448B1}"/>
                </a:ext>
              </a:extLst>
            </p:cNvPr>
            <p:cNvCxnSpPr>
              <a:cxnSpLocks/>
              <a:stCxn id="152" idx="6"/>
              <a:endCxn id="151" idx="2"/>
            </p:cNvCxnSpPr>
            <p:nvPr/>
          </p:nvCxnSpPr>
          <p:spPr>
            <a:xfrm>
              <a:off x="5189841" y="4521990"/>
              <a:ext cx="48273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F60BC8C6-F84B-8647-8DCC-8AB3638156DE}"/>
              </a:ext>
            </a:extLst>
          </p:cNvPr>
          <p:cNvGrpSpPr/>
          <p:nvPr/>
        </p:nvGrpSpPr>
        <p:grpSpPr>
          <a:xfrm>
            <a:off x="7731381" y="962942"/>
            <a:ext cx="1673730" cy="323332"/>
            <a:chOff x="2635102" y="236972"/>
            <a:chExt cx="1673730" cy="323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6" name="TextBox 155">
                  <a:extLst>
                    <a:ext uri="{FF2B5EF4-FFF2-40B4-BE49-F238E27FC236}">
                      <a16:creationId xmlns:a16="http://schemas.microsoft.com/office/drawing/2014/main" id="{125CB06C-D0DA-E94D-B196-7A1457C09A8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827170" y="236972"/>
                  <a:ext cx="481662" cy="32333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1" i="1" smtClean="0"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156" name="TextBox 155">
                  <a:extLst>
                    <a:ext uri="{FF2B5EF4-FFF2-40B4-BE49-F238E27FC236}">
                      <a16:creationId xmlns:a16="http://schemas.microsoft.com/office/drawing/2014/main" id="{125CB06C-D0DA-E94D-B196-7A1457C09A8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27170" y="236972"/>
                  <a:ext cx="481662" cy="323332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7" name="TextBox 156">
                  <a:extLst>
                    <a:ext uri="{FF2B5EF4-FFF2-40B4-BE49-F238E27FC236}">
                      <a16:creationId xmlns:a16="http://schemas.microsoft.com/office/drawing/2014/main" id="{92D690F3-DA48-DB4E-AC0D-AFF5E90AFFB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635102" y="236972"/>
                  <a:ext cx="720599" cy="323332"/>
                </a:xfrm>
                <a:prstGeom prst="ellipse">
                  <a:avLst/>
                </a:prstGeom>
                <a:solidFill>
                  <a:schemeClr val="accent6"/>
                </a:solidFill>
                <a:ln w="19050"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57" name="TextBox 156">
                  <a:extLst>
                    <a:ext uri="{FF2B5EF4-FFF2-40B4-BE49-F238E27FC236}">
                      <a16:creationId xmlns:a16="http://schemas.microsoft.com/office/drawing/2014/main" id="{92D690F3-DA48-DB4E-AC0D-AFF5E90AFF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35102" y="236972"/>
                  <a:ext cx="720599" cy="323332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190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9" name="Straight Arrow Connector 158">
              <a:extLst>
                <a:ext uri="{FF2B5EF4-FFF2-40B4-BE49-F238E27FC236}">
                  <a16:creationId xmlns:a16="http://schemas.microsoft.com/office/drawing/2014/main" id="{C2CD1374-CEAA-FA4C-BFC3-A39EDECBEBBA}"/>
                </a:ext>
              </a:extLst>
            </p:cNvPr>
            <p:cNvCxnSpPr>
              <a:cxnSpLocks/>
              <a:stCxn id="157" idx="6"/>
              <a:endCxn id="156" idx="2"/>
            </p:cNvCxnSpPr>
            <p:nvPr/>
          </p:nvCxnSpPr>
          <p:spPr>
            <a:xfrm>
              <a:off x="3355701" y="398638"/>
              <a:ext cx="471469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A2863001-343E-7E47-96BF-0A6DCD29FE0D}"/>
              </a:ext>
            </a:extLst>
          </p:cNvPr>
          <p:cNvGrpSpPr>
            <a:grpSpLocks noChangeAspect="1"/>
          </p:cNvGrpSpPr>
          <p:nvPr/>
        </p:nvGrpSpPr>
        <p:grpSpPr>
          <a:xfrm>
            <a:off x="7668000" y="2158351"/>
            <a:ext cx="4176000" cy="1509580"/>
            <a:chOff x="6826228" y="4104138"/>
            <a:chExt cx="5058059" cy="1828435"/>
          </a:xfrm>
        </p:grpSpPr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36D07B87-EC04-6048-8D76-84E25C5218D6}"/>
                </a:ext>
              </a:extLst>
            </p:cNvPr>
            <p:cNvSpPr/>
            <p:nvPr/>
          </p:nvSpPr>
          <p:spPr>
            <a:xfrm>
              <a:off x="6826228" y="4122995"/>
              <a:ext cx="2254551" cy="180957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 dirty="0"/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D2D39986-575A-FB4F-BD31-1E17AB79296B}"/>
                </a:ext>
              </a:extLst>
            </p:cNvPr>
            <p:cNvSpPr/>
            <p:nvPr/>
          </p:nvSpPr>
          <p:spPr>
            <a:xfrm>
              <a:off x="9080779" y="4122995"/>
              <a:ext cx="2803508" cy="180957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 dirty="0"/>
            </a:p>
          </p:txBody>
        </p:sp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549634A5-21B5-C042-B012-7AF3B7859F5A}"/>
                </a:ext>
              </a:extLst>
            </p:cNvPr>
            <p:cNvGrpSpPr/>
            <p:nvPr/>
          </p:nvGrpSpPr>
          <p:grpSpPr>
            <a:xfrm>
              <a:off x="9083692" y="4222610"/>
              <a:ext cx="2760308" cy="1656754"/>
              <a:chOff x="5168586" y="4222610"/>
              <a:chExt cx="2760308" cy="165675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3" name="TextBox 162">
                    <a:extLst>
                      <a:ext uri="{FF2B5EF4-FFF2-40B4-BE49-F238E27FC236}">
                        <a16:creationId xmlns:a16="http://schemas.microsoft.com/office/drawing/2014/main" id="{E8C6BEBD-221E-584C-B249-58B1C7C9F196}"/>
                      </a:ext>
                    </a:extLst>
                  </p:cNvPr>
                  <p:cNvSpPr txBox="1"/>
                  <p:nvPr/>
                </p:nvSpPr>
                <p:spPr>
                  <a:xfrm>
                    <a:off x="5168586" y="4612122"/>
                    <a:ext cx="1152000" cy="3891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400" i="1">
                                  <a:latin typeface="Cambria Math" charset="0"/>
                                </a:rPr>
                                <m:t>𝑇𝑟𝑎𝑣𝑒</m:t>
                              </m:r>
                              <m:r>
                                <a:rPr lang="de-DE" sz="140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𝑙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</m:sup>
                          </m:sSup>
                        </m:oMath>
                      </m:oMathPara>
                    </a14:m>
                    <a:endParaRPr lang="de-DE" sz="1400" dirty="0"/>
                  </a:p>
                </p:txBody>
              </p:sp>
            </mc:Choice>
            <mc:Fallback xmlns="">
              <p:sp>
                <p:nvSpPr>
                  <p:cNvPr id="163" name="TextBox 162">
                    <a:extLst>
                      <a:ext uri="{FF2B5EF4-FFF2-40B4-BE49-F238E27FC236}">
                        <a16:creationId xmlns:a16="http://schemas.microsoft.com/office/drawing/2014/main" id="{E8C6BEBD-221E-584C-B249-58B1C7C9F19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68586" y="4612122"/>
                    <a:ext cx="1152000" cy="389111"/>
                  </a:xfrm>
                  <a:prstGeom prst="ellipse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649D43C7-13E6-DD40-903A-9D04DC3999D5}"/>
                  </a:ext>
                </a:extLst>
              </p:cNvPr>
              <p:cNvCxnSpPr>
                <a:cxnSpLocks/>
                <a:stCxn id="163" idx="5"/>
                <a:endCxn id="177" idx="1"/>
              </p:cNvCxnSpPr>
              <p:nvPr/>
            </p:nvCxnSpPr>
            <p:spPr>
              <a:xfrm>
                <a:off x="6151879" y="4944249"/>
                <a:ext cx="151719" cy="1582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3D1F1572-164E-BA42-A38B-9C9CDFC10FB8}"/>
                  </a:ext>
                </a:extLst>
              </p:cNvPr>
              <p:cNvCxnSpPr>
                <a:cxnSpLocks/>
                <a:stCxn id="177" idx="0"/>
                <a:endCxn id="172" idx="4"/>
              </p:cNvCxnSpPr>
              <p:nvPr/>
            </p:nvCxnSpPr>
            <p:spPr>
              <a:xfrm flipV="1">
                <a:off x="6375599" y="4611721"/>
                <a:ext cx="184543" cy="41875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85693DF9-522C-1343-AEBA-C50080F51A53}"/>
                  </a:ext>
                </a:extLst>
              </p:cNvPr>
              <p:cNvGrpSpPr/>
              <p:nvPr/>
            </p:nvGrpSpPr>
            <p:grpSpPr>
              <a:xfrm>
                <a:off x="6088390" y="5030479"/>
                <a:ext cx="359209" cy="395441"/>
                <a:chOff x="6783444" y="4056790"/>
                <a:chExt cx="359209" cy="395441"/>
              </a:xfrm>
            </p:grpSpPr>
            <p:sp>
              <p:nvSpPr>
                <p:cNvPr id="177" name="Rectangle 176">
                  <a:extLst>
                    <a:ext uri="{FF2B5EF4-FFF2-40B4-BE49-F238E27FC236}">
                      <a16:creationId xmlns:a16="http://schemas.microsoft.com/office/drawing/2014/main" id="{F1813C6D-43F9-E047-A2D8-EF93181E87B6}"/>
                    </a:ext>
                  </a:extLst>
                </p:cNvPr>
                <p:cNvSpPr/>
                <p:nvPr/>
              </p:nvSpPr>
              <p:spPr>
                <a:xfrm>
                  <a:off x="6998653" y="405679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400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78" name="TextBox 177">
                      <a:extLst>
                        <a:ext uri="{FF2B5EF4-FFF2-40B4-BE49-F238E27FC236}">
                          <a16:creationId xmlns:a16="http://schemas.microsoft.com/office/drawing/2014/main" id="{178AD520-EE52-7D4F-906A-C1D09E8BA7C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83444" y="4200212"/>
                      <a:ext cx="317765" cy="25201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de-DE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1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</m:d>
                              </m:sup>
                            </m:sSubSup>
                          </m:oMath>
                        </m:oMathPara>
                      </a14:m>
                      <a:endParaRPr lang="de-DE" sz="1100" dirty="0"/>
                    </a:p>
                  </p:txBody>
                </p:sp>
              </mc:Choice>
              <mc:Fallback xmlns="">
                <p:sp>
                  <p:nvSpPr>
                    <p:cNvPr id="178" name="TextBox 177">
                      <a:extLst>
                        <a:ext uri="{FF2B5EF4-FFF2-40B4-BE49-F238E27FC236}">
                          <a16:creationId xmlns:a16="http://schemas.microsoft.com/office/drawing/2014/main" id="{178AD520-EE52-7D4F-906A-C1D09E8BA7C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83444" y="4200212"/>
                      <a:ext cx="317765" cy="252019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 l="-13636" b="-1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3962A80D-8298-E546-9963-22AD2BB76906}"/>
                  </a:ext>
                </a:extLst>
              </p:cNvPr>
              <p:cNvCxnSpPr>
                <a:cxnSpLocks/>
                <a:stCxn id="172" idx="4"/>
                <a:endCxn id="175" idx="0"/>
              </p:cNvCxnSpPr>
              <p:nvPr/>
            </p:nvCxnSpPr>
            <p:spPr>
              <a:xfrm>
                <a:off x="6560141" y="4611721"/>
                <a:ext cx="185040" cy="41908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F6064194-F3F1-F348-B1A1-90462F22E8B6}"/>
                  </a:ext>
                </a:extLst>
              </p:cNvPr>
              <p:cNvCxnSpPr>
                <a:cxnSpLocks/>
                <a:stCxn id="173" idx="0"/>
                <a:endCxn id="175" idx="2"/>
              </p:cNvCxnSpPr>
              <p:nvPr/>
            </p:nvCxnSpPr>
            <p:spPr>
              <a:xfrm flipV="1">
                <a:off x="6558944" y="5174805"/>
                <a:ext cx="186237" cy="3154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08066EBC-DDA1-4240-A308-2627B9F0BA6D}"/>
                  </a:ext>
                </a:extLst>
              </p:cNvPr>
              <p:cNvCxnSpPr>
                <a:cxnSpLocks/>
                <a:stCxn id="175" idx="3"/>
                <a:endCxn id="171" idx="3"/>
              </p:cNvCxnSpPr>
              <p:nvPr/>
            </p:nvCxnSpPr>
            <p:spPr>
              <a:xfrm flipV="1">
                <a:off x="6817180" y="4944249"/>
                <a:ext cx="128420" cy="1585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0" name="Group 169">
                <a:extLst>
                  <a:ext uri="{FF2B5EF4-FFF2-40B4-BE49-F238E27FC236}">
                    <a16:creationId xmlns:a16="http://schemas.microsoft.com/office/drawing/2014/main" id="{A52D09BD-EF89-3746-8A08-C1EDEC2A8DC7}"/>
                  </a:ext>
                </a:extLst>
              </p:cNvPr>
              <p:cNvGrpSpPr/>
              <p:nvPr/>
            </p:nvGrpSpPr>
            <p:grpSpPr>
              <a:xfrm>
                <a:off x="6673180" y="5030805"/>
                <a:ext cx="369204" cy="394002"/>
                <a:chOff x="7368234" y="4057116"/>
                <a:chExt cx="369204" cy="394002"/>
              </a:xfrm>
            </p:grpSpPr>
            <p:sp>
              <p:nvSpPr>
                <p:cNvPr id="175" name="Rectangle 174">
                  <a:extLst>
                    <a:ext uri="{FF2B5EF4-FFF2-40B4-BE49-F238E27FC236}">
                      <a16:creationId xmlns:a16="http://schemas.microsoft.com/office/drawing/2014/main" id="{035C9D51-C23B-4F44-B91A-54A46EF6BC90}"/>
                    </a:ext>
                  </a:extLst>
                </p:cNvPr>
                <p:cNvSpPr/>
                <p:nvPr/>
              </p:nvSpPr>
              <p:spPr>
                <a:xfrm>
                  <a:off x="7368234" y="4057116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400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76" name="TextBox 175">
                      <a:extLst>
                        <a:ext uri="{FF2B5EF4-FFF2-40B4-BE49-F238E27FC236}">
                          <a16:creationId xmlns:a16="http://schemas.microsoft.com/office/drawing/2014/main" id="{774C2A2D-13F8-5542-8783-BFA85269DD3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19673" y="4198095"/>
                      <a:ext cx="317765" cy="253023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de-DE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1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</m:d>
                              </m:sup>
                            </m:sSubSup>
                          </m:oMath>
                        </m:oMathPara>
                      </a14:m>
                      <a:endParaRPr lang="de-DE" sz="1100" dirty="0"/>
                    </a:p>
                  </p:txBody>
                </p:sp>
              </mc:Choice>
              <mc:Fallback xmlns="">
                <p:sp>
                  <p:nvSpPr>
                    <p:cNvPr id="176" name="TextBox 175">
                      <a:extLst>
                        <a:ext uri="{FF2B5EF4-FFF2-40B4-BE49-F238E27FC236}">
                          <a16:creationId xmlns:a16="http://schemas.microsoft.com/office/drawing/2014/main" id="{774C2A2D-13F8-5542-8783-BFA85269DD3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19673" y="4198095"/>
                      <a:ext cx="317765" cy="253023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 l="-25000" b="-1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1" name="TextBox 170">
                    <a:extLst>
                      <a:ext uri="{FF2B5EF4-FFF2-40B4-BE49-F238E27FC236}">
                        <a16:creationId xmlns:a16="http://schemas.microsoft.com/office/drawing/2014/main" id="{DEBF90C7-4E49-474B-B1FE-DE07CAF48F76}"/>
                      </a:ext>
                    </a:extLst>
                  </p:cNvPr>
                  <p:cNvSpPr txBox="1"/>
                  <p:nvPr/>
                </p:nvSpPr>
                <p:spPr>
                  <a:xfrm>
                    <a:off x="6776894" y="4612122"/>
                    <a:ext cx="1152000" cy="3891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𝑇𝑟𝑒𝑎𝑡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</m:sup>
                          </m:sSup>
                        </m:oMath>
                      </m:oMathPara>
                    </a14:m>
                    <a:endParaRPr lang="de-DE" sz="1400" dirty="0"/>
                  </a:p>
                </p:txBody>
              </p:sp>
            </mc:Choice>
            <mc:Fallback xmlns="">
              <p:sp>
                <p:nvSpPr>
                  <p:cNvPr id="171" name="TextBox 170">
                    <a:extLst>
                      <a:ext uri="{FF2B5EF4-FFF2-40B4-BE49-F238E27FC236}">
                        <a16:creationId xmlns:a16="http://schemas.microsoft.com/office/drawing/2014/main" id="{DEBF90C7-4E49-474B-B1FE-DE07CAF48F7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76894" y="4612122"/>
                    <a:ext cx="1152000" cy="389111"/>
                  </a:xfrm>
                  <a:prstGeom prst="ellipse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2" name="TextBox 171">
                    <a:extLst>
                      <a:ext uri="{FF2B5EF4-FFF2-40B4-BE49-F238E27FC236}">
                        <a16:creationId xmlns:a16="http://schemas.microsoft.com/office/drawing/2014/main" id="{D6EAB269-0904-3D46-BE6A-FEAFCCA9066A}"/>
                      </a:ext>
                    </a:extLst>
                  </p:cNvPr>
                  <p:cNvSpPr txBox="1"/>
                  <p:nvPr/>
                </p:nvSpPr>
                <p:spPr>
                  <a:xfrm>
                    <a:off x="5984141" y="4222610"/>
                    <a:ext cx="1152000" cy="389111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𝐸𝑝𝑖𝑑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</m:sup>
                          </m:sSup>
                        </m:oMath>
                      </m:oMathPara>
                    </a14:m>
                    <a:endParaRPr lang="de-DE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72" name="TextBox 171">
                    <a:extLst>
                      <a:ext uri="{FF2B5EF4-FFF2-40B4-BE49-F238E27FC236}">
                        <a16:creationId xmlns:a16="http://schemas.microsoft.com/office/drawing/2014/main" id="{D6EAB269-0904-3D46-BE6A-FEAFCCA9066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84141" y="4222610"/>
                    <a:ext cx="1152000" cy="389111"/>
                  </a:xfrm>
                  <a:prstGeom prst="ellipse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  <a:ln w="9525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3" name="TextBox 172">
                    <a:extLst>
                      <a:ext uri="{FF2B5EF4-FFF2-40B4-BE49-F238E27FC236}">
                        <a16:creationId xmlns:a16="http://schemas.microsoft.com/office/drawing/2014/main" id="{0242FFC2-A044-9D48-905E-B850E161C7F2}"/>
                      </a:ext>
                    </a:extLst>
                  </p:cNvPr>
                  <p:cNvSpPr txBox="1"/>
                  <p:nvPr/>
                </p:nvSpPr>
                <p:spPr>
                  <a:xfrm>
                    <a:off x="5982944" y="5490253"/>
                    <a:ext cx="1152000" cy="38911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𝑆𝑖𝑐𝑘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</m:sup>
                          </m:sSup>
                        </m:oMath>
                      </m:oMathPara>
                    </a14:m>
                    <a:endParaRPr lang="de-DE" sz="1400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73" name="TextBox 172">
                    <a:extLst>
                      <a:ext uri="{FF2B5EF4-FFF2-40B4-BE49-F238E27FC236}">
                        <a16:creationId xmlns:a16="http://schemas.microsoft.com/office/drawing/2014/main" id="{0242FFC2-A044-9D48-905E-B850E161C7F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82944" y="5490253"/>
                    <a:ext cx="1152000" cy="389111"/>
                  </a:xfrm>
                  <a:prstGeom prst="ellipse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87D034B5-E935-EF46-A7BA-D5E222300BE6}"/>
                  </a:ext>
                </a:extLst>
              </p:cNvPr>
              <p:cNvCxnSpPr>
                <a:cxnSpLocks/>
                <a:stCxn id="177" idx="2"/>
                <a:endCxn id="173" idx="0"/>
              </p:cNvCxnSpPr>
              <p:nvPr/>
            </p:nvCxnSpPr>
            <p:spPr>
              <a:xfrm>
                <a:off x="6375599" y="5174478"/>
                <a:ext cx="183345" cy="31577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9" name="Group 178">
              <a:extLst>
                <a:ext uri="{FF2B5EF4-FFF2-40B4-BE49-F238E27FC236}">
                  <a16:creationId xmlns:a16="http://schemas.microsoft.com/office/drawing/2014/main" id="{0845DDD4-2496-7245-A0F4-04CB3EC8288F}"/>
                </a:ext>
              </a:extLst>
            </p:cNvPr>
            <p:cNvGrpSpPr/>
            <p:nvPr/>
          </p:nvGrpSpPr>
          <p:grpSpPr>
            <a:xfrm>
              <a:off x="6902996" y="4104138"/>
              <a:ext cx="2996251" cy="1775225"/>
              <a:chOff x="6987780" y="4104138"/>
              <a:chExt cx="2996251" cy="177522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0" name="TextBox 179">
                    <a:extLst>
                      <a:ext uri="{FF2B5EF4-FFF2-40B4-BE49-F238E27FC236}">
                        <a16:creationId xmlns:a16="http://schemas.microsoft.com/office/drawing/2014/main" id="{E238AB97-C08A-1546-8430-B6D6CED6E523}"/>
                      </a:ext>
                    </a:extLst>
                  </p:cNvPr>
                  <p:cNvSpPr txBox="1"/>
                  <p:nvPr/>
                </p:nvSpPr>
                <p:spPr>
                  <a:xfrm>
                    <a:off x="6987780" y="5490253"/>
                    <a:ext cx="1333051" cy="389110"/>
                  </a:xfrm>
                  <a:prstGeom prst="ellipse">
                    <a:avLst/>
                  </a:prstGeom>
                  <a:solidFill>
                    <a:schemeClr val="accent6"/>
                  </a:solidFill>
                  <a:ln w="19050"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1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𝑆𝑖𝑐𝑘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  <m:r>
                                    <a:rPr lang="de-DE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</m:sup>
                          </m:sSup>
                        </m:oMath>
                      </m:oMathPara>
                    </a14:m>
                    <a:endParaRPr lang="de-DE" sz="1400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80" name="TextBox 179">
                    <a:extLst>
                      <a:ext uri="{FF2B5EF4-FFF2-40B4-BE49-F238E27FC236}">
                        <a16:creationId xmlns:a16="http://schemas.microsoft.com/office/drawing/2014/main" id="{E238AB97-C08A-1546-8430-B6D6CED6E52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87780" y="5490253"/>
                    <a:ext cx="1333051" cy="389110"/>
                  </a:xfrm>
                  <a:prstGeom prst="ellipse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  <a:ln w="19050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1" name="TextBox 180">
                    <a:extLst>
                      <a:ext uri="{FF2B5EF4-FFF2-40B4-BE49-F238E27FC236}">
                        <a16:creationId xmlns:a16="http://schemas.microsoft.com/office/drawing/2014/main" id="{16963F59-59C8-7546-ACB2-8F6C40FC0A56}"/>
                      </a:ext>
                    </a:extLst>
                  </p:cNvPr>
                  <p:cNvSpPr txBox="1"/>
                  <p:nvPr/>
                </p:nvSpPr>
                <p:spPr>
                  <a:xfrm>
                    <a:off x="6988977" y="4222611"/>
                    <a:ext cx="1333051" cy="389111"/>
                  </a:xfrm>
                  <a:prstGeom prst="ellipse">
                    <a:avLst/>
                  </a:prstGeom>
                  <a:solidFill>
                    <a:schemeClr val="accent6"/>
                  </a:solidFill>
                  <a:ln w="19050"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1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𝐸𝑝𝑖𝑑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  <m:r>
                                    <a:rPr lang="de-DE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</m:sup>
                          </m:sSup>
                        </m:oMath>
                      </m:oMathPara>
                    </a14:m>
                    <a:endParaRPr lang="de-DE" sz="1400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81" name="TextBox 180">
                    <a:extLst>
                      <a:ext uri="{FF2B5EF4-FFF2-40B4-BE49-F238E27FC236}">
                        <a16:creationId xmlns:a16="http://schemas.microsoft.com/office/drawing/2014/main" id="{16963F59-59C8-7546-ACB2-8F6C40FC0A5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88977" y="4222611"/>
                    <a:ext cx="1333051" cy="389111"/>
                  </a:xfrm>
                  <a:prstGeom prst="ellipse">
                    <a:avLst/>
                  </a:prstGeom>
                  <a:blipFill>
                    <a:blip r:embed="rId16"/>
                    <a:stretch>
                      <a:fillRect/>
                    </a:stretch>
                  </a:blipFill>
                  <a:ln w="19050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182" name="Group 181">
                <a:extLst>
                  <a:ext uri="{FF2B5EF4-FFF2-40B4-BE49-F238E27FC236}">
                    <a16:creationId xmlns:a16="http://schemas.microsoft.com/office/drawing/2014/main" id="{86AFA777-739D-8947-BD56-0462C90350F9}"/>
                  </a:ext>
                </a:extLst>
              </p:cNvPr>
              <p:cNvGrpSpPr/>
              <p:nvPr/>
            </p:nvGrpSpPr>
            <p:grpSpPr>
              <a:xfrm>
                <a:off x="8320831" y="4104138"/>
                <a:ext cx="1663200" cy="1580669"/>
                <a:chOff x="11540097" y="4104138"/>
                <a:chExt cx="1663200" cy="1580669"/>
              </a:xfrm>
            </p:grpSpPr>
            <p:sp>
              <p:nvSpPr>
                <p:cNvPr id="183" name="Rectangle 182">
                  <a:extLst>
                    <a:ext uri="{FF2B5EF4-FFF2-40B4-BE49-F238E27FC236}">
                      <a16:creationId xmlns:a16="http://schemas.microsoft.com/office/drawing/2014/main" id="{051CB6F3-2BDF-034C-BEEA-5EB815133490}"/>
                    </a:ext>
                  </a:extLst>
                </p:cNvPr>
                <p:cNvSpPr/>
                <p:nvPr/>
              </p:nvSpPr>
              <p:spPr>
                <a:xfrm>
                  <a:off x="12316461" y="435844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400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84" name="TextBox 183">
                      <a:extLst>
                        <a:ext uri="{FF2B5EF4-FFF2-40B4-BE49-F238E27FC236}">
                          <a16:creationId xmlns:a16="http://schemas.microsoft.com/office/drawing/2014/main" id="{20484D5A-FED5-5A45-B09F-1A88237C9A2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2284807" y="4104138"/>
                      <a:ext cx="195613" cy="203715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100" dirty="0"/>
                    </a:p>
                  </p:txBody>
                </p:sp>
              </mc:Choice>
              <mc:Fallback xmlns="">
                <p:sp>
                  <p:nvSpPr>
                    <p:cNvPr id="184" name="TextBox 183">
                      <a:extLst>
                        <a:ext uri="{FF2B5EF4-FFF2-40B4-BE49-F238E27FC236}">
                          <a16:creationId xmlns:a16="http://schemas.microsoft.com/office/drawing/2014/main" id="{20484D5A-FED5-5A45-B09F-1A88237C9A2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2284807" y="4104138"/>
                      <a:ext cx="195613" cy="203715"/>
                    </a:xfrm>
                    <a:prstGeom prst="rect">
                      <a:avLst/>
                    </a:prstGeom>
                    <a:blipFill>
                      <a:blip r:embed="rId17"/>
                      <a:stretch>
                        <a:fillRect l="-38462" b="-2857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85" name="Straight Connector 184">
                  <a:extLst>
                    <a:ext uri="{FF2B5EF4-FFF2-40B4-BE49-F238E27FC236}">
                      <a16:creationId xmlns:a16="http://schemas.microsoft.com/office/drawing/2014/main" id="{FE7D6967-70E1-4146-B5BC-FA0807179532}"/>
                    </a:ext>
                  </a:extLst>
                </p:cNvPr>
                <p:cNvCxnSpPr>
                  <a:cxnSpLocks/>
                  <a:stCxn id="181" idx="6"/>
                  <a:endCxn id="183" idx="1"/>
                </p:cNvCxnSpPr>
                <p:nvPr/>
              </p:nvCxnSpPr>
              <p:spPr>
                <a:xfrm>
                  <a:off x="11541294" y="4417166"/>
                  <a:ext cx="775167" cy="1327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Straight Connector 185">
                  <a:extLst>
                    <a:ext uri="{FF2B5EF4-FFF2-40B4-BE49-F238E27FC236}">
                      <a16:creationId xmlns:a16="http://schemas.microsoft.com/office/drawing/2014/main" id="{D6616245-6A69-C841-B536-E8628769CAA3}"/>
                    </a:ext>
                  </a:extLst>
                </p:cNvPr>
                <p:cNvCxnSpPr>
                  <a:cxnSpLocks/>
                  <a:stCxn id="180" idx="6"/>
                  <a:endCxn id="183" idx="2"/>
                </p:cNvCxnSpPr>
                <p:nvPr/>
              </p:nvCxnSpPr>
              <p:spPr>
                <a:xfrm flipV="1">
                  <a:off x="11540097" y="4502440"/>
                  <a:ext cx="848365" cy="118236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7" name="Straight Connector 186">
                  <a:extLst>
                    <a:ext uri="{FF2B5EF4-FFF2-40B4-BE49-F238E27FC236}">
                      <a16:creationId xmlns:a16="http://schemas.microsoft.com/office/drawing/2014/main" id="{CD96B6B7-0186-F445-961D-225068C0A15D}"/>
                    </a:ext>
                  </a:extLst>
                </p:cNvPr>
                <p:cNvCxnSpPr>
                  <a:cxnSpLocks/>
                  <a:stCxn id="183" idx="3"/>
                  <a:endCxn id="172" idx="2"/>
                </p:cNvCxnSpPr>
                <p:nvPr/>
              </p:nvCxnSpPr>
              <p:spPr>
                <a:xfrm flipV="1">
                  <a:off x="12460461" y="4417166"/>
                  <a:ext cx="742836" cy="13275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FCA6E22F-F1AA-8B49-A5D9-5F26165A0F4B}"/>
              </a:ext>
            </a:extLst>
          </p:cNvPr>
          <p:cNvGrpSpPr/>
          <p:nvPr/>
        </p:nvGrpSpPr>
        <p:grpSpPr>
          <a:xfrm>
            <a:off x="7668000" y="3773620"/>
            <a:ext cx="4182607" cy="2126433"/>
            <a:chOff x="6520220" y="2966451"/>
            <a:chExt cx="4916675" cy="2499631"/>
          </a:xfrm>
        </p:grpSpPr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2143774F-D75A-3A40-BF40-1DED24A1B865}"/>
                </a:ext>
              </a:extLst>
            </p:cNvPr>
            <p:cNvSpPr/>
            <p:nvPr/>
          </p:nvSpPr>
          <p:spPr>
            <a:xfrm>
              <a:off x="6520220" y="2966451"/>
              <a:ext cx="2159458" cy="249963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/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689EEDBB-10B0-F24C-AE9E-C7640D8D583D}"/>
                </a:ext>
              </a:extLst>
            </p:cNvPr>
            <p:cNvSpPr/>
            <p:nvPr/>
          </p:nvSpPr>
          <p:spPr>
            <a:xfrm>
              <a:off x="8679677" y="2966451"/>
              <a:ext cx="2757218" cy="249963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0" name="TextBox 189">
                  <a:extLst>
                    <a:ext uri="{FF2B5EF4-FFF2-40B4-BE49-F238E27FC236}">
                      <a16:creationId xmlns:a16="http://schemas.microsoft.com/office/drawing/2014/main" id="{5E81FC08-1E21-6043-A8DD-5B7488137A6F}"/>
                    </a:ext>
                  </a:extLst>
                </p:cNvPr>
                <p:cNvSpPr txBox="1"/>
                <p:nvPr/>
              </p:nvSpPr>
              <p:spPr>
                <a:xfrm>
                  <a:off x="6589049" y="3070395"/>
                  <a:ext cx="1830226" cy="380078"/>
                </a:xfrm>
                <a:prstGeom prst="ellipse">
                  <a:avLst/>
                </a:prstGeom>
                <a:solidFill>
                  <a:schemeClr val="accent6"/>
                </a:solidFill>
                <a:ln w="19050"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𝑊𝑒𝑎𝑡h𝑒𝑟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90" name="TextBox 189">
                  <a:extLst>
                    <a:ext uri="{FF2B5EF4-FFF2-40B4-BE49-F238E27FC236}">
                      <a16:creationId xmlns:a16="http://schemas.microsoft.com/office/drawing/2014/main" id="{5E81FC08-1E21-6043-A8DD-5B7488137A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89049" y="3070395"/>
                  <a:ext cx="1830226" cy="380078"/>
                </a:xfrm>
                <a:prstGeom prst="ellipse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 w="190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1" name="TextBox 190">
                  <a:extLst>
                    <a:ext uri="{FF2B5EF4-FFF2-40B4-BE49-F238E27FC236}">
                      <a16:creationId xmlns:a16="http://schemas.microsoft.com/office/drawing/2014/main" id="{DF551AA0-BC54-2245-B772-220FC99D3FE7}"/>
                    </a:ext>
                  </a:extLst>
                </p:cNvPr>
                <p:cNvSpPr txBox="1"/>
                <p:nvPr/>
              </p:nvSpPr>
              <p:spPr>
                <a:xfrm>
                  <a:off x="6623989" y="3599328"/>
                  <a:ext cx="1763981" cy="380078"/>
                </a:xfrm>
                <a:prstGeom prst="ellipse">
                  <a:avLst/>
                </a:prstGeom>
                <a:solidFill>
                  <a:schemeClr val="accent6"/>
                </a:solidFill>
                <a:ln w="19050"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𝑉𝑒𝑙𝑜𝑐𝑖𝑡𝑦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91" name="TextBox 190">
                  <a:extLst>
                    <a:ext uri="{FF2B5EF4-FFF2-40B4-BE49-F238E27FC236}">
                      <a16:creationId xmlns:a16="http://schemas.microsoft.com/office/drawing/2014/main" id="{DF551AA0-BC54-2245-B772-220FC99D3F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23989" y="3599328"/>
                  <a:ext cx="1763981" cy="380078"/>
                </a:xfrm>
                <a:prstGeom prst="ellipse">
                  <a:avLst/>
                </a:prstGeom>
                <a:blipFill>
                  <a:blip r:embed="rId19"/>
                  <a:stretch>
                    <a:fillRect b="-3571"/>
                  </a:stretch>
                </a:blipFill>
                <a:ln w="190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2" name="TextBox 191">
                  <a:extLst>
                    <a:ext uri="{FF2B5EF4-FFF2-40B4-BE49-F238E27FC236}">
                      <a16:creationId xmlns:a16="http://schemas.microsoft.com/office/drawing/2014/main" id="{7ABA5D80-264B-AD47-B062-4F4390723535}"/>
                    </a:ext>
                  </a:extLst>
                </p:cNvPr>
                <p:cNvSpPr txBox="1"/>
                <p:nvPr/>
              </p:nvSpPr>
              <p:spPr>
                <a:xfrm>
                  <a:off x="6595317" y="4169132"/>
                  <a:ext cx="1812842" cy="380078"/>
                </a:xfrm>
                <a:prstGeom prst="ellipse">
                  <a:avLst/>
                </a:prstGeom>
                <a:solidFill>
                  <a:schemeClr val="accent6"/>
                </a:solidFill>
                <a:ln w="19050"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𝐿𝑜𝑐𝑎𝑡𝑖𝑜𝑛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92" name="TextBox 191">
                  <a:extLst>
                    <a:ext uri="{FF2B5EF4-FFF2-40B4-BE49-F238E27FC236}">
                      <a16:creationId xmlns:a16="http://schemas.microsoft.com/office/drawing/2014/main" id="{7ABA5D80-264B-AD47-B062-4F439072353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95317" y="4169132"/>
                  <a:ext cx="1812842" cy="380078"/>
                </a:xfrm>
                <a:prstGeom prst="ellipse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 w="190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3" name="TextBox 192">
                  <a:extLst>
                    <a:ext uri="{FF2B5EF4-FFF2-40B4-BE49-F238E27FC236}">
                      <a16:creationId xmlns:a16="http://schemas.microsoft.com/office/drawing/2014/main" id="{9866C015-84DA-4C4F-82BA-9514660C7054}"/>
                    </a:ext>
                  </a:extLst>
                </p:cNvPr>
                <p:cNvSpPr txBox="1"/>
                <p:nvPr/>
              </p:nvSpPr>
              <p:spPr>
                <a:xfrm>
                  <a:off x="6681830" y="4698059"/>
                  <a:ext cx="1656827" cy="380078"/>
                </a:xfrm>
                <a:prstGeom prst="ellipse">
                  <a:avLst/>
                </a:prstGeom>
                <a:solidFill>
                  <a:schemeClr val="accent6"/>
                </a:solidFill>
                <a:ln w="19050"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𝐹𝑎𝑖𝑙𝑢𝑟</m:t>
                            </m:r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93" name="TextBox 192">
                  <a:extLst>
                    <a:ext uri="{FF2B5EF4-FFF2-40B4-BE49-F238E27FC236}">
                      <a16:creationId xmlns:a16="http://schemas.microsoft.com/office/drawing/2014/main" id="{9866C015-84DA-4C4F-82BA-9514660C70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81830" y="4698059"/>
                  <a:ext cx="1656827" cy="380078"/>
                </a:xfrm>
                <a:prstGeom prst="ellipse">
                  <a:avLst/>
                </a:prstGeom>
                <a:blipFill>
                  <a:blip r:embed="rId21"/>
                  <a:stretch>
                    <a:fillRect/>
                  </a:stretch>
                </a:blipFill>
                <a:ln w="190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4" name="TextBox 193">
                  <a:extLst>
                    <a:ext uri="{FF2B5EF4-FFF2-40B4-BE49-F238E27FC236}">
                      <a16:creationId xmlns:a16="http://schemas.microsoft.com/office/drawing/2014/main" id="{E8E81D15-7C8E-4C40-8478-48355EB33D05}"/>
                    </a:ext>
                  </a:extLst>
                </p:cNvPr>
                <p:cNvSpPr txBox="1"/>
                <p:nvPr/>
              </p:nvSpPr>
              <p:spPr>
                <a:xfrm>
                  <a:off x="8961992" y="3068669"/>
                  <a:ext cx="1549354" cy="38007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𝑊𝑒𝑎𝑡h𝑒𝑟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194" name="TextBox 193">
                  <a:extLst>
                    <a:ext uri="{FF2B5EF4-FFF2-40B4-BE49-F238E27FC236}">
                      <a16:creationId xmlns:a16="http://schemas.microsoft.com/office/drawing/2014/main" id="{E8E81D15-7C8E-4C40-8478-48355EB33D0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61992" y="3068669"/>
                  <a:ext cx="1549354" cy="380078"/>
                </a:xfrm>
                <a:prstGeom prst="ellipse">
                  <a:avLst/>
                </a:prstGeom>
                <a:blipFill>
                  <a:blip r:embed="rId2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5" name="TextBox 194">
                  <a:extLst>
                    <a:ext uri="{FF2B5EF4-FFF2-40B4-BE49-F238E27FC236}">
                      <a16:creationId xmlns:a16="http://schemas.microsoft.com/office/drawing/2014/main" id="{B4FFA075-FE86-5440-B4B4-0B449082BE85}"/>
                    </a:ext>
                  </a:extLst>
                </p:cNvPr>
                <p:cNvSpPr txBox="1"/>
                <p:nvPr/>
              </p:nvSpPr>
              <p:spPr>
                <a:xfrm>
                  <a:off x="8995114" y="3607966"/>
                  <a:ext cx="1483110" cy="38007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𝑉𝑒𝑙𝑜𝑐𝑖𝑡𝑦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195" name="TextBox 194">
                  <a:extLst>
                    <a:ext uri="{FF2B5EF4-FFF2-40B4-BE49-F238E27FC236}">
                      <a16:creationId xmlns:a16="http://schemas.microsoft.com/office/drawing/2014/main" id="{B4FFA075-FE86-5440-B4B4-0B449082BE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95114" y="3607966"/>
                  <a:ext cx="1483110" cy="380078"/>
                </a:xfrm>
                <a:prstGeom prst="ellipse">
                  <a:avLst/>
                </a:prstGeom>
                <a:blipFill>
                  <a:blip r:embed="rId2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6" name="TextBox 195">
                  <a:extLst>
                    <a:ext uri="{FF2B5EF4-FFF2-40B4-BE49-F238E27FC236}">
                      <a16:creationId xmlns:a16="http://schemas.microsoft.com/office/drawing/2014/main" id="{591BFCD3-3696-824B-8103-1D5AF31353C3}"/>
                    </a:ext>
                  </a:extLst>
                </p:cNvPr>
                <p:cNvSpPr txBox="1"/>
                <p:nvPr/>
              </p:nvSpPr>
              <p:spPr>
                <a:xfrm>
                  <a:off x="8970683" y="4157036"/>
                  <a:ext cx="1531971" cy="38007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𝐿𝑜𝑐𝑎𝑡𝑖𝑜𝑛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196" name="TextBox 195">
                  <a:extLst>
                    <a:ext uri="{FF2B5EF4-FFF2-40B4-BE49-F238E27FC236}">
                      <a16:creationId xmlns:a16="http://schemas.microsoft.com/office/drawing/2014/main" id="{591BFCD3-3696-824B-8103-1D5AF31353C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70683" y="4157036"/>
                  <a:ext cx="1531971" cy="380078"/>
                </a:xfrm>
                <a:prstGeom prst="ellipse">
                  <a:avLst/>
                </a:prstGeom>
                <a:blipFill>
                  <a:blip r:embed="rId2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7" name="TextBox 196">
                  <a:extLst>
                    <a:ext uri="{FF2B5EF4-FFF2-40B4-BE49-F238E27FC236}">
                      <a16:creationId xmlns:a16="http://schemas.microsoft.com/office/drawing/2014/main" id="{280E0D39-524D-4547-80D1-889E8E768E7D}"/>
                    </a:ext>
                  </a:extLst>
                </p:cNvPr>
                <p:cNvSpPr txBox="1"/>
                <p:nvPr/>
              </p:nvSpPr>
              <p:spPr>
                <a:xfrm>
                  <a:off x="9048691" y="4696331"/>
                  <a:ext cx="1375957" cy="38007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 smtClean="0">
                                <a:latin typeface="Cambria Math" panose="02040503050406030204" pitchFamily="18" charset="0"/>
                              </a:rPr>
                              <m:t>𝐹𝑎𝑖𝑙𝑢𝑟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197" name="TextBox 196">
                  <a:extLst>
                    <a:ext uri="{FF2B5EF4-FFF2-40B4-BE49-F238E27FC236}">
                      <a16:creationId xmlns:a16="http://schemas.microsoft.com/office/drawing/2014/main" id="{280E0D39-524D-4547-80D1-889E8E768E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48691" y="4696331"/>
                  <a:ext cx="1375957" cy="380078"/>
                </a:xfrm>
                <a:prstGeom prst="ellipse">
                  <a:avLst/>
                </a:prstGeom>
                <a:blipFill>
                  <a:blip r:embed="rId2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8" name="TextBox 197">
                  <a:extLst>
                    <a:ext uri="{FF2B5EF4-FFF2-40B4-BE49-F238E27FC236}">
                      <a16:creationId xmlns:a16="http://schemas.microsoft.com/office/drawing/2014/main" id="{9DC73933-1789-7D47-B281-47CE02E856D2}"/>
                    </a:ext>
                  </a:extLst>
                </p:cNvPr>
                <p:cNvSpPr txBox="1"/>
                <p:nvPr/>
              </p:nvSpPr>
              <p:spPr>
                <a:xfrm>
                  <a:off x="10473044" y="5035626"/>
                  <a:ext cx="883740" cy="380078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 smtClean="0">
                                <a:latin typeface="Cambria Math" panose="02040503050406030204" pitchFamily="18" charset="0"/>
                              </a:rPr>
                              <m:t>𝑂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𝑏𝑠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198" name="TextBox 197">
                  <a:extLst>
                    <a:ext uri="{FF2B5EF4-FFF2-40B4-BE49-F238E27FC236}">
                      <a16:creationId xmlns:a16="http://schemas.microsoft.com/office/drawing/2014/main" id="{9DC73933-1789-7D47-B281-47CE02E856D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73044" y="5035626"/>
                  <a:ext cx="883740" cy="380078"/>
                </a:xfrm>
                <a:prstGeom prst="ellipse">
                  <a:avLst/>
                </a:prstGeom>
                <a:blipFill>
                  <a:blip r:embed="rId2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9" name="Straight Arrow Connector 198">
              <a:extLst>
                <a:ext uri="{FF2B5EF4-FFF2-40B4-BE49-F238E27FC236}">
                  <a16:creationId xmlns:a16="http://schemas.microsoft.com/office/drawing/2014/main" id="{5E36542C-6654-E74C-BE9A-27AEB1BB0363}"/>
                </a:ext>
              </a:extLst>
            </p:cNvPr>
            <p:cNvCxnSpPr>
              <a:cxnSpLocks/>
              <a:stCxn id="197" idx="6"/>
              <a:endCxn id="198" idx="0"/>
            </p:cNvCxnSpPr>
            <p:nvPr/>
          </p:nvCxnSpPr>
          <p:spPr>
            <a:xfrm>
              <a:off x="10424648" y="4886370"/>
              <a:ext cx="490267" cy="149256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Arrow Connector 199">
              <a:extLst>
                <a:ext uri="{FF2B5EF4-FFF2-40B4-BE49-F238E27FC236}">
                  <a16:creationId xmlns:a16="http://schemas.microsoft.com/office/drawing/2014/main" id="{8AE38C41-A3CB-3D45-BB3A-AB97EE294D7A}"/>
                </a:ext>
              </a:extLst>
            </p:cNvPr>
            <p:cNvCxnSpPr>
              <a:cxnSpLocks/>
              <a:stCxn id="190" idx="6"/>
              <a:endCxn id="195" idx="2"/>
            </p:cNvCxnSpPr>
            <p:nvPr/>
          </p:nvCxnSpPr>
          <p:spPr>
            <a:xfrm>
              <a:off x="8419275" y="3260434"/>
              <a:ext cx="575839" cy="53757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Arrow Connector 200">
              <a:extLst>
                <a:ext uri="{FF2B5EF4-FFF2-40B4-BE49-F238E27FC236}">
                  <a16:creationId xmlns:a16="http://schemas.microsoft.com/office/drawing/2014/main" id="{A8FD08B0-6BDB-B849-A595-12DA44F14A5F}"/>
                </a:ext>
              </a:extLst>
            </p:cNvPr>
            <p:cNvCxnSpPr>
              <a:cxnSpLocks/>
              <a:stCxn id="190" idx="6"/>
              <a:endCxn id="194" idx="2"/>
            </p:cNvCxnSpPr>
            <p:nvPr/>
          </p:nvCxnSpPr>
          <p:spPr>
            <a:xfrm flipV="1">
              <a:off x="8419275" y="3258708"/>
              <a:ext cx="542716" cy="172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Arrow Connector 201">
              <a:extLst>
                <a:ext uri="{FF2B5EF4-FFF2-40B4-BE49-F238E27FC236}">
                  <a16:creationId xmlns:a16="http://schemas.microsoft.com/office/drawing/2014/main" id="{11001B9C-D171-E744-BF47-C990316102F6}"/>
                </a:ext>
              </a:extLst>
            </p:cNvPr>
            <p:cNvCxnSpPr>
              <a:cxnSpLocks/>
              <a:stCxn id="190" idx="6"/>
              <a:endCxn id="197" idx="2"/>
            </p:cNvCxnSpPr>
            <p:nvPr/>
          </p:nvCxnSpPr>
          <p:spPr>
            <a:xfrm>
              <a:off x="8419275" y="3260434"/>
              <a:ext cx="629416" cy="162593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Arrow Connector 202">
              <a:extLst>
                <a:ext uri="{FF2B5EF4-FFF2-40B4-BE49-F238E27FC236}">
                  <a16:creationId xmlns:a16="http://schemas.microsoft.com/office/drawing/2014/main" id="{F89F4BDB-EF55-A34A-9CB1-BF57DDCFCB18}"/>
                </a:ext>
              </a:extLst>
            </p:cNvPr>
            <p:cNvCxnSpPr>
              <a:cxnSpLocks/>
              <a:stCxn id="191" idx="6"/>
              <a:endCxn id="195" idx="2"/>
            </p:cNvCxnSpPr>
            <p:nvPr/>
          </p:nvCxnSpPr>
          <p:spPr>
            <a:xfrm>
              <a:off x="8387970" y="3789367"/>
              <a:ext cx="607144" cy="863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Arrow Connector 203">
              <a:extLst>
                <a:ext uri="{FF2B5EF4-FFF2-40B4-BE49-F238E27FC236}">
                  <a16:creationId xmlns:a16="http://schemas.microsoft.com/office/drawing/2014/main" id="{2C7C5D94-36D0-C44F-94D8-D805985FCD70}"/>
                </a:ext>
              </a:extLst>
            </p:cNvPr>
            <p:cNvCxnSpPr>
              <a:cxnSpLocks/>
              <a:stCxn id="191" idx="6"/>
              <a:endCxn id="196" idx="2"/>
            </p:cNvCxnSpPr>
            <p:nvPr/>
          </p:nvCxnSpPr>
          <p:spPr>
            <a:xfrm>
              <a:off x="8387970" y="3789367"/>
              <a:ext cx="582713" cy="55770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Arrow Connector 204">
              <a:extLst>
                <a:ext uri="{FF2B5EF4-FFF2-40B4-BE49-F238E27FC236}">
                  <a16:creationId xmlns:a16="http://schemas.microsoft.com/office/drawing/2014/main" id="{22AF6945-F2BC-6F42-9B8E-435693970D89}"/>
                </a:ext>
              </a:extLst>
            </p:cNvPr>
            <p:cNvCxnSpPr>
              <a:cxnSpLocks/>
              <a:stCxn id="192" idx="6"/>
              <a:endCxn id="196" idx="2"/>
            </p:cNvCxnSpPr>
            <p:nvPr/>
          </p:nvCxnSpPr>
          <p:spPr>
            <a:xfrm flipV="1">
              <a:off x="8408160" y="4347075"/>
              <a:ext cx="562524" cy="1209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Arrow Connector 205">
              <a:extLst>
                <a:ext uri="{FF2B5EF4-FFF2-40B4-BE49-F238E27FC236}">
                  <a16:creationId xmlns:a16="http://schemas.microsoft.com/office/drawing/2014/main" id="{BBE55F76-F767-634C-8AF5-E8753BE1ECBE}"/>
                </a:ext>
              </a:extLst>
            </p:cNvPr>
            <p:cNvCxnSpPr>
              <a:cxnSpLocks/>
              <a:stCxn id="193" idx="6"/>
              <a:endCxn id="197" idx="2"/>
            </p:cNvCxnSpPr>
            <p:nvPr/>
          </p:nvCxnSpPr>
          <p:spPr>
            <a:xfrm flipV="1">
              <a:off x="8338657" y="4886371"/>
              <a:ext cx="710034" cy="172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Arrow Connector 206">
              <a:extLst>
                <a:ext uri="{FF2B5EF4-FFF2-40B4-BE49-F238E27FC236}">
                  <a16:creationId xmlns:a16="http://schemas.microsoft.com/office/drawing/2014/main" id="{3716EC99-ADF6-BB4E-8227-66FA156488DD}"/>
                </a:ext>
              </a:extLst>
            </p:cNvPr>
            <p:cNvCxnSpPr>
              <a:cxnSpLocks/>
              <a:stCxn id="196" idx="6"/>
              <a:endCxn id="198" idx="0"/>
            </p:cNvCxnSpPr>
            <p:nvPr/>
          </p:nvCxnSpPr>
          <p:spPr>
            <a:xfrm>
              <a:off x="10502654" y="4347075"/>
              <a:ext cx="412260" cy="688552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0" name="TextBox 219">
                <a:extLst>
                  <a:ext uri="{FF2B5EF4-FFF2-40B4-BE49-F238E27FC236}">
                    <a16:creationId xmlns:a16="http://schemas.microsoft.com/office/drawing/2014/main" id="{237F692B-A6BC-844E-90A1-4D34173640CF}"/>
                  </a:ext>
                </a:extLst>
              </p:cNvPr>
              <p:cNvSpPr txBox="1"/>
              <p:nvPr/>
            </p:nvSpPr>
            <p:spPr>
              <a:xfrm>
                <a:off x="2204199" y="5983894"/>
                <a:ext cx="8200028" cy="664926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𝑰</m:t>
                    </m:r>
                  </m:oMath>
                </a14:m>
                <a:r>
                  <a:rPr lang="de-DE" dirty="0"/>
                  <a:t> trennt auch von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 nach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; es gibt aber auch Rückwärts-Interfaces, die aus der Richtung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de-DE" dirty="0"/>
                  <a:t> nach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de-DE" dirty="0"/>
                  <a:t> bestimmt werden </a:t>
                </a:r>
                <a:r>
                  <a:rPr lang="de-DE" sz="1400" dirty="0">
                    <a:solidFill>
                      <a:schemeClr val="tx1">
                        <a:lumMod val="20000"/>
                        <a:lumOff val="80000"/>
                      </a:schemeClr>
                    </a:solidFill>
                  </a:rPr>
                  <a:t>[Näheres dazu in Kevin Murphys Dissertation, 2002]</a:t>
                </a:r>
                <a:endParaRPr lang="de-DE" dirty="0">
                  <a:solidFill>
                    <a:schemeClr val="tx1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20" name="TextBox 219">
                <a:extLst>
                  <a:ext uri="{FF2B5EF4-FFF2-40B4-BE49-F238E27FC236}">
                    <a16:creationId xmlns:a16="http://schemas.microsoft.com/office/drawing/2014/main" id="{237F692B-A6BC-844E-90A1-4D34173640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4199" y="5983894"/>
                <a:ext cx="8200028" cy="664926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50880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E077E-754F-4A49-9DA2-AE0A40323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Anfragebeantwortungsproblem &amp; Anfragetypen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D7E3DE9-97B7-9B41-9AE8-72397EE0C89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665066"/>
                <a:ext cx="11484001" cy="2600146"/>
              </a:xfrm>
            </p:spPr>
            <p:txBody>
              <a:bodyPr>
                <a:normAutofit/>
              </a:bodyPr>
              <a:lstStyle/>
              <a:p>
                <a:r>
                  <a:rPr lang="de-DE" dirty="0"/>
                  <a:t>Filtern / überwachen (</a:t>
                </a:r>
                <a:r>
                  <a:rPr lang="de-DE" i="1" dirty="0" err="1">
                    <a:solidFill>
                      <a:schemeClr val="accent1"/>
                    </a:solidFill>
                  </a:rPr>
                  <a:t>filtering</a:t>
                </a:r>
                <a:r>
                  <a:rPr lang="de-DE" dirty="0"/>
                  <a:t>)</a:t>
                </a:r>
              </a:p>
              <a:p>
                <a:pPr lvl="1"/>
                <a:r>
                  <a:rPr lang="de-DE" dirty="0"/>
                  <a:t>Was ist die Wahrscheinlichkeit, dass es heute (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de-DE" dirty="0"/>
                  <a:t>) regnet gegeben alle Beobachtungen zu Regenschirmen bis einschließlich heute?</a:t>
                </a:r>
              </a:p>
              <a:p>
                <a:pPr marL="258762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p>
                        </m:e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p>
                        </m:e>
                      </m:d>
                    </m:oMath>
                  </m:oMathPara>
                </a14:m>
                <a:endParaRPr lang="de-DE" b="0" dirty="0"/>
              </a:p>
              <a:p>
                <a:pPr lvl="1"/>
                <a:r>
                  <a:rPr lang="de-DE" dirty="0"/>
                  <a:t>Nächster Tag: Was ist die Wahrscheinlichkeit, dass es heute (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de-DE" dirty="0"/>
                  <a:t>) regnet gegeben alle Beobachtungen zu Regenschirmen bis einschließlich heute?</a:t>
                </a:r>
              </a:p>
              <a:p>
                <a:pPr marL="258762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d>
                            </m:sup>
                          </m:sSup>
                        </m:e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¬</m:t>
                          </m:r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d>
                            </m:sup>
                          </m:sSup>
                        </m:e>
                      </m:d>
                    </m:oMath>
                  </m:oMathPara>
                </a14:m>
                <a:endParaRPr lang="de-DE" dirty="0"/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D7E3DE9-97B7-9B41-9AE8-72397EE0C89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665066"/>
                <a:ext cx="11484001" cy="2600146"/>
              </a:xfrm>
              <a:blipFill>
                <a:blip r:embed="rId2"/>
                <a:stretch>
                  <a:fillRect l="-1435" t="-436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7A8D9B-C61C-D940-A2A5-F6B28E6E57F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FAFC82-12C4-6B41-8A1C-0BD69315C6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999" y="6172447"/>
            <a:ext cx="8425225" cy="360000"/>
          </a:xfrm>
        </p:spPr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511B3D-0795-8441-BBAB-86C0FE9D9D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31</a:t>
            </a:fld>
            <a:r>
              <a:rPr lang="de-DE"/>
              <a:t> </a:t>
            </a:r>
            <a:endParaRPr lang="de-DE" sz="14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B571D07-2875-B74B-B1DD-5E83BEB4CB6D}"/>
              </a:ext>
            </a:extLst>
          </p:cNvPr>
          <p:cNvGrpSpPr/>
          <p:nvPr/>
        </p:nvGrpSpPr>
        <p:grpSpPr>
          <a:xfrm>
            <a:off x="9713248" y="4659591"/>
            <a:ext cx="1770752" cy="1161533"/>
            <a:chOff x="9731214" y="4360324"/>
            <a:chExt cx="1770752" cy="116153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27F3A854-6B0C-8D4F-A765-A8DA301DFDA5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731214" y="5106196"/>
                  <a:ext cx="1770752" cy="415661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𝑈𝑚𝑏𝑟𝑒𝑙𝑙𝑎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27F3A854-6B0C-8D4F-A765-A8DA301DFD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31214" y="5106196"/>
                  <a:ext cx="1770752" cy="415661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1663B324-E019-0A4B-87D1-189DF5459020}"/>
                </a:ext>
              </a:extLst>
            </p:cNvPr>
            <p:cNvCxnSpPr>
              <a:cxnSpLocks/>
              <a:stCxn id="12" idx="4"/>
              <a:endCxn id="10" idx="0"/>
            </p:cNvCxnSpPr>
            <p:nvPr/>
          </p:nvCxnSpPr>
          <p:spPr>
            <a:xfrm flipH="1">
              <a:off x="10616590" y="4775985"/>
              <a:ext cx="1" cy="33021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D206989-27F8-9D41-A199-C5C046B0C26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0077268" y="4360324"/>
                  <a:ext cx="1078645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𝑅𝑎𝑖𝑛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D206989-27F8-9D41-A199-C5C046B0C26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77268" y="4360324"/>
                  <a:ext cx="1078645" cy="415661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3A346D7-3467-8446-ACF9-13A39A2F2278}"/>
                </a:ext>
              </a:extLst>
            </p:cNvPr>
            <p:cNvCxnSpPr>
              <a:cxnSpLocks/>
              <a:stCxn id="12" idx="6"/>
            </p:cNvCxnSpPr>
            <p:nvPr/>
          </p:nvCxnSpPr>
          <p:spPr>
            <a:xfrm flipV="1">
              <a:off x="11155913" y="4568154"/>
              <a:ext cx="328087" cy="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7F49353-1639-AB4B-A40E-8BCEC675ACC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678209" y="5405464"/>
                <a:ext cx="617361" cy="415661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7F49353-1639-AB4B-A40E-8BCEC675AC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8209" y="5405464"/>
                <a:ext cx="617361" cy="41566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AE085D7-C2B9-924B-AAB8-0FAC51433A2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93568" y="5405464"/>
                <a:ext cx="617361" cy="415661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AE085D7-C2B9-924B-AAB8-0FAC51433A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3568" y="5405464"/>
                <a:ext cx="617361" cy="41566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585B685-2448-C44E-AD5B-954A662851D3}"/>
              </a:ext>
            </a:extLst>
          </p:cNvPr>
          <p:cNvCxnSpPr>
            <a:cxnSpLocks/>
          </p:cNvCxnSpPr>
          <p:nvPr/>
        </p:nvCxnSpPr>
        <p:spPr>
          <a:xfrm>
            <a:off x="4802248" y="5075252"/>
            <a:ext cx="0" cy="330212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B80C563-22B9-A14E-8575-58CC58330960}"/>
              </a:ext>
            </a:extLst>
          </p:cNvPr>
          <p:cNvCxnSpPr>
            <a:cxnSpLocks/>
            <a:stCxn id="25" idx="4"/>
            <a:endCxn id="15" idx="0"/>
          </p:cNvCxnSpPr>
          <p:nvPr/>
        </p:nvCxnSpPr>
        <p:spPr>
          <a:xfrm>
            <a:off x="5986890" y="5075252"/>
            <a:ext cx="0" cy="330212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CD8E426-3992-024D-8A93-212F8FC27AC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667435" y="4659591"/>
                <a:ext cx="638909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CD8E426-3992-024D-8A93-212F8FC27A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7435" y="4659591"/>
                <a:ext cx="638909" cy="415661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EC0BE42-811D-5A4B-AB21-F8A74C76F82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88445" y="4659591"/>
                <a:ext cx="638909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EC0BE42-811D-5A4B-AB21-F8A74C76F8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8445" y="4659591"/>
                <a:ext cx="638909" cy="415661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959E03D-4473-204E-B5E9-9B54D799BB4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82794" y="4659591"/>
                <a:ext cx="638909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959E03D-4473-204E-B5E9-9B54D799BB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2794" y="4659591"/>
                <a:ext cx="638909" cy="415661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8ABC34D-0952-8D42-977A-D0DFE1C20469}"/>
              </a:ext>
            </a:extLst>
          </p:cNvPr>
          <p:cNvCxnSpPr>
            <a:stCxn id="28" idx="6"/>
            <a:endCxn id="29" idx="2"/>
          </p:cNvCxnSpPr>
          <p:nvPr/>
        </p:nvCxnSpPr>
        <p:spPr>
          <a:xfrm>
            <a:off x="3927354" y="4867422"/>
            <a:ext cx="555440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2A07AC7-F723-354A-9B7D-F4E0A315B4CB}"/>
              </a:ext>
            </a:extLst>
          </p:cNvPr>
          <p:cNvCxnSpPr>
            <a:cxnSpLocks/>
            <a:stCxn id="29" idx="6"/>
            <a:endCxn id="25" idx="2"/>
          </p:cNvCxnSpPr>
          <p:nvPr/>
        </p:nvCxnSpPr>
        <p:spPr>
          <a:xfrm>
            <a:off x="5121703" y="4867422"/>
            <a:ext cx="545732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136033B0-D6DD-9E48-B6CE-DD7C426C1B4B}"/>
              </a:ext>
            </a:extLst>
          </p:cNvPr>
          <p:cNvSpPr txBox="1"/>
          <p:nvPr/>
        </p:nvSpPr>
        <p:spPr>
          <a:xfrm>
            <a:off x="5685064" y="4136371"/>
            <a:ext cx="6123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heute</a:t>
            </a:r>
          </a:p>
          <a:p>
            <a:pPr algn="ctr"/>
            <a:r>
              <a:rPr lang="de-DE" sz="1400" dirty="0"/>
              <a:t>⇩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5B587B86-3881-7C40-9D98-109EF16B01F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58718" y="5405463"/>
                <a:ext cx="860806" cy="415661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  <a:prstDash val="solid"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¬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5B587B86-3881-7C40-9D98-109EF16B01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8718" y="5405463"/>
                <a:ext cx="860806" cy="415661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  <a:prstDash val="solid"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926BEF5D-904D-8343-BE79-7C309EA2A11B}"/>
              </a:ext>
            </a:extLst>
          </p:cNvPr>
          <p:cNvCxnSpPr>
            <a:cxnSpLocks/>
            <a:stCxn id="63" idx="4"/>
            <a:endCxn id="61" idx="0"/>
          </p:cNvCxnSpPr>
          <p:nvPr/>
        </p:nvCxnSpPr>
        <p:spPr>
          <a:xfrm flipH="1">
            <a:off x="7189121" y="5075252"/>
            <a:ext cx="1" cy="330211"/>
          </a:xfrm>
          <a:prstGeom prst="straightConnector1">
            <a:avLst/>
          </a:prstGeom>
          <a:ln w="952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854D9CEA-B3B6-244E-9C08-4530FC7AED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69667" y="4659591"/>
                <a:ext cx="638909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  <a:prstDash val="solid"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854D9CEA-B3B6-244E-9C08-4530FC7AED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9667" y="4659591"/>
                <a:ext cx="638909" cy="415661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tx1"/>
                </a:solidFill>
                <a:prstDash val="solid"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712A509F-6C3B-C142-A9F3-146784A142A9}"/>
              </a:ext>
            </a:extLst>
          </p:cNvPr>
          <p:cNvCxnSpPr>
            <a:cxnSpLocks/>
            <a:endCxn id="63" idx="2"/>
          </p:cNvCxnSpPr>
          <p:nvPr/>
        </p:nvCxnSpPr>
        <p:spPr>
          <a:xfrm>
            <a:off x="6306344" y="4867422"/>
            <a:ext cx="563323" cy="0"/>
          </a:xfrm>
          <a:prstGeom prst="straightConnector1">
            <a:avLst/>
          </a:prstGeom>
          <a:ln w="952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49AB7192-4D93-F84C-9D5A-823148B34CC7}"/>
              </a:ext>
            </a:extLst>
          </p:cNvPr>
          <p:cNvSpPr txBox="1"/>
          <p:nvPr/>
        </p:nvSpPr>
        <p:spPr>
          <a:xfrm>
            <a:off x="6882103" y="4136371"/>
            <a:ext cx="6123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heute</a:t>
            </a:r>
          </a:p>
          <a:p>
            <a:pPr algn="ctr"/>
            <a:r>
              <a:rPr lang="de-DE" sz="1400" dirty="0"/>
              <a:t>⇩</a:t>
            </a:r>
          </a:p>
        </p:txBody>
      </p:sp>
    </p:spTree>
    <p:extLst>
      <p:ext uri="{BB962C8B-B14F-4D97-AF65-F5344CB8AC3E}">
        <p14:creationId xmlns:p14="http://schemas.microsoft.com/office/powerpoint/2010/main" val="4023340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61" grpId="0" animBg="1"/>
      <p:bldP spid="63" grpId="0" animBg="1"/>
      <p:bldP spid="6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E077E-754F-4A49-9DA2-AE0A40323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Anfragebeantwortungsproblem &amp; Anfragetypen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D7E3DE9-97B7-9B41-9AE8-72397EE0C89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665066"/>
                <a:ext cx="11484001" cy="2600146"/>
              </a:xfrm>
            </p:spPr>
            <p:txBody>
              <a:bodyPr>
                <a:normAutofit/>
              </a:bodyPr>
              <a:lstStyle/>
              <a:p>
                <a:r>
                  <a:rPr lang="de-DE" dirty="0"/>
                  <a:t>Vorhersage (</a:t>
                </a:r>
                <a:r>
                  <a:rPr lang="de-DE" i="1" dirty="0" err="1">
                    <a:solidFill>
                      <a:schemeClr val="accent1"/>
                    </a:solidFill>
                  </a:rPr>
                  <a:t>prediction</a:t>
                </a:r>
                <a:r>
                  <a:rPr lang="de-DE" dirty="0"/>
                  <a:t>)</a:t>
                </a:r>
              </a:p>
              <a:p>
                <a:pPr lvl="1"/>
                <a:r>
                  <a:rPr lang="de-DE" dirty="0"/>
                  <a:t>Was ist die Wahrscheinlichkeit, dass es übermorgen regnet gegeben alle Beobachtungen zu Regenschirmen bis einschließlich heute (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de-DE" dirty="0"/>
                  <a:t>)?</a:t>
                </a:r>
              </a:p>
              <a:p>
                <a:pPr marL="258762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</m:d>
                            </m:sup>
                          </m:sSup>
                        </m:e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p>
                        </m:e>
                      </m:d>
                    </m:oMath>
                  </m:oMathPara>
                </a14:m>
                <a:endParaRPr lang="de-DE" dirty="0"/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D7E3DE9-97B7-9B41-9AE8-72397EE0C89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665066"/>
                <a:ext cx="11484001" cy="2600146"/>
              </a:xfrm>
              <a:blipFill>
                <a:blip r:embed="rId2"/>
                <a:stretch>
                  <a:fillRect l="-1435" t="-436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7A8D9B-C61C-D940-A2A5-F6B28E6E57F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FAFC82-12C4-6B41-8A1C-0BD69315C6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999" y="6172447"/>
            <a:ext cx="8425225" cy="360000"/>
          </a:xfrm>
        </p:spPr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511B3D-0795-8441-BBAB-86C0FE9D9D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32</a:t>
            </a:fld>
            <a:r>
              <a:rPr lang="de-DE"/>
              <a:t> </a:t>
            </a:r>
            <a:endParaRPr lang="de-DE" sz="14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B571D07-2875-B74B-B1DD-5E83BEB4CB6D}"/>
              </a:ext>
            </a:extLst>
          </p:cNvPr>
          <p:cNvGrpSpPr/>
          <p:nvPr/>
        </p:nvGrpSpPr>
        <p:grpSpPr>
          <a:xfrm>
            <a:off x="9713248" y="4659591"/>
            <a:ext cx="1770752" cy="1161533"/>
            <a:chOff x="9731214" y="4360324"/>
            <a:chExt cx="1770752" cy="116153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27F3A854-6B0C-8D4F-A765-A8DA301DFDA5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731214" y="5106196"/>
                  <a:ext cx="1770752" cy="415661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𝑈𝑚𝑏𝑟𝑒𝑙𝑙𝑎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27F3A854-6B0C-8D4F-A765-A8DA301DFD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31214" y="5106196"/>
                  <a:ext cx="1770752" cy="415661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1663B324-E019-0A4B-87D1-189DF5459020}"/>
                </a:ext>
              </a:extLst>
            </p:cNvPr>
            <p:cNvCxnSpPr>
              <a:cxnSpLocks/>
              <a:stCxn id="12" idx="4"/>
              <a:endCxn id="10" idx="0"/>
            </p:cNvCxnSpPr>
            <p:nvPr/>
          </p:nvCxnSpPr>
          <p:spPr>
            <a:xfrm flipH="1">
              <a:off x="10616590" y="4775985"/>
              <a:ext cx="1" cy="33021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D206989-27F8-9D41-A199-C5C046B0C26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0077268" y="4360324"/>
                  <a:ext cx="1078645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𝑅𝑎𝑖𝑛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D206989-27F8-9D41-A199-C5C046B0C26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77268" y="4360324"/>
                  <a:ext cx="1078645" cy="415661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3A346D7-3467-8446-ACF9-13A39A2F2278}"/>
                </a:ext>
              </a:extLst>
            </p:cNvPr>
            <p:cNvCxnSpPr>
              <a:cxnSpLocks/>
              <a:stCxn id="12" idx="6"/>
            </p:cNvCxnSpPr>
            <p:nvPr/>
          </p:nvCxnSpPr>
          <p:spPr>
            <a:xfrm flipV="1">
              <a:off x="11155913" y="4568154"/>
              <a:ext cx="328087" cy="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7F49353-1639-AB4B-A40E-8BCEC675ACC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678209" y="5405464"/>
                <a:ext cx="617361" cy="415661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7F49353-1639-AB4B-A40E-8BCEC675AC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8209" y="5405464"/>
                <a:ext cx="617361" cy="41566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8307EB6-8E15-1040-88AE-24F0EEEC60D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60560" y="5407671"/>
                <a:ext cx="657123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  <a:prstDash val="dash"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8307EB6-8E15-1040-88AE-24F0EEEC60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0560" y="5407671"/>
                <a:ext cx="657123" cy="415661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  <a:prstDash val="dash"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49CB41D-882A-D74C-BAB6-4416F820D39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48405" y="5405464"/>
                <a:ext cx="657123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  <a:prstDash val="dash"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49CB41D-882A-D74C-BAB6-4416F820D3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8405" y="5405464"/>
                <a:ext cx="657123" cy="41566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  <a:prstDash val="dash"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AE085D7-C2B9-924B-AAB8-0FAC51433A2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93568" y="5405464"/>
                <a:ext cx="617361" cy="415661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AE085D7-C2B9-924B-AAB8-0FAC51433A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3568" y="5405464"/>
                <a:ext cx="617361" cy="415661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585B685-2448-C44E-AD5B-954A662851D3}"/>
              </a:ext>
            </a:extLst>
          </p:cNvPr>
          <p:cNvCxnSpPr>
            <a:cxnSpLocks/>
          </p:cNvCxnSpPr>
          <p:nvPr/>
        </p:nvCxnSpPr>
        <p:spPr>
          <a:xfrm>
            <a:off x="4802248" y="5075252"/>
            <a:ext cx="0" cy="330212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B80C563-22B9-A14E-8575-58CC58330960}"/>
              </a:ext>
            </a:extLst>
          </p:cNvPr>
          <p:cNvCxnSpPr>
            <a:cxnSpLocks/>
            <a:stCxn id="25" idx="4"/>
            <a:endCxn id="15" idx="0"/>
          </p:cNvCxnSpPr>
          <p:nvPr/>
        </p:nvCxnSpPr>
        <p:spPr>
          <a:xfrm>
            <a:off x="5986890" y="5075252"/>
            <a:ext cx="0" cy="330212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2887099-6674-3540-B9CA-076D04FD4E7A}"/>
              </a:ext>
            </a:extLst>
          </p:cNvPr>
          <p:cNvCxnSpPr>
            <a:cxnSpLocks/>
            <a:stCxn id="26" idx="4"/>
            <a:endCxn id="16" idx="0"/>
          </p:cNvCxnSpPr>
          <p:nvPr/>
        </p:nvCxnSpPr>
        <p:spPr>
          <a:xfrm>
            <a:off x="7189122" y="5075252"/>
            <a:ext cx="0" cy="332419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1FDEFDB-2985-DC45-8A77-8508C4202541}"/>
              </a:ext>
            </a:extLst>
          </p:cNvPr>
          <p:cNvCxnSpPr>
            <a:cxnSpLocks/>
            <a:stCxn id="27" idx="4"/>
            <a:endCxn id="17" idx="0"/>
          </p:cNvCxnSpPr>
          <p:nvPr/>
        </p:nvCxnSpPr>
        <p:spPr>
          <a:xfrm>
            <a:off x="8376967" y="5075252"/>
            <a:ext cx="0" cy="330212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CD8E426-3992-024D-8A93-212F8FC27AC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667435" y="4659591"/>
                <a:ext cx="638909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CD8E426-3992-024D-8A93-212F8FC27A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7435" y="4659591"/>
                <a:ext cx="638909" cy="415661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74682F1-AECF-FD4E-8952-BDB10C075A5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69667" y="4659591"/>
                <a:ext cx="638909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  <a:prstDash val="dash"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74682F1-AECF-FD4E-8952-BDB10C075A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9667" y="4659591"/>
                <a:ext cx="638909" cy="415661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  <a:prstDash val="dash"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E5AF32B-3F07-824B-8235-1930C5F4029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57512" y="4659591"/>
                <a:ext cx="638909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  <a:prstDash val="dash"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E5AF32B-3F07-824B-8235-1930C5F402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7512" y="4659591"/>
                <a:ext cx="638909" cy="415661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tx1"/>
                </a:solidFill>
                <a:prstDash val="dash"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EC0BE42-811D-5A4B-AB21-F8A74C76F82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88445" y="4659591"/>
                <a:ext cx="638909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EC0BE42-811D-5A4B-AB21-F8A74C76F8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8445" y="4659591"/>
                <a:ext cx="638909" cy="415661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959E03D-4473-204E-B5E9-9B54D799BB4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82794" y="4659591"/>
                <a:ext cx="638909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959E03D-4473-204E-B5E9-9B54D799BB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2794" y="4659591"/>
                <a:ext cx="638909" cy="415661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8ABC34D-0952-8D42-977A-D0DFE1C20469}"/>
              </a:ext>
            </a:extLst>
          </p:cNvPr>
          <p:cNvCxnSpPr>
            <a:stCxn id="28" idx="6"/>
            <a:endCxn id="29" idx="2"/>
          </p:cNvCxnSpPr>
          <p:nvPr/>
        </p:nvCxnSpPr>
        <p:spPr>
          <a:xfrm>
            <a:off x="3927354" y="4867422"/>
            <a:ext cx="555440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2A07AC7-F723-354A-9B7D-F4E0A315B4CB}"/>
              </a:ext>
            </a:extLst>
          </p:cNvPr>
          <p:cNvCxnSpPr>
            <a:cxnSpLocks/>
            <a:stCxn id="29" idx="6"/>
            <a:endCxn id="25" idx="2"/>
          </p:cNvCxnSpPr>
          <p:nvPr/>
        </p:nvCxnSpPr>
        <p:spPr>
          <a:xfrm>
            <a:off x="5121703" y="4867422"/>
            <a:ext cx="545732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ED0B20C-4089-9441-A53D-7667209A4A2D}"/>
              </a:ext>
            </a:extLst>
          </p:cNvPr>
          <p:cNvCxnSpPr>
            <a:cxnSpLocks/>
            <a:stCxn id="25" idx="6"/>
            <a:endCxn id="26" idx="2"/>
          </p:cNvCxnSpPr>
          <p:nvPr/>
        </p:nvCxnSpPr>
        <p:spPr>
          <a:xfrm>
            <a:off x="6306344" y="4867422"/>
            <a:ext cx="563323" cy="0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8EC9770-5A83-2F46-913B-B6F5A9994F06}"/>
              </a:ext>
            </a:extLst>
          </p:cNvPr>
          <p:cNvCxnSpPr>
            <a:cxnSpLocks/>
            <a:stCxn id="26" idx="6"/>
            <a:endCxn id="27" idx="2"/>
          </p:cNvCxnSpPr>
          <p:nvPr/>
        </p:nvCxnSpPr>
        <p:spPr>
          <a:xfrm>
            <a:off x="7508576" y="4867422"/>
            <a:ext cx="548936" cy="0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136033B0-D6DD-9E48-B6CE-DD7C426C1B4B}"/>
              </a:ext>
            </a:extLst>
          </p:cNvPr>
          <p:cNvSpPr txBox="1"/>
          <p:nvPr/>
        </p:nvSpPr>
        <p:spPr>
          <a:xfrm>
            <a:off x="5685064" y="4136371"/>
            <a:ext cx="6123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heute</a:t>
            </a:r>
          </a:p>
          <a:p>
            <a:pPr algn="ctr"/>
            <a:r>
              <a:rPr lang="de-DE" sz="1400" dirty="0"/>
              <a:t>⇩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170E040-1481-AE4B-94FE-127610E75F42}"/>
              </a:ext>
            </a:extLst>
          </p:cNvPr>
          <p:cNvSpPr txBox="1"/>
          <p:nvPr/>
        </p:nvSpPr>
        <p:spPr>
          <a:xfrm>
            <a:off x="7831335" y="4130671"/>
            <a:ext cx="10912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übermorgen</a:t>
            </a:r>
          </a:p>
          <a:p>
            <a:pPr algn="ctr"/>
            <a:r>
              <a:rPr lang="de-DE" sz="1400" dirty="0"/>
              <a:t>⇩</a:t>
            </a:r>
          </a:p>
        </p:txBody>
      </p:sp>
    </p:spTree>
    <p:extLst>
      <p:ext uri="{BB962C8B-B14F-4D97-AF65-F5344CB8AC3E}">
        <p14:creationId xmlns:p14="http://schemas.microsoft.com/office/powerpoint/2010/main" val="28169571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E077E-754F-4A49-9DA2-AE0A40323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Anfragebeantwortungsproblem &amp; Anfragetypen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D7E3DE9-97B7-9B41-9AE8-72397EE0C89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665066"/>
                <a:ext cx="11484001" cy="2600146"/>
              </a:xfrm>
            </p:spPr>
            <p:txBody>
              <a:bodyPr>
                <a:normAutofit/>
              </a:bodyPr>
              <a:lstStyle/>
              <a:p>
                <a:r>
                  <a:rPr lang="de-DE" dirty="0"/>
                  <a:t>Rückschau (</a:t>
                </a:r>
                <a:r>
                  <a:rPr lang="de-DE" i="1" dirty="0" err="1">
                    <a:solidFill>
                      <a:schemeClr val="accent1"/>
                    </a:solidFill>
                  </a:rPr>
                  <a:t>hindsight</a:t>
                </a:r>
                <a:r>
                  <a:rPr lang="de-DE" dirty="0"/>
                  <a:t>)</a:t>
                </a:r>
              </a:p>
              <a:p>
                <a:pPr lvl="1"/>
                <a:r>
                  <a:rPr lang="de-DE" dirty="0"/>
                  <a:t>Auch Glättung (</a:t>
                </a:r>
                <a:r>
                  <a:rPr lang="de-DE" i="1" dirty="0" err="1">
                    <a:solidFill>
                      <a:schemeClr val="accent1"/>
                    </a:solidFill>
                  </a:rPr>
                  <a:t>smoothing</a:t>
                </a:r>
                <a:r>
                  <a:rPr lang="de-DE" dirty="0"/>
                  <a:t>) genannt, bezieht sich aber eher auf das, was man berechnungstechnisch tut, als auf die Anfrage</a:t>
                </a:r>
              </a:p>
              <a:p>
                <a:pPr lvl="1"/>
                <a:r>
                  <a:rPr lang="de-DE" dirty="0"/>
                  <a:t>Was ist die Wahrscheinlichkeit, dass es gestern geregnet hat gegeben alle Beobachtungen zu Regenschirmen bis einschließlich heute (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de-DE" dirty="0"/>
                  <a:t>)?</a:t>
                </a:r>
              </a:p>
              <a:p>
                <a:pPr marL="258762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p>
                        </m:e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p>
                        </m:e>
                      </m:d>
                    </m:oMath>
                  </m:oMathPara>
                </a14:m>
                <a:endParaRPr lang="de-DE" dirty="0"/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D7E3DE9-97B7-9B41-9AE8-72397EE0C89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665066"/>
                <a:ext cx="11484001" cy="2600146"/>
              </a:xfrm>
              <a:blipFill>
                <a:blip r:embed="rId2"/>
                <a:stretch>
                  <a:fillRect l="-1435" t="-436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7A8D9B-C61C-D940-A2A5-F6B28E6E57F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FAFC82-12C4-6B41-8A1C-0BD69315C6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999" y="6172447"/>
            <a:ext cx="8425225" cy="360000"/>
          </a:xfrm>
        </p:spPr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511B3D-0795-8441-BBAB-86C0FE9D9D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33</a:t>
            </a:fld>
            <a:r>
              <a:rPr lang="de-DE"/>
              <a:t> </a:t>
            </a:r>
            <a:endParaRPr lang="de-DE" sz="14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B571D07-2875-B74B-B1DD-5E83BEB4CB6D}"/>
              </a:ext>
            </a:extLst>
          </p:cNvPr>
          <p:cNvGrpSpPr/>
          <p:nvPr/>
        </p:nvGrpSpPr>
        <p:grpSpPr>
          <a:xfrm>
            <a:off x="9713248" y="4659591"/>
            <a:ext cx="1770752" cy="1161533"/>
            <a:chOff x="9731214" y="4360324"/>
            <a:chExt cx="1770752" cy="116153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27F3A854-6B0C-8D4F-A765-A8DA301DFDA5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731214" y="5106196"/>
                  <a:ext cx="1770752" cy="415661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𝑈𝑚𝑏𝑟𝑒𝑙𝑙𝑎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27F3A854-6B0C-8D4F-A765-A8DA301DFD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31214" y="5106196"/>
                  <a:ext cx="1770752" cy="415661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1663B324-E019-0A4B-87D1-189DF5459020}"/>
                </a:ext>
              </a:extLst>
            </p:cNvPr>
            <p:cNvCxnSpPr>
              <a:cxnSpLocks/>
              <a:stCxn id="12" idx="4"/>
              <a:endCxn id="10" idx="0"/>
            </p:cNvCxnSpPr>
            <p:nvPr/>
          </p:nvCxnSpPr>
          <p:spPr>
            <a:xfrm flipH="1">
              <a:off x="10616590" y="4775985"/>
              <a:ext cx="1" cy="33021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D206989-27F8-9D41-A199-C5C046B0C26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0077268" y="4360324"/>
                  <a:ext cx="1078645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𝑅𝑎𝑖𝑛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D206989-27F8-9D41-A199-C5C046B0C26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77268" y="4360324"/>
                  <a:ext cx="1078645" cy="415661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3A346D7-3467-8446-ACF9-13A39A2F2278}"/>
                </a:ext>
              </a:extLst>
            </p:cNvPr>
            <p:cNvCxnSpPr>
              <a:cxnSpLocks/>
              <a:stCxn id="12" idx="6"/>
            </p:cNvCxnSpPr>
            <p:nvPr/>
          </p:nvCxnSpPr>
          <p:spPr>
            <a:xfrm flipV="1">
              <a:off x="11155913" y="4568154"/>
              <a:ext cx="328087" cy="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7F49353-1639-AB4B-A40E-8BCEC675ACC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678209" y="5405464"/>
                <a:ext cx="617361" cy="415661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7F49353-1639-AB4B-A40E-8BCEC675AC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8209" y="5405464"/>
                <a:ext cx="617361" cy="41566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AE085D7-C2B9-924B-AAB8-0FAC51433A2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93568" y="5405464"/>
                <a:ext cx="617361" cy="415661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AE085D7-C2B9-924B-AAB8-0FAC51433A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3568" y="5405464"/>
                <a:ext cx="617361" cy="41566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585B685-2448-C44E-AD5B-954A662851D3}"/>
              </a:ext>
            </a:extLst>
          </p:cNvPr>
          <p:cNvCxnSpPr>
            <a:cxnSpLocks/>
          </p:cNvCxnSpPr>
          <p:nvPr/>
        </p:nvCxnSpPr>
        <p:spPr>
          <a:xfrm>
            <a:off x="4802248" y="5075252"/>
            <a:ext cx="0" cy="330212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B80C563-22B9-A14E-8575-58CC58330960}"/>
              </a:ext>
            </a:extLst>
          </p:cNvPr>
          <p:cNvCxnSpPr>
            <a:cxnSpLocks/>
            <a:stCxn id="25" idx="4"/>
            <a:endCxn id="15" idx="0"/>
          </p:cNvCxnSpPr>
          <p:nvPr/>
        </p:nvCxnSpPr>
        <p:spPr>
          <a:xfrm>
            <a:off x="5986890" y="5075252"/>
            <a:ext cx="0" cy="330212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CD8E426-3992-024D-8A93-212F8FC27AC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667435" y="4659591"/>
                <a:ext cx="638909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CD8E426-3992-024D-8A93-212F8FC27A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7435" y="4659591"/>
                <a:ext cx="638909" cy="415661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EC0BE42-811D-5A4B-AB21-F8A74C76F82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88445" y="4659591"/>
                <a:ext cx="638909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EC0BE42-811D-5A4B-AB21-F8A74C76F8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8445" y="4659591"/>
                <a:ext cx="638909" cy="415661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959E03D-4473-204E-B5E9-9B54D799BB4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82794" y="4659591"/>
                <a:ext cx="638909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959E03D-4473-204E-B5E9-9B54D799BB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2794" y="4659591"/>
                <a:ext cx="638909" cy="415661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8ABC34D-0952-8D42-977A-D0DFE1C20469}"/>
              </a:ext>
            </a:extLst>
          </p:cNvPr>
          <p:cNvCxnSpPr>
            <a:stCxn id="28" idx="6"/>
            <a:endCxn id="29" idx="2"/>
          </p:cNvCxnSpPr>
          <p:nvPr/>
        </p:nvCxnSpPr>
        <p:spPr>
          <a:xfrm>
            <a:off x="3927354" y="4867422"/>
            <a:ext cx="555440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2A07AC7-F723-354A-9B7D-F4E0A315B4CB}"/>
              </a:ext>
            </a:extLst>
          </p:cNvPr>
          <p:cNvCxnSpPr>
            <a:cxnSpLocks/>
            <a:stCxn id="29" idx="6"/>
            <a:endCxn id="25" idx="2"/>
          </p:cNvCxnSpPr>
          <p:nvPr/>
        </p:nvCxnSpPr>
        <p:spPr>
          <a:xfrm>
            <a:off x="5121703" y="4867422"/>
            <a:ext cx="545732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136033B0-D6DD-9E48-B6CE-DD7C426C1B4B}"/>
              </a:ext>
            </a:extLst>
          </p:cNvPr>
          <p:cNvSpPr txBox="1"/>
          <p:nvPr/>
        </p:nvSpPr>
        <p:spPr>
          <a:xfrm>
            <a:off x="5685064" y="4136371"/>
            <a:ext cx="6123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heute</a:t>
            </a:r>
          </a:p>
          <a:p>
            <a:pPr algn="ctr"/>
            <a:r>
              <a:rPr lang="de-DE" sz="1400" dirty="0"/>
              <a:t>⇩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B6F2DC2-9426-6744-BF40-47E212F30962}"/>
              </a:ext>
            </a:extLst>
          </p:cNvPr>
          <p:cNvSpPr txBox="1"/>
          <p:nvPr/>
        </p:nvSpPr>
        <p:spPr>
          <a:xfrm>
            <a:off x="4440052" y="4136371"/>
            <a:ext cx="7323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gestern</a:t>
            </a:r>
          </a:p>
          <a:p>
            <a:pPr algn="ctr"/>
            <a:r>
              <a:rPr lang="de-DE" sz="1400" dirty="0"/>
              <a:t>⇩</a:t>
            </a:r>
          </a:p>
        </p:txBody>
      </p:sp>
    </p:spTree>
    <p:extLst>
      <p:ext uri="{BB962C8B-B14F-4D97-AF65-F5344CB8AC3E}">
        <p14:creationId xmlns:p14="http://schemas.microsoft.com/office/powerpoint/2010/main" val="34766147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E077E-754F-4A49-9DA2-AE0A40323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Anfragebeantwortungsproblem &amp; Anfragetypen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D7E3DE9-97B7-9B41-9AE8-72397EE0C89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665066"/>
                <a:ext cx="11484001" cy="2600146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de-DE" dirty="0"/>
                  <a:t>Wahrscheinlichste Erklärung (</a:t>
                </a:r>
                <a:r>
                  <a:rPr lang="de-DE" i="1" dirty="0">
                    <a:solidFill>
                      <a:schemeClr val="accent1"/>
                    </a:solidFill>
                  </a:rPr>
                  <a:t>MPE</a:t>
                </a:r>
                <a:r>
                  <a:rPr lang="de-DE" dirty="0"/>
                  <a:t>)</a:t>
                </a:r>
              </a:p>
              <a:p>
                <a:pPr lvl="1"/>
                <a:r>
                  <a:rPr lang="de-DE" dirty="0"/>
                  <a:t>Wenn der Regenschirm an den ersten beiden Tagen, aber nicht am dritten zu beobachten war, was ist die wahrscheinlichste Wettersequenz, die diese Regenschirm-Beobachtungen produziert hat?</a:t>
                </a:r>
              </a:p>
              <a:p>
                <a:pPr marL="258762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𝑀𝑃𝐸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 :3</m:t>
                                  </m:r>
                                </m:e>
                              </m:d>
                            </m:sup>
                          </m:sSup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arg</m:t>
                              </m:r>
                              <m: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1" i="1" smtClean="0"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0 :3</m:t>
                                      </m:r>
                                    </m:e>
                                  </m:d>
                                </m:sup>
                              </m:sSup>
                            </m:sub>
                          </m:sSub>
                        </m:fName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0 :</m:t>
                                      </m:r>
                                      <m:r>
                                        <a:rPr lang="de-DE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d>
                                </m:sup>
                              </m:sSup>
                            </m:e>
                            <m:e>
                              <m:sSup>
                                <m:s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1" i="1" smtClean="0">
                                      <a:latin typeface="Cambria Math" panose="02040503050406030204" pitchFamily="18" charset="0"/>
                                    </a:rPr>
                                    <m:t>𝒆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 :3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</m:e>
                      </m:func>
                    </m:oMath>
                  </m:oMathPara>
                </a14:m>
                <a:endParaRPr lang="de-DE" dirty="0"/>
              </a:p>
              <a:p>
                <a:pPr lvl="1"/>
                <a:r>
                  <a:rPr lang="de-DE" dirty="0"/>
                  <a:t>Geht natürlich auch als </a:t>
                </a:r>
                <a:r>
                  <a:rPr lang="de-DE" i="1" dirty="0">
                    <a:solidFill>
                      <a:schemeClr val="accent1"/>
                    </a:solidFill>
                  </a:rPr>
                  <a:t>MAP</a:t>
                </a:r>
                <a:r>
                  <a:rPr lang="de-DE" dirty="0"/>
                  <a:t>, wenn es mehr Variablen ohne Evidenz gibt und </a:t>
                </a:r>
              </a:p>
              <a:p>
                <a:pPr lvl="2"/>
                <a:r>
                  <a:rPr lang="de-DE" dirty="0"/>
                  <a:t>Man nur an einer Untermenge von denen interessiert ist: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𝑼</m:t>
                    </m:r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r>
                      <a:rPr lang="de-DE" b="1" i="1">
                        <a:latin typeface="Cambria Math" panose="02040503050406030204" pitchFamily="18" charset="0"/>
                      </a:rPr>
                      <m:t>𝑽</m:t>
                    </m:r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𝑽</m:t>
                    </m:r>
                  </m:oMath>
                </a14:m>
                <a:r>
                  <a:rPr lang="de-DE" dirty="0"/>
                  <a:t> Variablen ohne Evidenz</a:t>
                </a:r>
              </a:p>
              <a:p>
                <a:pPr lvl="2"/>
                <a:r>
                  <a:rPr lang="de-DE" dirty="0"/>
                  <a:t>Man nur an einigen (letzten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de-DE" dirty="0"/>
                  <a:t>) Zeitschritten interessiert ist: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p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 :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 bei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0 :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D7E3DE9-97B7-9B41-9AE8-72397EE0C89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665066"/>
                <a:ext cx="11484001" cy="2600146"/>
              </a:xfrm>
              <a:blipFill>
                <a:blip r:embed="rId2"/>
                <a:stretch>
                  <a:fillRect l="-1435" t="-5825" r="-993" b="-97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7A8D9B-C61C-D940-A2A5-F6B28E6E57F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FAFC82-12C4-6B41-8A1C-0BD69315C6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511B3D-0795-8441-BBAB-86C0FE9D9D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34</a:t>
            </a:fld>
            <a:r>
              <a:rPr lang="de-DE"/>
              <a:t> </a:t>
            </a:r>
            <a:endParaRPr lang="de-DE" sz="1400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866C068-A7E8-CA4D-8EB7-D7A61AB7B379}"/>
              </a:ext>
            </a:extLst>
          </p:cNvPr>
          <p:cNvGrpSpPr/>
          <p:nvPr/>
        </p:nvGrpSpPr>
        <p:grpSpPr>
          <a:xfrm>
            <a:off x="9713248" y="4659591"/>
            <a:ext cx="1770752" cy="1161533"/>
            <a:chOff x="9731214" y="4360324"/>
            <a:chExt cx="1770752" cy="116153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BA10C7C6-582D-C54A-857B-EBEE33DC43D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731214" y="5106196"/>
                  <a:ext cx="1770752" cy="415661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𝑈𝑚𝑏𝑟𝑒𝑙𝑙𝑎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BA10C7C6-582D-C54A-857B-EBEE33DC43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31214" y="5106196"/>
                  <a:ext cx="1770752" cy="415661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DD161B4C-58F8-B841-A96F-149DF3A841AE}"/>
                </a:ext>
              </a:extLst>
            </p:cNvPr>
            <p:cNvCxnSpPr>
              <a:cxnSpLocks/>
              <a:stCxn id="43" idx="4"/>
              <a:endCxn id="41" idx="0"/>
            </p:cNvCxnSpPr>
            <p:nvPr/>
          </p:nvCxnSpPr>
          <p:spPr>
            <a:xfrm flipH="1">
              <a:off x="10616590" y="4775985"/>
              <a:ext cx="1" cy="33021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CBA27053-33D4-1249-927A-1A985618963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0077268" y="4360324"/>
                  <a:ext cx="1078645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𝑅𝑎𝑖𝑛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CBA27053-33D4-1249-927A-1A98561896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77268" y="4360324"/>
                  <a:ext cx="1078645" cy="415661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B8B02AEA-E573-BC4C-B00B-2F483CC32E5B}"/>
                </a:ext>
              </a:extLst>
            </p:cNvPr>
            <p:cNvCxnSpPr>
              <a:cxnSpLocks/>
              <a:stCxn id="43" idx="6"/>
            </p:cNvCxnSpPr>
            <p:nvPr/>
          </p:nvCxnSpPr>
          <p:spPr>
            <a:xfrm flipV="1">
              <a:off x="11155913" y="4568154"/>
              <a:ext cx="328087" cy="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089D26D-2E4B-284C-86DD-4D868A857BF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678209" y="5405464"/>
                <a:ext cx="617361" cy="415661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089D26D-2E4B-284C-86DD-4D868A857B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8209" y="5405464"/>
                <a:ext cx="617361" cy="41566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CE59A24-F22C-D044-BBA2-1BC715F224B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58718" y="5405463"/>
                <a:ext cx="860806" cy="415661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  <a:prstDash val="solid"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¬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CE59A24-F22C-D044-BBA2-1BC715F224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8718" y="5405463"/>
                <a:ext cx="860806" cy="415661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  <a:prstDash val="solid"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A7374DDF-8682-C34E-BAF3-08F0CE2364A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49928" y="5405463"/>
                <a:ext cx="657123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  <a:prstDash val="dash"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A7374DDF-8682-C34E-BAF3-08F0CE2364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9928" y="5405463"/>
                <a:ext cx="657123" cy="41566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  <a:prstDash val="dash"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F33A8387-7E7F-F64D-BD9A-E973BE9C0BC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93568" y="5405464"/>
                <a:ext cx="617361" cy="415661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F33A8387-7E7F-F64D-BD9A-E973BE9C0B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3568" y="5405464"/>
                <a:ext cx="617361" cy="415661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4D9552F2-9529-0346-96E9-4194E1E7DC2B}"/>
              </a:ext>
            </a:extLst>
          </p:cNvPr>
          <p:cNvCxnSpPr>
            <a:cxnSpLocks/>
          </p:cNvCxnSpPr>
          <p:nvPr/>
        </p:nvCxnSpPr>
        <p:spPr>
          <a:xfrm>
            <a:off x="4802248" y="5075252"/>
            <a:ext cx="0" cy="330212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421EFF7E-DB41-2044-9B4B-4992D12BD332}"/>
              </a:ext>
            </a:extLst>
          </p:cNvPr>
          <p:cNvCxnSpPr>
            <a:cxnSpLocks/>
            <a:stCxn id="55" idx="4"/>
            <a:endCxn id="45" idx="0"/>
          </p:cNvCxnSpPr>
          <p:nvPr/>
        </p:nvCxnSpPr>
        <p:spPr>
          <a:xfrm>
            <a:off x="5986890" y="5075252"/>
            <a:ext cx="0" cy="330212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876A0477-CF1F-B64C-B047-32980AD8C56E}"/>
              </a:ext>
            </a:extLst>
          </p:cNvPr>
          <p:cNvCxnSpPr>
            <a:cxnSpLocks/>
            <a:stCxn id="56" idx="4"/>
            <a:endCxn id="46" idx="0"/>
          </p:cNvCxnSpPr>
          <p:nvPr/>
        </p:nvCxnSpPr>
        <p:spPr>
          <a:xfrm flipH="1">
            <a:off x="7189121" y="5075252"/>
            <a:ext cx="1" cy="330211"/>
          </a:xfrm>
          <a:prstGeom prst="straightConnector1">
            <a:avLst/>
          </a:prstGeom>
          <a:ln w="952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6760C07-2FFF-7140-8D3F-AF7BF3E704FE}"/>
              </a:ext>
            </a:extLst>
          </p:cNvPr>
          <p:cNvCxnSpPr>
            <a:cxnSpLocks/>
            <a:stCxn id="58" idx="4"/>
            <a:endCxn id="47" idx="0"/>
          </p:cNvCxnSpPr>
          <p:nvPr/>
        </p:nvCxnSpPr>
        <p:spPr>
          <a:xfrm>
            <a:off x="8376967" y="5075252"/>
            <a:ext cx="1523" cy="330211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D117C1AF-B756-FB42-B7EA-F7D67C1EED7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667435" y="4659591"/>
                <a:ext cx="638909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D117C1AF-B756-FB42-B7EA-F7D67C1EED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7435" y="4659591"/>
                <a:ext cx="638909" cy="415661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072414B-5C72-614A-B54A-CD98A3E7120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69667" y="4659591"/>
                <a:ext cx="638909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  <a:prstDash val="solid"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072414B-5C72-614A-B54A-CD98A3E712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9667" y="4659591"/>
                <a:ext cx="638909" cy="415661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  <a:prstDash val="solid"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DF7C4141-543A-FF40-B6FB-3BEC15403C8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57512" y="4659591"/>
                <a:ext cx="638909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  <a:prstDash val="dash"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DF7C4141-543A-FF40-B6FB-3BEC15403C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7512" y="4659591"/>
                <a:ext cx="638909" cy="415661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tx1"/>
                </a:solidFill>
                <a:prstDash val="dash"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83167B11-E148-314A-A7BD-B299ABD2C81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88445" y="4659591"/>
                <a:ext cx="638909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83167B11-E148-314A-A7BD-B299ABD2C8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8445" y="4659591"/>
                <a:ext cx="638909" cy="415661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A14B0A90-6877-9640-B8AC-533233B1054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82794" y="4659591"/>
                <a:ext cx="638909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A14B0A90-6877-9640-B8AC-533233B105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2794" y="4659591"/>
                <a:ext cx="638909" cy="415661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C12ED81D-BAA5-5843-9195-78FDF2A72F47}"/>
              </a:ext>
            </a:extLst>
          </p:cNvPr>
          <p:cNvCxnSpPr>
            <a:stCxn id="59" idx="6"/>
            <a:endCxn id="60" idx="2"/>
          </p:cNvCxnSpPr>
          <p:nvPr/>
        </p:nvCxnSpPr>
        <p:spPr>
          <a:xfrm>
            <a:off x="3927354" y="4867422"/>
            <a:ext cx="555440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66579345-6837-764F-852E-260D98139EBD}"/>
              </a:ext>
            </a:extLst>
          </p:cNvPr>
          <p:cNvCxnSpPr>
            <a:cxnSpLocks/>
            <a:stCxn id="60" idx="6"/>
            <a:endCxn id="55" idx="2"/>
          </p:cNvCxnSpPr>
          <p:nvPr/>
        </p:nvCxnSpPr>
        <p:spPr>
          <a:xfrm>
            <a:off x="5121703" y="4867422"/>
            <a:ext cx="545732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333C95AF-581C-184F-9CF8-BCD2027B210F}"/>
              </a:ext>
            </a:extLst>
          </p:cNvPr>
          <p:cNvCxnSpPr>
            <a:cxnSpLocks/>
            <a:stCxn id="55" idx="6"/>
            <a:endCxn id="56" idx="2"/>
          </p:cNvCxnSpPr>
          <p:nvPr/>
        </p:nvCxnSpPr>
        <p:spPr>
          <a:xfrm>
            <a:off x="6306344" y="4867422"/>
            <a:ext cx="563323" cy="0"/>
          </a:xfrm>
          <a:prstGeom prst="straightConnector1">
            <a:avLst/>
          </a:prstGeom>
          <a:ln w="952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D19B33F6-3BF2-7846-9136-E408592F813B}"/>
              </a:ext>
            </a:extLst>
          </p:cNvPr>
          <p:cNvCxnSpPr>
            <a:cxnSpLocks/>
            <a:stCxn id="56" idx="6"/>
            <a:endCxn id="58" idx="2"/>
          </p:cNvCxnSpPr>
          <p:nvPr/>
        </p:nvCxnSpPr>
        <p:spPr>
          <a:xfrm>
            <a:off x="7508576" y="4867422"/>
            <a:ext cx="548936" cy="0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EDDF6268-6428-1347-91C8-30C1E02EF9FD}"/>
              </a:ext>
            </a:extLst>
          </p:cNvPr>
          <p:cNvSpPr txBox="1"/>
          <p:nvPr/>
        </p:nvSpPr>
        <p:spPr>
          <a:xfrm>
            <a:off x="6881932" y="4136371"/>
            <a:ext cx="6123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heute</a:t>
            </a:r>
          </a:p>
          <a:p>
            <a:pPr algn="ctr"/>
            <a:r>
              <a:rPr lang="de-DE" sz="1400" dirty="0"/>
              <a:t>⇩</a:t>
            </a:r>
          </a:p>
        </p:txBody>
      </p:sp>
    </p:spTree>
    <p:extLst>
      <p:ext uri="{BB962C8B-B14F-4D97-AF65-F5344CB8AC3E}">
        <p14:creationId xmlns:p14="http://schemas.microsoft.com/office/powerpoint/2010/main" val="108674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B078B-DCEA-3A42-B0DF-137FB3009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Anfragen: Formal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DD612F-0F23-CC46-ACDE-CB3F77C4BAD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dirty="0"/>
                  <a:t>Wahrscheinlichkeitsanfrage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𝑺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</m:d>
                          </m:sup>
                        </m:sSup>
                      </m:e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0 :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e>
                    </m:d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de-DE" dirty="0"/>
                  <a:t> der aktuelle Zeitschritt, an ein Modell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de-DE" dirty="0"/>
                  <a:t> mit Template-Zufallsvariablen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𝑹</m:t>
                    </m:r>
                  </m:oMath>
                </a14:m>
                <a:endParaRPr lang="de-DE" b="1" dirty="0"/>
              </a:p>
              <a:p>
                <a:pPr lvl="1"/>
                <a:r>
                  <a:rPr lang="de-DE" dirty="0"/>
                  <a:t>Filtern / Überwachen (</a:t>
                </a:r>
                <a:r>
                  <a:rPr lang="de-DE" i="1" dirty="0" err="1">
                    <a:solidFill>
                      <a:schemeClr val="accent1"/>
                    </a:solidFill>
                  </a:rPr>
                  <a:t>filtering</a:t>
                </a:r>
                <a:r>
                  <a:rPr lang="de-DE" dirty="0"/>
                  <a:t>):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de-DE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Vorhersage (</a:t>
                </a:r>
                <a:r>
                  <a:rPr lang="de-DE" i="1" dirty="0" err="1">
                    <a:solidFill>
                      <a:schemeClr val="accent1"/>
                    </a:solidFill>
                  </a:rPr>
                  <a:t>prediction</a:t>
                </a:r>
                <a:r>
                  <a:rPr lang="de-DE" dirty="0"/>
                  <a:t>):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de-DE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lvl="1"/>
                <a:r>
                  <a:rPr lang="de-DE" dirty="0"/>
                  <a:t>Rückschau (</a:t>
                </a:r>
                <a:r>
                  <a:rPr lang="de-DE" i="1" dirty="0" err="1">
                    <a:solidFill>
                      <a:schemeClr val="accent1"/>
                    </a:solidFill>
                  </a:rPr>
                  <a:t>hindsight</a:t>
                </a:r>
                <a:r>
                  <a:rPr lang="de-DE" dirty="0"/>
                  <a:t>):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de-DE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DD612F-0F23-CC46-ACDE-CB3F77C4BAD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090" r="-33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AB2962-E5B6-FD47-8345-B0C4990983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35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37B29B-743F-BB45-AC09-CF1C07F72E2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68C077D-056B-B04A-9A4C-6A7AF746FF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B4415C6-C72C-8049-A49B-8E509A8BBBF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678209" y="5405464"/>
                <a:ext cx="617361" cy="415661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B4415C6-C72C-8049-A49B-8E509A8BBB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8209" y="5405464"/>
                <a:ext cx="617361" cy="415661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0E0EE81-BDFE-CC4F-9707-21320779576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60560" y="5407671"/>
                <a:ext cx="657123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  <a:prstDash val="dash"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0E0EE81-BDFE-CC4F-9707-2132077957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0560" y="5407671"/>
                <a:ext cx="657123" cy="41566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  <a:prstDash val="dash"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614D9BB-6887-9C42-9EA3-D00FA935D77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48405" y="5405464"/>
                <a:ext cx="657123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  <a:prstDash val="dash"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614D9BB-6887-9C42-9EA3-D00FA935D7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8405" y="5405464"/>
                <a:ext cx="657123" cy="41566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  <a:prstDash val="dash"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2F24D37-13AA-A446-82E1-F9EAE4D239D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93568" y="5405464"/>
                <a:ext cx="617361" cy="415661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2F24D37-13AA-A446-82E1-F9EAE4D239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3568" y="5405464"/>
                <a:ext cx="617361" cy="41566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A0E3D04-24B4-F949-93EF-DDA578E4035A}"/>
              </a:ext>
            </a:extLst>
          </p:cNvPr>
          <p:cNvCxnSpPr>
            <a:cxnSpLocks/>
          </p:cNvCxnSpPr>
          <p:nvPr/>
        </p:nvCxnSpPr>
        <p:spPr>
          <a:xfrm>
            <a:off x="4802248" y="5075252"/>
            <a:ext cx="0" cy="330212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BDE3161-E0CB-8C4D-B9B7-6F43C71FA519}"/>
              </a:ext>
            </a:extLst>
          </p:cNvPr>
          <p:cNvCxnSpPr>
            <a:cxnSpLocks/>
            <a:stCxn id="18" idx="4"/>
            <a:endCxn id="8" idx="0"/>
          </p:cNvCxnSpPr>
          <p:nvPr/>
        </p:nvCxnSpPr>
        <p:spPr>
          <a:xfrm>
            <a:off x="5986890" y="5075252"/>
            <a:ext cx="0" cy="330212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E9DECF1-B82A-724C-B6A5-F8BFA9BA122C}"/>
              </a:ext>
            </a:extLst>
          </p:cNvPr>
          <p:cNvCxnSpPr>
            <a:cxnSpLocks/>
            <a:stCxn id="19" idx="4"/>
            <a:endCxn id="9" idx="0"/>
          </p:cNvCxnSpPr>
          <p:nvPr/>
        </p:nvCxnSpPr>
        <p:spPr>
          <a:xfrm>
            <a:off x="7189122" y="5075252"/>
            <a:ext cx="0" cy="332419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B5A7439-123D-DA49-A9BD-5E96F6E58DB6}"/>
              </a:ext>
            </a:extLst>
          </p:cNvPr>
          <p:cNvCxnSpPr>
            <a:cxnSpLocks/>
            <a:stCxn id="20" idx="4"/>
            <a:endCxn id="10" idx="0"/>
          </p:cNvCxnSpPr>
          <p:nvPr/>
        </p:nvCxnSpPr>
        <p:spPr>
          <a:xfrm>
            <a:off x="8376967" y="5075252"/>
            <a:ext cx="0" cy="330212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AA31926-527D-334F-8C25-5E7F4CB55A5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667435" y="4659591"/>
                <a:ext cx="638909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AA31926-527D-334F-8C25-5E7F4CB55A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7435" y="4659591"/>
                <a:ext cx="638909" cy="415661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B6A2102-FF30-EF4B-9FBE-3785C56E16F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69667" y="4659591"/>
                <a:ext cx="638909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  <a:prstDash val="dash"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B6A2102-FF30-EF4B-9FBE-3785C56E16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9667" y="4659591"/>
                <a:ext cx="638909" cy="415661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  <a:prstDash val="dash"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55537E3-6CCE-964F-B7D3-EEFD4E1F628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57512" y="4659591"/>
                <a:ext cx="638909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  <a:prstDash val="dash"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55537E3-6CCE-964F-B7D3-EEFD4E1F62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7512" y="4659591"/>
                <a:ext cx="638909" cy="415661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  <a:prstDash val="dash"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914E7B4-C758-1B4C-8E47-030E52D0E1E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88445" y="4659591"/>
                <a:ext cx="638909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914E7B4-C758-1B4C-8E47-030E52D0E1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8445" y="4659591"/>
                <a:ext cx="638909" cy="415661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4432003-FAD7-584B-8190-EED252AA717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82794" y="4659591"/>
                <a:ext cx="638909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4432003-FAD7-584B-8190-EED252AA71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2794" y="4659591"/>
                <a:ext cx="638909" cy="415661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5B1860D-BB5B-8F4C-8647-4EB189455518}"/>
              </a:ext>
            </a:extLst>
          </p:cNvPr>
          <p:cNvCxnSpPr>
            <a:stCxn id="21" idx="6"/>
            <a:endCxn id="22" idx="2"/>
          </p:cNvCxnSpPr>
          <p:nvPr/>
        </p:nvCxnSpPr>
        <p:spPr>
          <a:xfrm>
            <a:off x="3927354" y="4867422"/>
            <a:ext cx="555440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550600F-9A38-2D42-8C77-D8EF6A733882}"/>
              </a:ext>
            </a:extLst>
          </p:cNvPr>
          <p:cNvCxnSpPr>
            <a:cxnSpLocks/>
            <a:stCxn id="22" idx="6"/>
            <a:endCxn id="18" idx="2"/>
          </p:cNvCxnSpPr>
          <p:nvPr/>
        </p:nvCxnSpPr>
        <p:spPr>
          <a:xfrm>
            <a:off x="5121703" y="4867422"/>
            <a:ext cx="545732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887A6D5-43F6-F64E-A4E4-7813AAAB880C}"/>
              </a:ext>
            </a:extLst>
          </p:cNvPr>
          <p:cNvCxnSpPr>
            <a:cxnSpLocks/>
            <a:stCxn id="18" idx="6"/>
            <a:endCxn id="19" idx="2"/>
          </p:cNvCxnSpPr>
          <p:nvPr/>
        </p:nvCxnSpPr>
        <p:spPr>
          <a:xfrm>
            <a:off x="6306344" y="4867422"/>
            <a:ext cx="563323" cy="0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2E25A7E-3381-6142-99D2-3E26453DC9B1}"/>
              </a:ext>
            </a:extLst>
          </p:cNvPr>
          <p:cNvCxnSpPr>
            <a:cxnSpLocks/>
            <a:stCxn id="19" idx="6"/>
            <a:endCxn id="20" idx="2"/>
          </p:cNvCxnSpPr>
          <p:nvPr/>
        </p:nvCxnSpPr>
        <p:spPr>
          <a:xfrm>
            <a:off x="7508576" y="4867422"/>
            <a:ext cx="548936" cy="0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4D29061-7FD6-EB4B-8EFC-01E975049CF4}"/>
              </a:ext>
            </a:extLst>
          </p:cNvPr>
          <p:cNvSpPr txBox="1"/>
          <p:nvPr/>
        </p:nvSpPr>
        <p:spPr>
          <a:xfrm>
            <a:off x="5685064" y="4136371"/>
            <a:ext cx="6123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/>
              <a:t>heute</a:t>
            </a:r>
          </a:p>
          <a:p>
            <a:pPr algn="ctr"/>
            <a:r>
              <a:rPr lang="de-DE" sz="1400"/>
              <a:t>⇩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6374D1E-25AC-3241-A286-C63B7D7D888C}"/>
              </a:ext>
            </a:extLst>
          </p:cNvPr>
          <p:cNvSpPr txBox="1"/>
          <p:nvPr/>
        </p:nvSpPr>
        <p:spPr>
          <a:xfrm>
            <a:off x="4440052" y="4136371"/>
            <a:ext cx="7323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/>
              <a:t>gestern</a:t>
            </a:r>
          </a:p>
          <a:p>
            <a:pPr algn="ctr"/>
            <a:r>
              <a:rPr lang="de-DE" sz="1400"/>
              <a:t>⇩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F637B62-C8AA-CA4A-9957-DAB9B89EBC59}"/>
              </a:ext>
            </a:extLst>
          </p:cNvPr>
          <p:cNvSpPr txBox="1"/>
          <p:nvPr/>
        </p:nvSpPr>
        <p:spPr>
          <a:xfrm>
            <a:off x="7831335" y="4130671"/>
            <a:ext cx="10912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/>
              <a:t>übermorgen</a:t>
            </a:r>
          </a:p>
          <a:p>
            <a:pPr algn="ctr"/>
            <a:r>
              <a:rPr lang="de-DE" sz="1400"/>
              <a:t>⇩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49216AF-CFCC-E84D-A8F2-38130963C320}"/>
              </a:ext>
            </a:extLst>
          </p:cNvPr>
          <p:cNvGrpSpPr/>
          <p:nvPr/>
        </p:nvGrpSpPr>
        <p:grpSpPr>
          <a:xfrm>
            <a:off x="9713248" y="4659591"/>
            <a:ext cx="1770752" cy="1161533"/>
            <a:chOff x="9731214" y="4360324"/>
            <a:chExt cx="1770752" cy="116153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51EC9CD7-49EC-974D-9A24-DDA9E17B9AF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731214" y="5106196"/>
                  <a:ext cx="1770752" cy="415661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𝑈𝑚𝑏𝑟𝑒𝑙𝑙𝑎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BA10C7C6-582D-C54A-857B-EBEE33DC43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31214" y="5106196"/>
                  <a:ext cx="1770752" cy="415661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7C93DDE5-7B67-E345-B81E-88408AB75547}"/>
                </a:ext>
              </a:extLst>
            </p:cNvPr>
            <p:cNvCxnSpPr>
              <a:cxnSpLocks/>
              <a:stCxn id="33" idx="4"/>
              <a:endCxn id="31" idx="0"/>
            </p:cNvCxnSpPr>
            <p:nvPr/>
          </p:nvCxnSpPr>
          <p:spPr>
            <a:xfrm flipH="1">
              <a:off x="10616590" y="4775985"/>
              <a:ext cx="1" cy="33021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A1E19C3E-8982-3E42-83EF-9F6B7F8F6B0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0077268" y="4360324"/>
                  <a:ext cx="1078645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𝑅𝑎𝑖𝑛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CBA27053-33D4-1249-927A-1A98561896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77268" y="4360324"/>
                  <a:ext cx="1078645" cy="415661"/>
                </a:xfrm>
                <a:prstGeom prst="ellipse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B5E02609-3514-DC40-B57C-3356FC57CA3B}"/>
                </a:ext>
              </a:extLst>
            </p:cNvPr>
            <p:cNvCxnSpPr>
              <a:cxnSpLocks/>
              <a:stCxn id="33" idx="6"/>
            </p:cNvCxnSpPr>
            <p:nvPr/>
          </p:nvCxnSpPr>
          <p:spPr>
            <a:xfrm flipV="1">
              <a:off x="11155913" y="4568154"/>
              <a:ext cx="328087" cy="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84020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B078B-DCEA-3A42-B0DF-137FB3009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Anfragen: Formal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DD612F-0F23-CC46-ACDE-CB3F77C4BAD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dirty="0"/>
                  <a:t>Zustandsanfragen </a:t>
                </a:r>
              </a:p>
              <a:p>
                <a:pPr marL="258762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𝑀𝑃𝐸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d>
                        <m:d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0 :</m:t>
                                  </m:r>
                                  <m: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</m:d>
                            </m:sup>
                          </m:sSup>
                        </m:e>
                      </m:d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arg</m:t>
                              </m:r>
                              <m:r>
                                <a:rPr lang="de-DE" b="0" i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sSup>
                                <m:sSup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1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𝒗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 :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sup>
                              </m:sSup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b="1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𝑽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0 :</m:t>
                                          </m:r>
                                          <m:r>
                                            <a:rPr lang="de-DE" b="0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</m:d>
                                    </m:sup>
                                  </m:sSup>
                                </m:e>
                              </m:d>
                            </m:lim>
                          </m:limLow>
                        </m:fName>
                        <m:e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1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𝒗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 :</m:t>
                                      </m:r>
                                      <m:r>
                                        <a:rPr lang="de-DE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</m:d>
                                </m:sup>
                              </m:sSup>
                            </m:e>
                            <m:e>
                              <m:sSup>
                                <m:sSup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𝒆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 :</m:t>
                                      </m:r>
                                      <m:r>
                                        <a:rPr lang="de-DE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</m:e>
                      </m:func>
                    </m:oMath>
                  </m:oMathPara>
                </a14:m>
                <a:endParaRPr lang="de-DE" i="1" dirty="0">
                  <a:latin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𝑽</m:t>
                        </m:r>
                      </m:e>
                      <m:sup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 :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</m:t>
                        </m:r>
                      </m:e>
                      <m:sup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 :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0 :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</m:d>
                          </m:sup>
                        </m:sSup>
                      </m:e>
                    </m:d>
                  </m:oMath>
                </a14:m>
                <a:endParaRPr lang="de-DE" dirty="0"/>
              </a:p>
              <a:p>
                <a:pPr marL="258762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𝐴𝑃</m:t>
                          </m:r>
                        </m:e>
                        <m:sub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d>
                        <m:d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𝑼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:</m:t>
                                  </m:r>
                                  <m:sSub>
                                    <m:sSubPr>
                                      <m:ctrlPr>
                                        <a:rPr lang="de-DE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sup>
                          </m:sSup>
                        </m:e>
                        <m:e>
                          <m:sSup>
                            <m:sSup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0 :</m:t>
                                  </m:r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sup>
                          </m:sSup>
                        </m:e>
                      </m:d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arg</m:t>
                              </m:r>
                              <m:r>
                                <a:rPr lang="de-DE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sSup>
                                <m:sSup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1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:</m:t>
                                      </m:r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sup>
                              </m:sSup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b="1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𝑼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 :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sup>
                                  </m:sSup>
                                </m:e>
                              </m:d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de-DE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p>
                                <m:sSupPr>
                                  <m:ctrlPr>
                                    <a:rPr lang="de-DE" i="1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1" i="1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𝒗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de-DE" i="1"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 :</m:t>
                                      </m:r>
                                      <m:r>
                                        <a:rPr lang="de-DE" b="0" i="1" smtClean="0"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</m:d>
                                </m:sup>
                              </m:sSup>
                              <m:r>
                                <a:rPr lang="de-DE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de-DE" i="1"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b="1" i="1"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𝑽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de-DE" i="1">
                                              <a:solidFill>
                                                <a:schemeClr val="accent5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5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0 :</m:t>
                                          </m:r>
                                          <m:r>
                                            <a:rPr lang="de-DE" b="0" i="1" smtClean="0">
                                              <a:solidFill>
                                                <a:schemeClr val="accent5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</m:d>
                                    </m:sup>
                                  </m:sSup>
                                </m:e>
                              </m:d>
                            </m:sub>
                            <m:sup/>
                            <m:e>
                              <m:r>
                                <a:rPr lang="de-DE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b="1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𝒖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 :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sup>
                                  </m:sSup>
                                  <m: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de-DE" i="1" smtClean="0"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b="1" i="1" smtClean="0"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𝒗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de-DE" i="1">
                                              <a:solidFill>
                                                <a:schemeClr val="accent5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5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0 :</m:t>
                                          </m:r>
                                          <m:r>
                                            <a:rPr lang="de-DE" b="0" i="1" smtClean="0">
                                              <a:solidFill>
                                                <a:schemeClr val="accent5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</m:d>
                                    </m:sup>
                                  </m:sSup>
                                </m:e>
                                <m:e>
                                  <m:sSup>
                                    <m:sSupPr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b="1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𝒆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 :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sup>
                                  </m:sSup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lang="de-DE" i="1" dirty="0">
                  <a:latin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𝑽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 :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</m:sup>
                    </m:sSup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 :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</m:sup>
                    </m:sSup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𝑼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:</m:t>
                            </m:r>
                            <m:sSub>
                              <m:sSubPr>
                                <m:ctrlP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sup>
                    </m:sSup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0 :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max</m:t>
                        </m:r>
                      </m:fName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func>
                  </m:oMath>
                </a14:m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DD612F-0F23-CC46-ACDE-CB3F77C4BAD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AB2962-E5B6-FD47-8345-B0C4990983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36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37B29B-743F-BB45-AC09-CF1C07F72E2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68C077D-056B-B04A-9A4C-6A7AF746FF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274C6CA-78FF-5C45-9229-AE5569DBCE9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678209" y="5405464"/>
                <a:ext cx="617361" cy="415661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274C6CA-78FF-5C45-9229-AE5569DBCE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8209" y="5405464"/>
                <a:ext cx="617361" cy="415661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F3E11FE-2DE6-8442-A83F-E41EED6C52E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58718" y="5405463"/>
                <a:ext cx="860806" cy="415661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  <a:prstDash val="solid"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¬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F3E11FE-2DE6-8442-A83F-E41EED6C52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8718" y="5405463"/>
                <a:ext cx="860806" cy="41566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  <a:prstDash val="solid"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66E9203-4B2F-454D-8662-DDFC8D98C3F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48405" y="5405464"/>
                <a:ext cx="657123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  <a:prstDash val="dash"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66E9203-4B2F-454D-8662-DDFC8D98C3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8405" y="5405464"/>
                <a:ext cx="657123" cy="41566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  <a:prstDash val="dash"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97F4CDF-C892-984F-B4A6-6DCE9FA27D4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93568" y="5405464"/>
                <a:ext cx="617361" cy="415661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97F4CDF-C892-984F-B4A6-6DCE9FA27D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3568" y="5405464"/>
                <a:ext cx="617361" cy="41566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D5C85AB-584C-5348-AFF5-BFD1062E91C6}"/>
              </a:ext>
            </a:extLst>
          </p:cNvPr>
          <p:cNvCxnSpPr>
            <a:cxnSpLocks/>
          </p:cNvCxnSpPr>
          <p:nvPr/>
        </p:nvCxnSpPr>
        <p:spPr>
          <a:xfrm>
            <a:off x="4802248" y="5075252"/>
            <a:ext cx="0" cy="330212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2F6E936-8F46-8E4A-A788-CDA794A8CF62}"/>
              </a:ext>
            </a:extLst>
          </p:cNvPr>
          <p:cNvCxnSpPr>
            <a:cxnSpLocks/>
            <a:stCxn id="40" idx="4"/>
            <a:endCxn id="30" idx="0"/>
          </p:cNvCxnSpPr>
          <p:nvPr/>
        </p:nvCxnSpPr>
        <p:spPr>
          <a:xfrm>
            <a:off x="5986890" y="5075252"/>
            <a:ext cx="0" cy="330212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0BE71CE-BB2A-1F45-8C39-D9502A65A0DB}"/>
              </a:ext>
            </a:extLst>
          </p:cNvPr>
          <p:cNvCxnSpPr>
            <a:cxnSpLocks/>
            <a:stCxn id="41" idx="4"/>
            <a:endCxn id="31" idx="0"/>
          </p:cNvCxnSpPr>
          <p:nvPr/>
        </p:nvCxnSpPr>
        <p:spPr>
          <a:xfrm flipH="1">
            <a:off x="7189121" y="5075252"/>
            <a:ext cx="1" cy="330211"/>
          </a:xfrm>
          <a:prstGeom prst="straightConnector1">
            <a:avLst/>
          </a:prstGeom>
          <a:ln w="952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2C865E8-6BA1-E645-B95B-3495665E196A}"/>
              </a:ext>
            </a:extLst>
          </p:cNvPr>
          <p:cNvCxnSpPr>
            <a:cxnSpLocks/>
            <a:stCxn id="42" idx="4"/>
            <a:endCxn id="32" idx="0"/>
          </p:cNvCxnSpPr>
          <p:nvPr/>
        </p:nvCxnSpPr>
        <p:spPr>
          <a:xfrm>
            <a:off x="8376967" y="5075252"/>
            <a:ext cx="0" cy="330212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484C5AC-8F57-434B-B94C-1DCCA2E7071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667435" y="4659591"/>
                <a:ext cx="638909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484C5AC-8F57-434B-B94C-1DCCA2E707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7435" y="4659591"/>
                <a:ext cx="638909" cy="415661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C40A2F8-25A5-CA4E-9A97-394C663BC66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69667" y="4659591"/>
                <a:ext cx="638909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  <a:prstDash val="solid"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C40A2F8-25A5-CA4E-9A97-394C663BC6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9667" y="4659591"/>
                <a:ext cx="638909" cy="415661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  <a:prstDash val="solid"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DA207D8-A201-3A4B-B2C1-E01D94E14CE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57512" y="4659591"/>
                <a:ext cx="638909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  <a:prstDash val="dash"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DA207D8-A201-3A4B-B2C1-E01D94E14C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7512" y="4659591"/>
                <a:ext cx="638909" cy="415661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  <a:prstDash val="dash"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7CBA778D-D5C2-414D-9C66-B5525BE74CD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88445" y="4659591"/>
                <a:ext cx="638909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7CBA778D-D5C2-414D-9C66-B5525BE74C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8445" y="4659591"/>
                <a:ext cx="638909" cy="415661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A9A397B-2360-9344-9424-9A6DD07FA2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82794" y="4659591"/>
                <a:ext cx="638909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A9A397B-2360-9344-9424-9A6DD07FA2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2794" y="4659591"/>
                <a:ext cx="638909" cy="415661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AD3DE6C8-252C-7046-8FC6-EB05D4C70985}"/>
              </a:ext>
            </a:extLst>
          </p:cNvPr>
          <p:cNvCxnSpPr>
            <a:stCxn id="43" idx="6"/>
            <a:endCxn id="44" idx="2"/>
          </p:cNvCxnSpPr>
          <p:nvPr/>
        </p:nvCxnSpPr>
        <p:spPr>
          <a:xfrm>
            <a:off x="3927354" y="4867422"/>
            <a:ext cx="555440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74B8E12E-B2EE-8F4E-8776-285E9F1F0F5C}"/>
              </a:ext>
            </a:extLst>
          </p:cNvPr>
          <p:cNvCxnSpPr>
            <a:cxnSpLocks/>
            <a:stCxn id="44" idx="6"/>
            <a:endCxn id="40" idx="2"/>
          </p:cNvCxnSpPr>
          <p:nvPr/>
        </p:nvCxnSpPr>
        <p:spPr>
          <a:xfrm>
            <a:off x="5121703" y="4867422"/>
            <a:ext cx="545732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033B8438-2D3C-3049-A7F0-0C1C6F4EC01E}"/>
              </a:ext>
            </a:extLst>
          </p:cNvPr>
          <p:cNvCxnSpPr>
            <a:cxnSpLocks/>
            <a:stCxn id="40" idx="6"/>
            <a:endCxn id="41" idx="2"/>
          </p:cNvCxnSpPr>
          <p:nvPr/>
        </p:nvCxnSpPr>
        <p:spPr>
          <a:xfrm>
            <a:off x="6306344" y="4867422"/>
            <a:ext cx="563323" cy="0"/>
          </a:xfrm>
          <a:prstGeom prst="straightConnector1">
            <a:avLst/>
          </a:prstGeom>
          <a:ln w="952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A8E55B97-838C-C944-AE62-F09AE9D5750C}"/>
              </a:ext>
            </a:extLst>
          </p:cNvPr>
          <p:cNvCxnSpPr>
            <a:cxnSpLocks/>
            <a:stCxn id="41" idx="6"/>
            <a:endCxn id="42" idx="2"/>
          </p:cNvCxnSpPr>
          <p:nvPr/>
        </p:nvCxnSpPr>
        <p:spPr>
          <a:xfrm>
            <a:off x="7508576" y="4867422"/>
            <a:ext cx="548936" cy="0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D9F39C25-2C56-3040-9464-C2B92FF358BB}"/>
              </a:ext>
            </a:extLst>
          </p:cNvPr>
          <p:cNvSpPr txBox="1"/>
          <p:nvPr/>
        </p:nvSpPr>
        <p:spPr>
          <a:xfrm>
            <a:off x="6882103" y="4136371"/>
            <a:ext cx="6123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heute</a:t>
            </a:r>
          </a:p>
          <a:p>
            <a:pPr algn="ctr"/>
            <a:r>
              <a:rPr lang="de-DE" sz="1400" dirty="0"/>
              <a:t>⇩</a:t>
            </a:r>
          </a:p>
        </p:txBody>
      </p:sp>
    </p:spTree>
    <p:extLst>
      <p:ext uri="{BB962C8B-B14F-4D97-AF65-F5344CB8AC3E}">
        <p14:creationId xmlns:p14="http://schemas.microsoft.com/office/powerpoint/2010/main" val="24616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89C25-BE9D-0541-91D3-06BC1FAB7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/>
              <a:t>Zwischenzusammenfassung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31AA29-E471-C942-A981-F6F3102B80D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dirty="0"/>
                  <a:t>Sequentielle Daten modellieren</a:t>
                </a:r>
              </a:p>
              <a:p>
                <a:pPr lvl="1"/>
                <a:r>
                  <a:rPr lang="de-DE" dirty="0"/>
                  <a:t>Annahmen: Markov-1, stationärer Prozess</a:t>
                </a:r>
              </a:p>
              <a:p>
                <a:pPr lvl="1"/>
                <a:r>
                  <a:rPr lang="de-DE" dirty="0"/>
                  <a:t>Dynamische Modelle bestehen aus zwei episodischen Modellen</a:t>
                </a:r>
              </a:p>
              <a:p>
                <a:pPr lvl="2"/>
                <a:r>
                  <a:rPr lang="de-DE" dirty="0"/>
                  <a:t>Eins um den ersten Schritt zu beschreiben</a:t>
                </a:r>
              </a:p>
              <a:p>
                <a:pPr lvl="2"/>
                <a:r>
                  <a:rPr lang="de-DE" dirty="0"/>
                  <a:t>Eins um die Vorgänge innerhalb eines Schritts und den Übergang von einem Schritt zum nächsten zu beschreiben</a:t>
                </a:r>
              </a:p>
              <a:p>
                <a:pPr lvl="3"/>
                <a:r>
                  <a:rPr lang="de-DE" dirty="0"/>
                  <a:t>Kopiervorlage</a:t>
                </a:r>
              </a:p>
              <a:p>
                <a:pPr lvl="1"/>
                <a:r>
                  <a:rPr lang="de-DE" dirty="0"/>
                  <a:t>Semantik: Modell für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Schritte ausrollen, ergibt ein episodisches Modell mit bekannter Semantik (vollständige gemeinsame Verteilung)</a:t>
                </a:r>
              </a:p>
              <a:p>
                <a:r>
                  <a:rPr lang="de-DE" dirty="0"/>
                  <a:t>Dynamische Modelle: dynamische Faktormodelle, DBNs, HMMs</a:t>
                </a:r>
              </a:p>
              <a:p>
                <a:pPr lvl="1"/>
                <a:r>
                  <a:rPr lang="de-DE" dirty="0"/>
                  <a:t>Folgen alle den gleichen Annahmen und der gleichen Struktur / Idee</a:t>
                </a:r>
              </a:p>
              <a:p>
                <a:r>
                  <a:rPr lang="de-DE" dirty="0"/>
                  <a:t>Inferenzaufgaben: </a:t>
                </a:r>
                <a:r>
                  <a:rPr lang="de-DE" dirty="0" err="1"/>
                  <a:t>Filtering</a:t>
                </a:r>
                <a:r>
                  <a:rPr lang="de-DE" dirty="0"/>
                  <a:t>, </a:t>
                </a:r>
                <a:r>
                  <a:rPr lang="de-DE" dirty="0" err="1"/>
                  <a:t>Prediction</a:t>
                </a:r>
                <a:r>
                  <a:rPr lang="de-DE" dirty="0"/>
                  <a:t>, </a:t>
                </a:r>
                <a:r>
                  <a:rPr lang="de-DE" dirty="0" err="1"/>
                  <a:t>Hindsight</a:t>
                </a:r>
                <a:r>
                  <a:rPr lang="de-DE" dirty="0"/>
                  <a:t>; MPE, MAP</a:t>
                </a: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31AA29-E471-C942-A981-F6F3102B80D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687" b="-149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40CBFE-856E-5243-B864-24BB42C5D3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37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89748-5358-0140-BBF6-F09E731B326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5CDC51-01A7-B544-B87F-C549F54F45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</p:spTree>
    <p:extLst>
      <p:ext uri="{BB962C8B-B14F-4D97-AF65-F5344CB8AC3E}">
        <p14:creationId xmlns:p14="http://schemas.microsoft.com/office/powerpoint/2010/main" val="31094588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1119C-B65B-CB42-9CF3-571EF0469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Überblick: 6. Sequentielle PGMs und Inferenz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A9154B-E1A0-4B4B-A26C-1F7D84FD80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lphaUcPeriod"/>
            </a:pPr>
            <a:r>
              <a:rPr lang="de-DE" i="1" dirty="0"/>
              <a:t>Sequentielle PGMs</a:t>
            </a:r>
          </a:p>
          <a:p>
            <a:pPr lvl="1"/>
            <a:r>
              <a:rPr lang="de-DE" dirty="0"/>
              <a:t>Templates, dynamische BNs, dynamische Faktormodelle, Hidden-Markov-Modelle; Semantik</a:t>
            </a:r>
          </a:p>
          <a:p>
            <a:pPr lvl="1"/>
            <a:r>
              <a:rPr lang="de-DE" dirty="0"/>
              <a:t>Inferenzaufgaben: Wahrscheinlichkeitsanfragen (</a:t>
            </a:r>
            <a:r>
              <a:rPr lang="de-DE" dirty="0" err="1"/>
              <a:t>Filtering</a:t>
            </a:r>
            <a:r>
              <a:rPr lang="de-DE" dirty="0"/>
              <a:t>, </a:t>
            </a:r>
            <a:r>
              <a:rPr lang="de-DE" dirty="0" err="1"/>
              <a:t>Prediction</a:t>
            </a:r>
            <a:r>
              <a:rPr lang="de-DE" dirty="0"/>
              <a:t>, </a:t>
            </a:r>
            <a:r>
              <a:rPr lang="de-DE" dirty="0" err="1"/>
              <a:t>Hindsight</a:t>
            </a:r>
            <a:r>
              <a:rPr lang="de-DE" dirty="0"/>
              <a:t>), Zustandsanfragen (MPE, MAP)</a:t>
            </a:r>
          </a:p>
          <a:p>
            <a:pPr marL="457200" indent="-457200">
              <a:buFont typeface="+mj-lt"/>
              <a:buAutoNum type="alphaUcPeriod"/>
            </a:pPr>
            <a:r>
              <a:rPr lang="de-DE" b="1" i="1" dirty="0">
                <a:solidFill>
                  <a:schemeClr val="accent1"/>
                </a:solidFill>
              </a:rPr>
              <a:t>Sequentielle Inferenz</a:t>
            </a:r>
          </a:p>
          <a:p>
            <a:pPr lvl="1"/>
            <a:r>
              <a:rPr lang="de-DE" dirty="0" err="1">
                <a:solidFill>
                  <a:schemeClr val="accent1"/>
                </a:solidFill>
              </a:rPr>
              <a:t>Naïve</a:t>
            </a:r>
            <a:r>
              <a:rPr lang="de-DE" dirty="0">
                <a:solidFill>
                  <a:schemeClr val="accent1"/>
                </a:solidFill>
              </a:rPr>
              <a:t> Inferenz mittels Ausrollen, Interface Algorithmus, Komplexität, Approximationen</a:t>
            </a:r>
          </a:p>
          <a:p>
            <a:pPr marL="457200" indent="-457200">
              <a:buFont typeface="+mj-lt"/>
              <a:buAutoNum type="alphaUcPeriod"/>
            </a:pPr>
            <a:r>
              <a:rPr lang="de-DE" i="1" dirty="0"/>
              <a:t>Spezialfall Hidden-Markov-Modelle</a:t>
            </a:r>
          </a:p>
          <a:p>
            <a:pPr lvl="1"/>
            <a:r>
              <a:rPr lang="de-DE" dirty="0" err="1"/>
              <a:t>Viterbi</a:t>
            </a:r>
            <a:r>
              <a:rPr lang="de-DE" dirty="0"/>
              <a:t>-Algorithmus für MPEs</a:t>
            </a:r>
          </a:p>
          <a:p>
            <a:pPr lvl="1"/>
            <a:r>
              <a:rPr lang="de-DE" dirty="0"/>
              <a:t>Anfragebeantwortung durch Matrixoperationen</a:t>
            </a:r>
          </a:p>
          <a:p>
            <a:pPr lvl="1"/>
            <a:r>
              <a:rPr lang="de-DE" dirty="0"/>
              <a:t>Baum-Welch-Algorithmus zum Lernen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A1763E-ED14-5148-99F6-6B8A390209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38</a:t>
            </a:fld>
            <a:r>
              <a:rPr lang="de-DE"/>
              <a:t> </a:t>
            </a:r>
            <a:endParaRPr lang="de-DE" sz="140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97A5C3-1EBD-B542-A8C6-D5E7EFDD8C0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F7DA9E-6A11-7A46-B364-70ABAE87AC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055001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F27EE-5099-1F41-8A5B-121DBF991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Naïve Inferenz über Ausrollen des Modells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3425930-485A-3344-82A2-1B826DF869D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/>
                  <a:t>Gegeben ein Modell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de-DE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</m:t>
                            </m:r>
                          </m:sup>
                        </m:sSup>
                      </m:e>
                    </m:d>
                  </m:oMath>
                </a14:m>
                <a:r>
                  <a:rPr lang="de-DE" dirty="0"/>
                  <a:t> und eine Anfrage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</m:d>
                          </m:sup>
                        </m:sSup>
                      </m:e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1 :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e>
                    </m:d>
                  </m:oMath>
                </a14:m>
                <a:endParaRPr lang="de-DE" dirty="0"/>
              </a:p>
              <a:p>
                <a:pPr marL="715962" lvl="1" indent="-457200">
                  <a:buFont typeface="+mj-lt"/>
                  <a:buAutoNum type="arabicPeriod"/>
                </a:pPr>
                <a:r>
                  <a:rPr lang="de-DE" dirty="0"/>
                  <a:t> Modell für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de-DE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de-DE" smtClean="0">
                            <a:latin typeface="Cambria Math" panose="02040503050406030204" pitchFamily="18" charset="0"/>
                          </a:rPr>
                          <m:t>max</m:t>
                        </m:r>
                      </m:fName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</m:d>
                      </m:e>
                    </m:func>
                  </m:oMath>
                </a14:m>
                <a:r>
                  <a:rPr lang="de-DE" dirty="0"/>
                  <a:t> Schritte ausrollen ➝ episodisches Modell</a:t>
                </a:r>
              </a:p>
              <a:p>
                <a:pPr marL="715962" lvl="1" indent="-457200">
                  <a:buFont typeface="+mj-lt"/>
                  <a:buAutoNum type="arabicPeriod"/>
                </a:pP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</m:d>
                          </m:sup>
                        </m:sSup>
                      </m:e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1 :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/>
                  <a:t>mit Algorithmus für episodische Modelle beantworten</a:t>
                </a:r>
              </a:p>
              <a:p>
                <a:r>
                  <a:rPr lang="de-DE" dirty="0"/>
                  <a:t>Probleme</a:t>
                </a:r>
              </a:p>
              <a:p>
                <a:pPr lvl="1"/>
                <a:r>
                  <a:rPr lang="de-DE" dirty="0"/>
                  <a:t>Ausgerolltes Modell sehr groß</a:t>
                </a:r>
              </a:p>
              <a:p>
                <a:pPr lvl="1"/>
                <a:r>
                  <a:rPr lang="de-DE" dirty="0"/>
                  <a:t>Neu ausrollen (oder anpassen), wenn sich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oder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 :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 ändern</a:t>
                </a:r>
              </a:p>
              <a:p>
                <a:pPr lvl="2"/>
                <a:r>
                  <a:rPr lang="de-DE" dirty="0"/>
                  <a:t>Zeit schreitet voran: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++,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 :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 um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 verlängert ➝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</m:sup>
                    </m:sSup>
                  </m:oMath>
                </a14:m>
                <a:r>
                  <a:rPr lang="de-DE" dirty="0"/>
                  <a:t> für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de-DE" dirty="0"/>
                  <a:t> anhängen, Evidenz </a:t>
                </a:r>
                <a:br>
                  <a:rPr lang="de-DE" dirty="0"/>
                </a:br>
                <a:r>
                  <a:rPr lang="de-DE" dirty="0"/>
                  <a:t>absorbieren</a:t>
                </a:r>
              </a:p>
              <a:p>
                <a:pPr lvl="2"/>
                <a:r>
                  <a:rPr lang="de-DE" dirty="0"/>
                  <a:t>Vor allem bei mehreren </a:t>
                </a:r>
                <a:br>
                  <a:rPr lang="de-DE" dirty="0"/>
                </a:br>
                <a:r>
                  <a:rPr lang="de-DE" dirty="0"/>
                  <a:t>Anfragen mit sich </a:t>
                </a:r>
                <a:br>
                  <a:rPr lang="de-DE" dirty="0"/>
                </a:br>
                <a:r>
                  <a:rPr lang="de-DE" dirty="0"/>
                  <a:t>ändernden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de-DE" dirty="0"/>
                  <a:t> pro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br>
                  <a:rPr lang="de-DE" dirty="0"/>
                </a:br>
                <a:r>
                  <a:rPr lang="de-DE" dirty="0"/>
                  <a:t>aufwendig</a:t>
                </a:r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3425930-485A-3344-82A2-1B826DF869D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09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ADE1EF-DD5E-5F4C-8FAF-3B7A377948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39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B955AA-7091-C243-8226-04C9079864C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F23FD1-364E-B143-A313-4405AD5AB1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323D1A0-E4B5-F746-BA97-0B54B567E40C}"/>
              </a:ext>
            </a:extLst>
          </p:cNvPr>
          <p:cNvGrpSpPr/>
          <p:nvPr/>
        </p:nvGrpSpPr>
        <p:grpSpPr>
          <a:xfrm>
            <a:off x="3683135" y="4276283"/>
            <a:ext cx="8160865" cy="1629631"/>
            <a:chOff x="3893304" y="2076035"/>
            <a:chExt cx="9207548" cy="183864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A9EB978-75DA-CD40-B2E1-94F77831EEB9}"/>
                </a:ext>
              </a:extLst>
            </p:cNvPr>
            <p:cNvSpPr/>
            <p:nvPr/>
          </p:nvSpPr>
          <p:spPr>
            <a:xfrm>
              <a:off x="3893304" y="2103553"/>
              <a:ext cx="3206591" cy="181112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rgbClr val="C4F0FF"/>
                </a:solidFill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E156814-EB57-CB46-A0D9-D31086647121}"/>
                </a:ext>
              </a:extLst>
            </p:cNvPr>
            <p:cNvGrpSpPr/>
            <p:nvPr/>
          </p:nvGrpSpPr>
          <p:grpSpPr>
            <a:xfrm>
              <a:off x="3961673" y="2182013"/>
              <a:ext cx="2760308" cy="1683303"/>
              <a:chOff x="5168586" y="4222610"/>
              <a:chExt cx="2760308" cy="168330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>
                    <a:extLst>
                      <a:ext uri="{FF2B5EF4-FFF2-40B4-BE49-F238E27FC236}">
                        <a16:creationId xmlns:a16="http://schemas.microsoft.com/office/drawing/2014/main" id="{508B9926-3C38-4C48-BC18-16FC26A5CF90}"/>
                      </a:ext>
                    </a:extLst>
                  </p:cNvPr>
                  <p:cNvSpPr txBox="1"/>
                  <p:nvPr/>
                </p:nvSpPr>
                <p:spPr>
                  <a:xfrm>
                    <a:off x="5168586" y="4612124"/>
                    <a:ext cx="1152000" cy="41566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right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i="1">
                                  <a:latin typeface="Cambria Math" charset="0"/>
                                </a:rPr>
                                <m:t>𝑇𝑟𝑎𝑣𝑒</m:t>
                              </m:r>
                              <m:r>
                                <a:rPr lang="de-DE" sz="160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𝑙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p>
                        </m:oMath>
                      </m:oMathPara>
                    </a14:m>
                    <a:endParaRPr lang="de-DE" sz="1600" dirty="0"/>
                  </a:p>
                </p:txBody>
              </p:sp>
            </mc:Choice>
            <mc:Fallback xmlns="">
              <p:sp>
                <p:nvSpPr>
                  <p:cNvPr id="64" name="TextBox 63">
                    <a:extLst>
                      <a:ext uri="{FF2B5EF4-FFF2-40B4-BE49-F238E27FC236}">
                        <a16:creationId xmlns:a16="http://schemas.microsoft.com/office/drawing/2014/main" id="{1064D37B-C406-A842-98BD-A6B3C29959B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68586" y="4612124"/>
                    <a:ext cx="1152000" cy="415661"/>
                  </a:xfrm>
                  <a:prstGeom prst="ellipse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F802F675-369A-D142-9851-6B33D2E919B4}"/>
                  </a:ext>
                </a:extLst>
              </p:cNvPr>
              <p:cNvCxnSpPr>
                <a:cxnSpLocks/>
                <a:stCxn id="62" idx="5"/>
                <a:endCxn id="76" idx="1"/>
              </p:cNvCxnSpPr>
              <p:nvPr/>
            </p:nvCxnSpPr>
            <p:spPr>
              <a:xfrm>
                <a:off x="6151880" y="4966912"/>
                <a:ext cx="151719" cy="13556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1ADE93E0-C2B6-2E41-8CAF-172900F82D52}"/>
                  </a:ext>
                </a:extLst>
              </p:cNvPr>
              <p:cNvCxnSpPr>
                <a:cxnSpLocks/>
                <a:stCxn id="76" idx="0"/>
                <a:endCxn id="71" idx="4"/>
              </p:cNvCxnSpPr>
              <p:nvPr/>
            </p:nvCxnSpPr>
            <p:spPr>
              <a:xfrm flipV="1">
                <a:off x="6375599" y="4638271"/>
                <a:ext cx="184542" cy="39220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0DCA032B-AEAF-D445-8B21-090F1DDD4DE1}"/>
                  </a:ext>
                </a:extLst>
              </p:cNvPr>
              <p:cNvGrpSpPr/>
              <p:nvPr/>
            </p:nvGrpSpPr>
            <p:grpSpPr>
              <a:xfrm>
                <a:off x="6088390" y="5030479"/>
                <a:ext cx="359209" cy="409841"/>
                <a:chOff x="6783444" y="4056790"/>
                <a:chExt cx="359209" cy="409841"/>
              </a:xfrm>
            </p:grpSpPr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DB299FBA-E0EA-1B41-AD2C-D4F2EC6F6C33}"/>
                    </a:ext>
                  </a:extLst>
                </p:cNvPr>
                <p:cNvSpPr/>
                <p:nvPr/>
              </p:nvSpPr>
              <p:spPr>
                <a:xfrm>
                  <a:off x="6998653" y="405679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600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7" name="TextBox 76">
                      <a:extLst>
                        <a:ext uri="{FF2B5EF4-FFF2-40B4-BE49-F238E27FC236}">
                          <a16:creationId xmlns:a16="http://schemas.microsoft.com/office/drawing/2014/main" id="{5E83B02A-278D-DD42-BCCC-EF73F727B8C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83444" y="4200211"/>
                      <a:ext cx="341952" cy="26642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de-DE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2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sup>
                            </m:sSubSup>
                          </m:oMath>
                        </m:oMathPara>
                      </a14:m>
                      <a:endParaRPr lang="de-DE" sz="1200" dirty="0"/>
                    </a:p>
                  </p:txBody>
                </p:sp>
              </mc:Choice>
              <mc:Fallback xmlns="">
                <p:sp>
                  <p:nvSpPr>
                    <p:cNvPr id="80" name="TextBox 79">
                      <a:extLst>
                        <a:ext uri="{FF2B5EF4-FFF2-40B4-BE49-F238E27FC236}">
                          <a16:creationId xmlns:a16="http://schemas.microsoft.com/office/drawing/2014/main" id="{17B723A1-8EC5-EF40-A1FF-0541D981005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83444" y="4200211"/>
                      <a:ext cx="341952" cy="266420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12000" b="-2105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F1688700-B7A6-8644-9678-0BCA5F57600C}"/>
                  </a:ext>
                </a:extLst>
              </p:cNvPr>
              <p:cNvCxnSpPr>
                <a:cxnSpLocks/>
                <a:stCxn id="71" idx="4"/>
                <a:endCxn id="74" idx="0"/>
              </p:cNvCxnSpPr>
              <p:nvPr/>
            </p:nvCxnSpPr>
            <p:spPr>
              <a:xfrm>
                <a:off x="6560141" y="4638271"/>
                <a:ext cx="185039" cy="39253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7FBB6E25-48EF-6C44-BB24-53F76FE2FE62}"/>
                  </a:ext>
                </a:extLst>
              </p:cNvPr>
              <p:cNvCxnSpPr>
                <a:cxnSpLocks/>
                <a:stCxn id="72" idx="0"/>
                <a:endCxn id="74" idx="2"/>
              </p:cNvCxnSpPr>
              <p:nvPr/>
            </p:nvCxnSpPr>
            <p:spPr>
              <a:xfrm flipV="1">
                <a:off x="6558944" y="5174805"/>
                <a:ext cx="186236" cy="3154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814096F1-9A62-A641-B4C6-5E997D8EE678}"/>
                  </a:ext>
                </a:extLst>
              </p:cNvPr>
              <p:cNvCxnSpPr>
                <a:cxnSpLocks/>
                <a:stCxn id="74" idx="3"/>
                <a:endCxn id="70" idx="3"/>
              </p:cNvCxnSpPr>
              <p:nvPr/>
            </p:nvCxnSpPr>
            <p:spPr>
              <a:xfrm flipV="1">
                <a:off x="6817180" y="4966912"/>
                <a:ext cx="128420" cy="13589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A05701B5-7061-EE4B-BE44-16498A9F317C}"/>
                  </a:ext>
                </a:extLst>
              </p:cNvPr>
              <p:cNvGrpSpPr/>
              <p:nvPr/>
            </p:nvGrpSpPr>
            <p:grpSpPr>
              <a:xfrm>
                <a:off x="6673180" y="5030805"/>
                <a:ext cx="393391" cy="408488"/>
                <a:chOff x="7368234" y="4057116"/>
                <a:chExt cx="393391" cy="408488"/>
              </a:xfrm>
            </p:grpSpPr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8FC86179-C419-6342-87A9-074A7B7AB3D2}"/>
                    </a:ext>
                  </a:extLst>
                </p:cNvPr>
                <p:cNvSpPr/>
                <p:nvPr/>
              </p:nvSpPr>
              <p:spPr>
                <a:xfrm>
                  <a:off x="7368234" y="4057116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600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5" name="TextBox 74">
                      <a:extLst>
                        <a:ext uri="{FF2B5EF4-FFF2-40B4-BE49-F238E27FC236}">
                          <a16:creationId xmlns:a16="http://schemas.microsoft.com/office/drawing/2014/main" id="{A1A5C033-EB7C-C548-9ED5-E337717D1E1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19673" y="4198095"/>
                      <a:ext cx="341952" cy="26750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de-DE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2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sup>
                            </m:sSubSup>
                          </m:oMath>
                        </m:oMathPara>
                      </a14:m>
                      <a:endParaRPr lang="de-DE" sz="1200" dirty="0"/>
                    </a:p>
                  </p:txBody>
                </p:sp>
              </mc:Choice>
              <mc:Fallback xmlns="">
                <p:sp>
                  <p:nvSpPr>
                    <p:cNvPr id="78" name="TextBox 77">
                      <a:extLst>
                        <a:ext uri="{FF2B5EF4-FFF2-40B4-BE49-F238E27FC236}">
                          <a16:creationId xmlns:a16="http://schemas.microsoft.com/office/drawing/2014/main" id="{56ADB4DF-5440-9E4F-9D38-9D2F38A2D88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19673" y="4198095"/>
                      <a:ext cx="341952" cy="267509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l="-12000" b="-2105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0" name="TextBox 69">
                    <a:extLst>
                      <a:ext uri="{FF2B5EF4-FFF2-40B4-BE49-F238E27FC236}">
                        <a16:creationId xmlns:a16="http://schemas.microsoft.com/office/drawing/2014/main" id="{9D4B3D4D-C9E8-A24B-A050-BA7116E2D7C2}"/>
                      </a:ext>
                    </a:extLst>
                  </p:cNvPr>
                  <p:cNvSpPr txBox="1"/>
                  <p:nvPr/>
                </p:nvSpPr>
                <p:spPr>
                  <a:xfrm>
                    <a:off x="6776894" y="4612124"/>
                    <a:ext cx="1152000" cy="41566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16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𝑇𝑟𝑒𝑎𝑡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p>
                        </m:oMath>
                      </m:oMathPara>
                    </a14:m>
                    <a:endParaRPr lang="de-DE" sz="1600" dirty="0"/>
                  </a:p>
                </p:txBody>
              </p:sp>
            </mc:Choice>
            <mc:Fallback xmlns="">
              <p:sp>
                <p:nvSpPr>
                  <p:cNvPr id="73" name="TextBox 72">
                    <a:extLst>
                      <a:ext uri="{FF2B5EF4-FFF2-40B4-BE49-F238E27FC236}">
                        <a16:creationId xmlns:a16="http://schemas.microsoft.com/office/drawing/2014/main" id="{235DF938-3A07-E341-A70D-D656FDE63EA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76894" y="4612124"/>
                    <a:ext cx="1152000" cy="415661"/>
                  </a:xfrm>
                  <a:prstGeom prst="ellipse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1" name="TextBox 70">
                    <a:extLst>
                      <a:ext uri="{FF2B5EF4-FFF2-40B4-BE49-F238E27FC236}">
                        <a16:creationId xmlns:a16="http://schemas.microsoft.com/office/drawing/2014/main" id="{3CD13976-C053-B947-8CF2-F5EB8C3321EE}"/>
                      </a:ext>
                    </a:extLst>
                  </p:cNvPr>
                  <p:cNvSpPr txBox="1"/>
                  <p:nvPr/>
                </p:nvSpPr>
                <p:spPr>
                  <a:xfrm>
                    <a:off x="5984142" y="4222610"/>
                    <a:ext cx="1152000" cy="41566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16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𝐸𝑝𝑖𝑑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p>
                        </m:oMath>
                      </m:oMathPara>
                    </a14:m>
                    <a:endParaRPr lang="de-DE" sz="1600" dirty="0"/>
                  </a:p>
                </p:txBody>
              </p:sp>
            </mc:Choice>
            <mc:Fallback xmlns=""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E3B10486-D6E2-8240-B0C1-ED5AD76E2C6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84142" y="4222610"/>
                    <a:ext cx="1152000" cy="415661"/>
                  </a:xfrm>
                  <a:prstGeom prst="ellipse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2" name="TextBox 71">
                    <a:extLst>
                      <a:ext uri="{FF2B5EF4-FFF2-40B4-BE49-F238E27FC236}">
                        <a16:creationId xmlns:a16="http://schemas.microsoft.com/office/drawing/2014/main" id="{B73A8F08-3952-BC43-AD02-D399ADA8B83D}"/>
                      </a:ext>
                    </a:extLst>
                  </p:cNvPr>
                  <p:cNvSpPr txBox="1"/>
                  <p:nvPr/>
                </p:nvSpPr>
                <p:spPr>
                  <a:xfrm>
                    <a:off x="5982945" y="5490252"/>
                    <a:ext cx="1152000" cy="41566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16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𝑆𝑖𝑐𝑘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p>
                        </m:oMath>
                      </m:oMathPara>
                    </a14:m>
                    <a:endParaRPr lang="de-DE" sz="1600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5" name="TextBox 74">
                    <a:extLst>
                      <a:ext uri="{FF2B5EF4-FFF2-40B4-BE49-F238E27FC236}">
                        <a16:creationId xmlns:a16="http://schemas.microsoft.com/office/drawing/2014/main" id="{EC04DE25-4455-854A-9C08-ED399231E6A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82945" y="5490252"/>
                    <a:ext cx="1152000" cy="415661"/>
                  </a:xfrm>
                  <a:prstGeom prst="ellipse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F2FEAA4F-1909-A24B-B408-39C3853DF141}"/>
                  </a:ext>
                </a:extLst>
              </p:cNvPr>
              <p:cNvCxnSpPr>
                <a:cxnSpLocks/>
                <a:stCxn id="76" idx="2"/>
                <a:endCxn id="72" idx="0"/>
              </p:cNvCxnSpPr>
              <p:nvPr/>
            </p:nvCxnSpPr>
            <p:spPr>
              <a:xfrm>
                <a:off x="6375599" y="5174479"/>
                <a:ext cx="183345" cy="31577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843DF7D-EF87-5B4B-8050-619A86182AE5}"/>
                </a:ext>
              </a:extLst>
            </p:cNvPr>
            <p:cNvGrpSpPr/>
            <p:nvPr/>
          </p:nvGrpSpPr>
          <p:grpSpPr>
            <a:xfrm>
              <a:off x="4106818" y="2254252"/>
              <a:ext cx="670409" cy="267766"/>
              <a:chOff x="3342316" y="2228015"/>
              <a:chExt cx="670409" cy="267766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039B8578-E9A0-9A44-8180-EDF116B3E821}"/>
                  </a:ext>
                </a:extLst>
              </p:cNvPr>
              <p:cNvSpPr/>
              <p:nvPr/>
            </p:nvSpPr>
            <p:spPr>
              <a:xfrm>
                <a:off x="3680011" y="2291607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0" name="TextBox 59">
                    <a:extLst>
                      <a:ext uri="{FF2B5EF4-FFF2-40B4-BE49-F238E27FC236}">
                        <a16:creationId xmlns:a16="http://schemas.microsoft.com/office/drawing/2014/main" id="{D197B465-2568-974C-96F3-244DC19167F5}"/>
                      </a:ext>
                    </a:extLst>
                  </p:cNvPr>
                  <p:cNvSpPr txBox="1"/>
                  <p:nvPr/>
                </p:nvSpPr>
                <p:spPr>
                  <a:xfrm>
                    <a:off x="3342316" y="2228015"/>
                    <a:ext cx="341952" cy="267766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oMath>
                      </m:oMathPara>
                    </a14:m>
                    <a:endParaRPr lang="de-DE" sz="1200" dirty="0"/>
                  </a:p>
                </p:txBody>
              </p:sp>
            </mc:Choice>
            <mc:Fallback xmlns=""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97A3240A-04C8-6544-8B88-2BF324DFA1D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42316" y="2228015"/>
                    <a:ext cx="341952" cy="267766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16000" b="-20000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4006F415-8F53-2141-B660-C50E99985300}"/>
                  </a:ext>
                </a:extLst>
              </p:cNvPr>
              <p:cNvCxnSpPr>
                <a:cxnSpLocks/>
                <a:stCxn id="59" idx="3"/>
                <a:endCxn id="71" idx="2"/>
              </p:cNvCxnSpPr>
              <p:nvPr/>
            </p:nvCxnSpPr>
            <p:spPr>
              <a:xfrm>
                <a:off x="3824011" y="2363607"/>
                <a:ext cx="18871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1892883-421D-1C43-9887-8581FB24E5AB}"/>
                </a:ext>
              </a:extLst>
            </p:cNvPr>
            <p:cNvSpPr/>
            <p:nvPr/>
          </p:nvSpPr>
          <p:spPr>
            <a:xfrm>
              <a:off x="7096890" y="2105097"/>
              <a:ext cx="3162738" cy="180957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rgbClr val="87E1FF"/>
                </a:solidFill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4FBDF7A-9553-6940-8A35-15EA276B5F4A}"/>
                </a:ext>
              </a:extLst>
            </p:cNvPr>
            <p:cNvGrpSpPr/>
            <p:nvPr/>
          </p:nvGrpSpPr>
          <p:grpSpPr>
            <a:xfrm>
              <a:off x="7141345" y="2172858"/>
              <a:ext cx="2760308" cy="1695759"/>
              <a:chOff x="5168586" y="4210154"/>
              <a:chExt cx="2760308" cy="169575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777E044B-F4DC-F549-833A-CFF6C93A415B}"/>
                      </a:ext>
                    </a:extLst>
                  </p:cNvPr>
                  <p:cNvSpPr txBox="1"/>
                  <p:nvPr/>
                </p:nvSpPr>
                <p:spPr>
                  <a:xfrm>
                    <a:off x="5168586" y="4612123"/>
                    <a:ext cx="1152000" cy="41566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i="1">
                                  <a:latin typeface="Cambria Math" charset="0"/>
                                </a:rPr>
                                <m:t>𝑇𝑟𝑎𝑣𝑒</m:t>
                              </m:r>
                              <m:r>
                                <a:rPr lang="de-DE" sz="160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𝑙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p>
                        </m:oMath>
                      </m:oMathPara>
                    </a14:m>
                    <a:endParaRPr lang="de-DE" sz="1600" dirty="0"/>
                  </a:p>
                </p:txBody>
              </p:sp>
            </mc:Choice>
            <mc:Fallback xmlns="">
              <p:sp>
                <p:nvSpPr>
                  <p:cNvPr id="88" name="TextBox 87">
                    <a:extLst>
                      <a:ext uri="{FF2B5EF4-FFF2-40B4-BE49-F238E27FC236}">
                        <a16:creationId xmlns:a16="http://schemas.microsoft.com/office/drawing/2014/main" id="{BD8E7738-8854-6745-9406-D818CEAEBB7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68586" y="4612123"/>
                    <a:ext cx="1152000" cy="415661"/>
                  </a:xfrm>
                  <a:prstGeom prst="ellipse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D0B6C8E2-359C-4246-85A6-C8B2F71EA0E4}"/>
                  </a:ext>
                </a:extLst>
              </p:cNvPr>
              <p:cNvCxnSpPr>
                <a:cxnSpLocks/>
                <a:stCxn id="43" idx="5"/>
                <a:endCxn id="57" idx="1"/>
              </p:cNvCxnSpPr>
              <p:nvPr/>
            </p:nvCxnSpPr>
            <p:spPr>
              <a:xfrm>
                <a:off x="6151880" y="4966912"/>
                <a:ext cx="151719" cy="13556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F297ACA9-4D94-2746-B45D-76025A941436}"/>
                  </a:ext>
                </a:extLst>
              </p:cNvPr>
              <p:cNvCxnSpPr>
                <a:cxnSpLocks/>
                <a:stCxn id="57" idx="0"/>
                <a:endCxn id="52" idx="4"/>
              </p:cNvCxnSpPr>
              <p:nvPr/>
            </p:nvCxnSpPr>
            <p:spPr>
              <a:xfrm flipV="1">
                <a:off x="6375599" y="4625815"/>
                <a:ext cx="173141" cy="40466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6F60D9DF-9860-F046-905A-B3AE2551EE4D}"/>
                  </a:ext>
                </a:extLst>
              </p:cNvPr>
              <p:cNvGrpSpPr/>
              <p:nvPr/>
            </p:nvGrpSpPr>
            <p:grpSpPr>
              <a:xfrm>
                <a:off x="6088390" y="5030479"/>
                <a:ext cx="359209" cy="409841"/>
                <a:chOff x="6783444" y="4056790"/>
                <a:chExt cx="359209" cy="409841"/>
              </a:xfrm>
            </p:grpSpPr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34E384B8-52DA-1A4B-8B59-75C122F83224}"/>
                    </a:ext>
                  </a:extLst>
                </p:cNvPr>
                <p:cNvSpPr/>
                <p:nvPr/>
              </p:nvSpPr>
              <p:spPr>
                <a:xfrm>
                  <a:off x="6998653" y="405679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600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8" name="TextBox 57">
                      <a:extLst>
                        <a:ext uri="{FF2B5EF4-FFF2-40B4-BE49-F238E27FC236}">
                          <a16:creationId xmlns:a16="http://schemas.microsoft.com/office/drawing/2014/main" id="{B60D6748-32BF-0641-B097-482CAAA1A2E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83444" y="4200211"/>
                      <a:ext cx="341952" cy="26642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de-DE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sup>
                            </m:sSubSup>
                          </m:oMath>
                        </m:oMathPara>
                      </a14:m>
                      <a:endParaRPr lang="de-DE" sz="1200" dirty="0"/>
                    </a:p>
                  </p:txBody>
                </p:sp>
              </mc:Choice>
              <mc:Fallback xmlns="">
                <p:sp>
                  <p:nvSpPr>
                    <p:cNvPr id="103" name="TextBox 102">
                      <a:extLst>
                        <a:ext uri="{FF2B5EF4-FFF2-40B4-BE49-F238E27FC236}">
                          <a16:creationId xmlns:a16="http://schemas.microsoft.com/office/drawing/2014/main" id="{5065EE31-8151-6C46-B9A6-2DD6896440F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83444" y="4200211"/>
                      <a:ext cx="341952" cy="266420"/>
                    </a:xfrm>
                    <a:prstGeom prst="rect">
                      <a:avLst/>
                    </a:prstGeom>
                    <a:blipFill>
                      <a:blip r:embed="rId12"/>
                      <a:stretch>
                        <a:fillRect l="-16000" b="-15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0F710505-2379-6D43-A8E6-9B3B72B274F1}"/>
                  </a:ext>
                </a:extLst>
              </p:cNvPr>
              <p:cNvCxnSpPr>
                <a:cxnSpLocks/>
                <a:stCxn id="52" idx="4"/>
                <a:endCxn id="55" idx="0"/>
              </p:cNvCxnSpPr>
              <p:nvPr/>
            </p:nvCxnSpPr>
            <p:spPr>
              <a:xfrm>
                <a:off x="6548740" y="4625815"/>
                <a:ext cx="196440" cy="40499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6DB40524-A2BD-0D46-9974-367A872FFBC0}"/>
                  </a:ext>
                </a:extLst>
              </p:cNvPr>
              <p:cNvCxnSpPr>
                <a:cxnSpLocks/>
                <a:stCxn id="53" idx="0"/>
                <a:endCxn id="55" idx="2"/>
              </p:cNvCxnSpPr>
              <p:nvPr/>
            </p:nvCxnSpPr>
            <p:spPr>
              <a:xfrm flipV="1">
                <a:off x="6558944" y="5174805"/>
                <a:ext cx="186236" cy="3154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48FA3A2F-A1DD-7947-8EAC-2195531A0B11}"/>
                  </a:ext>
                </a:extLst>
              </p:cNvPr>
              <p:cNvCxnSpPr>
                <a:cxnSpLocks/>
                <a:stCxn id="55" idx="3"/>
                <a:endCxn id="51" idx="3"/>
              </p:cNvCxnSpPr>
              <p:nvPr/>
            </p:nvCxnSpPr>
            <p:spPr>
              <a:xfrm flipV="1">
                <a:off x="6817180" y="4966912"/>
                <a:ext cx="128420" cy="13589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F329F5CD-DDEB-414A-B3D9-D655CF9F6D51}"/>
                  </a:ext>
                </a:extLst>
              </p:cNvPr>
              <p:cNvGrpSpPr/>
              <p:nvPr/>
            </p:nvGrpSpPr>
            <p:grpSpPr>
              <a:xfrm>
                <a:off x="6673180" y="5030805"/>
                <a:ext cx="393391" cy="408488"/>
                <a:chOff x="7368234" y="4057116"/>
                <a:chExt cx="393391" cy="408488"/>
              </a:xfrm>
            </p:grpSpPr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9C51C3E6-4180-0F42-80CD-19205656F5EE}"/>
                    </a:ext>
                  </a:extLst>
                </p:cNvPr>
                <p:cNvSpPr/>
                <p:nvPr/>
              </p:nvSpPr>
              <p:spPr>
                <a:xfrm>
                  <a:off x="7368234" y="4057116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600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6" name="TextBox 55">
                      <a:extLst>
                        <a:ext uri="{FF2B5EF4-FFF2-40B4-BE49-F238E27FC236}">
                          <a16:creationId xmlns:a16="http://schemas.microsoft.com/office/drawing/2014/main" id="{A29F150B-A354-4D49-8A76-454DF5B2A94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19673" y="4198095"/>
                      <a:ext cx="341952" cy="26750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de-DE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sup>
                            </m:sSubSup>
                          </m:oMath>
                        </m:oMathPara>
                      </a14:m>
                      <a:endParaRPr lang="de-DE" sz="1200" dirty="0"/>
                    </a:p>
                  </p:txBody>
                </p:sp>
              </mc:Choice>
              <mc:Fallback xmlns="">
                <p:sp>
                  <p:nvSpPr>
                    <p:cNvPr id="101" name="TextBox 100">
                      <a:extLst>
                        <a:ext uri="{FF2B5EF4-FFF2-40B4-BE49-F238E27FC236}">
                          <a16:creationId xmlns:a16="http://schemas.microsoft.com/office/drawing/2014/main" id="{1E955391-DD31-6441-99D0-7859CB19A95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19673" y="4198095"/>
                      <a:ext cx="341952" cy="267509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 l="-12000" b="-2105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80C91AD9-5782-7847-97BB-89E3F80E1655}"/>
                      </a:ext>
                    </a:extLst>
                  </p:cNvPr>
                  <p:cNvSpPr txBox="1"/>
                  <p:nvPr/>
                </p:nvSpPr>
                <p:spPr>
                  <a:xfrm>
                    <a:off x="6776894" y="4612123"/>
                    <a:ext cx="1152000" cy="41566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16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𝑇𝑟𝑒𝑎𝑡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p>
                        </m:oMath>
                      </m:oMathPara>
                    </a14:m>
                    <a:endParaRPr lang="de-DE" sz="1600" dirty="0"/>
                  </a:p>
                </p:txBody>
              </p:sp>
            </mc:Choice>
            <mc:Fallback xmlns="">
              <p:sp>
                <p:nvSpPr>
                  <p:cNvPr id="96" name="TextBox 95">
                    <a:extLst>
                      <a:ext uri="{FF2B5EF4-FFF2-40B4-BE49-F238E27FC236}">
                        <a16:creationId xmlns:a16="http://schemas.microsoft.com/office/drawing/2014/main" id="{25A911E2-DBED-3841-8A77-CF7E419506F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76894" y="4612123"/>
                    <a:ext cx="1152000" cy="415661"/>
                  </a:xfrm>
                  <a:prstGeom prst="ellipse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TextBox 51">
                    <a:extLst>
                      <a:ext uri="{FF2B5EF4-FFF2-40B4-BE49-F238E27FC236}">
                        <a16:creationId xmlns:a16="http://schemas.microsoft.com/office/drawing/2014/main" id="{50D6C620-49E6-614B-8C8C-2E7B9509970F}"/>
                      </a:ext>
                    </a:extLst>
                  </p:cNvPr>
                  <p:cNvSpPr txBox="1"/>
                  <p:nvPr/>
                </p:nvSpPr>
                <p:spPr>
                  <a:xfrm>
                    <a:off x="5972738" y="4210154"/>
                    <a:ext cx="1152000" cy="41566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16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𝐸𝑝𝑖𝑑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p>
                        </m:oMath>
                      </m:oMathPara>
                    </a14:m>
                    <a:endParaRPr lang="de-DE" sz="1600" dirty="0"/>
                  </a:p>
                </p:txBody>
              </p:sp>
            </mc:Choice>
            <mc:Fallback xmlns="">
              <p:sp>
                <p:nvSpPr>
                  <p:cNvPr id="97" name="TextBox 96">
                    <a:extLst>
                      <a:ext uri="{FF2B5EF4-FFF2-40B4-BE49-F238E27FC236}">
                        <a16:creationId xmlns:a16="http://schemas.microsoft.com/office/drawing/2014/main" id="{634C1732-EA24-8940-9A3E-6FA4A893BF4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72738" y="4210154"/>
                    <a:ext cx="1152000" cy="415661"/>
                  </a:xfrm>
                  <a:prstGeom prst="ellipse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3" name="TextBox 52">
                    <a:extLst>
                      <a:ext uri="{FF2B5EF4-FFF2-40B4-BE49-F238E27FC236}">
                        <a16:creationId xmlns:a16="http://schemas.microsoft.com/office/drawing/2014/main" id="{7E77D2FD-E0E4-B341-ABD4-F97282F1B576}"/>
                      </a:ext>
                    </a:extLst>
                  </p:cNvPr>
                  <p:cNvSpPr txBox="1"/>
                  <p:nvPr/>
                </p:nvSpPr>
                <p:spPr>
                  <a:xfrm>
                    <a:off x="5982945" y="5490252"/>
                    <a:ext cx="1152000" cy="41566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16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𝑆𝑖𝑐𝑘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p>
                        </m:oMath>
                      </m:oMathPara>
                    </a14:m>
                    <a:endParaRPr lang="de-DE" sz="1600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98" name="TextBox 97">
                    <a:extLst>
                      <a:ext uri="{FF2B5EF4-FFF2-40B4-BE49-F238E27FC236}">
                        <a16:creationId xmlns:a16="http://schemas.microsoft.com/office/drawing/2014/main" id="{7D7A5B24-223B-2F4B-8115-AC20097C641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82945" y="5490252"/>
                    <a:ext cx="1152000" cy="415661"/>
                  </a:xfrm>
                  <a:prstGeom prst="ellipse">
                    <a:avLst/>
                  </a:prstGeom>
                  <a:blipFill>
                    <a:blip r:embed="rId16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C5DF1AAD-0A46-104B-9097-ACF9917A28EF}"/>
                  </a:ext>
                </a:extLst>
              </p:cNvPr>
              <p:cNvCxnSpPr>
                <a:cxnSpLocks/>
                <a:stCxn id="57" idx="2"/>
                <a:endCxn id="53" idx="0"/>
              </p:cNvCxnSpPr>
              <p:nvPr/>
            </p:nvCxnSpPr>
            <p:spPr>
              <a:xfrm>
                <a:off x="6375599" y="5174479"/>
                <a:ext cx="183345" cy="31577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45265C1-9933-F34C-8D0B-F965CCF3602D}"/>
                </a:ext>
              </a:extLst>
            </p:cNvPr>
            <p:cNvGrpSpPr/>
            <p:nvPr/>
          </p:nvGrpSpPr>
          <p:grpSpPr>
            <a:xfrm>
              <a:off x="5928031" y="2076035"/>
              <a:ext cx="2017468" cy="1581452"/>
              <a:chOff x="11283131" y="2249938"/>
              <a:chExt cx="2017468" cy="1581452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78CB65EC-DDF8-5C4A-8042-4FEA394B4015}"/>
                  </a:ext>
                </a:extLst>
              </p:cNvPr>
              <p:cNvSpPr/>
              <p:nvPr/>
            </p:nvSpPr>
            <p:spPr>
              <a:xfrm>
                <a:off x="12386879" y="2484239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35F54129-7E58-B94C-80F7-7D20D87F8720}"/>
                      </a:ext>
                    </a:extLst>
                  </p:cNvPr>
                  <p:cNvSpPr txBox="1"/>
                  <p:nvPr/>
                </p:nvSpPr>
                <p:spPr>
                  <a:xfrm>
                    <a:off x="12348309" y="2249938"/>
                    <a:ext cx="207365" cy="21544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sub>
                          </m:sSub>
                        </m:oMath>
                      </m:oMathPara>
                    </a14:m>
                    <a:endParaRPr lang="de-DE" sz="1200" dirty="0"/>
                  </a:p>
                </p:txBody>
              </p:sp>
            </mc:Choice>
            <mc:Fallback xmlns="">
              <p:sp>
                <p:nvSpPr>
                  <p:cNvPr id="109" name="TextBox 108">
                    <a:extLst>
                      <a:ext uri="{FF2B5EF4-FFF2-40B4-BE49-F238E27FC236}">
                        <a16:creationId xmlns:a16="http://schemas.microsoft.com/office/drawing/2014/main" id="{40C96323-7CFA-F045-AC85-878D7FE21A4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348309" y="2249938"/>
                    <a:ext cx="207365" cy="215445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l="-25000" b="-25000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326DBF6C-C840-8247-99F9-09E424490468}"/>
                  </a:ext>
                </a:extLst>
              </p:cNvPr>
              <p:cNvCxnSpPr>
                <a:cxnSpLocks/>
                <a:stCxn id="71" idx="6"/>
                <a:endCxn id="38" idx="1"/>
              </p:cNvCxnSpPr>
              <p:nvPr/>
            </p:nvCxnSpPr>
            <p:spPr>
              <a:xfrm flipV="1">
                <a:off x="11284328" y="2556239"/>
                <a:ext cx="1102551" cy="750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E07E237B-7D2F-754F-97E2-098B7F1C2B83}"/>
                  </a:ext>
                </a:extLst>
              </p:cNvPr>
              <p:cNvCxnSpPr>
                <a:cxnSpLocks/>
                <a:stCxn id="72" idx="6"/>
                <a:endCxn id="38" idx="2"/>
              </p:cNvCxnSpPr>
              <p:nvPr/>
            </p:nvCxnSpPr>
            <p:spPr>
              <a:xfrm flipV="1">
                <a:off x="11283131" y="2628239"/>
                <a:ext cx="1175748" cy="120315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0D753E1A-961A-1F40-A819-E6ACDB875703}"/>
                  </a:ext>
                </a:extLst>
              </p:cNvPr>
              <p:cNvCxnSpPr>
                <a:cxnSpLocks/>
                <a:stCxn id="38" idx="3"/>
                <a:endCxn id="52" idx="2"/>
              </p:cNvCxnSpPr>
              <p:nvPr/>
            </p:nvCxnSpPr>
            <p:spPr>
              <a:xfrm flipV="1">
                <a:off x="12530879" y="2554592"/>
                <a:ext cx="769720" cy="164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50DDE20-4CBE-564A-8541-F7272E97D715}"/>
                </a:ext>
              </a:extLst>
            </p:cNvPr>
            <p:cNvSpPr/>
            <p:nvPr/>
          </p:nvSpPr>
          <p:spPr>
            <a:xfrm>
              <a:off x="10259628" y="2105099"/>
              <a:ext cx="2841224" cy="180957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001E647-0282-4340-A96C-F1264FD16230}"/>
                </a:ext>
              </a:extLst>
            </p:cNvPr>
            <p:cNvGrpSpPr/>
            <p:nvPr/>
          </p:nvGrpSpPr>
          <p:grpSpPr>
            <a:xfrm>
              <a:off x="10304083" y="2172860"/>
              <a:ext cx="2760308" cy="1695759"/>
              <a:chOff x="5168586" y="4210154"/>
              <a:chExt cx="2760308" cy="169575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AAD18D7E-9852-9C40-B047-1B923B0728D6}"/>
                      </a:ext>
                    </a:extLst>
                  </p:cNvPr>
                  <p:cNvSpPr txBox="1"/>
                  <p:nvPr/>
                </p:nvSpPr>
                <p:spPr>
                  <a:xfrm>
                    <a:off x="5168586" y="4612123"/>
                    <a:ext cx="1152000" cy="41566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i="1">
                                  <a:latin typeface="Cambria Math" charset="0"/>
                                </a:rPr>
                                <m:t>𝑇𝑟𝑎𝑣𝑒</m:t>
                              </m:r>
                              <m:r>
                                <a:rPr lang="de-DE" sz="160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𝑙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p>
                        </m:oMath>
                      </m:oMathPara>
                    </a14:m>
                    <a:endParaRPr lang="de-DE" sz="1600" dirty="0"/>
                  </a:p>
                </p:txBody>
              </p:sp>
            </mc:Choice>
            <mc:Fallback xmlns="">
              <p:sp>
                <p:nvSpPr>
                  <p:cNvPr id="106" name="TextBox 105">
                    <a:extLst>
                      <a:ext uri="{FF2B5EF4-FFF2-40B4-BE49-F238E27FC236}">
                        <a16:creationId xmlns:a16="http://schemas.microsoft.com/office/drawing/2014/main" id="{AAFFA93E-015A-EA4F-AA1E-794B499F370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68586" y="4612123"/>
                    <a:ext cx="1152000" cy="415661"/>
                  </a:xfrm>
                  <a:prstGeom prst="ellipse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D4E29704-79CC-A045-8C58-AD53599BC377}"/>
                  </a:ext>
                </a:extLst>
              </p:cNvPr>
              <p:cNvCxnSpPr>
                <a:cxnSpLocks/>
                <a:stCxn id="22" idx="5"/>
                <a:endCxn id="36" idx="1"/>
              </p:cNvCxnSpPr>
              <p:nvPr/>
            </p:nvCxnSpPr>
            <p:spPr>
              <a:xfrm>
                <a:off x="6151880" y="4966912"/>
                <a:ext cx="151719" cy="13556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5070A838-883A-3D41-B384-32F2574FA621}"/>
                  </a:ext>
                </a:extLst>
              </p:cNvPr>
              <p:cNvCxnSpPr>
                <a:cxnSpLocks/>
                <a:stCxn id="36" idx="0"/>
                <a:endCxn id="31" idx="4"/>
              </p:cNvCxnSpPr>
              <p:nvPr/>
            </p:nvCxnSpPr>
            <p:spPr>
              <a:xfrm flipV="1">
                <a:off x="6375599" y="4625815"/>
                <a:ext cx="173141" cy="40466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16360363-6E4D-B744-92EF-A28C849042BE}"/>
                  </a:ext>
                </a:extLst>
              </p:cNvPr>
              <p:cNvGrpSpPr/>
              <p:nvPr/>
            </p:nvGrpSpPr>
            <p:grpSpPr>
              <a:xfrm>
                <a:off x="6088390" y="5030479"/>
                <a:ext cx="359209" cy="409841"/>
                <a:chOff x="6783444" y="4056790"/>
                <a:chExt cx="359209" cy="409841"/>
              </a:xfrm>
            </p:grpSpPr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316EEC75-C7FF-9446-8603-09002718244B}"/>
                    </a:ext>
                  </a:extLst>
                </p:cNvPr>
                <p:cNvSpPr/>
                <p:nvPr/>
              </p:nvSpPr>
              <p:spPr>
                <a:xfrm>
                  <a:off x="6998653" y="405679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600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7" name="TextBox 36">
                      <a:extLst>
                        <a:ext uri="{FF2B5EF4-FFF2-40B4-BE49-F238E27FC236}">
                          <a16:creationId xmlns:a16="http://schemas.microsoft.com/office/drawing/2014/main" id="{E238C533-794C-1445-9A96-5397F069CED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83444" y="4200211"/>
                      <a:ext cx="341952" cy="26642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de-DE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d>
                              </m:sup>
                            </m:sSubSup>
                          </m:oMath>
                        </m:oMathPara>
                      </a14:m>
                      <a:endParaRPr lang="de-DE" sz="1200" dirty="0"/>
                    </a:p>
                  </p:txBody>
                </p:sp>
              </mc:Choice>
              <mc:Fallback xmlns="">
                <p:sp>
                  <p:nvSpPr>
                    <p:cNvPr id="127" name="TextBox 126">
                      <a:extLst>
                        <a:ext uri="{FF2B5EF4-FFF2-40B4-BE49-F238E27FC236}">
                          <a16:creationId xmlns:a16="http://schemas.microsoft.com/office/drawing/2014/main" id="{B438DFFB-BB54-3F4F-A714-C7A5E42F3426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83444" y="4200211"/>
                      <a:ext cx="341952" cy="266420"/>
                    </a:xfrm>
                    <a:prstGeom prst="rect">
                      <a:avLst/>
                    </a:prstGeom>
                    <a:blipFill>
                      <a:blip r:embed="rId19"/>
                      <a:stretch>
                        <a:fillRect l="-16667" b="-15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E24502D9-0577-DA43-9B6A-32C2935E6C1E}"/>
                  </a:ext>
                </a:extLst>
              </p:cNvPr>
              <p:cNvCxnSpPr>
                <a:cxnSpLocks/>
                <a:stCxn id="31" idx="4"/>
                <a:endCxn id="34" idx="0"/>
              </p:cNvCxnSpPr>
              <p:nvPr/>
            </p:nvCxnSpPr>
            <p:spPr>
              <a:xfrm>
                <a:off x="6548740" y="4625815"/>
                <a:ext cx="196440" cy="40499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B534CEA2-9D4E-FA48-A22C-A0A71F4240AD}"/>
                  </a:ext>
                </a:extLst>
              </p:cNvPr>
              <p:cNvCxnSpPr>
                <a:cxnSpLocks/>
                <a:stCxn id="32" idx="0"/>
                <a:endCxn id="34" idx="2"/>
              </p:cNvCxnSpPr>
              <p:nvPr/>
            </p:nvCxnSpPr>
            <p:spPr>
              <a:xfrm flipV="1">
                <a:off x="6558944" y="5174805"/>
                <a:ext cx="186236" cy="3154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B73C0E13-0F82-2B45-9CA2-4CE7A3DE5CC1}"/>
                  </a:ext>
                </a:extLst>
              </p:cNvPr>
              <p:cNvCxnSpPr>
                <a:cxnSpLocks/>
                <a:stCxn id="34" idx="3"/>
                <a:endCxn id="30" idx="3"/>
              </p:cNvCxnSpPr>
              <p:nvPr/>
            </p:nvCxnSpPr>
            <p:spPr>
              <a:xfrm flipV="1">
                <a:off x="6817180" y="4966912"/>
                <a:ext cx="128420" cy="13589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2EFC64A2-CAA4-FB4D-BC15-54C8FCC7473B}"/>
                  </a:ext>
                </a:extLst>
              </p:cNvPr>
              <p:cNvGrpSpPr/>
              <p:nvPr/>
            </p:nvGrpSpPr>
            <p:grpSpPr>
              <a:xfrm>
                <a:off x="6673180" y="5030805"/>
                <a:ext cx="393391" cy="408488"/>
                <a:chOff x="7368234" y="4057116"/>
                <a:chExt cx="393391" cy="408488"/>
              </a:xfrm>
            </p:grpSpPr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129D4116-5EC2-D942-8C73-2E9D0DE2DAC2}"/>
                    </a:ext>
                  </a:extLst>
                </p:cNvPr>
                <p:cNvSpPr/>
                <p:nvPr/>
              </p:nvSpPr>
              <p:spPr>
                <a:xfrm>
                  <a:off x="7368234" y="4057116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600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5" name="TextBox 34">
                      <a:extLst>
                        <a:ext uri="{FF2B5EF4-FFF2-40B4-BE49-F238E27FC236}">
                          <a16:creationId xmlns:a16="http://schemas.microsoft.com/office/drawing/2014/main" id="{EB63143B-F128-DA49-ABE3-66F77F904FE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19673" y="4198095"/>
                      <a:ext cx="341952" cy="26750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de-DE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d>
                              </m:sup>
                            </m:sSubSup>
                          </m:oMath>
                        </m:oMathPara>
                      </a14:m>
                      <a:endParaRPr lang="de-DE" sz="1200" dirty="0"/>
                    </a:p>
                  </p:txBody>
                </p:sp>
              </mc:Choice>
              <mc:Fallback xmlns="">
                <p:sp>
                  <p:nvSpPr>
                    <p:cNvPr id="125" name="TextBox 124">
                      <a:extLst>
                        <a:ext uri="{FF2B5EF4-FFF2-40B4-BE49-F238E27FC236}">
                          <a16:creationId xmlns:a16="http://schemas.microsoft.com/office/drawing/2014/main" id="{3FA88578-2526-BD43-A0D5-19FE204AC7A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19673" y="4198095"/>
                      <a:ext cx="341952" cy="267509"/>
                    </a:xfrm>
                    <a:prstGeom prst="rect">
                      <a:avLst/>
                    </a:prstGeom>
                    <a:blipFill>
                      <a:blip r:embed="rId20"/>
                      <a:stretch>
                        <a:fillRect l="-16000" b="-2105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55F1B890-ECC0-914A-9C0E-1441213BB72E}"/>
                      </a:ext>
                    </a:extLst>
                  </p:cNvPr>
                  <p:cNvSpPr txBox="1"/>
                  <p:nvPr/>
                </p:nvSpPr>
                <p:spPr>
                  <a:xfrm>
                    <a:off x="6776894" y="4612123"/>
                    <a:ext cx="1152000" cy="41566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16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𝑇𝑟𝑒𝑎𝑡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p>
                        </m:oMath>
                      </m:oMathPara>
                    </a14:m>
                    <a:endParaRPr lang="de-DE" sz="1600" dirty="0"/>
                  </a:p>
                </p:txBody>
              </p:sp>
            </mc:Choice>
            <mc:Fallback xmlns="">
              <p:sp>
                <p:nvSpPr>
                  <p:cNvPr id="120" name="TextBox 119">
                    <a:extLst>
                      <a:ext uri="{FF2B5EF4-FFF2-40B4-BE49-F238E27FC236}">
                        <a16:creationId xmlns:a16="http://schemas.microsoft.com/office/drawing/2014/main" id="{57A51E42-379B-EC4C-B47E-8C6C396E02A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76894" y="4612123"/>
                    <a:ext cx="1152000" cy="415661"/>
                  </a:xfrm>
                  <a:prstGeom prst="ellipse">
                    <a:avLst/>
                  </a:prstGeom>
                  <a:blipFill>
                    <a:blip r:embed="rId21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493ADDED-5D1C-3D43-8B4C-CC9F305F506A}"/>
                      </a:ext>
                    </a:extLst>
                  </p:cNvPr>
                  <p:cNvSpPr txBox="1"/>
                  <p:nvPr/>
                </p:nvSpPr>
                <p:spPr>
                  <a:xfrm>
                    <a:off x="5972738" y="4210154"/>
                    <a:ext cx="1152000" cy="41566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16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𝐸𝑝𝑖𝑑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p>
                        </m:oMath>
                      </m:oMathPara>
                    </a14:m>
                    <a:endParaRPr lang="de-DE" sz="1600" dirty="0"/>
                  </a:p>
                </p:txBody>
              </p:sp>
            </mc:Choice>
            <mc:Fallback xmlns="">
              <p:sp>
                <p:nvSpPr>
                  <p:cNvPr id="121" name="TextBox 120">
                    <a:extLst>
                      <a:ext uri="{FF2B5EF4-FFF2-40B4-BE49-F238E27FC236}">
                        <a16:creationId xmlns:a16="http://schemas.microsoft.com/office/drawing/2014/main" id="{F9A4FF59-32B1-4844-801D-A19C1A21FD6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72738" y="4210154"/>
                    <a:ext cx="1152000" cy="415661"/>
                  </a:xfrm>
                  <a:prstGeom prst="ellipse">
                    <a:avLst/>
                  </a:prstGeom>
                  <a:blipFill>
                    <a:blip r:embed="rId22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344BC624-6D26-B94C-9F98-89FDD97C611B}"/>
                      </a:ext>
                    </a:extLst>
                  </p:cNvPr>
                  <p:cNvSpPr txBox="1"/>
                  <p:nvPr/>
                </p:nvSpPr>
                <p:spPr>
                  <a:xfrm>
                    <a:off x="5982945" y="5490252"/>
                    <a:ext cx="1152000" cy="415661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16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𝑆𝑖𝑐𝑘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p>
                        </m:oMath>
                      </m:oMathPara>
                    </a14:m>
                    <a:endParaRPr lang="de-DE" sz="1600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2" name="TextBox 121">
                    <a:extLst>
                      <a:ext uri="{FF2B5EF4-FFF2-40B4-BE49-F238E27FC236}">
                        <a16:creationId xmlns:a16="http://schemas.microsoft.com/office/drawing/2014/main" id="{481FF8BA-ABA2-F040-B4CD-87C84B40B66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82945" y="5490252"/>
                    <a:ext cx="1152000" cy="415661"/>
                  </a:xfrm>
                  <a:prstGeom prst="ellipse">
                    <a:avLst/>
                  </a:prstGeom>
                  <a:blipFill>
                    <a:blip r:embed="rId23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1477A81D-E603-2240-82F5-65DFD41CDBB5}"/>
                  </a:ext>
                </a:extLst>
              </p:cNvPr>
              <p:cNvCxnSpPr>
                <a:cxnSpLocks/>
                <a:stCxn id="36" idx="2"/>
                <a:endCxn id="32" idx="0"/>
              </p:cNvCxnSpPr>
              <p:nvPr/>
            </p:nvCxnSpPr>
            <p:spPr>
              <a:xfrm>
                <a:off x="6375599" y="5174479"/>
                <a:ext cx="183345" cy="31577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A0D5E08-BB12-F040-B086-4293D9407F5C}"/>
                </a:ext>
              </a:extLst>
            </p:cNvPr>
            <p:cNvGrpSpPr/>
            <p:nvPr/>
          </p:nvGrpSpPr>
          <p:grpSpPr>
            <a:xfrm>
              <a:off x="9090769" y="2076037"/>
              <a:ext cx="2017468" cy="1581452"/>
              <a:chOff x="11283131" y="2249938"/>
              <a:chExt cx="2017468" cy="1581452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1252797-A8F6-ED4C-B3EA-2D5845BA56AB}"/>
                  </a:ext>
                </a:extLst>
              </p:cNvPr>
              <p:cNvSpPr/>
              <p:nvPr/>
            </p:nvSpPr>
            <p:spPr>
              <a:xfrm>
                <a:off x="12386879" y="2484239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53A7CA98-EF70-0F48-BA1A-8FB1E6E6A06E}"/>
                      </a:ext>
                    </a:extLst>
                  </p:cNvPr>
                  <p:cNvSpPr txBox="1"/>
                  <p:nvPr/>
                </p:nvSpPr>
                <p:spPr>
                  <a:xfrm>
                    <a:off x="12348309" y="2249938"/>
                    <a:ext cx="207365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sub>
                          </m:sSub>
                        </m:oMath>
                      </m:oMathPara>
                    </a14:m>
                    <a:endParaRPr lang="de-DE" sz="1200" dirty="0"/>
                  </a:p>
                </p:txBody>
              </p:sp>
            </mc:Choice>
            <mc:Fallback xmlns="">
              <p:sp>
                <p:nvSpPr>
                  <p:cNvPr id="130" name="TextBox 129">
                    <a:extLst>
                      <a:ext uri="{FF2B5EF4-FFF2-40B4-BE49-F238E27FC236}">
                        <a16:creationId xmlns:a16="http://schemas.microsoft.com/office/drawing/2014/main" id="{E550A1C3-5558-8242-9325-20695BA2F72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348309" y="2249938"/>
                    <a:ext cx="207365" cy="215444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 l="-25000" b="-25000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97102BDE-7878-F84F-8EF6-3981B365D516}"/>
                  </a:ext>
                </a:extLst>
              </p:cNvPr>
              <p:cNvCxnSpPr>
                <a:cxnSpLocks/>
                <a:endCxn id="17" idx="1"/>
              </p:cNvCxnSpPr>
              <p:nvPr/>
            </p:nvCxnSpPr>
            <p:spPr>
              <a:xfrm flipV="1">
                <a:off x="11284328" y="2556239"/>
                <a:ext cx="1102551" cy="750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9E94C052-94DC-8B48-BDB2-B401E03FF71E}"/>
                  </a:ext>
                </a:extLst>
              </p:cNvPr>
              <p:cNvCxnSpPr>
                <a:cxnSpLocks/>
                <a:endCxn id="17" idx="2"/>
              </p:cNvCxnSpPr>
              <p:nvPr/>
            </p:nvCxnSpPr>
            <p:spPr>
              <a:xfrm flipV="1">
                <a:off x="11283131" y="2628239"/>
                <a:ext cx="1175748" cy="120315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279643C0-418D-2941-813C-A0E58AB39A6A}"/>
                  </a:ext>
                </a:extLst>
              </p:cNvPr>
              <p:cNvCxnSpPr>
                <a:cxnSpLocks/>
                <a:stCxn id="17" idx="3"/>
                <a:endCxn id="31" idx="2"/>
              </p:cNvCxnSpPr>
              <p:nvPr/>
            </p:nvCxnSpPr>
            <p:spPr>
              <a:xfrm flipV="1">
                <a:off x="12530879" y="2554592"/>
                <a:ext cx="769720" cy="164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54FD68DE-0AF7-5540-820F-EFACD07B1A44}"/>
                  </a:ext>
                </a:extLst>
              </p:cNvPr>
              <p:cNvSpPr/>
              <p:nvPr/>
            </p:nvSpPr>
            <p:spPr>
              <a:xfrm>
                <a:off x="9233862" y="1668017"/>
                <a:ext cx="2605958" cy="2031325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r>
                  <a:rPr lang="de-DE" i="1" dirty="0"/>
                  <a:t>Ziel</a:t>
                </a:r>
                <a:r>
                  <a:rPr lang="de-DE" dirty="0"/>
                  <a:t>: Nur mit einem aktuellen Modell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 arbeiten, welches mehrere Anfragen und fortschreitende Zeit (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de-DE" dirty="0"/>
                  <a:t>++) effizient verarbeiten kann ➝ </a:t>
                </a:r>
                <a:r>
                  <a:rPr lang="de-DE" dirty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rPr>
                  <a:t>Interfaces</a:t>
                </a:r>
                <a:r>
                  <a:rPr lang="de-DE" dirty="0"/>
                  <a:t> nutzen</a:t>
                </a:r>
              </a:p>
            </p:txBody>
          </p:sp>
        </mc:Choice>
        <mc:Fallback xmlns=""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54FD68DE-0AF7-5540-820F-EFACD07B1A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3862" y="1668017"/>
                <a:ext cx="2605958" cy="2031325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418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C8FF3-CCA9-3844-BC76-189C70DBA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Literaturhinweise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07D471-0A2E-B14A-BF94-A9EBC8C213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99" y="1665066"/>
            <a:ext cx="9173299" cy="4240848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Inhalte dieses Themenblocks werden in den folgenden </a:t>
            </a:r>
            <a:br>
              <a:rPr lang="de-DE" dirty="0"/>
            </a:br>
            <a:r>
              <a:rPr lang="de-DE" dirty="0"/>
              <a:t>Kapiteln der Vorlesungsbücher behandelt</a:t>
            </a:r>
          </a:p>
          <a:p>
            <a:r>
              <a:rPr lang="de-DE" dirty="0"/>
              <a:t>AIMA(de)</a:t>
            </a:r>
          </a:p>
          <a:p>
            <a:pPr lvl="1"/>
            <a:r>
              <a:rPr lang="de-DE" dirty="0"/>
              <a:t>Kap. 15.2: Inferenz in temporalen Modellen</a:t>
            </a:r>
          </a:p>
          <a:p>
            <a:pPr lvl="1"/>
            <a:r>
              <a:rPr lang="de-DE" dirty="0"/>
              <a:t>Kap. 15.3: Hidden-Markov-Modelle</a:t>
            </a:r>
          </a:p>
          <a:p>
            <a:pPr lvl="1"/>
            <a:r>
              <a:rPr lang="de-DE" dirty="0"/>
              <a:t>Kap. 15.5: Dynamische </a:t>
            </a:r>
            <a:r>
              <a:rPr lang="de-DE" dirty="0" err="1"/>
              <a:t>Bayes</a:t>
            </a:r>
            <a:r>
              <a:rPr lang="de-DE" dirty="0"/>
              <a:t> Netze</a:t>
            </a:r>
          </a:p>
          <a:p>
            <a:r>
              <a:rPr lang="de-DE" dirty="0"/>
              <a:t>PGM</a:t>
            </a:r>
          </a:p>
          <a:p>
            <a:pPr lvl="1"/>
            <a:r>
              <a:rPr lang="de-DE" dirty="0"/>
              <a:t>Kap. 6.2: Zeitliche Modelle</a:t>
            </a:r>
          </a:p>
          <a:p>
            <a:pPr lvl="1"/>
            <a:r>
              <a:rPr lang="de-DE" dirty="0"/>
              <a:t>Kap. 15.2: Inferenz in zeitlichen Modellen</a:t>
            </a:r>
          </a:p>
          <a:p>
            <a:pPr lvl="3"/>
            <a:endParaRPr lang="de-DE" dirty="0"/>
          </a:p>
          <a:p>
            <a:r>
              <a:rPr lang="de-DE" dirty="0"/>
              <a:t>Wer gerne ein anderes Buch ausprobieren möchte (Fokus auf BNs):</a:t>
            </a:r>
          </a:p>
          <a:p>
            <a:pPr lvl="1"/>
            <a:r>
              <a:rPr lang="de-DE" dirty="0"/>
              <a:t>Adnan </a:t>
            </a:r>
            <a:r>
              <a:rPr lang="de-DE" dirty="0" err="1"/>
              <a:t>Darwiche</a:t>
            </a:r>
            <a:r>
              <a:rPr lang="de-DE" dirty="0"/>
              <a:t>, </a:t>
            </a:r>
            <a:r>
              <a:rPr lang="de-DE" i="1" dirty="0" err="1"/>
              <a:t>Modelling</a:t>
            </a:r>
            <a:r>
              <a:rPr lang="de-DE" i="1" dirty="0"/>
              <a:t> </a:t>
            </a:r>
            <a:r>
              <a:rPr lang="de-DE" i="1" dirty="0" err="1"/>
              <a:t>and</a:t>
            </a:r>
            <a:r>
              <a:rPr lang="de-DE" i="1" dirty="0"/>
              <a:t> </a:t>
            </a:r>
            <a:r>
              <a:rPr lang="de-DE" i="1" dirty="0" err="1"/>
              <a:t>Reasoning</a:t>
            </a:r>
            <a:r>
              <a:rPr lang="de-DE" i="1" dirty="0"/>
              <a:t> </a:t>
            </a:r>
            <a:r>
              <a:rPr lang="de-DE" i="1" dirty="0" err="1"/>
              <a:t>with</a:t>
            </a:r>
            <a:r>
              <a:rPr lang="de-DE" i="1" dirty="0"/>
              <a:t> </a:t>
            </a:r>
            <a:r>
              <a:rPr lang="de-DE" i="1" dirty="0" err="1"/>
              <a:t>Bayesian</a:t>
            </a:r>
            <a:r>
              <a:rPr lang="de-DE" i="1" dirty="0"/>
              <a:t> Networks</a:t>
            </a:r>
            <a:r>
              <a:rPr lang="de-DE" dirty="0"/>
              <a:t>, 2009.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228A65-D850-9E46-9E4D-77275185A8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4</a:t>
            </a:fld>
            <a:r>
              <a:rPr lang="de-DE"/>
              <a:t> </a:t>
            </a:r>
            <a:endParaRPr lang="de-DE" sz="1400" dirty="0"/>
          </a:p>
        </p:txBody>
      </p:sp>
      <p:pic>
        <p:nvPicPr>
          <p:cNvPr id="7" name="Bild 3" descr="ShowCover.asp.jpeg">
            <a:extLst>
              <a:ext uri="{FF2B5EF4-FFF2-40B4-BE49-F238E27FC236}">
                <a16:creationId xmlns:a16="http://schemas.microsoft.com/office/drawing/2014/main" id="{A6A45E2A-48FC-E341-A41C-B30D3ADF90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084" y="2158500"/>
            <a:ext cx="1666667" cy="216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1" descr="page1image66537296">
            <a:extLst>
              <a:ext uri="{FF2B5EF4-FFF2-40B4-BE49-F238E27FC236}">
                <a16:creationId xmlns:a16="http://schemas.microsoft.com/office/drawing/2014/main" id="{9CCBDB45-E1E3-0F42-90BC-6B33670CB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282" y="1480197"/>
            <a:ext cx="1925945" cy="216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F5ACB3-4F98-BB44-B133-222F13EC4C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2896" y="3914315"/>
            <a:ext cx="1209369" cy="19915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A17A885-0ED2-354F-894E-733BD1BBD96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B71B5737-A8C2-C545-881D-3BCCBD0179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825183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BF771-AF1E-044C-8F91-784784FF6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/>
              <a:t>Interfaces um mit der Zeit zu gehen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39C8A8-2A43-EA43-8E15-36558C75DA1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dirty="0"/>
                  <a:t>Wenn Inferenz für Zeitschritt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de-DE" dirty="0"/>
                  <a:t> fertig </a:t>
                </a:r>
              </a:p>
              <a:p>
                <a:pPr lvl="1"/>
                <a:r>
                  <a:rPr lang="de-DE" dirty="0"/>
                  <a:t>Anfrage für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 an aktuelles Modell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 stellen</a:t>
                </a:r>
              </a:p>
              <a:p>
                <a:pPr lvl="2"/>
                <a:r>
                  <a:rPr lang="de-DE" dirty="0"/>
                  <a:t>Quasi wie im </a:t>
                </a:r>
                <a:r>
                  <a:rPr lang="de-DE" dirty="0" err="1"/>
                  <a:t>Junction</a:t>
                </a:r>
                <a:r>
                  <a:rPr lang="de-DE" dirty="0"/>
                  <a:t> </a:t>
                </a:r>
                <a:r>
                  <a:rPr lang="de-DE" dirty="0" err="1"/>
                  <a:t>Tree</a:t>
                </a:r>
                <a:r>
                  <a:rPr lang="de-DE" dirty="0"/>
                  <a:t> Algorithmus (JT): Nachricht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 über Separator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>
                    <a:solidFill>
                      <a:schemeClr val="accent6"/>
                    </a:solidFill>
                  </a:rPr>
                  <a:t> </a:t>
                </a:r>
                <a:r>
                  <a:rPr lang="de-DE" dirty="0"/>
                  <a:t>berechnen</a:t>
                </a:r>
              </a:p>
              <a:p>
                <a:pPr lvl="1"/>
                <a:r>
                  <a:rPr lang="de-DE" dirty="0"/>
                  <a:t>Resultat der Anfrage zu Modell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 hinzufügen</a:t>
                </a:r>
              </a:p>
              <a:p>
                <a:pPr lvl="2"/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→|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 </a:t>
                </a:r>
              </a:p>
              <a:p>
                <a:pPr lvl="3"/>
                <a:r>
                  <a:rPr lang="de-DE" dirty="0"/>
                  <a:t>Ohne Anbindung an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0 :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, da Information über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0 :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 vorhanden</a:t>
                </a:r>
              </a:p>
              <a:p>
                <a:r>
                  <a:rPr lang="de-DE" dirty="0"/>
                  <a:t>Jtrees und JT dafür nutzen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39C8A8-2A43-EA43-8E15-36558C75DA1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35" t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388435-DA7F-E44A-9635-810EEDCAAB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40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0E7D2B-0542-9446-BE56-2CE7CC4BBE4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6DC85C-46C5-814E-BEB6-D73BB81B53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C4C21502-FAB7-A040-81E2-5EC2BFECC0FA}"/>
              </a:ext>
            </a:extLst>
          </p:cNvPr>
          <p:cNvSpPr txBox="1"/>
          <p:nvPr/>
        </p:nvSpPr>
        <p:spPr>
          <a:xfrm>
            <a:off x="2404535" y="6286226"/>
            <a:ext cx="73949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>
                <a:solidFill>
                  <a:schemeClr val="tx1">
                    <a:lumMod val="60000"/>
                    <a:lumOff val="40000"/>
                  </a:schemeClr>
                </a:solidFill>
              </a:rPr>
              <a:t>Kevin Murphy: Dynamic Bayesian Networks: Representation, Inference and Learning. </a:t>
            </a:r>
            <a:r>
              <a:rPr lang="de-DE" sz="1000" i="1">
                <a:solidFill>
                  <a:schemeClr val="tx1">
                    <a:lumMod val="60000"/>
                    <a:lumOff val="40000"/>
                  </a:schemeClr>
                </a:solidFill>
              </a:rPr>
              <a:t>Dissertation</a:t>
            </a:r>
            <a:r>
              <a:rPr lang="de-DE" sz="1000">
                <a:solidFill>
                  <a:schemeClr val="tx1">
                    <a:lumMod val="60000"/>
                    <a:lumOff val="40000"/>
                  </a:schemeClr>
                </a:solidFill>
              </a:rPr>
              <a:t>, University of California, Berkeley, 2022. </a:t>
            </a: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7DD9251A-EA43-494F-9527-C2AE89807D86}"/>
              </a:ext>
            </a:extLst>
          </p:cNvPr>
          <p:cNvSpPr/>
          <p:nvPr/>
        </p:nvSpPr>
        <p:spPr>
          <a:xfrm>
            <a:off x="441265" y="4293433"/>
            <a:ext cx="2565539" cy="16052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rgbClr val="C4F0FF"/>
              </a:solidFill>
            </a:endParaRPr>
          </a:p>
        </p:txBody>
      </p: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1E0EDA0F-F91D-B04F-B309-2417798ADF5E}"/>
              </a:ext>
            </a:extLst>
          </p:cNvPr>
          <p:cNvGrpSpPr/>
          <p:nvPr/>
        </p:nvGrpSpPr>
        <p:grpSpPr>
          <a:xfrm>
            <a:off x="501862" y="4362974"/>
            <a:ext cx="2446525" cy="1491950"/>
            <a:chOff x="5168586" y="4222610"/>
            <a:chExt cx="2760308" cy="168330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1" name="TextBox 220">
                  <a:extLst>
                    <a:ext uri="{FF2B5EF4-FFF2-40B4-BE49-F238E27FC236}">
                      <a16:creationId xmlns:a16="http://schemas.microsoft.com/office/drawing/2014/main" id="{76E90266-515A-F949-A85A-2E74F8456946}"/>
                    </a:ext>
                  </a:extLst>
                </p:cNvPr>
                <p:cNvSpPr txBox="1"/>
                <p:nvPr/>
              </p:nvSpPr>
              <p:spPr>
                <a:xfrm>
                  <a:off x="5168586" y="4612124"/>
                  <a:ext cx="1152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6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600" i="1">
                                <a:latin typeface="Cambria Math" charset="0"/>
                              </a:rPr>
                              <m:t>𝑇𝑟𝑎𝑣𝑒</m:t>
                            </m:r>
                            <m:r>
                              <a:rPr lang="de-DE" sz="160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𝑙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600" dirty="0"/>
                </a:p>
              </p:txBody>
            </p:sp>
          </mc:Choice>
          <mc:Fallback xmlns="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1064D37B-C406-A842-98BD-A6B3C29959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68586" y="4612124"/>
                  <a:ext cx="1152000" cy="415661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3B1512BA-BE86-2C45-A7C1-CB0604C868C6}"/>
                </a:ext>
              </a:extLst>
            </p:cNvPr>
            <p:cNvCxnSpPr>
              <a:cxnSpLocks/>
              <a:stCxn id="221" idx="5"/>
              <a:endCxn id="235" idx="1"/>
            </p:cNvCxnSpPr>
            <p:nvPr/>
          </p:nvCxnSpPr>
          <p:spPr>
            <a:xfrm>
              <a:off x="6151880" y="4966912"/>
              <a:ext cx="151719" cy="1355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9B8B200E-ABC6-D041-8CBD-FEADC481CCEF}"/>
                </a:ext>
              </a:extLst>
            </p:cNvPr>
            <p:cNvCxnSpPr>
              <a:cxnSpLocks/>
              <a:stCxn id="235" idx="0"/>
              <a:endCxn id="230" idx="4"/>
            </p:cNvCxnSpPr>
            <p:nvPr/>
          </p:nvCxnSpPr>
          <p:spPr>
            <a:xfrm flipV="1">
              <a:off x="6375599" y="4638271"/>
              <a:ext cx="184542" cy="3922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9389269C-F309-604D-A5E0-D25D74AB9EA8}"/>
                </a:ext>
              </a:extLst>
            </p:cNvPr>
            <p:cNvGrpSpPr/>
            <p:nvPr/>
          </p:nvGrpSpPr>
          <p:grpSpPr>
            <a:xfrm>
              <a:off x="6088390" y="5030479"/>
              <a:ext cx="359209" cy="409841"/>
              <a:chOff x="6783444" y="4056790"/>
              <a:chExt cx="359209" cy="409841"/>
            </a:xfrm>
          </p:grpSpPr>
          <p:sp>
            <p:nvSpPr>
              <p:cNvPr id="235" name="Rectangle 234">
                <a:extLst>
                  <a:ext uri="{FF2B5EF4-FFF2-40B4-BE49-F238E27FC236}">
                    <a16:creationId xmlns:a16="http://schemas.microsoft.com/office/drawing/2014/main" id="{7DFDB1D3-4C07-464C-BA21-05631F3EECC8}"/>
                  </a:ext>
                </a:extLst>
              </p:cNvPr>
              <p:cNvSpPr/>
              <p:nvPr/>
            </p:nvSpPr>
            <p:spPr>
              <a:xfrm>
                <a:off x="6998653" y="4056790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6" name="TextBox 235">
                    <a:extLst>
                      <a:ext uri="{FF2B5EF4-FFF2-40B4-BE49-F238E27FC236}">
                        <a16:creationId xmlns:a16="http://schemas.microsoft.com/office/drawing/2014/main" id="{9404366F-4D33-674C-99B5-532DD29F1C69}"/>
                      </a:ext>
                    </a:extLst>
                  </p:cNvPr>
                  <p:cNvSpPr txBox="1"/>
                  <p:nvPr/>
                </p:nvSpPr>
                <p:spPr>
                  <a:xfrm>
                    <a:off x="6783444" y="4200211"/>
                    <a:ext cx="341952" cy="26642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oMath>
                      </m:oMathPara>
                    </a14:m>
                    <a:endParaRPr lang="de-DE" sz="1200" dirty="0"/>
                  </a:p>
                </p:txBody>
              </p:sp>
            </mc:Choice>
            <mc:Fallback xmlns="">
              <p:sp>
                <p:nvSpPr>
                  <p:cNvPr id="80" name="TextBox 79">
                    <a:extLst>
                      <a:ext uri="{FF2B5EF4-FFF2-40B4-BE49-F238E27FC236}">
                        <a16:creationId xmlns:a16="http://schemas.microsoft.com/office/drawing/2014/main" id="{17B723A1-8EC5-EF40-A1FF-0541D981005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83444" y="4200211"/>
                    <a:ext cx="341952" cy="266420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2000" b="-21053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08D8DB76-B719-D746-9F66-52F63F8028C8}"/>
                </a:ext>
              </a:extLst>
            </p:cNvPr>
            <p:cNvCxnSpPr>
              <a:cxnSpLocks/>
              <a:stCxn id="230" idx="4"/>
              <a:endCxn id="233" idx="0"/>
            </p:cNvCxnSpPr>
            <p:nvPr/>
          </p:nvCxnSpPr>
          <p:spPr>
            <a:xfrm>
              <a:off x="6560141" y="4638271"/>
              <a:ext cx="185039" cy="3925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266FC3B5-AC0F-FC4F-BE4A-1A707C89E048}"/>
                </a:ext>
              </a:extLst>
            </p:cNvPr>
            <p:cNvCxnSpPr>
              <a:cxnSpLocks/>
              <a:stCxn id="231" idx="0"/>
              <a:endCxn id="233" idx="2"/>
            </p:cNvCxnSpPr>
            <p:nvPr/>
          </p:nvCxnSpPr>
          <p:spPr>
            <a:xfrm flipV="1">
              <a:off x="6558944" y="5174805"/>
              <a:ext cx="186236" cy="3154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EBDDB049-4E35-484D-A38F-044C54259414}"/>
                </a:ext>
              </a:extLst>
            </p:cNvPr>
            <p:cNvCxnSpPr>
              <a:cxnSpLocks/>
              <a:stCxn id="233" idx="3"/>
              <a:endCxn id="229" idx="3"/>
            </p:cNvCxnSpPr>
            <p:nvPr/>
          </p:nvCxnSpPr>
          <p:spPr>
            <a:xfrm flipV="1">
              <a:off x="6817180" y="4966912"/>
              <a:ext cx="128420" cy="1358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35E76D52-0A38-EF4F-B321-DFAA5BC0E823}"/>
                </a:ext>
              </a:extLst>
            </p:cNvPr>
            <p:cNvGrpSpPr/>
            <p:nvPr/>
          </p:nvGrpSpPr>
          <p:grpSpPr>
            <a:xfrm>
              <a:off x="6673180" y="5030805"/>
              <a:ext cx="393391" cy="408488"/>
              <a:chOff x="7368234" y="4057116"/>
              <a:chExt cx="393391" cy="408488"/>
            </a:xfrm>
          </p:grpSpPr>
          <p:sp>
            <p:nvSpPr>
              <p:cNvPr id="233" name="Rectangle 232">
                <a:extLst>
                  <a:ext uri="{FF2B5EF4-FFF2-40B4-BE49-F238E27FC236}">
                    <a16:creationId xmlns:a16="http://schemas.microsoft.com/office/drawing/2014/main" id="{69631130-5BC1-9244-839B-4C8BB566CEFF}"/>
                  </a:ext>
                </a:extLst>
              </p:cNvPr>
              <p:cNvSpPr/>
              <p:nvPr/>
            </p:nvSpPr>
            <p:spPr>
              <a:xfrm>
                <a:off x="7368234" y="4057116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4" name="TextBox 233">
                    <a:extLst>
                      <a:ext uri="{FF2B5EF4-FFF2-40B4-BE49-F238E27FC236}">
                        <a16:creationId xmlns:a16="http://schemas.microsoft.com/office/drawing/2014/main" id="{3A50AECF-C7A3-DB45-A2E2-0F1B82B69B75}"/>
                      </a:ext>
                    </a:extLst>
                  </p:cNvPr>
                  <p:cNvSpPr txBox="1"/>
                  <p:nvPr/>
                </p:nvSpPr>
                <p:spPr>
                  <a:xfrm>
                    <a:off x="7419673" y="4198095"/>
                    <a:ext cx="341952" cy="26750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oMath>
                      </m:oMathPara>
                    </a14:m>
                    <a:endParaRPr lang="de-DE" sz="1200" dirty="0"/>
                  </a:p>
                </p:txBody>
              </p:sp>
            </mc:Choice>
            <mc:Fallback xmlns="">
              <p:sp>
                <p:nvSpPr>
                  <p:cNvPr id="78" name="TextBox 77">
                    <a:extLst>
                      <a:ext uri="{FF2B5EF4-FFF2-40B4-BE49-F238E27FC236}">
                        <a16:creationId xmlns:a16="http://schemas.microsoft.com/office/drawing/2014/main" id="{56ADB4DF-5440-9E4F-9D38-9D2F38A2D88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19673" y="4198095"/>
                    <a:ext cx="341952" cy="26750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2000" b="-21053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9" name="TextBox 228">
                  <a:extLst>
                    <a:ext uri="{FF2B5EF4-FFF2-40B4-BE49-F238E27FC236}">
                      <a16:creationId xmlns:a16="http://schemas.microsoft.com/office/drawing/2014/main" id="{3E53D5D3-A8A2-C944-B20A-010A3FAFCA49}"/>
                    </a:ext>
                  </a:extLst>
                </p:cNvPr>
                <p:cNvSpPr txBox="1"/>
                <p:nvPr/>
              </p:nvSpPr>
              <p:spPr>
                <a:xfrm>
                  <a:off x="6776894" y="4612124"/>
                  <a:ext cx="1152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6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600" b="0" i="1" smtClean="0">
                                <a:latin typeface="Cambria Math" panose="02040503050406030204" pitchFamily="18" charset="0"/>
                              </a:rPr>
                              <m:t>𝑇𝑟𝑒𝑎𝑡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600" dirty="0"/>
                </a:p>
              </p:txBody>
            </p:sp>
          </mc:Choice>
          <mc:Fallback xmlns="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235DF938-3A07-E341-A70D-D656FDE63EA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6894" y="4612124"/>
                  <a:ext cx="1152000" cy="415661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0" name="TextBox 229">
                  <a:extLst>
                    <a:ext uri="{FF2B5EF4-FFF2-40B4-BE49-F238E27FC236}">
                      <a16:creationId xmlns:a16="http://schemas.microsoft.com/office/drawing/2014/main" id="{BA022BCA-34F4-D54F-8264-7BD5F6FB5D36}"/>
                    </a:ext>
                  </a:extLst>
                </p:cNvPr>
                <p:cNvSpPr txBox="1"/>
                <p:nvPr/>
              </p:nvSpPr>
              <p:spPr>
                <a:xfrm>
                  <a:off x="5984142" y="4222610"/>
                  <a:ext cx="1152000" cy="415661"/>
                </a:xfrm>
                <a:prstGeom prst="ellipse">
                  <a:avLst/>
                </a:prstGeom>
                <a:solidFill>
                  <a:schemeClr val="accent6"/>
                </a:solidFill>
                <a:ln w="19050"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6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6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30" name="TextBox 229">
                  <a:extLst>
                    <a:ext uri="{FF2B5EF4-FFF2-40B4-BE49-F238E27FC236}">
                      <a16:creationId xmlns:a16="http://schemas.microsoft.com/office/drawing/2014/main" id="{BA022BCA-34F4-D54F-8264-7BD5F6FB5D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84142" y="4222610"/>
                  <a:ext cx="1152000" cy="415661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190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1" name="TextBox 230">
                  <a:extLst>
                    <a:ext uri="{FF2B5EF4-FFF2-40B4-BE49-F238E27FC236}">
                      <a16:creationId xmlns:a16="http://schemas.microsoft.com/office/drawing/2014/main" id="{CE39D440-47EF-BB48-9AE2-67A723791F9D}"/>
                    </a:ext>
                  </a:extLst>
                </p:cNvPr>
                <p:cNvSpPr txBox="1"/>
                <p:nvPr/>
              </p:nvSpPr>
              <p:spPr>
                <a:xfrm>
                  <a:off x="5982945" y="5490252"/>
                  <a:ext cx="1152000" cy="415661"/>
                </a:xfrm>
                <a:prstGeom prst="ellipse">
                  <a:avLst/>
                </a:prstGeom>
                <a:solidFill>
                  <a:schemeClr val="accent6"/>
                </a:solidFill>
                <a:ln w="19050"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6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6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31" name="TextBox 230">
                  <a:extLst>
                    <a:ext uri="{FF2B5EF4-FFF2-40B4-BE49-F238E27FC236}">
                      <a16:creationId xmlns:a16="http://schemas.microsoft.com/office/drawing/2014/main" id="{CE39D440-47EF-BB48-9AE2-67A723791F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82945" y="5490252"/>
                  <a:ext cx="1152000" cy="415661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190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A8C5F972-37E4-FF46-BB2C-7D49204E9F9F}"/>
                </a:ext>
              </a:extLst>
            </p:cNvPr>
            <p:cNvCxnSpPr>
              <a:cxnSpLocks/>
              <a:stCxn id="235" idx="2"/>
              <a:endCxn id="231" idx="0"/>
            </p:cNvCxnSpPr>
            <p:nvPr/>
          </p:nvCxnSpPr>
          <p:spPr>
            <a:xfrm>
              <a:off x="6375599" y="5174479"/>
              <a:ext cx="183345" cy="31577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C5D433BE-2503-7B46-8373-16E8EA0584AB}"/>
              </a:ext>
            </a:extLst>
          </p:cNvPr>
          <p:cNvGrpSpPr/>
          <p:nvPr/>
        </p:nvGrpSpPr>
        <p:grpSpPr>
          <a:xfrm>
            <a:off x="630506" y="4427001"/>
            <a:ext cx="579212" cy="237327"/>
            <a:chOff x="3342316" y="2228015"/>
            <a:chExt cx="653497" cy="267766"/>
          </a:xfrm>
        </p:grpSpPr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42551349-73C9-9240-B3C4-992C8A50014A}"/>
                </a:ext>
              </a:extLst>
            </p:cNvPr>
            <p:cNvSpPr/>
            <p:nvPr/>
          </p:nvSpPr>
          <p:spPr>
            <a:xfrm>
              <a:off x="3680011" y="2291607"/>
              <a:ext cx="144000" cy="144000"/>
            </a:xfrm>
            <a:prstGeom prst="rect">
              <a:avLst/>
            </a:prstGeom>
            <a:solidFill>
              <a:schemeClr val="tx2">
                <a:lumMod val="9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9" name="TextBox 218">
                  <a:extLst>
                    <a:ext uri="{FF2B5EF4-FFF2-40B4-BE49-F238E27FC236}">
                      <a16:creationId xmlns:a16="http://schemas.microsoft.com/office/drawing/2014/main" id="{437DA820-6408-3D42-8BA3-7FFD3A50142C}"/>
                    </a:ext>
                  </a:extLst>
                </p:cNvPr>
                <p:cNvSpPr txBox="1"/>
                <p:nvPr/>
              </p:nvSpPr>
              <p:spPr>
                <a:xfrm>
                  <a:off x="3342316" y="2228015"/>
                  <a:ext cx="341952" cy="2677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2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2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sz="1200" dirty="0"/>
                </a:p>
              </p:txBody>
            </p:sp>
          </mc:Choice>
          <mc:Fallback xmlns=""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97A3240A-04C8-6544-8B88-2BF324DFA1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2316" y="2228015"/>
                  <a:ext cx="341952" cy="267766"/>
                </a:xfrm>
                <a:prstGeom prst="rect">
                  <a:avLst/>
                </a:prstGeom>
                <a:blipFill>
                  <a:blip r:embed="rId10"/>
                  <a:stretch>
                    <a:fillRect l="-16000" b="-20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96C20338-290F-7F4A-957E-F603798FE6C5}"/>
                </a:ext>
              </a:extLst>
            </p:cNvPr>
            <p:cNvCxnSpPr>
              <a:cxnSpLocks/>
              <a:stCxn id="218" idx="3"/>
              <a:endCxn id="230" idx="2"/>
            </p:cNvCxnSpPr>
            <p:nvPr/>
          </p:nvCxnSpPr>
          <p:spPr>
            <a:xfrm>
              <a:off x="3824011" y="2363607"/>
              <a:ext cx="17180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0" name="Rectangle 169">
            <a:extLst>
              <a:ext uri="{FF2B5EF4-FFF2-40B4-BE49-F238E27FC236}">
                <a16:creationId xmlns:a16="http://schemas.microsoft.com/office/drawing/2014/main" id="{8C1C67DE-958B-904A-8744-6CD3C61AFE08}"/>
              </a:ext>
            </a:extLst>
          </p:cNvPr>
          <p:cNvSpPr/>
          <p:nvPr/>
        </p:nvSpPr>
        <p:spPr>
          <a:xfrm>
            <a:off x="4920159" y="4294801"/>
            <a:ext cx="2561652" cy="160387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rgbClr val="87E1FF"/>
              </a:solidFill>
            </a:endParaRPr>
          </a:p>
        </p:txBody>
      </p: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A17E9C18-5B02-C648-A0E4-56BA2ABE7597}"/>
              </a:ext>
            </a:extLst>
          </p:cNvPr>
          <p:cNvGrpSpPr/>
          <p:nvPr/>
        </p:nvGrpSpPr>
        <p:grpSpPr>
          <a:xfrm>
            <a:off x="4959560" y="4354859"/>
            <a:ext cx="2446525" cy="1502990"/>
            <a:chOff x="5168586" y="4210154"/>
            <a:chExt cx="2760308" cy="169575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2" name="TextBox 201">
                  <a:extLst>
                    <a:ext uri="{FF2B5EF4-FFF2-40B4-BE49-F238E27FC236}">
                      <a16:creationId xmlns:a16="http://schemas.microsoft.com/office/drawing/2014/main" id="{65AD84B3-82FD-0B48-BC37-B47F55874F79}"/>
                    </a:ext>
                  </a:extLst>
                </p:cNvPr>
                <p:cNvSpPr txBox="1"/>
                <p:nvPr/>
              </p:nvSpPr>
              <p:spPr>
                <a:xfrm>
                  <a:off x="5168586" y="4612123"/>
                  <a:ext cx="1152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6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600" i="1">
                                <a:latin typeface="Cambria Math" charset="0"/>
                              </a:rPr>
                              <m:t>𝑇𝑟𝑎𝑣𝑒</m:t>
                            </m:r>
                            <m:r>
                              <a:rPr lang="de-DE" sz="160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𝑙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600" dirty="0"/>
                </a:p>
              </p:txBody>
            </p:sp>
          </mc:Choice>
          <mc:Fallback xmlns="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BD8E7738-8854-6745-9406-D818CEAEBB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68586" y="4612123"/>
                  <a:ext cx="1152000" cy="415661"/>
                </a:xfrm>
                <a:prstGeom prst="ellipse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C21964B7-DD9A-C34C-BC0D-97F8C80901EC}"/>
                </a:ext>
              </a:extLst>
            </p:cNvPr>
            <p:cNvCxnSpPr>
              <a:cxnSpLocks/>
              <a:stCxn id="202" idx="5"/>
              <a:endCxn id="216" idx="1"/>
            </p:cNvCxnSpPr>
            <p:nvPr/>
          </p:nvCxnSpPr>
          <p:spPr>
            <a:xfrm>
              <a:off x="6151880" y="4966912"/>
              <a:ext cx="151719" cy="1355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AE179AAC-C5FE-3A4B-986D-26791A86C6D0}"/>
                </a:ext>
              </a:extLst>
            </p:cNvPr>
            <p:cNvCxnSpPr>
              <a:cxnSpLocks/>
              <a:stCxn id="216" idx="0"/>
              <a:endCxn id="211" idx="4"/>
            </p:cNvCxnSpPr>
            <p:nvPr/>
          </p:nvCxnSpPr>
          <p:spPr>
            <a:xfrm flipV="1">
              <a:off x="6375599" y="4625815"/>
              <a:ext cx="173141" cy="40466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5" name="Group 204">
              <a:extLst>
                <a:ext uri="{FF2B5EF4-FFF2-40B4-BE49-F238E27FC236}">
                  <a16:creationId xmlns:a16="http://schemas.microsoft.com/office/drawing/2014/main" id="{C058633B-40F7-C642-A4F6-C58DB5B09E9B}"/>
                </a:ext>
              </a:extLst>
            </p:cNvPr>
            <p:cNvGrpSpPr/>
            <p:nvPr/>
          </p:nvGrpSpPr>
          <p:grpSpPr>
            <a:xfrm>
              <a:off x="6088390" y="5030479"/>
              <a:ext cx="359209" cy="409841"/>
              <a:chOff x="6783444" y="4056790"/>
              <a:chExt cx="359209" cy="409841"/>
            </a:xfrm>
          </p:grpSpPr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A2A40345-D9D7-AD48-93F9-AA52BFF3F4BF}"/>
                  </a:ext>
                </a:extLst>
              </p:cNvPr>
              <p:cNvSpPr/>
              <p:nvPr/>
            </p:nvSpPr>
            <p:spPr>
              <a:xfrm>
                <a:off x="6998653" y="4056790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7" name="TextBox 216">
                    <a:extLst>
                      <a:ext uri="{FF2B5EF4-FFF2-40B4-BE49-F238E27FC236}">
                        <a16:creationId xmlns:a16="http://schemas.microsoft.com/office/drawing/2014/main" id="{205A6073-8EC1-2D49-A85E-AB3978A231FC}"/>
                      </a:ext>
                    </a:extLst>
                  </p:cNvPr>
                  <p:cNvSpPr txBox="1"/>
                  <p:nvPr/>
                </p:nvSpPr>
                <p:spPr>
                  <a:xfrm>
                    <a:off x="6783444" y="4200211"/>
                    <a:ext cx="341952" cy="26642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</m:oMath>
                      </m:oMathPara>
                    </a14:m>
                    <a:endParaRPr lang="de-DE" sz="1200" dirty="0"/>
                  </a:p>
                </p:txBody>
              </p:sp>
            </mc:Choice>
            <mc:Fallback xmlns=""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5065EE31-8151-6C46-B9A6-2DD6896440F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83444" y="4200211"/>
                    <a:ext cx="341952" cy="266420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16000" b="-15000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E9B54D18-E6EA-084E-A208-F25383F1FF4E}"/>
                </a:ext>
              </a:extLst>
            </p:cNvPr>
            <p:cNvCxnSpPr>
              <a:cxnSpLocks/>
              <a:stCxn id="211" idx="4"/>
              <a:endCxn id="214" idx="0"/>
            </p:cNvCxnSpPr>
            <p:nvPr/>
          </p:nvCxnSpPr>
          <p:spPr>
            <a:xfrm>
              <a:off x="6548740" y="4625815"/>
              <a:ext cx="196440" cy="4049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7FCB0286-1072-1C49-929B-8CEA7B844970}"/>
                </a:ext>
              </a:extLst>
            </p:cNvPr>
            <p:cNvCxnSpPr>
              <a:cxnSpLocks/>
              <a:stCxn id="212" idx="0"/>
              <a:endCxn id="214" idx="2"/>
            </p:cNvCxnSpPr>
            <p:nvPr/>
          </p:nvCxnSpPr>
          <p:spPr>
            <a:xfrm flipV="1">
              <a:off x="6558944" y="5174805"/>
              <a:ext cx="186236" cy="3154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26106C26-E355-7742-8504-30AE97C99637}"/>
                </a:ext>
              </a:extLst>
            </p:cNvPr>
            <p:cNvCxnSpPr>
              <a:cxnSpLocks/>
              <a:stCxn id="214" idx="3"/>
              <a:endCxn id="210" idx="3"/>
            </p:cNvCxnSpPr>
            <p:nvPr/>
          </p:nvCxnSpPr>
          <p:spPr>
            <a:xfrm flipV="1">
              <a:off x="6817180" y="4966912"/>
              <a:ext cx="128420" cy="1358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F4F6B930-813F-4E47-98D7-F7C348BC2D44}"/>
                </a:ext>
              </a:extLst>
            </p:cNvPr>
            <p:cNvGrpSpPr/>
            <p:nvPr/>
          </p:nvGrpSpPr>
          <p:grpSpPr>
            <a:xfrm>
              <a:off x="6673180" y="5030805"/>
              <a:ext cx="393391" cy="408488"/>
              <a:chOff x="7368234" y="4057116"/>
              <a:chExt cx="393391" cy="408488"/>
            </a:xfrm>
          </p:grpSpPr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C9DD97B4-AE9A-2A43-8545-7B3B04801001}"/>
                  </a:ext>
                </a:extLst>
              </p:cNvPr>
              <p:cNvSpPr/>
              <p:nvPr/>
            </p:nvSpPr>
            <p:spPr>
              <a:xfrm>
                <a:off x="7368234" y="4057116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5" name="TextBox 214">
                    <a:extLst>
                      <a:ext uri="{FF2B5EF4-FFF2-40B4-BE49-F238E27FC236}">
                        <a16:creationId xmlns:a16="http://schemas.microsoft.com/office/drawing/2014/main" id="{22617303-5A4C-2D45-BC3F-5317C8C6E747}"/>
                      </a:ext>
                    </a:extLst>
                  </p:cNvPr>
                  <p:cNvSpPr txBox="1"/>
                  <p:nvPr/>
                </p:nvSpPr>
                <p:spPr>
                  <a:xfrm>
                    <a:off x="7419673" y="4198095"/>
                    <a:ext cx="341952" cy="26750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</m:oMath>
                      </m:oMathPara>
                    </a14:m>
                    <a:endParaRPr lang="de-DE" sz="1200" dirty="0"/>
                  </a:p>
                </p:txBody>
              </p:sp>
            </mc:Choice>
            <mc:Fallback xmlns="">
              <p:sp>
                <p:nvSpPr>
                  <p:cNvPr id="101" name="TextBox 100">
                    <a:extLst>
                      <a:ext uri="{FF2B5EF4-FFF2-40B4-BE49-F238E27FC236}">
                        <a16:creationId xmlns:a16="http://schemas.microsoft.com/office/drawing/2014/main" id="{1E955391-DD31-6441-99D0-7859CB19A95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19673" y="4198095"/>
                    <a:ext cx="341952" cy="267509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12000" b="-21053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0" name="TextBox 209">
                  <a:extLst>
                    <a:ext uri="{FF2B5EF4-FFF2-40B4-BE49-F238E27FC236}">
                      <a16:creationId xmlns:a16="http://schemas.microsoft.com/office/drawing/2014/main" id="{76CC72B7-B1A0-8242-A6F8-724E37A86E0D}"/>
                    </a:ext>
                  </a:extLst>
                </p:cNvPr>
                <p:cNvSpPr txBox="1"/>
                <p:nvPr/>
              </p:nvSpPr>
              <p:spPr>
                <a:xfrm>
                  <a:off x="6776894" y="4612123"/>
                  <a:ext cx="1152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6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600" b="0" i="1" smtClean="0">
                                <a:latin typeface="Cambria Math" panose="02040503050406030204" pitchFamily="18" charset="0"/>
                              </a:rPr>
                              <m:t>𝑇𝑟𝑒𝑎𝑡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600" dirty="0"/>
                </a:p>
              </p:txBody>
            </p:sp>
          </mc:Choice>
          <mc:Fallback xmlns=""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25A911E2-DBED-3841-8A77-CF7E419506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6894" y="4612123"/>
                  <a:ext cx="1152000" cy="415661"/>
                </a:xfrm>
                <a:prstGeom prst="ellipse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1" name="TextBox 210">
                  <a:extLst>
                    <a:ext uri="{FF2B5EF4-FFF2-40B4-BE49-F238E27FC236}">
                      <a16:creationId xmlns:a16="http://schemas.microsoft.com/office/drawing/2014/main" id="{AA9CD8B7-71AC-894D-8351-C3085BE2CCB5}"/>
                    </a:ext>
                  </a:extLst>
                </p:cNvPr>
                <p:cNvSpPr txBox="1"/>
                <p:nvPr/>
              </p:nvSpPr>
              <p:spPr>
                <a:xfrm>
                  <a:off x="5972738" y="4210154"/>
                  <a:ext cx="1152000" cy="415661"/>
                </a:xfrm>
                <a:prstGeom prst="ellipse">
                  <a:avLst/>
                </a:prstGeom>
                <a:solidFill>
                  <a:schemeClr val="accent6"/>
                </a:solidFill>
                <a:ln w="19050"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6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6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11" name="TextBox 210">
                  <a:extLst>
                    <a:ext uri="{FF2B5EF4-FFF2-40B4-BE49-F238E27FC236}">
                      <a16:creationId xmlns:a16="http://schemas.microsoft.com/office/drawing/2014/main" id="{AA9CD8B7-71AC-894D-8351-C3085BE2CC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72738" y="4210154"/>
                  <a:ext cx="1152000" cy="415661"/>
                </a:xfrm>
                <a:prstGeom prst="ellipse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 w="190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2" name="TextBox 211">
                  <a:extLst>
                    <a:ext uri="{FF2B5EF4-FFF2-40B4-BE49-F238E27FC236}">
                      <a16:creationId xmlns:a16="http://schemas.microsoft.com/office/drawing/2014/main" id="{2C0BD81F-DC86-3D42-84E0-C8EBC2F4EA42}"/>
                    </a:ext>
                  </a:extLst>
                </p:cNvPr>
                <p:cNvSpPr txBox="1"/>
                <p:nvPr/>
              </p:nvSpPr>
              <p:spPr>
                <a:xfrm>
                  <a:off x="5982945" y="5490252"/>
                  <a:ext cx="1152000" cy="415661"/>
                </a:xfrm>
                <a:prstGeom prst="ellipse">
                  <a:avLst/>
                </a:prstGeom>
                <a:solidFill>
                  <a:schemeClr val="accent6"/>
                </a:solidFill>
                <a:ln w="19050"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6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6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12" name="TextBox 211">
                  <a:extLst>
                    <a:ext uri="{FF2B5EF4-FFF2-40B4-BE49-F238E27FC236}">
                      <a16:creationId xmlns:a16="http://schemas.microsoft.com/office/drawing/2014/main" id="{2C0BD81F-DC86-3D42-84E0-C8EBC2F4EA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82945" y="5490252"/>
                  <a:ext cx="1152000" cy="415661"/>
                </a:xfrm>
                <a:prstGeom prst="ellipse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 w="190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4A8625A7-8726-834C-95F3-FCF20B3C1D6B}"/>
                </a:ext>
              </a:extLst>
            </p:cNvPr>
            <p:cNvCxnSpPr>
              <a:cxnSpLocks/>
              <a:stCxn id="216" idx="2"/>
              <a:endCxn id="212" idx="0"/>
            </p:cNvCxnSpPr>
            <p:nvPr/>
          </p:nvCxnSpPr>
          <p:spPr>
            <a:xfrm>
              <a:off x="6375599" y="5174479"/>
              <a:ext cx="183345" cy="31577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384CC96-DF9B-AE48-9CC4-EE9EC4EA6D98}"/>
              </a:ext>
            </a:extLst>
          </p:cNvPr>
          <p:cNvGrpSpPr/>
          <p:nvPr/>
        </p:nvGrpSpPr>
        <p:grpSpPr>
          <a:xfrm>
            <a:off x="3548378" y="4293433"/>
            <a:ext cx="1377188" cy="1605239"/>
            <a:chOff x="3548378" y="4293433"/>
            <a:chExt cx="1377188" cy="1605239"/>
          </a:xfrm>
        </p:grpSpPr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id="{9E7E2507-38EC-5949-BE67-3255020071EC}"/>
                </a:ext>
              </a:extLst>
            </p:cNvPr>
            <p:cNvSpPr/>
            <p:nvPr/>
          </p:nvSpPr>
          <p:spPr>
            <a:xfrm>
              <a:off x="3548378" y="4293433"/>
              <a:ext cx="1377188" cy="160523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rgbClr val="C4F0FF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7" name="TextBox 266">
                  <a:extLst>
                    <a:ext uri="{FF2B5EF4-FFF2-40B4-BE49-F238E27FC236}">
                      <a16:creationId xmlns:a16="http://schemas.microsoft.com/office/drawing/2014/main" id="{E9182E31-37F9-C741-8B89-ACF5465BB945}"/>
                    </a:ext>
                  </a:extLst>
                </p:cNvPr>
                <p:cNvSpPr txBox="1"/>
                <p:nvPr/>
              </p:nvSpPr>
              <p:spPr>
                <a:xfrm>
                  <a:off x="3610029" y="4356320"/>
                  <a:ext cx="1021044" cy="368410"/>
                </a:xfrm>
                <a:prstGeom prst="ellipse">
                  <a:avLst/>
                </a:prstGeom>
                <a:solidFill>
                  <a:schemeClr val="accent6"/>
                </a:solidFill>
                <a:ln w="19050"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6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6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67" name="TextBox 266">
                  <a:extLst>
                    <a:ext uri="{FF2B5EF4-FFF2-40B4-BE49-F238E27FC236}">
                      <a16:creationId xmlns:a16="http://schemas.microsoft.com/office/drawing/2014/main" id="{E9182E31-37F9-C741-8B89-ACF5465BB94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10029" y="4356320"/>
                  <a:ext cx="1021044" cy="368410"/>
                </a:xfrm>
                <a:prstGeom prst="ellipse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 w="190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8" name="TextBox 267">
                  <a:extLst>
                    <a:ext uri="{FF2B5EF4-FFF2-40B4-BE49-F238E27FC236}">
                      <a16:creationId xmlns:a16="http://schemas.microsoft.com/office/drawing/2014/main" id="{24687AF3-606D-744B-8AAB-0B619DD16298}"/>
                    </a:ext>
                  </a:extLst>
                </p:cNvPr>
                <p:cNvSpPr txBox="1"/>
                <p:nvPr/>
              </p:nvSpPr>
              <p:spPr>
                <a:xfrm>
                  <a:off x="3610029" y="5486514"/>
                  <a:ext cx="1021044" cy="368410"/>
                </a:xfrm>
                <a:prstGeom prst="ellipse">
                  <a:avLst/>
                </a:prstGeom>
                <a:solidFill>
                  <a:schemeClr val="accent6"/>
                </a:solidFill>
                <a:ln w="19050"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6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6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68" name="TextBox 267">
                  <a:extLst>
                    <a:ext uri="{FF2B5EF4-FFF2-40B4-BE49-F238E27FC236}">
                      <a16:creationId xmlns:a16="http://schemas.microsoft.com/office/drawing/2014/main" id="{24687AF3-606D-744B-8AAB-0B619DD162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10029" y="5486514"/>
                  <a:ext cx="1021044" cy="368410"/>
                </a:xfrm>
                <a:prstGeom prst="ellipse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 w="190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70" name="Rectangle 269">
            <a:extLst>
              <a:ext uri="{FF2B5EF4-FFF2-40B4-BE49-F238E27FC236}">
                <a16:creationId xmlns:a16="http://schemas.microsoft.com/office/drawing/2014/main" id="{7C83BD85-7CA8-0D4D-9F5C-9FA220AD978F}"/>
              </a:ext>
            </a:extLst>
          </p:cNvPr>
          <p:cNvSpPr/>
          <p:nvPr/>
        </p:nvSpPr>
        <p:spPr>
          <a:xfrm>
            <a:off x="4056739" y="5045134"/>
            <a:ext cx="127625" cy="127630"/>
          </a:xfrm>
          <a:prstGeom prst="rect">
            <a:avLst/>
          </a:prstGeom>
          <a:solidFill>
            <a:schemeClr val="tx2">
              <a:lumMod val="9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1" name="TextBox 270">
                <a:extLst>
                  <a:ext uri="{FF2B5EF4-FFF2-40B4-BE49-F238E27FC236}">
                    <a16:creationId xmlns:a16="http://schemas.microsoft.com/office/drawing/2014/main" id="{80DDC2BF-87C6-F740-B1F3-9EE02F1D6D45}"/>
                  </a:ext>
                </a:extLst>
              </p:cNvPr>
              <p:cNvSpPr txBox="1"/>
              <p:nvPr/>
            </p:nvSpPr>
            <p:spPr>
              <a:xfrm>
                <a:off x="4215062" y="4987084"/>
                <a:ext cx="301301" cy="1971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d>
                            <m:d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271" name="TextBox 270">
                <a:extLst>
                  <a:ext uri="{FF2B5EF4-FFF2-40B4-BE49-F238E27FC236}">
                    <a16:creationId xmlns:a16="http://schemas.microsoft.com/office/drawing/2014/main" id="{80DDC2BF-87C6-F740-B1F3-9EE02F1D6D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5062" y="4987084"/>
                <a:ext cx="301301" cy="197170"/>
              </a:xfrm>
              <a:prstGeom prst="rect">
                <a:avLst/>
              </a:prstGeom>
              <a:blipFill>
                <a:blip r:embed="rId19"/>
                <a:stretch>
                  <a:fillRect l="-4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2" name="Straight Connector 271">
            <a:extLst>
              <a:ext uri="{FF2B5EF4-FFF2-40B4-BE49-F238E27FC236}">
                <a16:creationId xmlns:a16="http://schemas.microsoft.com/office/drawing/2014/main" id="{07377753-33C0-A746-8628-390530A4ADC2}"/>
              </a:ext>
            </a:extLst>
          </p:cNvPr>
          <p:cNvCxnSpPr>
            <a:cxnSpLocks/>
            <a:stCxn id="267" idx="4"/>
            <a:endCxn id="270" idx="0"/>
          </p:cNvCxnSpPr>
          <p:nvPr/>
        </p:nvCxnSpPr>
        <p:spPr>
          <a:xfrm>
            <a:off x="4120551" y="4724730"/>
            <a:ext cx="1" cy="32040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Connector 272">
            <a:extLst>
              <a:ext uri="{FF2B5EF4-FFF2-40B4-BE49-F238E27FC236}">
                <a16:creationId xmlns:a16="http://schemas.microsoft.com/office/drawing/2014/main" id="{6C9E148B-7128-C04C-AD22-76F36481C7F9}"/>
              </a:ext>
            </a:extLst>
          </p:cNvPr>
          <p:cNvCxnSpPr>
            <a:cxnSpLocks/>
            <a:stCxn id="268" idx="0"/>
            <a:endCxn id="270" idx="2"/>
          </p:cNvCxnSpPr>
          <p:nvPr/>
        </p:nvCxnSpPr>
        <p:spPr>
          <a:xfrm flipV="1">
            <a:off x="4120551" y="5172764"/>
            <a:ext cx="1" cy="3137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ight Brace 13">
            <a:extLst>
              <a:ext uri="{FF2B5EF4-FFF2-40B4-BE49-F238E27FC236}">
                <a16:creationId xmlns:a16="http://schemas.microsoft.com/office/drawing/2014/main" id="{CC350BBF-C85C-CB41-9E30-FEF2F3754E7D}"/>
              </a:ext>
            </a:extLst>
          </p:cNvPr>
          <p:cNvSpPr/>
          <p:nvPr/>
        </p:nvSpPr>
        <p:spPr>
          <a:xfrm>
            <a:off x="3024560" y="4293433"/>
            <a:ext cx="155214" cy="1605239"/>
          </a:xfrm>
          <a:prstGeom prst="rightBrac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2A3E585-D421-C344-A1E6-7D7B589674E8}"/>
              </a:ext>
            </a:extLst>
          </p:cNvPr>
          <p:cNvCxnSpPr>
            <a:cxnSpLocks/>
            <a:stCxn id="14" idx="1"/>
            <a:endCxn id="270" idx="1"/>
          </p:cNvCxnSpPr>
          <p:nvPr/>
        </p:nvCxnSpPr>
        <p:spPr>
          <a:xfrm>
            <a:off x="3179774" y="5096053"/>
            <a:ext cx="876965" cy="12896"/>
          </a:xfrm>
          <a:prstGeom prst="straightConnector1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05299B97-C77D-E24A-A9D0-53C7F05A97C3}"/>
              </a:ext>
            </a:extLst>
          </p:cNvPr>
          <p:cNvGrpSpPr/>
          <p:nvPr/>
        </p:nvGrpSpPr>
        <p:grpSpPr>
          <a:xfrm>
            <a:off x="4631071" y="4269043"/>
            <a:ext cx="1041230" cy="1401676"/>
            <a:chOff x="11788942" y="2249938"/>
            <a:chExt cx="1174802" cy="1581450"/>
          </a:xfrm>
        </p:grpSpPr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D471EF93-B8BD-A441-9F25-3696C7F01F95}"/>
                </a:ext>
              </a:extLst>
            </p:cNvPr>
            <p:cNvSpPr/>
            <p:nvPr/>
          </p:nvSpPr>
          <p:spPr>
            <a:xfrm>
              <a:off x="12051805" y="2484239"/>
              <a:ext cx="144001" cy="144001"/>
            </a:xfrm>
            <a:prstGeom prst="rect">
              <a:avLst/>
            </a:prstGeom>
            <a:solidFill>
              <a:schemeClr val="tx2">
                <a:lumMod val="9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8" name="TextBox 197">
                  <a:extLst>
                    <a:ext uri="{FF2B5EF4-FFF2-40B4-BE49-F238E27FC236}">
                      <a16:creationId xmlns:a16="http://schemas.microsoft.com/office/drawing/2014/main" id="{85551344-3EE0-384A-B9F3-D6357B0771B5}"/>
                    </a:ext>
                  </a:extLst>
                </p:cNvPr>
                <p:cNvSpPr txBox="1"/>
                <p:nvPr/>
              </p:nvSpPr>
              <p:spPr>
                <a:xfrm>
                  <a:off x="12013274" y="2249938"/>
                  <a:ext cx="207366" cy="21544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2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</m:oMath>
                    </m:oMathPara>
                  </a14:m>
                  <a:endParaRPr lang="de-DE" sz="1200" dirty="0"/>
                </a:p>
              </p:txBody>
            </p:sp>
          </mc:Choice>
          <mc:Fallback xmlns="">
            <p:sp>
              <p:nvSpPr>
                <p:cNvPr id="198" name="TextBox 197">
                  <a:extLst>
                    <a:ext uri="{FF2B5EF4-FFF2-40B4-BE49-F238E27FC236}">
                      <a16:creationId xmlns:a16="http://schemas.microsoft.com/office/drawing/2014/main" id="{85551344-3EE0-384A-B9F3-D6357B0771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013274" y="2249938"/>
                  <a:ext cx="207366" cy="215445"/>
                </a:xfrm>
                <a:prstGeom prst="rect">
                  <a:avLst/>
                </a:prstGeom>
                <a:blipFill>
                  <a:blip r:embed="rId20"/>
                  <a:stretch>
                    <a:fillRect l="-18750" b="-2666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EEF3B55A-3403-2E4D-90B2-5AAF1AE6D8BB}"/>
                </a:ext>
              </a:extLst>
            </p:cNvPr>
            <p:cNvCxnSpPr>
              <a:cxnSpLocks/>
              <a:stCxn id="267" idx="6"/>
              <a:endCxn id="197" idx="1"/>
            </p:cNvCxnSpPr>
            <p:nvPr/>
          </p:nvCxnSpPr>
          <p:spPr>
            <a:xfrm>
              <a:off x="11788942" y="2556239"/>
              <a:ext cx="262863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BD940AA1-3AB2-C346-978B-60E08C78E705}"/>
                </a:ext>
              </a:extLst>
            </p:cNvPr>
            <p:cNvCxnSpPr>
              <a:cxnSpLocks/>
              <a:stCxn id="268" idx="6"/>
              <a:endCxn id="197" idx="2"/>
            </p:cNvCxnSpPr>
            <p:nvPr/>
          </p:nvCxnSpPr>
          <p:spPr>
            <a:xfrm flipV="1">
              <a:off x="11788948" y="2628239"/>
              <a:ext cx="334858" cy="120314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AAF76306-5BE0-4246-9077-12C34461B283}"/>
                </a:ext>
              </a:extLst>
            </p:cNvPr>
            <p:cNvCxnSpPr>
              <a:cxnSpLocks/>
              <a:stCxn id="197" idx="3"/>
              <a:endCxn id="211" idx="2"/>
            </p:cNvCxnSpPr>
            <p:nvPr/>
          </p:nvCxnSpPr>
          <p:spPr>
            <a:xfrm flipV="1">
              <a:off x="12195805" y="2554591"/>
              <a:ext cx="767939" cy="1648"/>
            </a:xfrm>
            <a:prstGeom prst="lin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3" name="Rectangle 172">
            <a:extLst>
              <a:ext uri="{FF2B5EF4-FFF2-40B4-BE49-F238E27FC236}">
                <a16:creationId xmlns:a16="http://schemas.microsoft.com/office/drawing/2014/main" id="{A4AED9CC-92E4-AE46-A9D7-4342A48A5091}"/>
              </a:ext>
            </a:extLst>
          </p:cNvPr>
          <p:cNvSpPr/>
          <p:nvPr/>
        </p:nvSpPr>
        <p:spPr>
          <a:xfrm>
            <a:off x="9325757" y="4294803"/>
            <a:ext cx="2518243" cy="160387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C7AF8B7-A9A4-5044-95D1-E899ABDD9E0E}"/>
              </a:ext>
            </a:extLst>
          </p:cNvPr>
          <p:cNvGrpSpPr/>
          <p:nvPr/>
        </p:nvGrpSpPr>
        <p:grpSpPr>
          <a:xfrm>
            <a:off x="7466630" y="4294801"/>
            <a:ext cx="1857607" cy="1605239"/>
            <a:chOff x="7466630" y="4294801"/>
            <a:chExt cx="1857607" cy="1605239"/>
          </a:xfrm>
        </p:grpSpPr>
        <p:sp>
          <p:nvSpPr>
            <p:cNvPr id="278" name="Rectangle 277">
              <a:extLst>
                <a:ext uri="{FF2B5EF4-FFF2-40B4-BE49-F238E27FC236}">
                  <a16:creationId xmlns:a16="http://schemas.microsoft.com/office/drawing/2014/main" id="{BC4CDFFF-864C-0B43-A2F6-517A3150E84D}"/>
                </a:ext>
              </a:extLst>
            </p:cNvPr>
            <p:cNvSpPr/>
            <p:nvPr/>
          </p:nvSpPr>
          <p:spPr>
            <a:xfrm>
              <a:off x="7947049" y="4294801"/>
              <a:ext cx="1377188" cy="160523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rgbClr val="C4F0FF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9" name="TextBox 278">
                  <a:extLst>
                    <a:ext uri="{FF2B5EF4-FFF2-40B4-BE49-F238E27FC236}">
                      <a16:creationId xmlns:a16="http://schemas.microsoft.com/office/drawing/2014/main" id="{8A5467C3-7F64-D74F-856D-E204F1BBF107}"/>
                    </a:ext>
                  </a:extLst>
                </p:cNvPr>
                <p:cNvSpPr txBox="1"/>
                <p:nvPr/>
              </p:nvSpPr>
              <p:spPr>
                <a:xfrm>
                  <a:off x="8008700" y="4357688"/>
                  <a:ext cx="1021044" cy="368410"/>
                </a:xfrm>
                <a:prstGeom prst="ellipse">
                  <a:avLst/>
                </a:prstGeom>
                <a:solidFill>
                  <a:schemeClr val="accent6"/>
                </a:solidFill>
                <a:ln w="19050"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6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6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79" name="TextBox 278">
                  <a:extLst>
                    <a:ext uri="{FF2B5EF4-FFF2-40B4-BE49-F238E27FC236}">
                      <a16:creationId xmlns:a16="http://schemas.microsoft.com/office/drawing/2014/main" id="{8A5467C3-7F64-D74F-856D-E204F1BBF1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08700" y="4357688"/>
                  <a:ext cx="1021044" cy="368410"/>
                </a:xfrm>
                <a:prstGeom prst="ellipse">
                  <a:avLst/>
                </a:prstGeom>
                <a:blipFill>
                  <a:blip r:embed="rId21"/>
                  <a:stretch>
                    <a:fillRect/>
                  </a:stretch>
                </a:blipFill>
                <a:ln w="190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0" name="TextBox 279">
                  <a:extLst>
                    <a:ext uri="{FF2B5EF4-FFF2-40B4-BE49-F238E27FC236}">
                      <a16:creationId xmlns:a16="http://schemas.microsoft.com/office/drawing/2014/main" id="{418922D4-EB56-B243-8860-6F2B22D0DEB4}"/>
                    </a:ext>
                  </a:extLst>
                </p:cNvPr>
                <p:cNvSpPr txBox="1"/>
                <p:nvPr/>
              </p:nvSpPr>
              <p:spPr>
                <a:xfrm>
                  <a:off x="8008700" y="5487882"/>
                  <a:ext cx="1021044" cy="368410"/>
                </a:xfrm>
                <a:prstGeom prst="ellipse">
                  <a:avLst/>
                </a:prstGeom>
                <a:solidFill>
                  <a:schemeClr val="accent6"/>
                </a:solidFill>
                <a:ln w="19050"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6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6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80" name="TextBox 279">
                  <a:extLst>
                    <a:ext uri="{FF2B5EF4-FFF2-40B4-BE49-F238E27FC236}">
                      <a16:creationId xmlns:a16="http://schemas.microsoft.com/office/drawing/2014/main" id="{418922D4-EB56-B243-8860-6F2B22D0DE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08700" y="5487882"/>
                  <a:ext cx="1021044" cy="368410"/>
                </a:xfrm>
                <a:prstGeom prst="ellipse">
                  <a:avLst/>
                </a:prstGeom>
                <a:blipFill>
                  <a:blip r:embed="rId22"/>
                  <a:stretch>
                    <a:fillRect/>
                  </a:stretch>
                </a:blipFill>
                <a:ln w="190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1" name="Rectangle 280">
              <a:extLst>
                <a:ext uri="{FF2B5EF4-FFF2-40B4-BE49-F238E27FC236}">
                  <a16:creationId xmlns:a16="http://schemas.microsoft.com/office/drawing/2014/main" id="{835BC983-9C53-E747-9BC1-F892E7977852}"/>
                </a:ext>
              </a:extLst>
            </p:cNvPr>
            <p:cNvSpPr/>
            <p:nvPr/>
          </p:nvSpPr>
          <p:spPr>
            <a:xfrm>
              <a:off x="8455410" y="5046502"/>
              <a:ext cx="127625" cy="127630"/>
            </a:xfrm>
            <a:prstGeom prst="rect">
              <a:avLst/>
            </a:prstGeom>
            <a:solidFill>
              <a:schemeClr val="tx2">
                <a:lumMod val="9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2" name="TextBox 281">
                  <a:extLst>
                    <a:ext uri="{FF2B5EF4-FFF2-40B4-BE49-F238E27FC236}">
                      <a16:creationId xmlns:a16="http://schemas.microsoft.com/office/drawing/2014/main" id="{FB62A9A9-51AB-DF46-99D9-4345A830D06E}"/>
                    </a:ext>
                  </a:extLst>
                </p:cNvPr>
                <p:cNvSpPr txBox="1"/>
                <p:nvPr/>
              </p:nvSpPr>
              <p:spPr>
                <a:xfrm>
                  <a:off x="8613733" y="4988452"/>
                  <a:ext cx="301301" cy="19717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200" dirty="0"/>
                </a:p>
              </p:txBody>
            </p:sp>
          </mc:Choice>
          <mc:Fallback xmlns="">
            <p:sp>
              <p:nvSpPr>
                <p:cNvPr id="282" name="TextBox 281">
                  <a:extLst>
                    <a:ext uri="{FF2B5EF4-FFF2-40B4-BE49-F238E27FC236}">
                      <a16:creationId xmlns:a16="http://schemas.microsoft.com/office/drawing/2014/main" id="{FB62A9A9-51AB-DF46-99D9-4345A830D0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13733" y="4988452"/>
                  <a:ext cx="301301" cy="197170"/>
                </a:xfrm>
                <a:prstGeom prst="rect">
                  <a:avLst/>
                </a:prstGeom>
                <a:blipFill>
                  <a:blip r:embed="rId23"/>
                  <a:stretch>
                    <a:fillRect l="-4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83" name="Straight Connector 282">
              <a:extLst>
                <a:ext uri="{FF2B5EF4-FFF2-40B4-BE49-F238E27FC236}">
                  <a16:creationId xmlns:a16="http://schemas.microsoft.com/office/drawing/2014/main" id="{B5542354-78E1-514A-9062-EB113DACE82A}"/>
                </a:ext>
              </a:extLst>
            </p:cNvPr>
            <p:cNvCxnSpPr>
              <a:cxnSpLocks/>
              <a:stCxn id="279" idx="4"/>
              <a:endCxn id="281" idx="0"/>
            </p:cNvCxnSpPr>
            <p:nvPr/>
          </p:nvCxnSpPr>
          <p:spPr>
            <a:xfrm>
              <a:off x="8519222" y="4726098"/>
              <a:ext cx="1" cy="32040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Straight Connector 283">
              <a:extLst>
                <a:ext uri="{FF2B5EF4-FFF2-40B4-BE49-F238E27FC236}">
                  <a16:creationId xmlns:a16="http://schemas.microsoft.com/office/drawing/2014/main" id="{B50E5073-187D-3B45-8241-3DE215DF7C4B}"/>
                </a:ext>
              </a:extLst>
            </p:cNvPr>
            <p:cNvCxnSpPr>
              <a:cxnSpLocks/>
              <a:stCxn id="280" idx="0"/>
              <a:endCxn id="281" idx="2"/>
            </p:cNvCxnSpPr>
            <p:nvPr/>
          </p:nvCxnSpPr>
          <p:spPr>
            <a:xfrm flipV="1">
              <a:off x="8519222" y="5174132"/>
              <a:ext cx="1" cy="31375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5" name="Right Brace 284">
              <a:extLst>
                <a:ext uri="{FF2B5EF4-FFF2-40B4-BE49-F238E27FC236}">
                  <a16:creationId xmlns:a16="http://schemas.microsoft.com/office/drawing/2014/main" id="{3BE9B6B1-2A3B-7A4B-BA61-00B27AE79D41}"/>
                </a:ext>
              </a:extLst>
            </p:cNvPr>
            <p:cNvSpPr/>
            <p:nvPr/>
          </p:nvSpPr>
          <p:spPr>
            <a:xfrm>
              <a:off x="7466630" y="4294801"/>
              <a:ext cx="155214" cy="1605239"/>
            </a:xfrm>
            <a:prstGeom prst="rightBrac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286" name="Straight Arrow Connector 285">
              <a:extLst>
                <a:ext uri="{FF2B5EF4-FFF2-40B4-BE49-F238E27FC236}">
                  <a16:creationId xmlns:a16="http://schemas.microsoft.com/office/drawing/2014/main" id="{D4337218-5E28-5140-AA13-EAE5E70ED6F6}"/>
                </a:ext>
              </a:extLst>
            </p:cNvPr>
            <p:cNvCxnSpPr>
              <a:cxnSpLocks/>
              <a:stCxn id="285" idx="1"/>
              <a:endCxn id="281" idx="1"/>
            </p:cNvCxnSpPr>
            <p:nvPr/>
          </p:nvCxnSpPr>
          <p:spPr>
            <a:xfrm>
              <a:off x="7621844" y="5097421"/>
              <a:ext cx="833566" cy="12896"/>
            </a:xfrm>
            <a:prstGeom prst="straightConnector1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1FACB247-E766-594E-B82B-D40CFE4E4FDE}"/>
              </a:ext>
            </a:extLst>
          </p:cNvPr>
          <p:cNvGrpSpPr/>
          <p:nvPr/>
        </p:nvGrpSpPr>
        <p:grpSpPr>
          <a:xfrm>
            <a:off x="9365158" y="4354861"/>
            <a:ext cx="2446525" cy="1502990"/>
            <a:chOff x="5168586" y="4210154"/>
            <a:chExt cx="2760308" cy="169575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1" name="TextBox 180">
                  <a:extLst>
                    <a:ext uri="{FF2B5EF4-FFF2-40B4-BE49-F238E27FC236}">
                      <a16:creationId xmlns:a16="http://schemas.microsoft.com/office/drawing/2014/main" id="{9466E25F-590F-4E4A-B08B-ECA9106A3294}"/>
                    </a:ext>
                  </a:extLst>
                </p:cNvPr>
                <p:cNvSpPr txBox="1"/>
                <p:nvPr/>
              </p:nvSpPr>
              <p:spPr>
                <a:xfrm>
                  <a:off x="5168586" y="4612123"/>
                  <a:ext cx="1152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6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600" i="1">
                                <a:latin typeface="Cambria Math" charset="0"/>
                              </a:rPr>
                              <m:t>𝑇𝑟𝑎𝑣𝑒</m:t>
                            </m:r>
                            <m:r>
                              <a:rPr lang="de-DE" sz="160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𝑙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600" dirty="0"/>
                </a:p>
              </p:txBody>
            </p:sp>
          </mc:Choice>
          <mc:Fallback xmlns="">
            <p:sp>
              <p:nvSpPr>
                <p:cNvPr id="106" name="TextBox 105">
                  <a:extLst>
                    <a:ext uri="{FF2B5EF4-FFF2-40B4-BE49-F238E27FC236}">
                      <a16:creationId xmlns:a16="http://schemas.microsoft.com/office/drawing/2014/main" id="{AAFFA93E-015A-EA4F-AA1E-794B499F37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68586" y="4612123"/>
                  <a:ext cx="1152000" cy="415661"/>
                </a:xfrm>
                <a:prstGeom prst="ellipse">
                  <a:avLst/>
                </a:prstGeom>
                <a:blipFill>
                  <a:blip r:embed="rId2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2FBDAB3C-E72E-F940-8C8F-FD34A8731EB0}"/>
                </a:ext>
              </a:extLst>
            </p:cNvPr>
            <p:cNvCxnSpPr>
              <a:cxnSpLocks/>
              <a:stCxn id="181" idx="5"/>
              <a:endCxn id="195" idx="1"/>
            </p:cNvCxnSpPr>
            <p:nvPr/>
          </p:nvCxnSpPr>
          <p:spPr>
            <a:xfrm>
              <a:off x="6151880" y="4966912"/>
              <a:ext cx="151719" cy="1355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BA6240FD-00D6-2B42-B66C-D65CC1E7AB94}"/>
                </a:ext>
              </a:extLst>
            </p:cNvPr>
            <p:cNvCxnSpPr>
              <a:cxnSpLocks/>
              <a:stCxn id="195" idx="0"/>
              <a:endCxn id="190" idx="4"/>
            </p:cNvCxnSpPr>
            <p:nvPr/>
          </p:nvCxnSpPr>
          <p:spPr>
            <a:xfrm flipV="1">
              <a:off x="6375599" y="4625815"/>
              <a:ext cx="173141" cy="40466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0BF0019D-77F1-BA41-B1A1-10D2AB96967B}"/>
                </a:ext>
              </a:extLst>
            </p:cNvPr>
            <p:cNvGrpSpPr/>
            <p:nvPr/>
          </p:nvGrpSpPr>
          <p:grpSpPr>
            <a:xfrm>
              <a:off x="6088390" y="5030479"/>
              <a:ext cx="359209" cy="409841"/>
              <a:chOff x="6783444" y="4056790"/>
              <a:chExt cx="359209" cy="409841"/>
            </a:xfrm>
          </p:grpSpPr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88C449CA-1A48-5D42-B403-93BB282C7F42}"/>
                  </a:ext>
                </a:extLst>
              </p:cNvPr>
              <p:cNvSpPr/>
              <p:nvPr/>
            </p:nvSpPr>
            <p:spPr>
              <a:xfrm>
                <a:off x="6998653" y="4056790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6" name="TextBox 195">
                    <a:extLst>
                      <a:ext uri="{FF2B5EF4-FFF2-40B4-BE49-F238E27FC236}">
                        <a16:creationId xmlns:a16="http://schemas.microsoft.com/office/drawing/2014/main" id="{76183126-C9C7-DE4C-A776-5753C08D8E1E}"/>
                      </a:ext>
                    </a:extLst>
                  </p:cNvPr>
                  <p:cNvSpPr txBox="1"/>
                  <p:nvPr/>
                </p:nvSpPr>
                <p:spPr>
                  <a:xfrm>
                    <a:off x="6783444" y="4200211"/>
                    <a:ext cx="341952" cy="26642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bSup>
                        </m:oMath>
                      </m:oMathPara>
                    </a14:m>
                    <a:endParaRPr lang="de-DE" sz="1200" dirty="0"/>
                  </a:p>
                </p:txBody>
              </p:sp>
            </mc:Choice>
            <mc:Fallback xmlns="">
              <p:sp>
                <p:nvSpPr>
                  <p:cNvPr id="127" name="TextBox 126">
                    <a:extLst>
                      <a:ext uri="{FF2B5EF4-FFF2-40B4-BE49-F238E27FC236}">
                        <a16:creationId xmlns:a16="http://schemas.microsoft.com/office/drawing/2014/main" id="{B438DFFB-BB54-3F4F-A714-C7A5E42F342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83444" y="4200211"/>
                    <a:ext cx="341952" cy="266420"/>
                  </a:xfrm>
                  <a:prstGeom prst="rect">
                    <a:avLst/>
                  </a:prstGeom>
                  <a:blipFill>
                    <a:blip r:embed="rId25"/>
                    <a:stretch>
                      <a:fillRect l="-16667" b="-15000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69D3370E-C720-5241-9520-C03A97705F52}"/>
                </a:ext>
              </a:extLst>
            </p:cNvPr>
            <p:cNvCxnSpPr>
              <a:cxnSpLocks/>
              <a:stCxn id="190" idx="4"/>
              <a:endCxn id="193" idx="0"/>
            </p:cNvCxnSpPr>
            <p:nvPr/>
          </p:nvCxnSpPr>
          <p:spPr>
            <a:xfrm>
              <a:off x="6548740" y="4625815"/>
              <a:ext cx="196440" cy="4049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31D41101-05EB-2E4D-B812-C8E8E27208D2}"/>
                </a:ext>
              </a:extLst>
            </p:cNvPr>
            <p:cNvCxnSpPr>
              <a:cxnSpLocks/>
              <a:stCxn id="191" idx="0"/>
              <a:endCxn id="193" idx="2"/>
            </p:cNvCxnSpPr>
            <p:nvPr/>
          </p:nvCxnSpPr>
          <p:spPr>
            <a:xfrm flipV="1">
              <a:off x="6558944" y="5174805"/>
              <a:ext cx="186236" cy="3154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988BAACE-3067-F641-9D82-4268EB45E2DD}"/>
                </a:ext>
              </a:extLst>
            </p:cNvPr>
            <p:cNvCxnSpPr>
              <a:cxnSpLocks/>
              <a:stCxn id="193" idx="3"/>
              <a:endCxn id="189" idx="3"/>
            </p:cNvCxnSpPr>
            <p:nvPr/>
          </p:nvCxnSpPr>
          <p:spPr>
            <a:xfrm flipV="1">
              <a:off x="6817180" y="4966912"/>
              <a:ext cx="128420" cy="1358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8" name="Group 187">
              <a:extLst>
                <a:ext uri="{FF2B5EF4-FFF2-40B4-BE49-F238E27FC236}">
                  <a16:creationId xmlns:a16="http://schemas.microsoft.com/office/drawing/2014/main" id="{F832C67D-4C3E-7B4E-9B5C-E040AF4B5C44}"/>
                </a:ext>
              </a:extLst>
            </p:cNvPr>
            <p:cNvGrpSpPr/>
            <p:nvPr/>
          </p:nvGrpSpPr>
          <p:grpSpPr>
            <a:xfrm>
              <a:off x="6673180" y="5030805"/>
              <a:ext cx="393391" cy="408488"/>
              <a:chOff x="7368234" y="4057116"/>
              <a:chExt cx="393391" cy="408488"/>
            </a:xfrm>
          </p:grpSpPr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70C5D20E-8673-6146-BBDC-A2A9D8A60EB2}"/>
                  </a:ext>
                </a:extLst>
              </p:cNvPr>
              <p:cNvSpPr/>
              <p:nvPr/>
            </p:nvSpPr>
            <p:spPr>
              <a:xfrm>
                <a:off x="7368234" y="4057116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4" name="TextBox 193">
                    <a:extLst>
                      <a:ext uri="{FF2B5EF4-FFF2-40B4-BE49-F238E27FC236}">
                        <a16:creationId xmlns:a16="http://schemas.microsoft.com/office/drawing/2014/main" id="{35EE8385-FBBB-194B-908D-CADAA31AB55A}"/>
                      </a:ext>
                    </a:extLst>
                  </p:cNvPr>
                  <p:cNvSpPr txBox="1"/>
                  <p:nvPr/>
                </p:nvSpPr>
                <p:spPr>
                  <a:xfrm>
                    <a:off x="7419673" y="4198095"/>
                    <a:ext cx="341952" cy="26750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bSup>
                        </m:oMath>
                      </m:oMathPara>
                    </a14:m>
                    <a:endParaRPr lang="de-DE" sz="1200" dirty="0"/>
                  </a:p>
                </p:txBody>
              </p:sp>
            </mc:Choice>
            <mc:Fallback xmlns="">
              <p:sp>
                <p:nvSpPr>
                  <p:cNvPr id="125" name="TextBox 124">
                    <a:extLst>
                      <a:ext uri="{FF2B5EF4-FFF2-40B4-BE49-F238E27FC236}">
                        <a16:creationId xmlns:a16="http://schemas.microsoft.com/office/drawing/2014/main" id="{3FA88578-2526-BD43-A0D5-19FE204AC7A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19673" y="4198095"/>
                    <a:ext cx="341952" cy="267509"/>
                  </a:xfrm>
                  <a:prstGeom prst="rect">
                    <a:avLst/>
                  </a:prstGeom>
                  <a:blipFill>
                    <a:blip r:embed="rId26"/>
                    <a:stretch>
                      <a:fillRect l="-16000" b="-21053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9" name="TextBox 188">
                  <a:extLst>
                    <a:ext uri="{FF2B5EF4-FFF2-40B4-BE49-F238E27FC236}">
                      <a16:creationId xmlns:a16="http://schemas.microsoft.com/office/drawing/2014/main" id="{3E7570C2-F1BF-4149-BAAE-293961B4240A}"/>
                    </a:ext>
                  </a:extLst>
                </p:cNvPr>
                <p:cNvSpPr txBox="1"/>
                <p:nvPr/>
              </p:nvSpPr>
              <p:spPr>
                <a:xfrm>
                  <a:off x="6776894" y="4612123"/>
                  <a:ext cx="1152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6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600" b="0" i="1" smtClean="0">
                                <a:latin typeface="Cambria Math" panose="02040503050406030204" pitchFamily="18" charset="0"/>
                              </a:rPr>
                              <m:t>𝑇𝑟𝑒𝑎𝑡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600" dirty="0"/>
                </a:p>
              </p:txBody>
            </p:sp>
          </mc:Choice>
          <mc:Fallback xmlns="">
            <p:sp>
              <p:nvSpPr>
                <p:cNvPr id="120" name="TextBox 119">
                  <a:extLst>
                    <a:ext uri="{FF2B5EF4-FFF2-40B4-BE49-F238E27FC236}">
                      <a16:creationId xmlns:a16="http://schemas.microsoft.com/office/drawing/2014/main" id="{57A51E42-379B-EC4C-B47E-8C6C396E02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6894" y="4612123"/>
                  <a:ext cx="1152000" cy="415661"/>
                </a:xfrm>
                <a:prstGeom prst="ellipse">
                  <a:avLst/>
                </a:prstGeom>
                <a:blipFill>
                  <a:blip r:embed="rId2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0" name="TextBox 189">
                  <a:extLst>
                    <a:ext uri="{FF2B5EF4-FFF2-40B4-BE49-F238E27FC236}">
                      <a16:creationId xmlns:a16="http://schemas.microsoft.com/office/drawing/2014/main" id="{EABFF884-9367-694C-88A1-E5D9F4E17FDF}"/>
                    </a:ext>
                  </a:extLst>
                </p:cNvPr>
                <p:cNvSpPr txBox="1"/>
                <p:nvPr/>
              </p:nvSpPr>
              <p:spPr>
                <a:xfrm>
                  <a:off x="5972738" y="4210154"/>
                  <a:ext cx="1152000" cy="415661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6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90" name="TextBox 189">
                  <a:extLst>
                    <a:ext uri="{FF2B5EF4-FFF2-40B4-BE49-F238E27FC236}">
                      <a16:creationId xmlns:a16="http://schemas.microsoft.com/office/drawing/2014/main" id="{EABFF884-9367-694C-88A1-E5D9F4E17F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72738" y="4210154"/>
                  <a:ext cx="1152000" cy="415661"/>
                </a:xfrm>
                <a:prstGeom prst="ellipse">
                  <a:avLst/>
                </a:prstGeom>
                <a:blipFill>
                  <a:blip r:embed="rId28"/>
                  <a:stretch>
                    <a:fillRect/>
                  </a:stretch>
                </a:blipFill>
                <a:ln w="952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1" name="TextBox 190">
                  <a:extLst>
                    <a:ext uri="{FF2B5EF4-FFF2-40B4-BE49-F238E27FC236}">
                      <a16:creationId xmlns:a16="http://schemas.microsoft.com/office/drawing/2014/main" id="{9B46932F-4D5B-B843-A247-667781717DA6}"/>
                    </a:ext>
                  </a:extLst>
                </p:cNvPr>
                <p:cNvSpPr txBox="1"/>
                <p:nvPr/>
              </p:nvSpPr>
              <p:spPr>
                <a:xfrm>
                  <a:off x="5982945" y="5490252"/>
                  <a:ext cx="1152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6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600" b="0" i="1" smtClean="0"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6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22" name="TextBox 121">
                  <a:extLst>
                    <a:ext uri="{FF2B5EF4-FFF2-40B4-BE49-F238E27FC236}">
                      <a16:creationId xmlns:a16="http://schemas.microsoft.com/office/drawing/2014/main" id="{481FF8BA-ABA2-F040-B4CD-87C84B40B6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82945" y="5490252"/>
                  <a:ext cx="1152000" cy="415661"/>
                </a:xfrm>
                <a:prstGeom prst="ellipse">
                  <a:avLst/>
                </a:prstGeom>
                <a:blipFill>
                  <a:blip r:embed="rId2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BC898CC0-0D75-FB42-ACB8-D3F4E209B46A}"/>
                </a:ext>
              </a:extLst>
            </p:cNvPr>
            <p:cNvCxnSpPr>
              <a:cxnSpLocks/>
              <a:stCxn id="195" idx="2"/>
              <a:endCxn id="191" idx="0"/>
            </p:cNvCxnSpPr>
            <p:nvPr/>
          </p:nvCxnSpPr>
          <p:spPr>
            <a:xfrm>
              <a:off x="6375599" y="5174479"/>
              <a:ext cx="183345" cy="31577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580544D6-9748-DF40-A957-4D5CE3710E22}"/>
              </a:ext>
            </a:extLst>
          </p:cNvPr>
          <p:cNvGrpSpPr/>
          <p:nvPr/>
        </p:nvGrpSpPr>
        <p:grpSpPr>
          <a:xfrm>
            <a:off x="9029740" y="4269045"/>
            <a:ext cx="1048155" cy="1403042"/>
            <a:chOff x="12118011" y="2249938"/>
            <a:chExt cx="1182588" cy="1582991"/>
          </a:xfrm>
        </p:grpSpPr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D395D29B-31DA-4C4A-9CAC-DD12B232615E}"/>
                </a:ext>
              </a:extLst>
            </p:cNvPr>
            <p:cNvSpPr/>
            <p:nvPr/>
          </p:nvSpPr>
          <p:spPr>
            <a:xfrm>
              <a:off x="12386879" y="2484239"/>
              <a:ext cx="144000" cy="144000"/>
            </a:xfrm>
            <a:prstGeom prst="rect">
              <a:avLst/>
            </a:prstGeom>
            <a:solidFill>
              <a:schemeClr val="tx2">
                <a:lumMod val="9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7" name="TextBox 176">
                  <a:extLst>
                    <a:ext uri="{FF2B5EF4-FFF2-40B4-BE49-F238E27FC236}">
                      <a16:creationId xmlns:a16="http://schemas.microsoft.com/office/drawing/2014/main" id="{30280F51-EB43-844E-A6A8-857B287252F6}"/>
                    </a:ext>
                  </a:extLst>
                </p:cNvPr>
                <p:cNvSpPr txBox="1"/>
                <p:nvPr/>
              </p:nvSpPr>
              <p:spPr>
                <a:xfrm>
                  <a:off x="12348309" y="2249938"/>
                  <a:ext cx="207365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2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</m:oMath>
                    </m:oMathPara>
                  </a14:m>
                  <a:endParaRPr lang="de-DE" sz="1200" dirty="0"/>
                </a:p>
              </p:txBody>
            </p:sp>
          </mc:Choice>
          <mc:Fallback xmlns="">
            <p:sp>
              <p:nvSpPr>
                <p:cNvPr id="130" name="TextBox 129">
                  <a:extLst>
                    <a:ext uri="{FF2B5EF4-FFF2-40B4-BE49-F238E27FC236}">
                      <a16:creationId xmlns:a16="http://schemas.microsoft.com/office/drawing/2014/main" id="{E550A1C3-5558-8242-9325-20695BA2F7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48309" y="2249938"/>
                  <a:ext cx="207365" cy="215444"/>
                </a:xfrm>
                <a:prstGeom prst="rect">
                  <a:avLst/>
                </a:prstGeom>
                <a:blipFill>
                  <a:blip r:embed="rId30"/>
                  <a:stretch>
                    <a:fillRect l="-25000" b="-25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83C13749-38AA-694F-9022-57F34692E920}"/>
                </a:ext>
              </a:extLst>
            </p:cNvPr>
            <p:cNvCxnSpPr>
              <a:cxnSpLocks/>
              <a:stCxn id="279" idx="6"/>
              <a:endCxn id="176" idx="1"/>
            </p:cNvCxnSpPr>
            <p:nvPr/>
          </p:nvCxnSpPr>
          <p:spPr>
            <a:xfrm flipV="1">
              <a:off x="12118011" y="2556239"/>
              <a:ext cx="268868" cy="1541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E3185E0B-9FE1-C546-9DA0-E8EF5A9A071B}"/>
                </a:ext>
              </a:extLst>
            </p:cNvPr>
            <p:cNvCxnSpPr>
              <a:cxnSpLocks/>
              <a:stCxn id="280" idx="6"/>
              <a:endCxn id="176" idx="2"/>
            </p:cNvCxnSpPr>
            <p:nvPr/>
          </p:nvCxnSpPr>
          <p:spPr>
            <a:xfrm flipV="1">
              <a:off x="12118016" y="2628239"/>
              <a:ext cx="340864" cy="120469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66785A9D-8031-CE4C-9B4D-369BD70DEDBA}"/>
                </a:ext>
              </a:extLst>
            </p:cNvPr>
            <p:cNvCxnSpPr>
              <a:cxnSpLocks/>
              <a:stCxn id="176" idx="3"/>
              <a:endCxn id="190" idx="2"/>
            </p:cNvCxnSpPr>
            <p:nvPr/>
          </p:nvCxnSpPr>
          <p:spPr>
            <a:xfrm flipV="1">
              <a:off x="12530879" y="2554592"/>
              <a:ext cx="769720" cy="1647"/>
            </a:xfrm>
            <a:prstGeom prst="lin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53895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" grpId="0" animBg="1"/>
      <p:bldP spid="270" grpId="0" animBg="1"/>
      <p:bldP spid="271" grpId="0"/>
      <p:bldP spid="14" grpId="0" animBg="1"/>
      <p:bldP spid="17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BF771-AF1E-044C-8F91-784784FF6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Jtrees und JT um mit der Zeit zu gehen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39C8A8-2A43-EA43-8E15-36558C75DA1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/>
                  <a:t>Ermöglicht auch effiziente Beantwortung von mehreren Anfragen pro Zeitscheibe</a:t>
                </a:r>
              </a:p>
              <a:p>
                <a:r>
                  <a:rPr lang="de-DE" dirty="0"/>
                  <a:t>Anpassung für die Dynamik: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 in einem Cluster vorkommen lassen</a:t>
                </a:r>
              </a:p>
              <a:p>
                <a:pPr lvl="1"/>
                <a:r>
                  <a:rPr lang="de-DE" dirty="0"/>
                  <a:t>Vermeidet wiederkehrende große </a:t>
                </a:r>
                <a:r>
                  <a:rPr lang="de-DE" dirty="0" err="1"/>
                  <a:t>Subgraph</a:t>
                </a:r>
                <a:r>
                  <a:rPr lang="de-DE" dirty="0"/>
                  <a:t>-Anfrage</a:t>
                </a:r>
              </a:p>
              <a:p>
                <a:pPr lvl="1"/>
                <a:r>
                  <a:rPr lang="de-DE" dirty="0"/>
                  <a:t>Im Faktormodell: Faktor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de-DE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b="1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𝑰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p>
                      </m:e>
                    </m:d>
                  </m:oMath>
                </a14:m>
                <a:r>
                  <a:rPr lang="de-DE" dirty="0"/>
                  <a:t> vor dem Bau des Jtrees zum Modell hinzufügen</a:t>
                </a:r>
              </a:p>
              <a:p>
                <a:pPr lvl="2"/>
                <a:r>
                  <a:rPr lang="de-DE" dirty="0"/>
                  <a:t>Potentiale in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de-DE" dirty="0"/>
                  <a:t> irrelevant für Bau, können also </a:t>
                </a:r>
                <a:r>
                  <a:rPr lang="de-DE" dirty="0" err="1"/>
                  <a:t>unspezifiziert</a:t>
                </a:r>
                <a:r>
                  <a:rPr lang="de-DE" dirty="0"/>
                  <a:t> gelassen werden</a:t>
                </a:r>
                <a:endParaRPr lang="de-DE" dirty="0">
                  <a:ea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de-DE" dirty="0"/>
                  <a:t> kann nach dem Bau entfernt werden</a:t>
                </a:r>
              </a:p>
              <a:p>
                <a:pPr lvl="3"/>
                <a:r>
                  <a:rPr lang="de-DE" dirty="0"/>
                  <a:t>Wenn nicht entfernt, Potentiale in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de-DE" dirty="0"/>
                  <a:t> uniform verteilt</a:t>
                </a:r>
              </a:p>
              <a:p>
                <a:pPr lvl="1"/>
                <a:r>
                  <a:rPr lang="de-DE" dirty="0"/>
                  <a:t>Im BN: Beim Moralisieren des BNs,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 vollständig miteinander verbinden</a:t>
                </a:r>
              </a:p>
              <a:p>
                <a:pPr lvl="1"/>
                <a:r>
                  <a:rPr lang="de-DE" dirty="0">
                    <a:ea typeface="Cambria Math" panose="02040503050406030204" pitchFamily="18" charset="0"/>
                  </a:rPr>
                  <a:t>Stellt sicher, dass ein Cluster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𝑪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enthält (Jtree Eigenschaft 2), i.e.,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</m:d>
                      </m:sup>
                    </m:sSup>
                    <m:r>
                      <a:rPr lang="de-DE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r>
                      <a:rPr lang="de-DE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𝑪</m:t>
                    </m:r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lvl="2"/>
                <a:r>
                  <a:rPr lang="de-DE" dirty="0">
                    <a:ea typeface="Cambria Math" panose="02040503050406030204" pitchFamily="18" charset="0"/>
                  </a:rPr>
                  <a:t>Dieses Cluster trennt die Zeitscheiben voneinander</a:t>
                </a:r>
              </a:p>
              <a:p>
                <a:pPr lvl="2"/>
                <a:r>
                  <a:rPr lang="de-DE" dirty="0">
                    <a:ea typeface="Cambria Math" panose="02040503050406030204" pitchFamily="18" charset="0"/>
                  </a:rPr>
                  <a:t>So genanntes </a:t>
                </a:r>
                <a:r>
                  <a:rPr lang="de-DE" dirty="0">
                    <a:solidFill>
                      <a:schemeClr val="accent6"/>
                    </a:solidFill>
                    <a:ea typeface="Cambria Math" panose="02040503050406030204" pitchFamily="18" charset="0"/>
                  </a:rPr>
                  <a:t>Outcluster</a:t>
                </a:r>
                <a:r>
                  <a:rPr lang="de-DE" dirty="0">
                    <a:ea typeface="Cambria Math" panose="02040503050406030204" pitchFamily="18" charset="0"/>
                  </a:rPr>
                  <a:t>, da hier Nachricht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</a:t>
                </a:r>
                <a:br>
                  <a:rPr lang="de-DE" dirty="0">
                    <a:ea typeface="Cambria Math" panose="02040503050406030204" pitchFamily="18" charset="0"/>
                  </a:rPr>
                </a:br>
                <a:r>
                  <a:rPr lang="de-DE" dirty="0">
                    <a:ea typeface="Cambria Math" panose="02040503050406030204" pitchFamily="18" charset="0"/>
                  </a:rPr>
                  <a:t>über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berechnet und losgeschickt wird (</a:t>
                </a:r>
                <a:r>
                  <a:rPr lang="de-DE" i="1" u="sng" dirty="0" err="1">
                    <a:ea typeface="Cambria Math" panose="02040503050406030204" pitchFamily="18" charset="0"/>
                  </a:rPr>
                  <a:t>out</a:t>
                </a:r>
                <a:r>
                  <a:rPr lang="de-DE" i="1" dirty="0" err="1">
                    <a:ea typeface="Cambria Math" panose="02040503050406030204" pitchFamily="18" charset="0"/>
                  </a:rPr>
                  <a:t>going</a:t>
                </a:r>
                <a:r>
                  <a:rPr lang="de-DE" dirty="0">
                    <a:ea typeface="Cambria Math" panose="02040503050406030204" pitchFamily="18" charset="0"/>
                  </a:rPr>
                  <a:t>)</a:t>
                </a:r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39C8A8-2A43-EA43-8E15-36558C75DA1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35" t="-2687" b="-417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388435-DA7F-E44A-9635-810EEDCAAB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41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0E7D2B-0542-9446-BE56-2CE7CC4BBE4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6DC85C-46C5-814E-BEB6-D73BB81B53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31974B4F-EBF7-A44C-A3A0-FDC89632E47F}"/>
              </a:ext>
            </a:extLst>
          </p:cNvPr>
          <p:cNvGrpSpPr/>
          <p:nvPr/>
        </p:nvGrpSpPr>
        <p:grpSpPr>
          <a:xfrm>
            <a:off x="7701318" y="4951923"/>
            <a:ext cx="4142682" cy="953991"/>
            <a:chOff x="7701318" y="1467318"/>
            <a:chExt cx="4142682" cy="953991"/>
          </a:xfrm>
        </p:grpSpPr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E84A31CB-457E-9241-8081-79A226E6BE24}"/>
                </a:ext>
              </a:extLst>
            </p:cNvPr>
            <p:cNvGrpSpPr/>
            <p:nvPr/>
          </p:nvGrpSpPr>
          <p:grpSpPr>
            <a:xfrm>
              <a:off x="7701318" y="1531845"/>
              <a:ext cx="4142682" cy="889464"/>
              <a:chOff x="7701318" y="2186248"/>
              <a:chExt cx="4142682" cy="889464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3D0EF7A-82AD-B042-86F7-A7571B7825F6}"/>
                  </a:ext>
                </a:extLst>
              </p:cNvPr>
              <p:cNvSpPr/>
              <p:nvPr/>
            </p:nvSpPr>
            <p:spPr>
              <a:xfrm>
                <a:off x="7701318" y="2186248"/>
                <a:ext cx="2803209" cy="889462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 dirty="0">
                  <a:solidFill>
                    <a:srgbClr val="87E1FF"/>
                  </a:solidFill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ED265DD-DA33-364A-8425-CC29968A36DF}"/>
                  </a:ext>
                </a:extLst>
              </p:cNvPr>
              <p:cNvSpPr/>
              <p:nvPr/>
            </p:nvSpPr>
            <p:spPr>
              <a:xfrm>
                <a:off x="10504528" y="2186250"/>
                <a:ext cx="1339472" cy="889462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2EA10368-5A47-1243-98FD-1E71744DFFE1}"/>
                      </a:ext>
                    </a:extLst>
                  </p:cNvPr>
                  <p:cNvSpPr txBox="1"/>
                  <p:nvPr/>
                </p:nvSpPr>
                <p:spPr>
                  <a:xfrm>
                    <a:off x="7757345" y="2240112"/>
                    <a:ext cx="1091641" cy="781731"/>
                  </a:xfrm>
                  <a:prstGeom prst="cloud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de-DE" sz="1600" dirty="0"/>
                      <a:t>Rest von </a:t>
                    </a: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de-DE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6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oMath>
                    </a14:m>
                    <a:endParaRPr lang="de-DE" sz="1600" dirty="0"/>
                  </a:p>
                </p:txBody>
              </p:sp>
            </mc:Choice>
            <mc:Fallback xmlns=""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2EA10368-5A47-1243-98FD-1E71744DFFE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757345" y="2240112"/>
                    <a:ext cx="1091641" cy="781731"/>
                  </a:xfrm>
                  <a:prstGeom prst="cloud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F0CAD17C-393B-E745-8411-9235711F0A98}"/>
                  </a:ext>
                </a:extLst>
              </p:cNvPr>
              <p:cNvCxnSpPr>
                <a:cxnSpLocks/>
                <a:stCxn id="44" idx="0"/>
                <a:endCxn id="53" idx="2"/>
              </p:cNvCxnSpPr>
              <p:nvPr/>
            </p:nvCxnSpPr>
            <p:spPr>
              <a:xfrm>
                <a:off x="8848076" y="2630978"/>
                <a:ext cx="381471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73789681-780C-3C44-85D6-E4918C37407B}"/>
                  </a:ext>
                </a:extLst>
              </p:cNvPr>
              <p:cNvCxnSpPr>
                <a:cxnSpLocks/>
                <a:stCxn id="53" idx="6"/>
                <a:endCxn id="102" idx="2"/>
              </p:cNvCxnSpPr>
              <p:nvPr/>
            </p:nvCxnSpPr>
            <p:spPr>
              <a:xfrm flipV="1">
                <a:off x="10250591" y="2626083"/>
                <a:ext cx="417839" cy="4895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3" name="TextBox 52">
                    <a:extLst>
                      <a:ext uri="{FF2B5EF4-FFF2-40B4-BE49-F238E27FC236}">
                        <a16:creationId xmlns:a16="http://schemas.microsoft.com/office/drawing/2014/main" id="{9E8A1FBC-30F4-4849-B3AF-CB753648C13B}"/>
                      </a:ext>
                    </a:extLst>
                  </p:cNvPr>
                  <p:cNvSpPr txBox="1"/>
                  <p:nvPr/>
                </p:nvSpPr>
                <p:spPr>
                  <a:xfrm>
                    <a:off x="9229547" y="2446773"/>
                    <a:ext cx="1021044" cy="368410"/>
                  </a:xfrm>
                  <a:prstGeom prst="ellipse">
                    <a:avLst/>
                  </a:prstGeom>
                  <a:solidFill>
                    <a:schemeClr val="accent6"/>
                  </a:solidFill>
                  <a:ln w="19050"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16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𝑰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sup>
                          </m:sSup>
                          <m:r>
                            <a:rPr lang="de-DE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∪</m:t>
                          </m:r>
                          <m:sSup>
                            <m:sSupPr>
                              <m:ctrlPr>
                                <a:rPr lang="de-DE" sz="1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p>
                              <m:r>
                                <a:rPr lang="de-DE" sz="1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oMath>
                      </m:oMathPara>
                    </a14:m>
                    <a:endParaRPr lang="de-DE" sz="1600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3" name="TextBox 52">
                    <a:extLst>
                      <a:ext uri="{FF2B5EF4-FFF2-40B4-BE49-F238E27FC236}">
                        <a16:creationId xmlns:a16="http://schemas.microsoft.com/office/drawing/2014/main" id="{9E8A1FBC-30F4-4849-B3AF-CB753648C13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29547" y="2446773"/>
                    <a:ext cx="1021044" cy="368410"/>
                  </a:xfrm>
                  <a:prstGeom prst="ellipse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ln w="19050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2" name="TextBox 101">
                    <a:extLst>
                      <a:ext uri="{FF2B5EF4-FFF2-40B4-BE49-F238E27FC236}">
                        <a16:creationId xmlns:a16="http://schemas.microsoft.com/office/drawing/2014/main" id="{FFE94C1A-7597-C349-8444-C95EFD759846}"/>
                      </a:ext>
                    </a:extLst>
                  </p:cNvPr>
                  <p:cNvSpPr txBox="1"/>
                  <p:nvPr/>
                </p:nvSpPr>
                <p:spPr>
                  <a:xfrm>
                    <a:off x="10665044" y="2425990"/>
                    <a:ext cx="1091641" cy="400186"/>
                  </a:xfrm>
                  <a:prstGeom prst="cloud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e>
                              </m:d>
                            </m:sup>
                          </m:sSup>
                        </m:oMath>
                      </m:oMathPara>
                    </a14:m>
                    <a:endParaRPr lang="de-DE" sz="1600" dirty="0"/>
                  </a:p>
                </p:txBody>
              </p:sp>
            </mc:Choice>
            <mc:Fallback xmlns="">
              <p:sp>
                <p:nvSpPr>
                  <p:cNvPr id="102" name="TextBox 101">
                    <a:extLst>
                      <a:ext uri="{FF2B5EF4-FFF2-40B4-BE49-F238E27FC236}">
                        <a16:creationId xmlns:a16="http://schemas.microsoft.com/office/drawing/2014/main" id="{FFE94C1A-7597-C349-8444-C95EFD75984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665044" y="2425990"/>
                    <a:ext cx="1091641" cy="400186"/>
                  </a:xfrm>
                  <a:prstGeom prst="cloud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0A5BD842-44A8-7242-9FD2-4DC7F7E68BE0}"/>
                    </a:ext>
                  </a:extLst>
                </p:cNvPr>
                <p:cNvSpPr/>
                <p:nvPr/>
              </p:nvSpPr>
              <p:spPr>
                <a:xfrm>
                  <a:off x="10250591" y="1610451"/>
                  <a:ext cx="518540" cy="32226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0A5BD842-44A8-7242-9FD2-4DC7F7E68BE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50591" y="1610451"/>
                  <a:ext cx="518540" cy="322268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E12D3ED4-5A90-F948-A7CB-D3E1954353D4}"/>
                    </a:ext>
                  </a:extLst>
                </p:cNvPr>
                <p:cNvSpPr txBox="1"/>
                <p:nvPr/>
              </p:nvSpPr>
              <p:spPr>
                <a:xfrm>
                  <a:off x="9147342" y="1467318"/>
                  <a:ext cx="1416029" cy="36144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1" i="1" smtClean="0"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p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Sup>
                          <m:sSubSupPr>
                            <m:ctrlPr>
                              <a:rPr lang="de-DE" sz="1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𝑜𝑢𝑡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bSup>
                        <m:r>
                          <a:rPr lang="de-DE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∖</m:t>
                        </m:r>
                        <m:sSup>
                          <m:sSup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1" i="1">
                                <a:latin typeface="Cambria Math" panose="02040503050406030204" pitchFamily="18" charset="0"/>
                              </a:rPr>
                              <m:t>𝑰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E12D3ED4-5A90-F948-A7CB-D3E1954353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47342" y="1467318"/>
                  <a:ext cx="1416029" cy="361446"/>
                </a:xfrm>
                <a:prstGeom prst="rect">
                  <a:avLst/>
                </a:prstGeom>
                <a:blipFill>
                  <a:blip r:embed="rId8"/>
                  <a:stretch>
                    <a:fillRect b="-689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0117517-BB3D-8E4D-90D3-5030F743431B}"/>
                  </a:ext>
                </a:extLst>
              </p:cNvPr>
              <p:cNvSpPr/>
              <p:nvPr/>
            </p:nvSpPr>
            <p:spPr>
              <a:xfrm>
                <a:off x="9456304" y="5588090"/>
                <a:ext cx="567527" cy="3586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b="1" i="1" smtClean="0"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  <m:sup>
                          <m:d>
                            <m:dPr>
                              <m:ctrlPr>
                                <a:rPr lang="de-DE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0117517-BB3D-8E4D-90D3-5030F74343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6304" y="5588090"/>
                <a:ext cx="567527" cy="35862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001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BF771-AF1E-044C-8F91-784784FF6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Jtrees und JT um mit der Zeit zu gehen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39C8A8-2A43-EA43-8E15-36558C75DA1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/>
                  <a:t>Da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 über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 zu einem Cluster im Jtree für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de-DE" dirty="0"/>
                  <a:t> hinzugefügt werden muss, braucht </a:t>
                </a:r>
                <a:br>
                  <a:rPr lang="de-DE" dirty="0"/>
                </a:br>
                <a:r>
                  <a:rPr lang="de-DE" dirty="0"/>
                  <a:t>man auch ein Cluster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𝑪</m:t>
                    </m:r>
                  </m:oMath>
                </a14:m>
                <a:r>
                  <a:rPr lang="de-DE" dirty="0"/>
                  <a:t>, welches das Interface zur vorherigen Zeitscheibe enthält</a:t>
                </a:r>
              </a:p>
              <a:p>
                <a:pPr lvl="1"/>
                <a:r>
                  <a:rPr lang="de-DE" dirty="0">
                    <a:ea typeface="Cambria Math" panose="02040503050406030204" pitchFamily="18" charset="0"/>
                  </a:rPr>
                  <a:t>So genanntes </a:t>
                </a:r>
                <a:r>
                  <a:rPr lang="de-DE" dirty="0">
                    <a:solidFill>
                      <a:schemeClr val="accent5"/>
                    </a:solidFill>
                    <a:ea typeface="Cambria Math" panose="02040503050406030204" pitchFamily="18" charset="0"/>
                  </a:rPr>
                  <a:t>Incluster</a:t>
                </a:r>
                <a:r>
                  <a:rPr lang="de-DE" dirty="0">
                    <a:ea typeface="Cambria Math" panose="02040503050406030204" pitchFamily="18" charset="0"/>
                  </a:rPr>
                  <a:t>, da hier Nachricht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über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1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ankommt (</a:t>
                </a:r>
                <a:r>
                  <a:rPr lang="de-DE" i="1" u="sng" dirty="0" err="1">
                    <a:ea typeface="Cambria Math" panose="02040503050406030204" pitchFamily="18" charset="0"/>
                  </a:rPr>
                  <a:t>in</a:t>
                </a:r>
                <a:r>
                  <a:rPr lang="de-DE" i="1" dirty="0" err="1">
                    <a:ea typeface="Cambria Math" panose="02040503050406030204" pitchFamily="18" charset="0"/>
                  </a:rPr>
                  <a:t>coming</a:t>
                </a:r>
                <a:r>
                  <a:rPr lang="de-DE" dirty="0">
                    <a:ea typeface="Cambria Math" panose="02040503050406030204" pitchFamily="18" charset="0"/>
                  </a:rPr>
                  <a:t>)</a:t>
                </a:r>
              </a:p>
              <a:p>
                <a:pPr lvl="1"/>
                <a:r>
                  <a:rPr lang="de-DE" dirty="0"/>
                  <a:t>Im Faktormodell: Auch ein Faktor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de-DE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b="1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𝑰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2400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  <m:r>
                                  <a:rPr lang="de-DE" b="0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p>
                      </m:e>
                    </m:d>
                  </m:oMath>
                </a14:m>
                <a:r>
                  <a:rPr lang="de-DE" dirty="0"/>
                  <a:t> vor dem Bau des Jtrees zum Modell hinzufügen</a:t>
                </a:r>
              </a:p>
              <a:p>
                <a:pPr lvl="2"/>
                <a:r>
                  <a:rPr lang="de-DE" dirty="0"/>
                  <a:t>Es gilt wieder, Potentiale in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de-DE" dirty="0"/>
                  <a:t> irrelevant für Bau, können also </a:t>
                </a:r>
                <a:r>
                  <a:rPr lang="de-DE" dirty="0" err="1"/>
                  <a:t>unspezifiziert</a:t>
                </a:r>
                <a:r>
                  <a:rPr lang="de-DE" dirty="0"/>
                  <a:t> gelassen werden</a:t>
                </a:r>
                <a:endParaRPr lang="de-DE" dirty="0">
                  <a:ea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de-DE" dirty="0"/>
                  <a:t> kann nach dem Bau entfernt werden; wenn nicht entfernt, Potentiale in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de-DE" dirty="0"/>
                  <a:t> uniform verteilt</a:t>
                </a:r>
              </a:p>
              <a:p>
                <a:pPr lvl="1"/>
                <a:r>
                  <a:rPr lang="de-DE" dirty="0"/>
                  <a:t>Im BN: Beim Moralisieren des BNs, </a:t>
                </a:r>
                <a:br>
                  <a:rPr lang="de-DE" dirty="0"/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de-DE" b="1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40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  <m:r>
                              <a:rPr lang="de-DE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 vollständig miteinander verbinden</a:t>
                </a:r>
              </a:p>
              <a:p>
                <a:pPr lvl="1"/>
                <a:r>
                  <a:rPr lang="de-DE" dirty="0">
                    <a:ea typeface="Cambria Math" panose="02040503050406030204" pitchFamily="18" charset="0"/>
                  </a:rPr>
                  <a:t>Stellt sicher, dass ein Cluster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𝑪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1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40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  <m:r>
                              <a:rPr lang="de-DE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</a:t>
                </a:r>
                <a:br>
                  <a:rPr lang="de-DE" dirty="0">
                    <a:ea typeface="Cambria Math" panose="02040503050406030204" pitchFamily="18" charset="0"/>
                  </a:rPr>
                </a:br>
                <a:r>
                  <a:rPr lang="de-DE" dirty="0">
                    <a:ea typeface="Cambria Math" panose="02040503050406030204" pitchFamily="18" charset="0"/>
                  </a:rPr>
                  <a:t>enthält (Jtree Eigenschaft 2), i.e.,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1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000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  <m:r>
                              <a:rPr lang="de-DE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sup>
                    </m:sSup>
                    <m:r>
                      <a:rPr lang="de-DE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r>
                      <a:rPr lang="de-DE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𝑪</m:t>
                    </m:r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de-DE" dirty="0">
                    <a:ea typeface="Cambria Math" panose="02040503050406030204" pitchFamily="18" charset="0"/>
                  </a:rPr>
                  <a:t>In jeder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Zeitscheibe, </a:t>
                </a:r>
                <a:br>
                  <a:rPr lang="de-DE" dirty="0">
                    <a:ea typeface="Cambria Math" panose="02040503050406030204" pitchFamily="18" charset="0"/>
                  </a:rPr>
                </a:br>
                <a:r>
                  <a:rPr lang="de-DE" dirty="0">
                    <a:ea typeface="Cambria Math" panose="02040503050406030204" pitchFamily="18" charset="0"/>
                  </a:rPr>
                  <a:t>In- und Outcluster vorhanden</a:t>
                </a:r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39C8A8-2A43-EA43-8E15-36558C75DA1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35" t="-2090" b="-328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388435-DA7F-E44A-9635-810EEDCAAB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42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0E7D2B-0542-9446-BE56-2CE7CC4BBE4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6DC85C-46C5-814E-BEB6-D73BB81B53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59B677DA-8C95-BB4D-B541-29F0BCD103B0}"/>
              </a:ext>
            </a:extLst>
          </p:cNvPr>
          <p:cNvGrpSpPr/>
          <p:nvPr/>
        </p:nvGrpSpPr>
        <p:grpSpPr>
          <a:xfrm>
            <a:off x="6358448" y="3993719"/>
            <a:ext cx="5485552" cy="889464"/>
            <a:chOff x="6033658" y="1531845"/>
            <a:chExt cx="5485552" cy="88946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C89C33B-E506-214C-B862-20261E519783}"/>
                </a:ext>
              </a:extLst>
            </p:cNvPr>
            <p:cNvSpPr/>
            <p:nvPr/>
          </p:nvSpPr>
          <p:spPr>
            <a:xfrm>
              <a:off x="6033658" y="1531845"/>
              <a:ext cx="2652067" cy="88946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rgbClr val="87E1FF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ACB6169-0AFD-D541-BA09-B4A2645A75D6}"/>
                </a:ext>
              </a:extLst>
            </p:cNvPr>
            <p:cNvSpPr/>
            <p:nvPr/>
          </p:nvSpPr>
          <p:spPr>
            <a:xfrm>
              <a:off x="8685725" y="1531847"/>
              <a:ext cx="2833485" cy="88946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147ABF0B-C537-C646-A295-72851033706A}"/>
                    </a:ext>
                  </a:extLst>
                </p:cNvPr>
                <p:cNvSpPr txBox="1"/>
                <p:nvPr/>
              </p:nvSpPr>
              <p:spPr>
                <a:xfrm>
                  <a:off x="6150820" y="1585709"/>
                  <a:ext cx="1091641" cy="781731"/>
                </a:xfrm>
                <a:prstGeom prst="cloud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de-DE" sz="1600" dirty="0"/>
                    <a:t>Rest von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p>
                          <m:d>
                            <m:d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</m:oMath>
                  </a14:m>
                  <a:endParaRPr lang="de-DE" sz="1600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147ABF0B-C537-C646-A295-7285103370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50820" y="1585709"/>
                  <a:ext cx="1091641" cy="781731"/>
                </a:xfrm>
                <a:prstGeom prst="cloud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537CC4B-BB87-494C-ABEC-FF515129D4A8}"/>
                </a:ext>
              </a:extLst>
            </p:cNvPr>
            <p:cNvCxnSpPr>
              <a:cxnSpLocks/>
              <a:stCxn id="21" idx="0"/>
              <a:endCxn id="24" idx="2"/>
            </p:cNvCxnSpPr>
            <p:nvPr/>
          </p:nvCxnSpPr>
          <p:spPr>
            <a:xfrm>
              <a:off x="7241551" y="1976575"/>
              <a:ext cx="29697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D4EC8D1-70D7-D649-AC65-7AAC5B0D9EF4}"/>
                </a:ext>
              </a:extLst>
            </p:cNvPr>
            <p:cNvCxnSpPr>
              <a:cxnSpLocks/>
              <a:stCxn id="24" idx="6"/>
              <a:endCxn id="29" idx="2"/>
            </p:cNvCxnSpPr>
            <p:nvPr/>
          </p:nvCxnSpPr>
          <p:spPr>
            <a:xfrm flipV="1">
              <a:off x="8559569" y="1971680"/>
              <a:ext cx="296064" cy="4895"/>
            </a:xfrm>
            <a:prstGeom prst="line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46331734-E65B-5247-93AF-FECCB25D8B5C}"/>
                    </a:ext>
                  </a:extLst>
                </p:cNvPr>
                <p:cNvSpPr txBox="1"/>
                <p:nvPr/>
              </p:nvSpPr>
              <p:spPr>
                <a:xfrm>
                  <a:off x="7538525" y="1792370"/>
                  <a:ext cx="1021044" cy="368410"/>
                </a:xfrm>
                <a:prstGeom prst="ellipse">
                  <a:avLst/>
                </a:prstGeom>
                <a:solidFill>
                  <a:schemeClr val="accent6"/>
                </a:solidFill>
                <a:ln w="19050"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6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𝑰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6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  <m:r>
                          <a:rPr lang="de-DE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∪</m:t>
                        </m:r>
                        <m:sSup>
                          <m:sSupPr>
                            <m:ctrlPr>
                              <a:rPr lang="de-DE" sz="1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𝑹</m:t>
                            </m:r>
                          </m:e>
                          <m:sup>
                            <m:r>
                              <a:rPr lang="de-DE" sz="1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oMath>
                    </m:oMathPara>
                  </a14:m>
                  <a:endParaRPr lang="de-DE" sz="1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46331734-E65B-5247-93AF-FECCB25D8B5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38525" y="1792370"/>
                  <a:ext cx="1021044" cy="368410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190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07B8C5E3-658E-1F4A-9512-16372AFD842C}"/>
                    </a:ext>
                  </a:extLst>
                </p:cNvPr>
                <p:cNvSpPr txBox="1"/>
                <p:nvPr/>
              </p:nvSpPr>
              <p:spPr>
                <a:xfrm>
                  <a:off x="10316233" y="1577942"/>
                  <a:ext cx="1090800" cy="774995"/>
                </a:xfrm>
                <a:prstGeom prst="cloud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de-DE" sz="1600" b="0" dirty="0"/>
                    <a:t>Rest von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p>
                          <m:d>
                            <m:d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sup>
                      </m:sSup>
                    </m:oMath>
                  </a14:m>
                  <a:endParaRPr lang="de-DE" sz="1600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07B8C5E3-658E-1F4A-9512-16372AFD84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16233" y="1577942"/>
                  <a:ext cx="1090800" cy="774995"/>
                </a:xfrm>
                <a:prstGeom prst="cloud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2112DB5C-43B7-EA47-8520-334B67ABB418}"/>
                    </a:ext>
                  </a:extLst>
                </p:cNvPr>
                <p:cNvSpPr/>
                <p:nvPr/>
              </p:nvSpPr>
              <p:spPr>
                <a:xfrm>
                  <a:off x="8497105" y="1610451"/>
                  <a:ext cx="518540" cy="32226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2112DB5C-43B7-EA47-8520-334B67ABB41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97105" y="1610451"/>
                  <a:ext cx="518540" cy="322268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D59D36B-F874-A645-A15A-5CA1457C71AE}"/>
                </a:ext>
              </a:extLst>
            </p:cNvPr>
            <p:cNvCxnSpPr>
              <a:cxnSpLocks/>
              <a:stCxn id="29" idx="6"/>
              <a:endCxn id="25" idx="2"/>
            </p:cNvCxnSpPr>
            <p:nvPr/>
          </p:nvCxnSpPr>
          <p:spPr>
            <a:xfrm flipV="1">
              <a:off x="10020169" y="1965440"/>
              <a:ext cx="299448" cy="62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7C2CF8F2-D8F7-844A-A13C-50C2CBF5AF2C}"/>
                    </a:ext>
                  </a:extLst>
                </p:cNvPr>
                <p:cNvSpPr txBox="1"/>
                <p:nvPr/>
              </p:nvSpPr>
              <p:spPr>
                <a:xfrm>
                  <a:off x="8855633" y="1786841"/>
                  <a:ext cx="1164536" cy="369677"/>
                </a:xfrm>
                <a:prstGeom prst="ellipse">
                  <a:avLst/>
                </a:prstGeom>
                <a:solidFill>
                  <a:schemeClr val="accent5"/>
                </a:solidFill>
                <a:ln w="19050"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6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𝑰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6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  <m:r>
                          <a:rPr lang="de-DE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∪</m:t>
                        </m:r>
                        <m:sSup>
                          <m:sSupPr>
                            <m:ctrlPr>
                              <a:rPr lang="de-DE" sz="1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𝑹</m:t>
                            </m:r>
                          </m:e>
                          <m:sup>
                            <m:r>
                              <a:rPr lang="de-DE" sz="1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′′</m:t>
                            </m:r>
                          </m:sup>
                        </m:sSup>
                      </m:oMath>
                    </m:oMathPara>
                  </a14:m>
                  <a:endParaRPr lang="de-DE" sz="1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7C2CF8F2-D8F7-844A-A13C-50C2CBF5AF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55633" y="1786841"/>
                  <a:ext cx="1164536" cy="369677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190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A268EEF9-FA15-D846-951A-4E818F61169F}"/>
              </a:ext>
            </a:extLst>
          </p:cNvPr>
          <p:cNvGrpSpPr/>
          <p:nvPr/>
        </p:nvGrpSpPr>
        <p:grpSpPr>
          <a:xfrm>
            <a:off x="6358448" y="5016450"/>
            <a:ext cx="5480269" cy="889464"/>
            <a:chOff x="3599999" y="2469541"/>
            <a:chExt cx="5480269" cy="889464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AB2F7ED-C21B-1C4D-9F92-3A1F5DAB0CBF}"/>
                </a:ext>
              </a:extLst>
            </p:cNvPr>
            <p:cNvSpPr/>
            <p:nvPr/>
          </p:nvSpPr>
          <p:spPr>
            <a:xfrm>
              <a:off x="3955982" y="2469541"/>
              <a:ext cx="4729743" cy="88946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rgbClr val="87E1FF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672FDBD-3F1D-1845-AF42-F1D8A697AAD2}"/>
                </a:ext>
              </a:extLst>
            </p:cNvPr>
            <p:cNvSpPr/>
            <p:nvPr/>
          </p:nvSpPr>
          <p:spPr>
            <a:xfrm>
              <a:off x="8685726" y="2469543"/>
              <a:ext cx="394542" cy="88946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A048E3C1-AF18-D74A-82B6-9304C2543DE2}"/>
                    </a:ext>
                  </a:extLst>
                </p:cNvPr>
                <p:cNvSpPr txBox="1"/>
                <p:nvPr/>
              </p:nvSpPr>
              <p:spPr>
                <a:xfrm>
                  <a:off x="5938543" y="2523405"/>
                  <a:ext cx="1091641" cy="774995"/>
                </a:xfrm>
                <a:prstGeom prst="cloud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de-DE" sz="1600" dirty="0"/>
                    <a:t>Rest von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p>
                          <m:d>
                            <m:d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</m:sup>
                      </m:sSup>
                    </m:oMath>
                  </a14:m>
                  <a:endParaRPr lang="de-DE" sz="1600" dirty="0"/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A048E3C1-AF18-D74A-82B6-9304C2543D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38543" y="2523405"/>
                  <a:ext cx="1091641" cy="774995"/>
                </a:xfrm>
                <a:prstGeom prst="cloud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D8EFEF2-240D-D949-85DC-4D0A4ECD5A2C}"/>
                </a:ext>
              </a:extLst>
            </p:cNvPr>
            <p:cNvCxnSpPr>
              <a:cxnSpLocks/>
              <a:stCxn id="47" idx="0"/>
              <a:endCxn id="50" idx="2"/>
            </p:cNvCxnSpPr>
            <p:nvPr/>
          </p:nvCxnSpPr>
          <p:spPr>
            <a:xfrm>
              <a:off x="7029274" y="2910903"/>
              <a:ext cx="381470" cy="400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7B9EA32A-F7B9-4245-B241-238EB6DD378C}"/>
                </a:ext>
              </a:extLst>
            </p:cNvPr>
            <p:cNvCxnSpPr>
              <a:cxnSpLocks/>
              <a:stCxn id="50" idx="6"/>
            </p:cNvCxnSpPr>
            <p:nvPr/>
          </p:nvCxnSpPr>
          <p:spPr>
            <a:xfrm flipV="1">
              <a:off x="8593167" y="2914271"/>
              <a:ext cx="297950" cy="634"/>
            </a:xfrm>
            <a:prstGeom prst="line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59703F4E-22F2-5D46-BA87-1B5215FFF00B}"/>
                    </a:ext>
                  </a:extLst>
                </p:cNvPr>
                <p:cNvSpPr txBox="1"/>
                <p:nvPr/>
              </p:nvSpPr>
              <p:spPr>
                <a:xfrm>
                  <a:off x="7410744" y="2730066"/>
                  <a:ext cx="1182423" cy="369677"/>
                </a:xfrm>
                <a:prstGeom prst="ellipse">
                  <a:avLst/>
                </a:prstGeom>
                <a:solidFill>
                  <a:schemeClr val="accent6"/>
                </a:solidFill>
                <a:ln w="19050"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6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𝑰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6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6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p>
                        <m:r>
                          <a:rPr lang="de-DE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∪</m:t>
                        </m:r>
                        <m:sSup>
                          <m:sSupPr>
                            <m:ctrlPr>
                              <a:rPr lang="de-DE" sz="1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𝑹</m:t>
                            </m:r>
                          </m:e>
                          <m:sup>
                            <m:r>
                              <a:rPr lang="de-DE" sz="1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oMath>
                    </m:oMathPara>
                  </a14:m>
                  <a:endParaRPr lang="de-DE" sz="1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59703F4E-22F2-5D46-BA87-1B5215FFF0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0744" y="2730066"/>
                  <a:ext cx="1182423" cy="369677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190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53F8BE5F-523C-ED40-891D-C3F473196E48}"/>
                    </a:ext>
                  </a:extLst>
                </p:cNvPr>
                <p:cNvSpPr/>
                <p:nvPr/>
              </p:nvSpPr>
              <p:spPr>
                <a:xfrm>
                  <a:off x="8431789" y="2548147"/>
                  <a:ext cx="525849" cy="32226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53F8BE5F-523C-ED40-891D-C3F473196E4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31789" y="2548147"/>
                  <a:ext cx="525849" cy="322268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38C0B89C-18A1-2D43-976E-EBAF8A4E8EF2}"/>
                </a:ext>
              </a:extLst>
            </p:cNvPr>
            <p:cNvSpPr/>
            <p:nvPr/>
          </p:nvSpPr>
          <p:spPr>
            <a:xfrm>
              <a:off x="3600000" y="2469542"/>
              <a:ext cx="355982" cy="88946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rgbClr val="C4F0FF"/>
                </a:solidFill>
              </a:endParaRP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250FA82-7872-D540-87AF-0729AFCDAA86}"/>
                </a:ext>
              </a:extLst>
            </p:cNvPr>
            <p:cNvCxnSpPr>
              <a:cxnSpLocks/>
              <a:stCxn id="56" idx="6"/>
              <a:endCxn id="47" idx="2"/>
            </p:cNvCxnSpPr>
            <p:nvPr/>
          </p:nvCxnSpPr>
          <p:spPr>
            <a:xfrm flipV="1">
              <a:off x="5544000" y="2910903"/>
              <a:ext cx="397929" cy="336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B001DEF0-9E6C-8240-A6CC-9184756DE454}"/>
                    </a:ext>
                  </a:extLst>
                </p:cNvPr>
                <p:cNvSpPr txBox="1"/>
                <p:nvPr/>
              </p:nvSpPr>
              <p:spPr>
                <a:xfrm>
                  <a:off x="4108502" y="2729432"/>
                  <a:ext cx="1435498" cy="369677"/>
                </a:xfrm>
                <a:prstGeom prst="ellipse">
                  <a:avLst/>
                </a:prstGeom>
                <a:solidFill>
                  <a:schemeClr val="accent5"/>
                </a:solidFill>
                <a:ln w="19050"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6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𝑰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6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6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  <m:r>
                                  <a:rPr lang="de-DE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p>
                        <m:r>
                          <a:rPr lang="de-DE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∪</m:t>
                        </m:r>
                        <m:sSup>
                          <m:sSupPr>
                            <m:ctrlPr>
                              <a:rPr lang="de-DE" sz="1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𝑹</m:t>
                            </m:r>
                          </m:e>
                          <m:sup>
                            <m:r>
                              <a:rPr lang="de-DE" sz="1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′′</m:t>
                            </m:r>
                          </m:sup>
                        </m:sSup>
                      </m:oMath>
                    </m:oMathPara>
                  </a14:m>
                  <a:endParaRPr lang="de-DE" sz="1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B001DEF0-9E6C-8240-A6CC-9184756DE4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08502" y="2729432"/>
                  <a:ext cx="1435498" cy="369677"/>
                </a:xfrm>
                <a:prstGeom prst="ellipse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 w="190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2C2A07DC-8836-6444-A928-80FF54B0B0B3}"/>
                </a:ext>
              </a:extLst>
            </p:cNvPr>
            <p:cNvCxnSpPr>
              <a:cxnSpLocks/>
              <a:endCxn id="56" idx="2"/>
            </p:cNvCxnSpPr>
            <p:nvPr/>
          </p:nvCxnSpPr>
          <p:spPr>
            <a:xfrm>
              <a:off x="3750590" y="2914271"/>
              <a:ext cx="357912" cy="0"/>
            </a:xfrm>
            <a:prstGeom prst="line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52D8476D-B109-9B42-A29F-AF6D3AC73189}"/>
                    </a:ext>
                  </a:extLst>
                </p:cNvPr>
                <p:cNvSpPr/>
                <p:nvPr/>
              </p:nvSpPr>
              <p:spPr>
                <a:xfrm>
                  <a:off x="3599999" y="2548147"/>
                  <a:ext cx="695768" cy="32226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52D8476D-B109-9B42-A29F-AF6D3AC7318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99999" y="2548147"/>
                  <a:ext cx="695768" cy="322268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46BC57CC-78BA-8C40-9C8C-24C7A83ADD27}"/>
                  </a:ext>
                </a:extLst>
              </p:cNvPr>
              <p:cNvSpPr/>
              <p:nvPr/>
            </p:nvSpPr>
            <p:spPr>
              <a:xfrm>
                <a:off x="8089157" y="4567049"/>
                <a:ext cx="567527" cy="3586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b="1" i="1" smtClean="0"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  <m:sup>
                          <m:d>
                            <m:dPr>
                              <m:ctrlPr>
                                <a:rPr lang="de-DE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46BC57CC-78BA-8C40-9C8C-24C7A83ADD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9157" y="4567049"/>
                <a:ext cx="567527" cy="35862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A6546540-A64D-554A-B2BC-9E47A657D55D}"/>
                  </a:ext>
                </a:extLst>
              </p:cNvPr>
              <p:cNvSpPr/>
              <p:nvPr/>
            </p:nvSpPr>
            <p:spPr>
              <a:xfrm>
                <a:off x="9505505" y="4566578"/>
                <a:ext cx="684290" cy="3637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b="1" i="1" smtClean="0"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</m:sub>
                        <m:sup>
                          <m:d>
                            <m:dPr>
                              <m:ctrlPr>
                                <a:rPr lang="de-DE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de-DE" sz="1400" dirty="0"/>
              </a:p>
            </p:txBody>
          </p:sp>
        </mc:Choice>
        <mc:Fallback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A6546540-A64D-554A-B2BC-9E47A657D5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5505" y="4566578"/>
                <a:ext cx="684290" cy="363754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96C8157A-0F05-5649-BE1C-FD0B97997578}"/>
                  </a:ext>
                </a:extLst>
              </p:cNvPr>
              <p:cNvSpPr/>
              <p:nvPr/>
            </p:nvSpPr>
            <p:spPr>
              <a:xfrm>
                <a:off x="10480000" y="5586446"/>
                <a:ext cx="567527" cy="3586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b="1" i="1" smtClean="0"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  <m:sup>
                          <m:d>
                            <m:dPr>
                              <m:ctrlPr>
                                <a:rPr lang="de-DE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96C8157A-0F05-5649-BE1C-FD0B979975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80000" y="5586446"/>
                <a:ext cx="567527" cy="358624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0B853AAA-2A9B-6D4F-96AA-4936BFC91397}"/>
                  </a:ext>
                </a:extLst>
              </p:cNvPr>
              <p:cNvSpPr/>
              <p:nvPr/>
            </p:nvSpPr>
            <p:spPr>
              <a:xfrm>
                <a:off x="7327514" y="5585850"/>
                <a:ext cx="540917" cy="3637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b="1" i="1" smtClean="0"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</m:sub>
                        <m:sup>
                          <m:d>
                            <m:dPr>
                              <m:ctrlPr>
                                <a:rPr lang="de-DE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0B853AAA-2A9B-6D4F-96AA-4936BFC913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7514" y="5585850"/>
                <a:ext cx="540917" cy="363754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269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BF771-AF1E-044C-8F91-784784FF6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Incluster &amp; Outcluster: Gegenüberstellung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39C8A8-2A43-EA43-8E15-36558C75DA1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dirty="0"/>
                  <a:t>Cluster, welches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p>
                        <m:d>
                          <m:dPr>
                            <m:ctrlPr>
                              <a:rPr lang="de-DE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  <m:r>
                              <a:rPr lang="de-DE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 enthält➝ </a:t>
                </a:r>
                <a:r>
                  <a:rPr lang="de-DE" dirty="0">
                    <a:solidFill>
                      <a:schemeClr val="accent5"/>
                    </a:solidFill>
                  </a:rPr>
                  <a:t>Incluster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1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  <m:sup>
                        <m:d>
                          <m:dPr>
                            <m:ctrlPr>
                              <a:rPr lang="de-DE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</m:d>
                      </m:sup>
                    </m:sSubSup>
                  </m:oMath>
                </a14:m>
                <a:endParaRPr lang="de-DE" dirty="0">
                  <a:solidFill>
                    <a:schemeClr val="accent5"/>
                  </a:solidFill>
                </a:endParaRPr>
              </a:p>
              <a:p>
                <a:pPr lvl="1"/>
                <a:r>
                  <a:rPr lang="de-DE" dirty="0"/>
                  <a:t>Aus der Perspektive von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de-DE" dirty="0"/>
                  <a:t>: separiert Vergangenheit von der Gegenwart</a:t>
                </a:r>
              </a:p>
              <a:p>
                <a:pPr lvl="1"/>
                <a:r>
                  <a:rPr lang="de-DE" dirty="0"/>
                  <a:t>Erhält eingehende Informationen vom Outcluster der vorherigen Zeitscheibe</a:t>
                </a:r>
              </a:p>
              <a:p>
                <a:r>
                  <a:rPr lang="de-DE" dirty="0"/>
                  <a:t>Cluster, welches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 enthält➝ </a:t>
                </a:r>
                <a:r>
                  <a:rPr lang="de-DE" dirty="0">
                    <a:solidFill>
                      <a:schemeClr val="accent6"/>
                    </a:solidFill>
                  </a:rPr>
                  <a:t>Outcluster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𝑜𝑢𝑡</m:t>
                        </m:r>
                      </m:sub>
                      <m:sup>
                        <m:d>
                          <m:dPr>
                            <m:ctrlPr>
                              <a:rPr lang="de-DE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</m:d>
                      </m:sup>
                    </m:sSubSup>
                  </m:oMath>
                </a14:m>
                <a:endParaRPr lang="de-DE" dirty="0">
                  <a:solidFill>
                    <a:schemeClr val="accent6"/>
                  </a:solidFill>
                </a:endParaRPr>
              </a:p>
              <a:p>
                <a:pPr lvl="1"/>
                <a:r>
                  <a:rPr lang="de-DE" dirty="0"/>
                  <a:t>Aus der Perspektive von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de-DE" dirty="0"/>
                  <a:t>: separiert Gegenwart von der Zukunft</a:t>
                </a:r>
              </a:p>
              <a:p>
                <a:pPr lvl="1"/>
                <a:r>
                  <a:rPr lang="de-DE" dirty="0"/>
                  <a:t>Schickt Informationen raus zum Incluster der nächsten Zeitscheibe</a:t>
                </a:r>
              </a:p>
              <a:p>
                <a:pPr lvl="1"/>
                <a:r>
                  <a:rPr lang="de-DE" dirty="0"/>
                  <a:t>Gegenwart wird zur Vergangenheit im nächster Schritt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39C8A8-2A43-EA43-8E15-36558C75DA1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35" t="-149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388435-DA7F-E44A-9635-810EEDCAAB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43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AF9E3E-0EA9-6346-95A7-8E6FC499005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49C6E4-8BE8-7B4B-B4BA-EA10EDCB45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26FCF74F-107A-9F49-A02B-73522A039F81}"/>
              </a:ext>
            </a:extLst>
          </p:cNvPr>
          <p:cNvGrpSpPr/>
          <p:nvPr/>
        </p:nvGrpSpPr>
        <p:grpSpPr>
          <a:xfrm>
            <a:off x="6358448" y="5016450"/>
            <a:ext cx="5480269" cy="889464"/>
            <a:chOff x="3599999" y="2469541"/>
            <a:chExt cx="5480269" cy="889464"/>
          </a:xfrm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11C465A6-2611-AE46-9A39-276DC6EECCE0}"/>
                </a:ext>
              </a:extLst>
            </p:cNvPr>
            <p:cNvSpPr/>
            <p:nvPr/>
          </p:nvSpPr>
          <p:spPr>
            <a:xfrm>
              <a:off x="3955982" y="2469541"/>
              <a:ext cx="4729743" cy="88946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rgbClr val="87E1FF"/>
                </a:solidFill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DFC04459-9ED4-A246-9008-42FDC601E9FC}"/>
                </a:ext>
              </a:extLst>
            </p:cNvPr>
            <p:cNvSpPr/>
            <p:nvPr/>
          </p:nvSpPr>
          <p:spPr>
            <a:xfrm>
              <a:off x="8685726" y="2469543"/>
              <a:ext cx="394542" cy="88946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84AE16D6-05C8-0B4C-930B-B3D112B703E6}"/>
                    </a:ext>
                  </a:extLst>
                </p:cNvPr>
                <p:cNvSpPr txBox="1"/>
                <p:nvPr/>
              </p:nvSpPr>
              <p:spPr>
                <a:xfrm>
                  <a:off x="5938543" y="2523405"/>
                  <a:ext cx="1091641" cy="774995"/>
                </a:xfrm>
                <a:prstGeom prst="cloud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de-DE" sz="1600" dirty="0"/>
                    <a:t>Rest von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p>
                          <m:d>
                            <m:d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</m:sup>
                      </m:sSup>
                    </m:oMath>
                  </a14:m>
                  <a:endParaRPr lang="de-DE" sz="1600" dirty="0"/>
                </a:p>
              </p:txBody>
            </p:sp>
          </mc:Choice>
          <mc:Fallback xmlns="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84AE16D6-05C8-0B4C-930B-B3D112B703E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38543" y="2523405"/>
                  <a:ext cx="1091641" cy="774995"/>
                </a:xfrm>
                <a:prstGeom prst="cloud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DED4EF3F-8745-BE47-87D0-9FE7004A1E22}"/>
                </a:ext>
              </a:extLst>
            </p:cNvPr>
            <p:cNvCxnSpPr>
              <a:cxnSpLocks/>
              <a:stCxn id="97" idx="0"/>
              <a:endCxn id="100" idx="2"/>
            </p:cNvCxnSpPr>
            <p:nvPr/>
          </p:nvCxnSpPr>
          <p:spPr>
            <a:xfrm>
              <a:off x="7029274" y="2910903"/>
              <a:ext cx="381470" cy="400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B32EB63A-CEBD-EE45-A201-3901036C607F}"/>
                </a:ext>
              </a:extLst>
            </p:cNvPr>
            <p:cNvCxnSpPr>
              <a:cxnSpLocks/>
              <a:stCxn id="100" idx="6"/>
            </p:cNvCxnSpPr>
            <p:nvPr/>
          </p:nvCxnSpPr>
          <p:spPr>
            <a:xfrm flipV="1">
              <a:off x="8593167" y="2914271"/>
              <a:ext cx="297950" cy="634"/>
            </a:xfrm>
            <a:prstGeom prst="line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378F732A-BE30-484D-BBB9-24CF20946967}"/>
                    </a:ext>
                  </a:extLst>
                </p:cNvPr>
                <p:cNvSpPr txBox="1"/>
                <p:nvPr/>
              </p:nvSpPr>
              <p:spPr>
                <a:xfrm>
                  <a:off x="7410744" y="2730066"/>
                  <a:ext cx="1182423" cy="369677"/>
                </a:xfrm>
                <a:prstGeom prst="ellipse">
                  <a:avLst/>
                </a:prstGeom>
                <a:solidFill>
                  <a:schemeClr val="accent6"/>
                </a:solidFill>
                <a:ln w="19050"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6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𝑰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60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6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p>
                        <m:r>
                          <a:rPr lang="de-DE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∪</m:t>
                        </m:r>
                        <m:sSup>
                          <m:sSupPr>
                            <m:ctrlPr>
                              <a:rPr lang="de-DE" sz="1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𝑹</m:t>
                            </m:r>
                          </m:e>
                          <m:sup>
                            <m:r>
                              <a:rPr lang="de-DE" sz="1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oMath>
                    </m:oMathPara>
                  </a14:m>
                  <a:endParaRPr lang="de-DE" sz="1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378F732A-BE30-484D-BBB9-24CF209469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0744" y="2730066"/>
                  <a:ext cx="1182423" cy="369677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190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66777A23-350A-FC40-8ADD-1C9DB73041CB}"/>
                    </a:ext>
                  </a:extLst>
                </p:cNvPr>
                <p:cNvSpPr/>
                <p:nvPr/>
              </p:nvSpPr>
              <p:spPr>
                <a:xfrm>
                  <a:off x="8431789" y="2548147"/>
                  <a:ext cx="525849" cy="32226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66777A23-350A-FC40-8ADD-1C9DB73041C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31789" y="2548147"/>
                  <a:ext cx="525849" cy="32226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A1549EF8-7C7E-2D4E-AEB2-535B120B854F}"/>
                </a:ext>
              </a:extLst>
            </p:cNvPr>
            <p:cNvSpPr/>
            <p:nvPr/>
          </p:nvSpPr>
          <p:spPr>
            <a:xfrm>
              <a:off x="3600000" y="2469542"/>
              <a:ext cx="355982" cy="88946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rgbClr val="C4F0FF"/>
                </a:solidFill>
              </a:endParaRPr>
            </a:p>
          </p:txBody>
        </p: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1B4F6CCE-22A9-6A46-AA19-43AD81B72E2C}"/>
                </a:ext>
              </a:extLst>
            </p:cNvPr>
            <p:cNvCxnSpPr>
              <a:cxnSpLocks/>
              <a:stCxn id="104" idx="6"/>
              <a:endCxn id="97" idx="2"/>
            </p:cNvCxnSpPr>
            <p:nvPr/>
          </p:nvCxnSpPr>
          <p:spPr>
            <a:xfrm flipV="1">
              <a:off x="5544000" y="2910903"/>
              <a:ext cx="397929" cy="336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62ECA93E-5D03-F840-83E2-37C8E783B5A1}"/>
                    </a:ext>
                  </a:extLst>
                </p:cNvPr>
                <p:cNvSpPr txBox="1"/>
                <p:nvPr/>
              </p:nvSpPr>
              <p:spPr>
                <a:xfrm>
                  <a:off x="4108502" y="2729432"/>
                  <a:ext cx="1435498" cy="369677"/>
                </a:xfrm>
                <a:prstGeom prst="ellipse">
                  <a:avLst/>
                </a:prstGeom>
                <a:solidFill>
                  <a:schemeClr val="accent5"/>
                </a:solidFill>
                <a:ln w="19050"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6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𝑰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6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60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  <m:r>
                                  <a:rPr lang="de-DE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p>
                        <m:r>
                          <a:rPr lang="de-DE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∪</m:t>
                        </m:r>
                        <m:sSup>
                          <m:sSupPr>
                            <m:ctrlPr>
                              <a:rPr lang="de-DE" sz="1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𝑹</m:t>
                            </m:r>
                          </m:e>
                          <m:sup>
                            <m:r>
                              <a:rPr lang="de-DE" sz="1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′′</m:t>
                            </m:r>
                          </m:sup>
                        </m:sSup>
                      </m:oMath>
                    </m:oMathPara>
                  </a14:m>
                  <a:endParaRPr lang="de-DE" sz="1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62ECA93E-5D03-F840-83E2-37C8E783B5A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08502" y="2729432"/>
                  <a:ext cx="1435498" cy="369677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190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D63A1A5F-81F2-0E4E-9034-DA05F99E3892}"/>
                </a:ext>
              </a:extLst>
            </p:cNvPr>
            <p:cNvCxnSpPr>
              <a:cxnSpLocks/>
              <a:endCxn id="104" idx="2"/>
            </p:cNvCxnSpPr>
            <p:nvPr/>
          </p:nvCxnSpPr>
          <p:spPr>
            <a:xfrm>
              <a:off x="3750590" y="2914271"/>
              <a:ext cx="357912" cy="0"/>
            </a:xfrm>
            <a:prstGeom prst="line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EB00EB2C-709D-1746-A9B5-DA8EED8C73B6}"/>
                    </a:ext>
                  </a:extLst>
                </p:cNvPr>
                <p:cNvSpPr/>
                <p:nvPr/>
              </p:nvSpPr>
              <p:spPr>
                <a:xfrm>
                  <a:off x="3599999" y="2548147"/>
                  <a:ext cx="695768" cy="32226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EB00EB2C-709D-1746-A9B5-DA8EED8C73B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99999" y="2548147"/>
                  <a:ext cx="695768" cy="322268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D07B025A-1A7D-B242-9F0A-937A0524D7E7}"/>
                  </a:ext>
                </a:extLst>
              </p:cNvPr>
              <p:cNvSpPr/>
              <p:nvPr/>
            </p:nvSpPr>
            <p:spPr>
              <a:xfrm>
                <a:off x="10480000" y="5586446"/>
                <a:ext cx="567527" cy="3586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b="1" i="1" smtClean="0"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  <m:sup>
                          <m:d>
                            <m:dPr>
                              <m:ctrlPr>
                                <a:rPr lang="de-DE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D07B025A-1A7D-B242-9F0A-937A0524D7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80000" y="5586446"/>
                <a:ext cx="567527" cy="35862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D0F311C-1736-1947-B588-9CF19CA62070}"/>
                  </a:ext>
                </a:extLst>
              </p:cNvPr>
              <p:cNvSpPr/>
              <p:nvPr/>
            </p:nvSpPr>
            <p:spPr>
              <a:xfrm>
                <a:off x="7327514" y="5585850"/>
                <a:ext cx="540917" cy="3637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b="1" i="1" smtClean="0"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</m:sub>
                        <m:sup>
                          <m:d>
                            <m:dPr>
                              <m:ctrlPr>
                                <a:rPr lang="de-DE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D0F311C-1736-1947-B588-9CF19CA620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7514" y="5585850"/>
                <a:ext cx="540917" cy="36375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87081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BF771-AF1E-044C-8F91-784784FF6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Dynamische Jtrees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39C8A8-2A43-EA43-8E15-36558C75DA1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dirty="0"/>
                  <a:t>Gegeben ein Interface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p>
                        <m:d>
                          <m:dPr>
                            <m:ctrlP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 </a:t>
                </a:r>
                <a:r>
                  <a:rPr lang="de-DE" dirty="0"/>
                  <a:t>für ein </a:t>
                </a:r>
                <a:br>
                  <a:rPr lang="de-DE" dirty="0"/>
                </a:br>
                <a:r>
                  <a:rPr lang="de-DE" dirty="0"/>
                  <a:t>dynamisches Modell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</m:t>
                            </m:r>
                          </m:sup>
                        </m:sSup>
                      </m:e>
                    </m:d>
                  </m:oMath>
                </a14:m>
                <a:endParaRPr lang="de-DE" dirty="0"/>
              </a:p>
              <a:p>
                <a:r>
                  <a:rPr lang="de-DE" dirty="0"/>
                  <a:t>Baue zwei Jtrees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</m:t>
                            </m:r>
                          </m:sup>
                        </m:sSup>
                      </m:e>
                    </m:d>
                  </m:oMath>
                </a14:m>
                <a:r>
                  <a:rPr lang="de-DE" dirty="0"/>
                  <a:t> für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endParaRPr lang="de-DE" dirty="0"/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de-DE" dirty="0"/>
                  <a:t> für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b="1" i="1">
                                    <a:latin typeface="Cambria Math" panose="02040503050406030204" pitchFamily="18" charset="0"/>
                                  </a:rPr>
                                  <m:t>𝑰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</m:d>
                  </m:oMath>
                </a14:m>
                <a:endParaRPr lang="de-DE" dirty="0"/>
              </a:p>
              <a:p>
                <a:pPr lvl="2"/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𝑰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=0</m:t>
                        </m:r>
                      </m:sup>
                    </m:sSup>
                  </m:oMath>
                </a14:m>
                <a:r>
                  <a:rPr lang="de-DE" dirty="0"/>
                  <a:t> in einem Cluster (Outcluster)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</m:sup>
                    </m:sSup>
                  </m:oMath>
                </a14:m>
                <a:r>
                  <a:rPr lang="de-DE" dirty="0"/>
                  <a:t> für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b="1" i="1">
                                    <a:latin typeface="Cambria Math" panose="02040503050406030204" pitchFamily="18" charset="0"/>
                                  </a:rPr>
                                  <m:t>𝑰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b="1" i="1">
                                    <a:latin typeface="Cambria Math" panose="02040503050406030204" pitchFamily="18" charset="0"/>
                                  </a:rPr>
                                  <m:t>𝑰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</m:d>
                  </m:oMath>
                </a14:m>
                <a:endParaRPr lang="de-DE" dirty="0"/>
              </a:p>
              <a:p>
                <a:pPr lvl="2"/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𝑰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de-DE" dirty="0"/>
                  <a:t> in einem Cluster (Incluster)</a:t>
                </a:r>
              </a:p>
              <a:p>
                <a:pPr lvl="2"/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 in einem Cluster (Outcluster)</a:t>
                </a:r>
              </a:p>
              <a:p>
                <a:pPr lvl="2"/>
                <a:r>
                  <a:rPr lang="de-DE" dirty="0">
                    <a:solidFill>
                      <a:schemeClr val="accent1"/>
                    </a:solidFill>
                  </a:rPr>
                  <a:t>Template-Jtree</a:t>
                </a:r>
                <a:r>
                  <a:rPr lang="de-DE" dirty="0"/>
                  <a:t>, der instanziiert wird, indem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de-DE" dirty="0"/>
                  <a:t> mit einem Zeitpunkt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de-DE" dirty="0"/>
                  <a:t> ersetzt wird</a:t>
                </a:r>
              </a:p>
              <a:p>
                <a:pPr lvl="1"/>
                <a:r>
                  <a:rPr lang="de-DE" dirty="0"/>
                  <a:t>Standardverfahren zum Bau der Jtrees verwenden</a:t>
                </a:r>
              </a:p>
              <a:p>
                <a:pPr lvl="2"/>
                <a:r>
                  <a:rPr lang="de-DE" dirty="0"/>
                  <a:t>Z.B. Dtree bauen, Cluster bestimmen, Cluster in Jtree umwandeln, minimieren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39C8A8-2A43-EA43-8E15-36558C75DA1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09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388435-DA7F-E44A-9635-810EEDCAAB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44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524BF87-CD48-A249-BE8D-85083C4A707F}"/>
                  </a:ext>
                </a:extLst>
              </p:cNvPr>
              <p:cNvSpPr txBox="1"/>
              <p:nvPr/>
            </p:nvSpPr>
            <p:spPr>
              <a:xfrm>
                <a:off x="6079860" y="1665066"/>
                <a:ext cx="5764140" cy="1754326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de-DE" dirty="0"/>
                  <a:t>Jtree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de-DE" dirty="0"/>
                  <a:t> ein ungerichteter, azyklischer Graph mit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de-DE" dirty="0"/>
                  <a:t> eine Menge von Clustern und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de-DE" dirty="0"/>
                  <a:t> eine Menge von Kanten für ein Modell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de-DE" dirty="0"/>
                  <a:t>; muss drei Eigenschaften erfüllen: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de-DE" dirty="0"/>
                  <a:t>Cluster bestehen aus Variablen aus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endParaRPr lang="de-DE" dirty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de-DE" dirty="0"/>
                  <a:t>Variablen jedes Faktors / CPD in einem Cluster enthalten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de-DE" i="1" dirty="0" err="1"/>
                  <a:t>Running</a:t>
                </a:r>
                <a:r>
                  <a:rPr lang="de-DE" i="1" dirty="0"/>
                  <a:t> </a:t>
                </a:r>
                <a:r>
                  <a:rPr lang="de-DE" i="1" dirty="0" err="1"/>
                  <a:t>intersection</a:t>
                </a:r>
                <a:r>
                  <a:rPr lang="de-DE" i="1" dirty="0"/>
                  <a:t> </a:t>
                </a:r>
                <a:r>
                  <a:rPr lang="de-DE" i="1" dirty="0" err="1"/>
                  <a:t>property</a:t>
                </a:r>
                <a:endParaRPr lang="de-DE" i="1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524BF87-CD48-A249-BE8D-85083C4A70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9860" y="1665066"/>
                <a:ext cx="5764140" cy="175432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C01541A-3901-DA41-B1CF-B54FEE3FB1A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3D2A351-6E26-0249-A6A3-251C6A4BAC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4D7D60-42EE-6B4B-B2D0-8127029AF1DF}"/>
              </a:ext>
            </a:extLst>
          </p:cNvPr>
          <p:cNvSpPr txBox="1"/>
          <p:nvPr/>
        </p:nvSpPr>
        <p:spPr>
          <a:xfrm>
            <a:off x="2404535" y="6286226"/>
            <a:ext cx="73949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>
                <a:solidFill>
                  <a:schemeClr val="tx1">
                    <a:lumMod val="60000"/>
                    <a:lumOff val="40000"/>
                  </a:schemeClr>
                </a:solidFill>
              </a:rPr>
              <a:t>Kevin Murphy: Dynamic Bayesian Networks: Representation, Inference and Learning. </a:t>
            </a:r>
            <a:r>
              <a:rPr lang="de-DE" sz="1000" i="1">
                <a:solidFill>
                  <a:schemeClr val="tx1">
                    <a:lumMod val="60000"/>
                    <a:lumOff val="40000"/>
                  </a:schemeClr>
                </a:solidFill>
              </a:rPr>
              <a:t>Dissertation</a:t>
            </a:r>
            <a:r>
              <a:rPr lang="de-DE" sz="1000">
                <a:solidFill>
                  <a:schemeClr val="tx1">
                    <a:lumMod val="60000"/>
                    <a:lumOff val="40000"/>
                  </a:schemeClr>
                </a:solidFill>
              </a:rPr>
              <a:t>, University of California, Berkeley, 2022. </a:t>
            </a:r>
          </a:p>
        </p:txBody>
      </p:sp>
    </p:spTree>
    <p:extLst>
      <p:ext uri="{BB962C8B-B14F-4D97-AF65-F5344CB8AC3E}">
        <p14:creationId xmlns:p14="http://schemas.microsoft.com/office/powerpoint/2010/main" val="28151567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BF771-AF1E-044C-8F91-784784FF6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Dynamische Jtrees: Beispiel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39C8A8-2A43-EA43-8E15-36558C75DA1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>
                    <a:latin typeface="+mn-lt"/>
                    <a:ea typeface="Cambria Math" panose="02040503050406030204" pitchFamily="18" charset="0"/>
                  </a:rPr>
                  <a:t>Dynamisches Faktormodell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𝐹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</m:t>
                            </m:r>
                          </m:sup>
                        </m:sSup>
                      </m:e>
                    </m:d>
                  </m:oMath>
                </a14:m>
                <a:endParaRPr lang="de-DE" dirty="0">
                  <a:latin typeface="+mn-lt"/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bSup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bSup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bSup>
                      </m:e>
                    </m:d>
                  </m:oMath>
                </a14:m>
                <a:r>
                  <a:rPr lang="de-DE" dirty="0"/>
                  <a:t>,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b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bSup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</m:e>
                    </m:d>
                  </m:oMath>
                </a14:m>
                <a:endParaRPr lang="de-DE" dirty="0">
                  <a:latin typeface="+mn-lt"/>
                  <a:ea typeface="Cambria Math" panose="02040503050406030204" pitchFamily="18" charset="0"/>
                </a:endParaRPr>
              </a:p>
              <a:p>
                <a:pPr lvl="1"/>
                <a:r>
                  <a:rPr lang="de-DE" dirty="0">
                    <a:ea typeface="Cambria Math" panose="02040503050406030204" pitchFamily="18" charset="0"/>
                  </a:rPr>
                  <a:t>Interface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𝑰</m:t>
                        </m:r>
                      </m:e>
                      <m:sup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</m:d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p>
                      </m:e>
                    </m:d>
                  </m:oMath>
                </a14:m>
                <a:endParaRPr lang="de-DE" i="1" dirty="0">
                  <a:latin typeface="Cambria Math" panose="02040503050406030204" pitchFamily="18" charset="0"/>
                </a:endParaRPr>
              </a:p>
              <a:p>
                <a:pPr lvl="3"/>
                <a:endParaRPr lang="de-DE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de-DE" dirty="0"/>
                  <a:t> für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𝑰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bSup>
                      </m:e>
                    </m:d>
                  </m:oMath>
                </a14:m>
                <a:endParaRPr lang="de-DE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𝑰</m:t>
                        </m:r>
                      </m:sub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bSup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Beide Cluster enthalten </a:t>
                </a:r>
                <a:br>
                  <a:rPr lang="de-DE" dirty="0"/>
                </a:br>
                <a:r>
                  <a:rPr lang="de-DE" dirty="0"/>
                  <a:t>Interface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𝑰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p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In der Regel wird das </a:t>
                </a:r>
                <a:br>
                  <a:rPr lang="de-DE" dirty="0"/>
                </a:br>
                <a:r>
                  <a:rPr lang="de-DE" dirty="0"/>
                  <a:t>gewählt, welches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𝑰</m:t>
                        </m:r>
                      </m:sub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bSup>
                  </m:oMath>
                </a14:m>
                <a:r>
                  <a:rPr lang="de-DE" dirty="0"/>
                  <a:t> </a:t>
                </a:r>
                <a:br>
                  <a:rPr lang="de-DE" dirty="0"/>
                </a:br>
                <a:r>
                  <a:rPr lang="de-DE" dirty="0"/>
                  <a:t>enthält: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d>
                          <m:dPr>
                            <m:ctrlPr>
                              <a:rPr lang="de-DE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bSup>
                    <m:r>
                      <a:rPr lang="de-DE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e-DE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𝑜𝑢𝑡</m:t>
                        </m:r>
                      </m:sub>
                      <m:sup>
                        <m:d>
                          <m:dPr>
                            <m:ctrlPr>
                              <a:rPr lang="de-DE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bSup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39C8A8-2A43-EA43-8E15-36558C75DA1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687" b="-388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388435-DA7F-E44A-9635-810EEDCAAB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45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EFE59DF-E2AD-0243-BF31-EA4B4C92CC7E}"/>
                  </a:ext>
                </a:extLst>
              </p:cNvPr>
              <p:cNvSpPr/>
              <p:nvPr/>
            </p:nvSpPr>
            <p:spPr>
              <a:xfrm>
                <a:off x="8777787" y="2085780"/>
                <a:ext cx="529824" cy="3609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𝑰</m:t>
                          </m:r>
                        </m:sub>
                        <m:sup>
                          <m:d>
                            <m:dPr>
                              <m:ctrlPr>
                                <a:rPr lang="de-DE" sz="140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de-DE" sz="1400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EFE59DF-E2AD-0243-BF31-EA4B4C92CC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7787" y="2085780"/>
                <a:ext cx="529824" cy="360996"/>
              </a:xfrm>
              <a:prstGeom prst="rect">
                <a:avLst/>
              </a:prstGeom>
              <a:blipFill>
                <a:blip r:embed="rId3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32701976-16EC-2F42-8F97-ED654569C554}"/>
              </a:ext>
            </a:extLst>
          </p:cNvPr>
          <p:cNvSpPr txBox="1"/>
          <p:nvPr/>
        </p:nvSpPr>
        <p:spPr>
          <a:xfrm>
            <a:off x="9653308" y="2079802"/>
            <a:ext cx="1112933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de-DE" dirty="0"/>
              <a:t>Entfernen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9249600-ACAF-5B47-9F6C-445C6F835A59}"/>
              </a:ext>
            </a:extLst>
          </p:cNvPr>
          <p:cNvCxnSpPr>
            <a:cxnSpLocks/>
            <a:stCxn id="13" idx="1"/>
            <a:endCxn id="12" idx="3"/>
          </p:cNvCxnSpPr>
          <p:nvPr/>
        </p:nvCxnSpPr>
        <p:spPr>
          <a:xfrm flipH="1">
            <a:off x="9307611" y="2264468"/>
            <a:ext cx="345697" cy="1810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072295-E208-704D-BD5E-40A314E7B44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EACF30-C56D-6643-8D0B-6CD21AEA98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Tanya Braun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B735AF9-2BBA-664B-81EE-C3396D545E55}"/>
              </a:ext>
            </a:extLst>
          </p:cNvPr>
          <p:cNvSpPr/>
          <p:nvPr/>
        </p:nvSpPr>
        <p:spPr>
          <a:xfrm>
            <a:off x="6826228" y="4122995"/>
            <a:ext cx="2254551" cy="18095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180AE7A-E7F4-9546-AD02-6C698E4D469C}"/>
              </a:ext>
            </a:extLst>
          </p:cNvPr>
          <p:cNvSpPr/>
          <p:nvPr/>
        </p:nvSpPr>
        <p:spPr>
          <a:xfrm>
            <a:off x="9080779" y="4122995"/>
            <a:ext cx="2803508" cy="180957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6ECAEF3-930C-954E-8605-8B628C8249CD}"/>
              </a:ext>
            </a:extLst>
          </p:cNvPr>
          <p:cNvGrpSpPr/>
          <p:nvPr/>
        </p:nvGrpSpPr>
        <p:grpSpPr>
          <a:xfrm>
            <a:off x="9083692" y="4222610"/>
            <a:ext cx="2760308" cy="1683304"/>
            <a:chOff x="5168586" y="4222610"/>
            <a:chExt cx="2760308" cy="168330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016954B9-D76B-464C-A27E-2DA29CFFBE89}"/>
                    </a:ext>
                  </a:extLst>
                </p:cNvPr>
                <p:cNvSpPr txBox="1"/>
                <p:nvPr/>
              </p:nvSpPr>
              <p:spPr>
                <a:xfrm>
                  <a:off x="5168586" y="4612123"/>
                  <a:ext cx="1152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𝑇𝑟𝑎𝑣𝑒</m:t>
                            </m:r>
                            <m:r>
                              <a:rPr lang="de-DE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𝑙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C4A242E0-8E1B-384B-A051-0C847F35AF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68586" y="4612123"/>
                  <a:ext cx="1152000" cy="415661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7EFF7583-C647-FE43-A58E-4B4E9CF50A2E}"/>
                </a:ext>
              </a:extLst>
            </p:cNvPr>
            <p:cNvCxnSpPr>
              <a:cxnSpLocks/>
              <a:stCxn id="55" idx="5"/>
              <a:endCxn id="69" idx="1"/>
            </p:cNvCxnSpPr>
            <p:nvPr/>
          </p:nvCxnSpPr>
          <p:spPr>
            <a:xfrm>
              <a:off x="6151880" y="4966912"/>
              <a:ext cx="151719" cy="1355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580236F-4675-F349-86ED-46BB87B8F751}"/>
                </a:ext>
              </a:extLst>
            </p:cNvPr>
            <p:cNvCxnSpPr>
              <a:cxnSpLocks/>
              <a:stCxn id="69" idx="0"/>
              <a:endCxn id="64" idx="4"/>
            </p:cNvCxnSpPr>
            <p:nvPr/>
          </p:nvCxnSpPr>
          <p:spPr>
            <a:xfrm flipV="1">
              <a:off x="6375599" y="4638271"/>
              <a:ext cx="184542" cy="3922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F53B77E3-14AF-5D48-83D5-3E4CE023219B}"/>
                </a:ext>
              </a:extLst>
            </p:cNvPr>
            <p:cNvGrpSpPr/>
            <p:nvPr/>
          </p:nvGrpSpPr>
          <p:grpSpPr>
            <a:xfrm>
              <a:off x="6088390" y="5030479"/>
              <a:ext cx="359209" cy="409842"/>
              <a:chOff x="6783444" y="4056790"/>
              <a:chExt cx="359209" cy="409842"/>
            </a:xfrm>
          </p:grpSpPr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6273E21B-C831-D045-BEFE-248F3297C9A7}"/>
                  </a:ext>
                </a:extLst>
              </p:cNvPr>
              <p:cNvSpPr/>
              <p:nvPr/>
            </p:nvSpPr>
            <p:spPr>
              <a:xfrm>
                <a:off x="6998653" y="4056790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0" name="TextBox 69">
                    <a:extLst>
                      <a:ext uri="{FF2B5EF4-FFF2-40B4-BE49-F238E27FC236}">
                        <a16:creationId xmlns:a16="http://schemas.microsoft.com/office/drawing/2014/main" id="{28109AE2-4445-5045-A690-2DE3658E29A5}"/>
                      </a:ext>
                    </a:extLst>
                  </p:cNvPr>
                  <p:cNvSpPr txBox="1"/>
                  <p:nvPr/>
                </p:nvSpPr>
                <p:spPr>
                  <a:xfrm>
                    <a:off x="6783444" y="4200212"/>
                    <a:ext cx="335156" cy="26642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</m:sup>
                          </m:sSubSup>
                        </m:oMath>
                      </m:oMathPara>
                    </a14:m>
                    <a:endParaRPr lang="de-DE" sz="1400" dirty="0"/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5EFF4C23-AA02-244E-855F-0109E6DA1F5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83444" y="4200212"/>
                    <a:ext cx="335156" cy="266420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8519" b="-22727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FB9574EC-F572-DD46-A3B0-ED079135AA3E}"/>
                </a:ext>
              </a:extLst>
            </p:cNvPr>
            <p:cNvCxnSpPr>
              <a:cxnSpLocks/>
              <a:stCxn id="64" idx="4"/>
              <a:endCxn id="67" idx="0"/>
            </p:cNvCxnSpPr>
            <p:nvPr/>
          </p:nvCxnSpPr>
          <p:spPr>
            <a:xfrm>
              <a:off x="6560141" y="4638271"/>
              <a:ext cx="185039" cy="3925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6C5D2CEA-8BDF-DD4C-9699-40AC984A927A}"/>
                </a:ext>
              </a:extLst>
            </p:cNvPr>
            <p:cNvCxnSpPr>
              <a:cxnSpLocks/>
              <a:stCxn id="65" idx="0"/>
              <a:endCxn id="67" idx="2"/>
            </p:cNvCxnSpPr>
            <p:nvPr/>
          </p:nvCxnSpPr>
          <p:spPr>
            <a:xfrm flipV="1">
              <a:off x="6558944" y="5174805"/>
              <a:ext cx="186236" cy="3154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8B51DEFA-0FF4-2947-9C20-6D4B81AF3C6F}"/>
                </a:ext>
              </a:extLst>
            </p:cNvPr>
            <p:cNvCxnSpPr>
              <a:cxnSpLocks/>
              <a:stCxn id="67" idx="3"/>
              <a:endCxn id="63" idx="3"/>
            </p:cNvCxnSpPr>
            <p:nvPr/>
          </p:nvCxnSpPr>
          <p:spPr>
            <a:xfrm flipV="1">
              <a:off x="6817180" y="4966912"/>
              <a:ext cx="128420" cy="1358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4EC6BCAF-E433-1E4C-9D95-37C281765771}"/>
                </a:ext>
              </a:extLst>
            </p:cNvPr>
            <p:cNvGrpSpPr/>
            <p:nvPr/>
          </p:nvGrpSpPr>
          <p:grpSpPr>
            <a:xfrm>
              <a:off x="6673180" y="5030805"/>
              <a:ext cx="386595" cy="408488"/>
              <a:chOff x="7368234" y="4057116"/>
              <a:chExt cx="386595" cy="408488"/>
            </a:xfrm>
          </p:grpSpPr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3EDBA01-30B6-9C40-85C8-BF380CB47E1C}"/>
                  </a:ext>
                </a:extLst>
              </p:cNvPr>
              <p:cNvSpPr/>
              <p:nvPr/>
            </p:nvSpPr>
            <p:spPr>
              <a:xfrm>
                <a:off x="7368234" y="4057116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8" name="TextBox 67">
                    <a:extLst>
                      <a:ext uri="{FF2B5EF4-FFF2-40B4-BE49-F238E27FC236}">
                        <a16:creationId xmlns:a16="http://schemas.microsoft.com/office/drawing/2014/main" id="{11FA5728-CD3A-524A-80F4-40D4182F872B}"/>
                      </a:ext>
                    </a:extLst>
                  </p:cNvPr>
                  <p:cNvSpPr txBox="1"/>
                  <p:nvPr/>
                </p:nvSpPr>
                <p:spPr>
                  <a:xfrm>
                    <a:off x="7419673" y="4198095"/>
                    <a:ext cx="335156" cy="26750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</m:sup>
                          </m:sSubSup>
                        </m:oMath>
                      </m:oMathPara>
                    </a14:m>
                    <a:endParaRPr lang="de-DE" sz="1400" dirty="0"/>
                  </a:p>
                </p:txBody>
              </p:sp>
            </mc:Choice>
            <mc:Fallback xmlns="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6F181D50-C1B1-B942-B62D-761D96E5434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19673" y="4198095"/>
                    <a:ext cx="335156" cy="26750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8519" b="-22727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0FDD5D08-3FAD-3246-8DFE-F4F35A5624F8}"/>
                    </a:ext>
                  </a:extLst>
                </p:cNvPr>
                <p:cNvSpPr txBox="1"/>
                <p:nvPr/>
              </p:nvSpPr>
              <p:spPr>
                <a:xfrm>
                  <a:off x="6776894" y="4612123"/>
                  <a:ext cx="1152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𝑇𝑟𝑒𝑎𝑡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41BB3B2E-E5BB-2947-82F8-03AC37984D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6894" y="4612123"/>
                  <a:ext cx="1152000" cy="415661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861F7687-1BC9-2B44-8402-62F57119B800}"/>
                    </a:ext>
                  </a:extLst>
                </p:cNvPr>
                <p:cNvSpPr txBox="1"/>
                <p:nvPr/>
              </p:nvSpPr>
              <p:spPr>
                <a:xfrm>
                  <a:off x="5984141" y="4222610"/>
                  <a:ext cx="1152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D5602D9A-7651-B847-9610-A2D34E18C7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84141" y="4222610"/>
                  <a:ext cx="1152000" cy="415661"/>
                </a:xfrm>
                <a:prstGeom prst="ellipse">
                  <a:avLst/>
                </a:prstGeom>
                <a:blipFill>
                  <a:blip r:embed="rId8"/>
                  <a:stretch>
                    <a:fillRect b="-5714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1D5AE9AA-9A4B-564B-9B25-A73CFF806A97}"/>
                    </a:ext>
                  </a:extLst>
                </p:cNvPr>
                <p:cNvSpPr txBox="1"/>
                <p:nvPr/>
              </p:nvSpPr>
              <p:spPr>
                <a:xfrm>
                  <a:off x="5982944" y="5490253"/>
                  <a:ext cx="1152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56C94064-8170-B249-AA0E-BE1C8357CC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82944" y="5490253"/>
                  <a:ext cx="1152000" cy="415661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BA6D4601-C2AD-6C45-B3A9-D4414C19DC1F}"/>
                </a:ext>
              </a:extLst>
            </p:cNvPr>
            <p:cNvCxnSpPr>
              <a:cxnSpLocks/>
              <a:stCxn id="69" idx="2"/>
              <a:endCxn id="65" idx="0"/>
            </p:cNvCxnSpPr>
            <p:nvPr/>
          </p:nvCxnSpPr>
          <p:spPr>
            <a:xfrm>
              <a:off x="6375599" y="5174479"/>
              <a:ext cx="183345" cy="31577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7CABC4A0-79CB-A840-B20D-D96DDA3A6010}"/>
              </a:ext>
            </a:extLst>
          </p:cNvPr>
          <p:cNvGrpSpPr/>
          <p:nvPr/>
        </p:nvGrpSpPr>
        <p:grpSpPr>
          <a:xfrm>
            <a:off x="6902996" y="4104138"/>
            <a:ext cx="2996251" cy="1801776"/>
            <a:chOff x="6987780" y="4104138"/>
            <a:chExt cx="2996251" cy="18017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CD639664-1F7A-674C-AC63-C039988B263A}"/>
                    </a:ext>
                  </a:extLst>
                </p:cNvPr>
                <p:cNvSpPr txBox="1"/>
                <p:nvPr/>
              </p:nvSpPr>
              <p:spPr>
                <a:xfrm>
                  <a:off x="6987780" y="5490253"/>
                  <a:ext cx="1333051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7765AF83-05CA-F04E-AAAA-3F99BE728A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87780" y="5490253"/>
                  <a:ext cx="1333051" cy="415661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20FC2D0F-A414-DD47-B5E7-D804C6E63A36}"/>
                    </a:ext>
                  </a:extLst>
                </p:cNvPr>
                <p:cNvSpPr txBox="1"/>
                <p:nvPr/>
              </p:nvSpPr>
              <p:spPr>
                <a:xfrm>
                  <a:off x="6988977" y="4222610"/>
                  <a:ext cx="1333051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1BD46407-626F-7745-9768-E5AB3AC994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88977" y="4222610"/>
                  <a:ext cx="1333051" cy="415661"/>
                </a:xfrm>
                <a:prstGeom prst="ellipse">
                  <a:avLst/>
                </a:prstGeom>
                <a:blipFill>
                  <a:blip r:embed="rId11"/>
                  <a:stretch>
                    <a:fillRect b="-5714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39805B1B-8AFB-164D-865E-3011FFABBB88}"/>
                </a:ext>
              </a:extLst>
            </p:cNvPr>
            <p:cNvGrpSpPr/>
            <p:nvPr/>
          </p:nvGrpSpPr>
          <p:grpSpPr>
            <a:xfrm>
              <a:off x="8320831" y="4104138"/>
              <a:ext cx="1663200" cy="1593946"/>
              <a:chOff x="11540097" y="4104138"/>
              <a:chExt cx="1663200" cy="1593946"/>
            </a:xfrm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7BC9DFB8-4D82-0E43-86C5-E0D241D1647F}"/>
                  </a:ext>
                </a:extLst>
              </p:cNvPr>
              <p:cNvSpPr/>
              <p:nvPr/>
            </p:nvSpPr>
            <p:spPr>
              <a:xfrm>
                <a:off x="12316461" y="4358440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6" name="TextBox 75">
                    <a:extLst>
                      <a:ext uri="{FF2B5EF4-FFF2-40B4-BE49-F238E27FC236}">
                        <a16:creationId xmlns:a16="http://schemas.microsoft.com/office/drawing/2014/main" id="{DD7DAABF-FB75-9F42-B158-BD3842BD2EFA}"/>
                      </a:ext>
                    </a:extLst>
                  </p:cNvPr>
                  <p:cNvSpPr txBox="1"/>
                  <p:nvPr/>
                </p:nvSpPr>
                <p:spPr>
                  <a:xfrm>
                    <a:off x="12284808" y="4104138"/>
                    <a:ext cx="207364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sub>
                          </m:sSub>
                        </m:oMath>
                      </m:oMathPara>
                    </a14:m>
                    <a:endParaRPr lang="de-DE" sz="1400" dirty="0"/>
                  </a:p>
                </p:txBody>
              </p:sp>
            </mc:Choice>
            <mc:Fallback xmlns="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FE152832-4E0D-D94A-BAA7-4B3B2386239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284808" y="4104138"/>
                    <a:ext cx="207364" cy="215444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23529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26C607FE-3CA9-E441-B4C5-C6F7D45D3345}"/>
                  </a:ext>
                </a:extLst>
              </p:cNvPr>
              <p:cNvCxnSpPr>
                <a:cxnSpLocks/>
                <a:stCxn id="73" idx="6"/>
                <a:endCxn id="75" idx="1"/>
              </p:cNvCxnSpPr>
              <p:nvPr/>
            </p:nvCxnSpPr>
            <p:spPr>
              <a:xfrm flipV="1">
                <a:off x="11541294" y="4430440"/>
                <a:ext cx="775167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9439BAD3-A0A1-284B-B02D-B6CFCC73471A}"/>
                  </a:ext>
                </a:extLst>
              </p:cNvPr>
              <p:cNvCxnSpPr>
                <a:cxnSpLocks/>
                <a:stCxn id="72" idx="6"/>
                <a:endCxn id="75" idx="2"/>
              </p:cNvCxnSpPr>
              <p:nvPr/>
            </p:nvCxnSpPr>
            <p:spPr>
              <a:xfrm flipV="1">
                <a:off x="11540097" y="4502440"/>
                <a:ext cx="848364" cy="119564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73A9D251-8E35-124C-9489-30DC153CD943}"/>
                  </a:ext>
                </a:extLst>
              </p:cNvPr>
              <p:cNvCxnSpPr>
                <a:cxnSpLocks/>
                <a:stCxn id="75" idx="3"/>
                <a:endCxn id="64" idx="2"/>
              </p:cNvCxnSpPr>
              <p:nvPr/>
            </p:nvCxnSpPr>
            <p:spPr>
              <a:xfrm>
                <a:off x="12460461" y="4430440"/>
                <a:ext cx="742836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0" name="Rectangle 79">
            <a:extLst>
              <a:ext uri="{FF2B5EF4-FFF2-40B4-BE49-F238E27FC236}">
                <a16:creationId xmlns:a16="http://schemas.microsoft.com/office/drawing/2014/main" id="{5868815D-E916-9546-BD4A-3E44B86BBC98}"/>
              </a:ext>
            </a:extLst>
          </p:cNvPr>
          <p:cNvSpPr/>
          <p:nvPr/>
        </p:nvSpPr>
        <p:spPr>
          <a:xfrm>
            <a:off x="3888325" y="4122995"/>
            <a:ext cx="2871876" cy="18111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D36CD070-59CA-AD4D-A07A-8007151949FF}"/>
              </a:ext>
            </a:extLst>
          </p:cNvPr>
          <p:cNvGrpSpPr/>
          <p:nvPr/>
        </p:nvGrpSpPr>
        <p:grpSpPr>
          <a:xfrm>
            <a:off x="3956693" y="4201455"/>
            <a:ext cx="2760308" cy="1683304"/>
            <a:chOff x="5168586" y="4222610"/>
            <a:chExt cx="2760308" cy="168330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2EA5028A-B074-E343-BDE8-0D311455D424}"/>
                    </a:ext>
                  </a:extLst>
                </p:cNvPr>
                <p:cNvSpPr txBox="1"/>
                <p:nvPr/>
              </p:nvSpPr>
              <p:spPr>
                <a:xfrm>
                  <a:off x="5168586" y="4612123"/>
                  <a:ext cx="1152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𝑇𝑟𝑎𝑣𝑒</m:t>
                            </m:r>
                            <m:r>
                              <a:rPr lang="de-DE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𝑙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ACE82126-CD28-7B47-9EA2-AA519E7CC2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68586" y="4612123"/>
                  <a:ext cx="1152000" cy="415661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52EE9762-ECD9-8440-A3B6-759C93961F01}"/>
                </a:ext>
              </a:extLst>
            </p:cNvPr>
            <p:cNvCxnSpPr>
              <a:cxnSpLocks/>
              <a:stCxn id="82" idx="5"/>
              <a:endCxn id="134" idx="1"/>
            </p:cNvCxnSpPr>
            <p:nvPr/>
          </p:nvCxnSpPr>
          <p:spPr>
            <a:xfrm>
              <a:off x="6151880" y="4966912"/>
              <a:ext cx="52673" cy="15316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3E34AB56-4134-0C49-9299-98E1CAA53C26}"/>
                </a:ext>
              </a:extLst>
            </p:cNvPr>
            <p:cNvCxnSpPr>
              <a:cxnSpLocks/>
              <a:stCxn id="134" idx="0"/>
              <a:endCxn id="91" idx="4"/>
            </p:cNvCxnSpPr>
            <p:nvPr/>
          </p:nvCxnSpPr>
          <p:spPr>
            <a:xfrm flipV="1">
              <a:off x="6276553" y="4638271"/>
              <a:ext cx="283588" cy="40980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949D2873-46CA-5746-ADCA-24A1CB97F85D}"/>
                </a:ext>
              </a:extLst>
            </p:cNvPr>
            <p:cNvGrpSpPr/>
            <p:nvPr/>
          </p:nvGrpSpPr>
          <p:grpSpPr>
            <a:xfrm>
              <a:off x="5989344" y="5048077"/>
              <a:ext cx="359209" cy="409842"/>
              <a:chOff x="6684398" y="4074388"/>
              <a:chExt cx="359209" cy="409842"/>
            </a:xfrm>
          </p:grpSpPr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E555B3E8-CB69-3247-ABC5-C92CDC17ADAF}"/>
                  </a:ext>
                </a:extLst>
              </p:cNvPr>
              <p:cNvSpPr/>
              <p:nvPr/>
            </p:nvSpPr>
            <p:spPr>
              <a:xfrm>
                <a:off x="6899607" y="4074388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5" name="TextBox 134">
                    <a:extLst>
                      <a:ext uri="{FF2B5EF4-FFF2-40B4-BE49-F238E27FC236}">
                        <a16:creationId xmlns:a16="http://schemas.microsoft.com/office/drawing/2014/main" id="{D0B19D6F-02AF-DB49-9369-EF049B3279C2}"/>
                      </a:ext>
                    </a:extLst>
                  </p:cNvPr>
                  <p:cNvSpPr txBox="1"/>
                  <p:nvPr/>
                </p:nvSpPr>
                <p:spPr>
                  <a:xfrm>
                    <a:off x="6684398" y="4217810"/>
                    <a:ext cx="341952" cy="266420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oMath>
                      </m:oMathPara>
                    </a14:m>
                    <a:endParaRPr lang="de-DE" sz="1400" dirty="0"/>
                  </a:p>
                </p:txBody>
              </p:sp>
            </mc:Choice>
            <mc:Fallback xmlns="">
              <p:sp>
                <p:nvSpPr>
                  <p:cNvPr id="135" name="TextBox 134">
                    <a:extLst>
                      <a:ext uri="{FF2B5EF4-FFF2-40B4-BE49-F238E27FC236}">
                        <a16:creationId xmlns:a16="http://schemas.microsoft.com/office/drawing/2014/main" id="{D0B19D6F-02AF-DB49-9369-EF049B3279C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84398" y="4217810"/>
                    <a:ext cx="341952" cy="266420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14286" b="-22727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05C39937-9D1B-EC41-8908-781AB20F159C}"/>
                </a:ext>
              </a:extLst>
            </p:cNvPr>
            <p:cNvCxnSpPr>
              <a:cxnSpLocks/>
              <a:stCxn id="91" idx="4"/>
              <a:endCxn id="132" idx="0"/>
            </p:cNvCxnSpPr>
            <p:nvPr/>
          </p:nvCxnSpPr>
          <p:spPr>
            <a:xfrm>
              <a:off x="6560141" y="4638271"/>
              <a:ext cx="261093" cy="39473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9FAD94D0-A386-7843-A98C-38C43C84B833}"/>
                </a:ext>
              </a:extLst>
            </p:cNvPr>
            <p:cNvCxnSpPr>
              <a:cxnSpLocks/>
              <a:stCxn id="92" idx="0"/>
              <a:endCxn id="132" idx="2"/>
            </p:cNvCxnSpPr>
            <p:nvPr/>
          </p:nvCxnSpPr>
          <p:spPr>
            <a:xfrm flipV="1">
              <a:off x="6558944" y="5177004"/>
              <a:ext cx="262290" cy="31324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696CD28B-2FB7-7C44-9DEB-9A3864DBFF27}"/>
                </a:ext>
              </a:extLst>
            </p:cNvPr>
            <p:cNvCxnSpPr>
              <a:cxnSpLocks/>
              <a:stCxn id="132" idx="3"/>
              <a:endCxn id="90" idx="3"/>
            </p:cNvCxnSpPr>
            <p:nvPr/>
          </p:nvCxnSpPr>
          <p:spPr>
            <a:xfrm flipV="1">
              <a:off x="6893234" y="4966912"/>
              <a:ext cx="52366" cy="13809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E5D43BC8-40AE-CA49-8539-03B30C01C16B}"/>
                </a:ext>
              </a:extLst>
            </p:cNvPr>
            <p:cNvGrpSpPr/>
            <p:nvPr/>
          </p:nvGrpSpPr>
          <p:grpSpPr>
            <a:xfrm>
              <a:off x="6749234" y="5033004"/>
              <a:ext cx="393391" cy="408488"/>
              <a:chOff x="7444288" y="4059315"/>
              <a:chExt cx="393391" cy="408488"/>
            </a:xfrm>
          </p:grpSpPr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C792AB9B-6CC5-E745-8524-E6C5C55E7245}"/>
                  </a:ext>
                </a:extLst>
              </p:cNvPr>
              <p:cNvSpPr/>
              <p:nvPr/>
            </p:nvSpPr>
            <p:spPr>
              <a:xfrm>
                <a:off x="7444288" y="4059315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3" name="TextBox 132">
                    <a:extLst>
                      <a:ext uri="{FF2B5EF4-FFF2-40B4-BE49-F238E27FC236}">
                        <a16:creationId xmlns:a16="http://schemas.microsoft.com/office/drawing/2014/main" id="{054C3834-E160-984C-95DF-1269FD28DF8E}"/>
                      </a:ext>
                    </a:extLst>
                  </p:cNvPr>
                  <p:cNvSpPr txBox="1"/>
                  <p:nvPr/>
                </p:nvSpPr>
                <p:spPr>
                  <a:xfrm>
                    <a:off x="7495727" y="4200294"/>
                    <a:ext cx="341952" cy="26750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oMath>
                      </m:oMathPara>
                    </a14:m>
                    <a:endParaRPr lang="de-DE" sz="1400" dirty="0"/>
                  </a:p>
                </p:txBody>
              </p:sp>
            </mc:Choice>
            <mc:Fallback xmlns="">
              <p:sp>
                <p:nvSpPr>
                  <p:cNvPr id="133" name="TextBox 132">
                    <a:extLst>
                      <a:ext uri="{FF2B5EF4-FFF2-40B4-BE49-F238E27FC236}">
                        <a16:creationId xmlns:a16="http://schemas.microsoft.com/office/drawing/2014/main" id="{054C3834-E160-984C-95DF-1269FD28DF8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95727" y="4200294"/>
                    <a:ext cx="341952" cy="267509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17857" b="-22727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9CC246A7-5356-1045-91C9-2E31879B29F5}"/>
                    </a:ext>
                  </a:extLst>
                </p:cNvPr>
                <p:cNvSpPr txBox="1"/>
                <p:nvPr/>
              </p:nvSpPr>
              <p:spPr>
                <a:xfrm>
                  <a:off x="6776894" y="4612123"/>
                  <a:ext cx="1152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𝑇𝑟𝑒𝑎𝑡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5A7310CC-18C8-804D-865D-F418636D25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6894" y="4612123"/>
                  <a:ext cx="1152000" cy="415661"/>
                </a:xfrm>
                <a:prstGeom prst="ellipse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6DBF68C3-23ED-404B-88CB-8453B9D43B7B}"/>
                    </a:ext>
                  </a:extLst>
                </p:cNvPr>
                <p:cNvSpPr txBox="1"/>
                <p:nvPr/>
              </p:nvSpPr>
              <p:spPr>
                <a:xfrm>
                  <a:off x="5984141" y="4222610"/>
                  <a:ext cx="1152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12ACEAFB-2B99-1644-9B84-CF42C669EC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84141" y="4222610"/>
                  <a:ext cx="1152000" cy="415661"/>
                </a:xfrm>
                <a:prstGeom prst="ellipse">
                  <a:avLst/>
                </a:prstGeom>
                <a:blipFill>
                  <a:blip r:embed="rId17"/>
                  <a:stretch>
                    <a:fillRect b="-2857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BF099A6E-53EC-754E-B077-407D880E382F}"/>
                    </a:ext>
                  </a:extLst>
                </p:cNvPr>
                <p:cNvSpPr txBox="1"/>
                <p:nvPr/>
              </p:nvSpPr>
              <p:spPr>
                <a:xfrm>
                  <a:off x="5982944" y="5490253"/>
                  <a:ext cx="1152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4F0D919A-9DBA-8643-914E-D4F25F6260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82944" y="5490253"/>
                  <a:ext cx="1152000" cy="415661"/>
                </a:xfrm>
                <a:prstGeom prst="ellipse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D708028A-7742-F642-809A-77AC8F584DB8}"/>
                </a:ext>
              </a:extLst>
            </p:cNvPr>
            <p:cNvCxnSpPr>
              <a:cxnSpLocks/>
              <a:stCxn id="134" idx="2"/>
              <a:endCxn id="92" idx="0"/>
            </p:cNvCxnSpPr>
            <p:nvPr/>
          </p:nvCxnSpPr>
          <p:spPr>
            <a:xfrm>
              <a:off x="6276553" y="5192077"/>
              <a:ext cx="282391" cy="2981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2BB4FA6C-0FE6-FE4F-83A8-4BE1A9478562}"/>
              </a:ext>
            </a:extLst>
          </p:cNvPr>
          <p:cNvGrpSpPr/>
          <p:nvPr/>
        </p:nvGrpSpPr>
        <p:grpSpPr>
          <a:xfrm>
            <a:off x="4106818" y="4277111"/>
            <a:ext cx="665430" cy="267766"/>
            <a:chOff x="3347296" y="4271099"/>
            <a:chExt cx="665430" cy="267766"/>
          </a:xfrm>
        </p:grpSpPr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E120E9B6-92EA-C64A-A9CE-CF55B2626125}"/>
                </a:ext>
              </a:extLst>
            </p:cNvPr>
            <p:cNvSpPr/>
            <p:nvPr/>
          </p:nvSpPr>
          <p:spPr>
            <a:xfrm>
              <a:off x="3684991" y="4334691"/>
              <a:ext cx="144000" cy="144000"/>
            </a:xfrm>
            <a:prstGeom prst="rect">
              <a:avLst/>
            </a:prstGeom>
            <a:solidFill>
              <a:schemeClr val="tx2">
                <a:lumMod val="9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8" name="TextBox 137">
                  <a:extLst>
                    <a:ext uri="{FF2B5EF4-FFF2-40B4-BE49-F238E27FC236}">
                      <a16:creationId xmlns:a16="http://schemas.microsoft.com/office/drawing/2014/main" id="{9C40F74F-2C19-1C42-8458-4DA46506DD63}"/>
                    </a:ext>
                  </a:extLst>
                </p:cNvPr>
                <p:cNvSpPr txBox="1"/>
                <p:nvPr/>
              </p:nvSpPr>
              <p:spPr>
                <a:xfrm>
                  <a:off x="3347296" y="4271099"/>
                  <a:ext cx="341952" cy="2677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A4B8D3C0-81A7-3D4D-A257-F8575B7559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7296" y="4271099"/>
                  <a:ext cx="341952" cy="267766"/>
                </a:xfrm>
                <a:prstGeom prst="rect">
                  <a:avLst/>
                </a:prstGeom>
                <a:blipFill>
                  <a:blip r:embed="rId19"/>
                  <a:stretch>
                    <a:fillRect l="-14286" b="-2272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AA24DC20-2868-9E49-85C3-C62DBEA00746}"/>
                </a:ext>
              </a:extLst>
            </p:cNvPr>
            <p:cNvCxnSpPr>
              <a:cxnSpLocks/>
              <a:stCxn id="137" idx="3"/>
              <a:endCxn id="91" idx="2"/>
            </p:cNvCxnSpPr>
            <p:nvPr/>
          </p:nvCxnSpPr>
          <p:spPr>
            <a:xfrm flipV="1">
              <a:off x="3828991" y="4403274"/>
              <a:ext cx="183735" cy="341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52223B08-DEF2-0E4C-BC33-4F24C51A66C0}"/>
              </a:ext>
            </a:extLst>
          </p:cNvPr>
          <p:cNvCxnSpPr>
            <a:cxnSpLocks/>
            <a:stCxn id="91" idx="4"/>
            <a:endCxn id="153" idx="0"/>
          </p:cNvCxnSpPr>
          <p:nvPr/>
        </p:nvCxnSpPr>
        <p:spPr>
          <a:xfrm flipH="1">
            <a:off x="5347125" y="4617116"/>
            <a:ext cx="1123" cy="392534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80A7BB2C-36FA-FA4B-A535-09D603C46D2B}"/>
              </a:ext>
            </a:extLst>
          </p:cNvPr>
          <p:cNvCxnSpPr>
            <a:cxnSpLocks/>
            <a:stCxn id="92" idx="0"/>
            <a:endCxn id="153" idx="2"/>
          </p:cNvCxnSpPr>
          <p:nvPr/>
        </p:nvCxnSpPr>
        <p:spPr>
          <a:xfrm flipV="1">
            <a:off x="5347051" y="5153650"/>
            <a:ext cx="74" cy="31544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Rectangle 152">
            <a:extLst>
              <a:ext uri="{FF2B5EF4-FFF2-40B4-BE49-F238E27FC236}">
                <a16:creationId xmlns:a16="http://schemas.microsoft.com/office/drawing/2014/main" id="{C9EEC23C-22C0-0E48-9B97-260AE1FA241B}"/>
              </a:ext>
            </a:extLst>
          </p:cNvPr>
          <p:cNvSpPr/>
          <p:nvPr/>
        </p:nvSpPr>
        <p:spPr>
          <a:xfrm>
            <a:off x="5275125" y="5009650"/>
            <a:ext cx="144000" cy="144000"/>
          </a:xfrm>
          <a:prstGeom prst="rect">
            <a:avLst/>
          </a:prstGeom>
          <a:solidFill>
            <a:schemeClr val="accent6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AFABD95C-7442-7D4B-9977-83088408D0ED}"/>
                  </a:ext>
                </a:extLst>
              </p:cNvPr>
              <p:cNvSpPr txBox="1"/>
              <p:nvPr/>
            </p:nvSpPr>
            <p:spPr>
              <a:xfrm>
                <a:off x="5230847" y="4719832"/>
                <a:ext cx="213328" cy="2686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𝑰</m:t>
                          </m:r>
                        </m:sub>
                        <m:sup>
                          <m:d>
                            <m:dPr>
                              <m:ctrlPr>
                                <a:rPr lang="de-DE" sz="1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de-DE" sz="1400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AFABD95C-7442-7D4B-9977-83088408D0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0847" y="4719832"/>
                <a:ext cx="213328" cy="268663"/>
              </a:xfrm>
              <a:prstGeom prst="rect">
                <a:avLst/>
              </a:prstGeom>
              <a:blipFill>
                <a:blip r:embed="rId20"/>
                <a:stretch>
                  <a:fillRect l="-33333" r="-22222" b="-2381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5FF596A2-E760-FC49-9707-B7D68BAC1EC7}"/>
                  </a:ext>
                </a:extLst>
              </p:cNvPr>
              <p:cNvSpPr/>
              <p:nvPr/>
            </p:nvSpPr>
            <p:spPr>
              <a:xfrm>
                <a:off x="7313792" y="2787254"/>
                <a:ext cx="1751045" cy="50400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𝐸𝑝𝑖𝑑</m:t>
                          </m:r>
                        </m:e>
                        <m:sup>
                          <m:d>
                            <m:dPr>
                              <m:ctrlP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p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𝑆𝑖𝑐𝑘</m:t>
                          </m:r>
                        </m:e>
                        <m:sup>
                          <m:d>
                            <m:dPr>
                              <m:ctrlP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sz="14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</m:t>
                      </m:r>
                      <m:sSup>
                        <m:sSupPr>
                          <m:ctrlP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𝑇𝑟</m:t>
                          </m:r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d>
                            <m:dPr>
                              <m:ctrlP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sz="14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5FF596A2-E760-FC49-9707-B7D68BAC1E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3792" y="2787254"/>
                <a:ext cx="1751045" cy="504000"/>
              </a:xfrm>
              <a:prstGeom prst="ellipse">
                <a:avLst/>
              </a:prstGeom>
              <a:blipFill>
                <a:blip r:embed="rId21"/>
                <a:stretch>
                  <a:fillRect b="-6977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35043FBB-42EB-D949-B674-E20EFF708B68}"/>
                  </a:ext>
                </a:extLst>
              </p:cNvPr>
              <p:cNvSpPr/>
              <p:nvPr/>
            </p:nvSpPr>
            <p:spPr>
              <a:xfrm>
                <a:off x="7313793" y="1654113"/>
                <a:ext cx="1751044" cy="504000"/>
              </a:xfrm>
              <a:prstGeom prst="ellipse">
                <a:avLst/>
              </a:prstGeom>
              <a:solidFill>
                <a:schemeClr val="accent6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p>
                        <m:sSupPr>
                          <m:ctrlPr>
                            <a:rPr lang="de-DE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𝐸𝑝𝑖𝑑</m:t>
                          </m:r>
                        </m:e>
                        <m:sup>
                          <m:d>
                            <m:dPr>
                              <m:ctrlPr>
                                <a:rPr lang="de-DE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p>
                      <m:r>
                        <a:rPr lang="de-DE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de-DE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𝑆𝑖𝑐𝑘</m:t>
                          </m:r>
                        </m:e>
                        <m:sup>
                          <m:d>
                            <m:dPr>
                              <m:ctrlPr>
                                <a:rPr lang="de-DE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sz="1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       </m:t>
                      </m:r>
                      <m:sSup>
                        <m:sSupPr>
                          <m:ctrlPr>
                            <a:rPr lang="de-DE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𝑇𝑟𝑎𝑣𝑒𝑙</m:t>
                          </m:r>
                        </m:e>
                        <m:sup>
                          <m:d>
                            <m:dPr>
                              <m:ctrlPr>
                                <a:rPr lang="de-DE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sz="1400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35043FBB-42EB-D949-B674-E20EFF708B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3793" y="1654113"/>
                <a:ext cx="1751044" cy="504000"/>
              </a:xfrm>
              <a:prstGeom prst="ellipse">
                <a:avLst/>
              </a:prstGeom>
              <a:blipFill>
                <a:blip r:embed="rId22"/>
                <a:stretch>
                  <a:fillRect b="-6977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3B4A4819-69B5-4743-AF4C-01004B127F7A}"/>
              </a:ext>
            </a:extLst>
          </p:cNvPr>
          <p:cNvCxnSpPr>
            <a:cxnSpLocks/>
            <a:stCxn id="158" idx="4"/>
            <a:endCxn id="157" idx="0"/>
          </p:cNvCxnSpPr>
          <p:nvPr/>
        </p:nvCxnSpPr>
        <p:spPr>
          <a:xfrm>
            <a:off x="8189315" y="2158113"/>
            <a:ext cx="0" cy="62914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5C311898-132D-D140-9642-07A159615B3E}"/>
                  </a:ext>
                </a:extLst>
              </p:cNvPr>
              <p:cNvSpPr/>
              <p:nvPr/>
            </p:nvSpPr>
            <p:spPr>
              <a:xfrm>
                <a:off x="8429848" y="2085092"/>
                <a:ext cx="526619" cy="3587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d>
                            <m:dPr>
                              <m:ctrlPr>
                                <a:rPr lang="de-DE" sz="1400" b="0" i="1" smtClean="0">
                                  <a:solidFill>
                                    <a:schemeClr val="tx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solidFill>
                                    <a:schemeClr val="tx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de-DE" sz="1400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5C311898-132D-D140-9642-07A159615B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9848" y="2085092"/>
                <a:ext cx="526619" cy="358753"/>
              </a:xfrm>
              <a:prstGeom prst="rect">
                <a:avLst/>
              </a:prstGeom>
              <a:blipFill>
                <a:blip r:embed="rId23"/>
                <a:stretch>
                  <a:fillRect b="-689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4B21AE36-1281-554A-92A3-2D6194BD0C81}"/>
                  </a:ext>
                </a:extLst>
              </p:cNvPr>
              <p:cNvSpPr/>
              <p:nvPr/>
            </p:nvSpPr>
            <p:spPr>
              <a:xfrm>
                <a:off x="8425289" y="3220556"/>
                <a:ext cx="895309" cy="3600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d>
                            <m:dPr>
                              <m:ctrlPr>
                                <a:rPr lang="de-DE" sz="1400" b="0" i="1" smtClean="0">
                                  <a:solidFill>
                                    <a:schemeClr val="tx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solidFill>
                                    <a:schemeClr val="tx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r>
                        <a:rPr lang="de-DE" sz="1400" b="0" i="1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d>
                            <m:dPr>
                              <m:ctrlPr>
                                <a:rPr lang="de-DE" sz="1400" b="0" i="1" smtClean="0">
                                  <a:solidFill>
                                    <a:schemeClr val="tx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solidFill>
                                    <a:schemeClr val="tx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de-DE" sz="1400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4B21AE36-1281-554A-92A3-2D6194BD0C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5289" y="3220556"/>
                <a:ext cx="895309" cy="360099"/>
              </a:xfrm>
              <a:prstGeom prst="rect">
                <a:avLst/>
              </a:prstGeom>
              <a:blipFill>
                <a:blip r:embed="rId24"/>
                <a:stretch>
                  <a:fillRect b="-689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2" name="TextBox 161">
                <a:extLst>
                  <a:ext uri="{FF2B5EF4-FFF2-40B4-BE49-F238E27FC236}">
                    <a16:creationId xmlns:a16="http://schemas.microsoft.com/office/drawing/2014/main" id="{2C77DD27-432B-DF4C-945C-6FEE13DDE3C9}"/>
                  </a:ext>
                </a:extLst>
              </p:cNvPr>
              <p:cNvSpPr txBox="1"/>
              <p:nvPr/>
            </p:nvSpPr>
            <p:spPr>
              <a:xfrm>
                <a:off x="6763789" y="1664317"/>
                <a:ext cx="632289" cy="4349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d>
                            <m:dPr>
                              <m:ctrlPr>
                                <a:rPr lang="de-DE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de-DE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162" name="TextBox 161">
                <a:extLst>
                  <a:ext uri="{FF2B5EF4-FFF2-40B4-BE49-F238E27FC236}">
                    <a16:creationId xmlns:a16="http://schemas.microsoft.com/office/drawing/2014/main" id="{2C77DD27-432B-DF4C-945C-6FEE13DDE3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3789" y="1664317"/>
                <a:ext cx="632289" cy="434991"/>
              </a:xfrm>
              <a:prstGeom prst="rect">
                <a:avLst/>
              </a:prstGeom>
              <a:blipFill>
                <a:blip r:embed="rId25"/>
                <a:stretch>
                  <a:fillRect b="-285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C75A7547-1F7B-344D-AFC1-460E189A0711}"/>
                  </a:ext>
                </a:extLst>
              </p:cNvPr>
              <p:cNvSpPr txBox="1"/>
              <p:nvPr/>
            </p:nvSpPr>
            <p:spPr>
              <a:xfrm>
                <a:off x="6769112" y="2804821"/>
                <a:ext cx="629082" cy="4364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d>
                            <m:dPr>
                              <m:ctrlP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de-DE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C75A7547-1F7B-344D-AFC1-460E189A07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9112" y="2804821"/>
                <a:ext cx="629082" cy="436402"/>
              </a:xfrm>
              <a:prstGeom prst="rect">
                <a:avLst/>
              </a:prstGeom>
              <a:blipFill>
                <a:blip r:embed="rId26"/>
                <a:stretch>
                  <a:fillRect b="-285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50A5580-1A0A-4B4D-8F3F-4E05DCB306AA}"/>
                  </a:ext>
                </a:extLst>
              </p:cNvPr>
              <p:cNvSpPr txBox="1"/>
              <p:nvPr/>
            </p:nvSpPr>
            <p:spPr>
              <a:xfrm>
                <a:off x="3424840" y="6295427"/>
                <a:ext cx="5432321" cy="360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de-DE" sz="14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14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sz="1400" b="1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𝑰</m:t>
                        </m:r>
                      </m:sub>
                      <m:sup>
                        <m:d>
                          <m:dPr>
                            <m:ctrlP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bSup>
                  </m:oMath>
                </a14:m>
                <a:r>
                  <a:rPr lang="de-DE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  täte hier nicht Not, da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400" b="1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400" b="1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𝑰</m:t>
                        </m:r>
                      </m:e>
                      <m:sup>
                        <m:d>
                          <m:dPr>
                            <m:ctrlPr>
                              <a:rPr lang="de-DE" sz="14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 schon zusammen in Faktoren vorkommt.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50A5580-1A0A-4B4D-8F3F-4E05DCB306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4840" y="6295427"/>
                <a:ext cx="5432321" cy="360996"/>
              </a:xfrm>
              <a:prstGeom prst="rect">
                <a:avLst/>
              </a:prstGeom>
              <a:blipFill>
                <a:blip r:embed="rId27"/>
                <a:stretch>
                  <a:fillRect r="-234" b="-1379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6661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57" grpId="0" animBg="1"/>
      <p:bldP spid="158" grpId="0" animBg="1"/>
      <p:bldP spid="160" grpId="0"/>
      <p:bldP spid="161" grpId="0"/>
      <p:bldP spid="162" grpId="0"/>
      <p:bldP spid="16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BF771-AF1E-044C-8F91-784784FF6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Dynamische Jtrees: Beispiel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39C8A8-2A43-EA43-8E15-36558C75DA1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dirty="0">
                    <a:latin typeface="+mn-lt"/>
                    <a:ea typeface="Cambria Math" panose="02040503050406030204" pitchFamily="18" charset="0"/>
                  </a:rPr>
                  <a:t>Dynamisches Faktormodell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𝐹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</m:t>
                            </m:r>
                          </m:sup>
                        </m:sSup>
                      </m:e>
                    </m:d>
                  </m:oMath>
                </a14:m>
                <a:endParaRPr lang="de-DE" dirty="0">
                  <a:latin typeface="+mn-lt"/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bSup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bSup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bSup>
                      </m:e>
                    </m:d>
                  </m:oMath>
                </a14:m>
                <a:r>
                  <a:rPr lang="de-DE" dirty="0"/>
                  <a:t>,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b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bSup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</m:e>
                    </m:d>
                  </m:oMath>
                </a14:m>
                <a:endParaRPr lang="de-DE" dirty="0">
                  <a:latin typeface="+mn-lt"/>
                  <a:ea typeface="Cambria Math" panose="02040503050406030204" pitchFamily="18" charset="0"/>
                </a:endParaRPr>
              </a:p>
              <a:p>
                <a:pPr lvl="1"/>
                <a:r>
                  <a:rPr lang="de-DE" dirty="0">
                    <a:ea typeface="Cambria Math" panose="02040503050406030204" pitchFamily="18" charset="0"/>
                  </a:rPr>
                  <a:t>Interface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𝑰</m:t>
                        </m:r>
                      </m:e>
                      <m:sup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</m:d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p>
                      </m:e>
                    </m:d>
                  </m:oMath>
                </a14:m>
                <a:endParaRPr lang="de-DE" b="0" i="1" dirty="0">
                  <a:latin typeface="Cambria Math" panose="02040503050406030204" pitchFamily="18" charset="0"/>
                </a:endParaRPr>
              </a:p>
              <a:p>
                <a:pPr marL="800100" lvl="4" indent="0">
                  <a:buNone/>
                </a:pPr>
                <a:endParaRPr lang="de-DE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</m:sup>
                    </m:sSup>
                  </m:oMath>
                </a14:m>
                <a:r>
                  <a:rPr lang="de-DE" dirty="0"/>
                  <a:t> für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</m:sup>
                    </m:sSup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𝑰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b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𝑰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bSup>
                      </m:e>
                    </m:d>
                  </m:oMath>
                </a14:m>
                <a:endParaRPr lang="de-DE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𝑰</m:t>
                        </m:r>
                      </m:sub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sup>
                    </m:sSubSup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p>
                      </m:e>
                    </m:d>
                  </m:oMath>
                </a14:m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𝑰</m:t>
                        </m:r>
                      </m:sub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</m:d>
                      </m:sup>
                    </m:sSubSup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p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de-DE" dirty="0">
                    <a:solidFill>
                      <a:schemeClr val="accent5"/>
                    </a:solidFill>
                  </a:rPr>
                  <a:t>Incluster</a:t>
                </a:r>
                <a:r>
                  <a:rPr lang="de-DE" dirty="0"/>
                  <a:t>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b="1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1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d>
                          <m:dPr>
                            <m:ctrlPr>
                              <a:rPr lang="de-DE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</m:d>
                      </m:sup>
                    </m:sSubSup>
                    <m:r>
                      <a:rPr lang="de-DE" b="1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e-DE" b="1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1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  <m:sup>
                        <m:d>
                          <m:dPr>
                            <m:ctrlPr>
                              <a:rPr lang="de-DE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</m:d>
                      </m:sup>
                    </m:sSubSup>
                  </m:oMath>
                </a14:m>
                <a:endParaRPr lang="de-DE" dirty="0"/>
              </a:p>
              <a:p>
                <a:pPr lvl="1"/>
                <a:r>
                  <a:rPr lang="de-DE" dirty="0">
                    <a:solidFill>
                      <a:schemeClr val="accent6"/>
                    </a:solidFill>
                  </a:rPr>
                  <a:t>Outcluster</a:t>
                </a:r>
                <a:r>
                  <a:rPr lang="de-DE" dirty="0"/>
                  <a:t>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d>
                          <m:dPr>
                            <m:ctrlPr>
                              <a:rPr lang="de-DE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</m:d>
                      </m:sup>
                    </m:sSubSup>
                    <m:r>
                      <a:rPr lang="de-DE" b="1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e-DE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𝑜𝑢𝑡</m:t>
                        </m:r>
                      </m:sub>
                      <m:sup>
                        <m:d>
                          <m:dPr>
                            <m:ctrlPr>
                              <a:rPr lang="de-DE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</m:d>
                      </m:sup>
                    </m:sSubSup>
                  </m:oMath>
                </a14:m>
                <a:endParaRPr lang="de-DE" dirty="0"/>
              </a:p>
              <a:p>
                <a:pPr lvl="2"/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39C8A8-2A43-EA43-8E15-36558C75DA1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388435-DA7F-E44A-9635-810EEDCAAB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46</a:t>
            </a:fld>
            <a:endParaRPr lang="de-DE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701976-16EC-2F42-8F97-ED654569C554}"/>
              </a:ext>
            </a:extLst>
          </p:cNvPr>
          <p:cNvSpPr txBox="1"/>
          <p:nvPr/>
        </p:nvSpPr>
        <p:spPr>
          <a:xfrm>
            <a:off x="7671840" y="2870719"/>
            <a:ext cx="1112933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de-DE" dirty="0"/>
              <a:t>Entfernen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9249600-ACAF-5B47-9F6C-445C6F835A59}"/>
              </a:ext>
            </a:extLst>
          </p:cNvPr>
          <p:cNvCxnSpPr>
            <a:cxnSpLocks/>
            <a:stCxn id="13" idx="3"/>
            <a:endCxn id="110" idx="2"/>
          </p:cNvCxnSpPr>
          <p:nvPr/>
        </p:nvCxnSpPr>
        <p:spPr>
          <a:xfrm flipV="1">
            <a:off x="8784773" y="2726438"/>
            <a:ext cx="222932" cy="328947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072295-E208-704D-BD5E-40A314E7B44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EACF30-C56D-6643-8D0B-6CD21AEA98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Tanya Braun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B735AF9-2BBA-664B-81EE-C3396D545E55}"/>
              </a:ext>
            </a:extLst>
          </p:cNvPr>
          <p:cNvSpPr/>
          <p:nvPr/>
        </p:nvSpPr>
        <p:spPr>
          <a:xfrm>
            <a:off x="6826228" y="4122995"/>
            <a:ext cx="2254551" cy="18095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180AE7A-E7F4-9546-AD02-6C698E4D469C}"/>
              </a:ext>
            </a:extLst>
          </p:cNvPr>
          <p:cNvSpPr/>
          <p:nvPr/>
        </p:nvSpPr>
        <p:spPr>
          <a:xfrm>
            <a:off x="9080779" y="4122995"/>
            <a:ext cx="2803508" cy="180957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6ECAEF3-930C-954E-8605-8B628C8249CD}"/>
              </a:ext>
            </a:extLst>
          </p:cNvPr>
          <p:cNvGrpSpPr/>
          <p:nvPr/>
        </p:nvGrpSpPr>
        <p:grpSpPr>
          <a:xfrm>
            <a:off x="9083692" y="4222610"/>
            <a:ext cx="2760308" cy="1683304"/>
            <a:chOff x="5168586" y="4222610"/>
            <a:chExt cx="2760308" cy="168330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016954B9-D76B-464C-A27E-2DA29CFFBE89}"/>
                    </a:ext>
                  </a:extLst>
                </p:cNvPr>
                <p:cNvSpPr txBox="1"/>
                <p:nvPr/>
              </p:nvSpPr>
              <p:spPr>
                <a:xfrm>
                  <a:off x="5168586" y="4612123"/>
                  <a:ext cx="1152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𝑇𝑟𝑎𝑣𝑒</m:t>
                            </m:r>
                            <m:r>
                              <a:rPr lang="de-DE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𝑙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C4A242E0-8E1B-384B-A051-0C847F35AF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68586" y="4612123"/>
                  <a:ext cx="1152000" cy="415661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7EFF7583-C647-FE43-A58E-4B4E9CF50A2E}"/>
                </a:ext>
              </a:extLst>
            </p:cNvPr>
            <p:cNvCxnSpPr>
              <a:cxnSpLocks/>
              <a:stCxn id="55" idx="5"/>
              <a:endCxn id="69" idx="1"/>
            </p:cNvCxnSpPr>
            <p:nvPr/>
          </p:nvCxnSpPr>
          <p:spPr>
            <a:xfrm>
              <a:off x="6151880" y="4966912"/>
              <a:ext cx="26940" cy="20280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580236F-4675-F349-86ED-46BB87B8F751}"/>
                </a:ext>
              </a:extLst>
            </p:cNvPr>
            <p:cNvCxnSpPr>
              <a:cxnSpLocks/>
              <a:stCxn id="69" idx="0"/>
              <a:endCxn id="64" idx="4"/>
            </p:cNvCxnSpPr>
            <p:nvPr/>
          </p:nvCxnSpPr>
          <p:spPr>
            <a:xfrm flipV="1">
              <a:off x="6250820" y="4638271"/>
              <a:ext cx="309321" cy="4594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F53B77E3-14AF-5D48-83D5-3E4CE023219B}"/>
                </a:ext>
              </a:extLst>
            </p:cNvPr>
            <p:cNvGrpSpPr/>
            <p:nvPr/>
          </p:nvGrpSpPr>
          <p:grpSpPr>
            <a:xfrm>
              <a:off x="5963611" y="5097719"/>
              <a:ext cx="359209" cy="409842"/>
              <a:chOff x="6658665" y="4124030"/>
              <a:chExt cx="359209" cy="409842"/>
            </a:xfrm>
          </p:grpSpPr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6273E21B-C831-D045-BEFE-248F3297C9A7}"/>
                  </a:ext>
                </a:extLst>
              </p:cNvPr>
              <p:cNvSpPr/>
              <p:nvPr/>
            </p:nvSpPr>
            <p:spPr>
              <a:xfrm>
                <a:off x="6873874" y="4124030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0" name="TextBox 69">
                    <a:extLst>
                      <a:ext uri="{FF2B5EF4-FFF2-40B4-BE49-F238E27FC236}">
                        <a16:creationId xmlns:a16="http://schemas.microsoft.com/office/drawing/2014/main" id="{28109AE2-4445-5045-A690-2DE3658E29A5}"/>
                      </a:ext>
                    </a:extLst>
                  </p:cNvPr>
                  <p:cNvSpPr txBox="1"/>
                  <p:nvPr/>
                </p:nvSpPr>
                <p:spPr>
                  <a:xfrm>
                    <a:off x="6658665" y="4267452"/>
                    <a:ext cx="335156" cy="26642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</m:sup>
                          </m:sSubSup>
                        </m:oMath>
                      </m:oMathPara>
                    </a14:m>
                    <a:endParaRPr lang="de-DE" sz="1400" dirty="0"/>
                  </a:p>
                </p:txBody>
              </p:sp>
            </mc:Choice>
            <mc:Fallback xmlns="">
              <p:sp>
                <p:nvSpPr>
                  <p:cNvPr id="70" name="TextBox 69">
                    <a:extLst>
                      <a:ext uri="{FF2B5EF4-FFF2-40B4-BE49-F238E27FC236}">
                        <a16:creationId xmlns:a16="http://schemas.microsoft.com/office/drawing/2014/main" id="{28109AE2-4445-5045-A690-2DE3658E29A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58665" y="4267452"/>
                    <a:ext cx="335156" cy="266420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8519" b="-22727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FB9574EC-F572-DD46-A3B0-ED079135AA3E}"/>
                </a:ext>
              </a:extLst>
            </p:cNvPr>
            <p:cNvCxnSpPr>
              <a:cxnSpLocks/>
              <a:stCxn id="64" idx="4"/>
              <a:endCxn id="67" idx="0"/>
            </p:cNvCxnSpPr>
            <p:nvPr/>
          </p:nvCxnSpPr>
          <p:spPr>
            <a:xfrm>
              <a:off x="6560141" y="4638271"/>
              <a:ext cx="246489" cy="44471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6C5D2CEA-8BDF-DD4C-9699-40AC984A927A}"/>
                </a:ext>
              </a:extLst>
            </p:cNvPr>
            <p:cNvCxnSpPr>
              <a:cxnSpLocks/>
              <a:stCxn id="65" idx="0"/>
              <a:endCxn id="67" idx="2"/>
            </p:cNvCxnSpPr>
            <p:nvPr/>
          </p:nvCxnSpPr>
          <p:spPr>
            <a:xfrm flipV="1">
              <a:off x="6558944" y="5226985"/>
              <a:ext cx="247686" cy="26326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8B51DEFA-0FF4-2947-9C20-6D4B81AF3C6F}"/>
                </a:ext>
              </a:extLst>
            </p:cNvPr>
            <p:cNvCxnSpPr>
              <a:cxnSpLocks/>
              <a:stCxn id="67" idx="3"/>
              <a:endCxn id="63" idx="3"/>
            </p:cNvCxnSpPr>
            <p:nvPr/>
          </p:nvCxnSpPr>
          <p:spPr>
            <a:xfrm flipV="1">
              <a:off x="6878630" y="4966912"/>
              <a:ext cx="66970" cy="18807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4EC6BCAF-E433-1E4C-9D95-37C281765771}"/>
                </a:ext>
              </a:extLst>
            </p:cNvPr>
            <p:cNvGrpSpPr/>
            <p:nvPr/>
          </p:nvGrpSpPr>
          <p:grpSpPr>
            <a:xfrm>
              <a:off x="6734630" y="5082985"/>
              <a:ext cx="386595" cy="408488"/>
              <a:chOff x="7429684" y="4109296"/>
              <a:chExt cx="386595" cy="408488"/>
            </a:xfrm>
          </p:grpSpPr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3EDBA01-30B6-9C40-85C8-BF380CB47E1C}"/>
                  </a:ext>
                </a:extLst>
              </p:cNvPr>
              <p:cNvSpPr/>
              <p:nvPr/>
            </p:nvSpPr>
            <p:spPr>
              <a:xfrm>
                <a:off x="7429684" y="4109296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8" name="TextBox 67">
                    <a:extLst>
                      <a:ext uri="{FF2B5EF4-FFF2-40B4-BE49-F238E27FC236}">
                        <a16:creationId xmlns:a16="http://schemas.microsoft.com/office/drawing/2014/main" id="{11FA5728-CD3A-524A-80F4-40D4182F872B}"/>
                      </a:ext>
                    </a:extLst>
                  </p:cNvPr>
                  <p:cNvSpPr txBox="1"/>
                  <p:nvPr/>
                </p:nvSpPr>
                <p:spPr>
                  <a:xfrm>
                    <a:off x="7481123" y="4250275"/>
                    <a:ext cx="335156" cy="26750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</m:sup>
                          </m:sSubSup>
                        </m:oMath>
                      </m:oMathPara>
                    </a14:m>
                    <a:endParaRPr lang="de-DE" sz="1400" dirty="0"/>
                  </a:p>
                </p:txBody>
              </p:sp>
            </mc:Choice>
            <mc:Fallback xmlns="">
              <p:sp>
                <p:nvSpPr>
                  <p:cNvPr id="68" name="TextBox 67">
                    <a:extLst>
                      <a:ext uri="{FF2B5EF4-FFF2-40B4-BE49-F238E27FC236}">
                        <a16:creationId xmlns:a16="http://schemas.microsoft.com/office/drawing/2014/main" id="{11FA5728-CD3A-524A-80F4-40D4182F872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81123" y="4250275"/>
                    <a:ext cx="335156" cy="26750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8519" b="-27273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0FDD5D08-3FAD-3246-8DFE-F4F35A5624F8}"/>
                    </a:ext>
                  </a:extLst>
                </p:cNvPr>
                <p:cNvSpPr txBox="1"/>
                <p:nvPr/>
              </p:nvSpPr>
              <p:spPr>
                <a:xfrm>
                  <a:off x="6776894" y="4612123"/>
                  <a:ext cx="1152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𝑇𝑟𝑒𝑎𝑡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41BB3B2E-E5BB-2947-82F8-03AC37984D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6894" y="4612123"/>
                  <a:ext cx="1152000" cy="415661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861F7687-1BC9-2B44-8402-62F57119B800}"/>
                    </a:ext>
                  </a:extLst>
                </p:cNvPr>
                <p:cNvSpPr txBox="1"/>
                <p:nvPr/>
              </p:nvSpPr>
              <p:spPr>
                <a:xfrm>
                  <a:off x="5984141" y="4222610"/>
                  <a:ext cx="1152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D5602D9A-7651-B847-9610-A2D34E18C7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84141" y="4222610"/>
                  <a:ext cx="1152000" cy="415661"/>
                </a:xfrm>
                <a:prstGeom prst="ellipse">
                  <a:avLst/>
                </a:prstGeom>
                <a:blipFill>
                  <a:blip r:embed="rId8"/>
                  <a:stretch>
                    <a:fillRect b="-5714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1D5AE9AA-9A4B-564B-9B25-A73CFF806A97}"/>
                    </a:ext>
                  </a:extLst>
                </p:cNvPr>
                <p:cNvSpPr txBox="1"/>
                <p:nvPr/>
              </p:nvSpPr>
              <p:spPr>
                <a:xfrm>
                  <a:off x="5982944" y="5490253"/>
                  <a:ext cx="1152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56C94064-8170-B249-AA0E-BE1C8357CC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82944" y="5490253"/>
                  <a:ext cx="1152000" cy="415661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BA6D4601-C2AD-6C45-B3A9-D4414C19DC1F}"/>
                </a:ext>
              </a:extLst>
            </p:cNvPr>
            <p:cNvCxnSpPr>
              <a:cxnSpLocks/>
              <a:stCxn id="69" idx="2"/>
              <a:endCxn id="65" idx="0"/>
            </p:cNvCxnSpPr>
            <p:nvPr/>
          </p:nvCxnSpPr>
          <p:spPr>
            <a:xfrm>
              <a:off x="6250820" y="5241719"/>
              <a:ext cx="308124" cy="2485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CD639664-1F7A-674C-AC63-C039988B263A}"/>
                  </a:ext>
                </a:extLst>
              </p:cNvPr>
              <p:cNvSpPr txBox="1"/>
              <p:nvPr/>
            </p:nvSpPr>
            <p:spPr>
              <a:xfrm>
                <a:off x="6903595" y="5490253"/>
                <a:ext cx="1333051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𝑆𝑖𝑐𝑘</m:t>
                          </m:r>
                        </m:e>
                        <m:sup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CD639664-1F7A-674C-AC63-C039988B26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3595" y="5490253"/>
                <a:ext cx="1333051" cy="415661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20FC2D0F-A414-DD47-B5E7-D804C6E63A36}"/>
                  </a:ext>
                </a:extLst>
              </p:cNvPr>
              <p:cNvSpPr txBox="1"/>
              <p:nvPr/>
            </p:nvSpPr>
            <p:spPr>
              <a:xfrm>
                <a:off x="6903595" y="4222610"/>
                <a:ext cx="1333051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𝐸𝑝𝑖𝑑</m:t>
                          </m:r>
                        </m:e>
                        <m:sup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20FC2D0F-A414-DD47-B5E7-D804C6E63A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3595" y="4222610"/>
                <a:ext cx="1333051" cy="415661"/>
              </a:xfrm>
              <a:prstGeom prst="ellipse">
                <a:avLst/>
              </a:prstGeom>
              <a:blipFill>
                <a:blip r:embed="rId11"/>
                <a:stretch>
                  <a:fillRect b="-571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4" name="Group 73">
            <a:extLst>
              <a:ext uri="{FF2B5EF4-FFF2-40B4-BE49-F238E27FC236}">
                <a16:creationId xmlns:a16="http://schemas.microsoft.com/office/drawing/2014/main" id="{39805B1B-8AFB-164D-865E-3011FFABBB88}"/>
              </a:ext>
            </a:extLst>
          </p:cNvPr>
          <p:cNvGrpSpPr/>
          <p:nvPr/>
        </p:nvGrpSpPr>
        <p:grpSpPr>
          <a:xfrm>
            <a:off x="8236646" y="4104138"/>
            <a:ext cx="1662601" cy="1593946"/>
            <a:chOff x="11540696" y="4104138"/>
            <a:chExt cx="1662601" cy="1593946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7BC9DFB8-4D82-0E43-86C5-E0D241D1647F}"/>
                </a:ext>
              </a:extLst>
            </p:cNvPr>
            <p:cNvSpPr/>
            <p:nvPr/>
          </p:nvSpPr>
          <p:spPr>
            <a:xfrm>
              <a:off x="12316461" y="4358440"/>
              <a:ext cx="144000" cy="144000"/>
            </a:xfrm>
            <a:prstGeom prst="rect">
              <a:avLst/>
            </a:prstGeom>
            <a:solidFill>
              <a:schemeClr val="tx2">
                <a:lumMod val="9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DD7DAABF-FB75-9F42-B158-BD3842BD2EFA}"/>
                    </a:ext>
                  </a:extLst>
                </p:cNvPr>
                <p:cNvSpPr txBox="1"/>
                <p:nvPr/>
              </p:nvSpPr>
              <p:spPr>
                <a:xfrm>
                  <a:off x="12284808" y="4104138"/>
                  <a:ext cx="207364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FE152832-4E0D-D94A-BAA7-4B3B238623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84808" y="4104138"/>
                  <a:ext cx="207364" cy="215444"/>
                </a:xfrm>
                <a:prstGeom prst="rect">
                  <a:avLst/>
                </a:prstGeom>
                <a:blipFill>
                  <a:blip r:embed="rId12"/>
                  <a:stretch>
                    <a:fillRect l="-23529" b="-33333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26C607FE-3CA9-E441-B4C5-C6F7D45D3345}"/>
                </a:ext>
              </a:extLst>
            </p:cNvPr>
            <p:cNvCxnSpPr>
              <a:cxnSpLocks/>
              <a:stCxn id="73" idx="6"/>
              <a:endCxn id="75" idx="1"/>
            </p:cNvCxnSpPr>
            <p:nvPr/>
          </p:nvCxnSpPr>
          <p:spPr>
            <a:xfrm flipV="1">
              <a:off x="11540696" y="4430440"/>
              <a:ext cx="775765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9439BAD3-A0A1-284B-B02D-B6CFCC73471A}"/>
                </a:ext>
              </a:extLst>
            </p:cNvPr>
            <p:cNvCxnSpPr>
              <a:cxnSpLocks/>
              <a:stCxn id="72" idx="6"/>
              <a:endCxn id="75" idx="2"/>
            </p:cNvCxnSpPr>
            <p:nvPr/>
          </p:nvCxnSpPr>
          <p:spPr>
            <a:xfrm flipV="1">
              <a:off x="11540696" y="4502440"/>
              <a:ext cx="847765" cy="119564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73A9D251-8E35-124C-9489-30DC153CD943}"/>
                </a:ext>
              </a:extLst>
            </p:cNvPr>
            <p:cNvCxnSpPr>
              <a:cxnSpLocks/>
              <a:stCxn id="75" idx="3"/>
              <a:endCxn id="64" idx="2"/>
            </p:cNvCxnSpPr>
            <p:nvPr/>
          </p:nvCxnSpPr>
          <p:spPr>
            <a:xfrm>
              <a:off x="12460461" y="4430440"/>
              <a:ext cx="742836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Rectangle 79">
            <a:extLst>
              <a:ext uri="{FF2B5EF4-FFF2-40B4-BE49-F238E27FC236}">
                <a16:creationId xmlns:a16="http://schemas.microsoft.com/office/drawing/2014/main" id="{5868815D-E916-9546-BD4A-3E44B86BBC98}"/>
              </a:ext>
            </a:extLst>
          </p:cNvPr>
          <p:cNvSpPr/>
          <p:nvPr/>
        </p:nvSpPr>
        <p:spPr>
          <a:xfrm>
            <a:off x="3888325" y="4122995"/>
            <a:ext cx="2871876" cy="18111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D36CD070-59CA-AD4D-A07A-8007151949FF}"/>
              </a:ext>
            </a:extLst>
          </p:cNvPr>
          <p:cNvGrpSpPr/>
          <p:nvPr/>
        </p:nvGrpSpPr>
        <p:grpSpPr>
          <a:xfrm>
            <a:off x="3956693" y="4201455"/>
            <a:ext cx="2760308" cy="1683304"/>
            <a:chOff x="5168586" y="4222610"/>
            <a:chExt cx="2760308" cy="168330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2EA5028A-B074-E343-BDE8-0D311455D424}"/>
                    </a:ext>
                  </a:extLst>
                </p:cNvPr>
                <p:cNvSpPr txBox="1"/>
                <p:nvPr/>
              </p:nvSpPr>
              <p:spPr>
                <a:xfrm>
                  <a:off x="5168586" y="4612123"/>
                  <a:ext cx="1152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𝑇𝑟𝑎𝑣𝑒</m:t>
                            </m:r>
                            <m:r>
                              <a:rPr lang="de-DE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𝑙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ACE82126-CD28-7B47-9EA2-AA519E7CC2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68586" y="4612123"/>
                  <a:ext cx="1152000" cy="415661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52EE9762-ECD9-8440-A3B6-759C93961F01}"/>
                </a:ext>
              </a:extLst>
            </p:cNvPr>
            <p:cNvCxnSpPr>
              <a:cxnSpLocks/>
              <a:stCxn id="82" idx="5"/>
              <a:endCxn id="134" idx="1"/>
            </p:cNvCxnSpPr>
            <p:nvPr/>
          </p:nvCxnSpPr>
          <p:spPr>
            <a:xfrm>
              <a:off x="6151880" y="4966912"/>
              <a:ext cx="52673" cy="15316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3E34AB56-4134-0C49-9299-98E1CAA53C26}"/>
                </a:ext>
              </a:extLst>
            </p:cNvPr>
            <p:cNvCxnSpPr>
              <a:cxnSpLocks/>
              <a:stCxn id="134" idx="0"/>
              <a:endCxn id="91" idx="4"/>
            </p:cNvCxnSpPr>
            <p:nvPr/>
          </p:nvCxnSpPr>
          <p:spPr>
            <a:xfrm flipV="1">
              <a:off x="6276553" y="4638271"/>
              <a:ext cx="283588" cy="40980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949D2873-46CA-5746-ADCA-24A1CB97F85D}"/>
                </a:ext>
              </a:extLst>
            </p:cNvPr>
            <p:cNvGrpSpPr/>
            <p:nvPr/>
          </p:nvGrpSpPr>
          <p:grpSpPr>
            <a:xfrm>
              <a:off x="5989344" y="5048077"/>
              <a:ext cx="359209" cy="409842"/>
              <a:chOff x="6684398" y="4074388"/>
              <a:chExt cx="359209" cy="409842"/>
            </a:xfrm>
          </p:grpSpPr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E555B3E8-CB69-3247-ABC5-C92CDC17ADAF}"/>
                  </a:ext>
                </a:extLst>
              </p:cNvPr>
              <p:cNvSpPr/>
              <p:nvPr/>
            </p:nvSpPr>
            <p:spPr>
              <a:xfrm>
                <a:off x="6899607" y="4074388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5" name="TextBox 134">
                    <a:extLst>
                      <a:ext uri="{FF2B5EF4-FFF2-40B4-BE49-F238E27FC236}">
                        <a16:creationId xmlns:a16="http://schemas.microsoft.com/office/drawing/2014/main" id="{D0B19D6F-02AF-DB49-9369-EF049B3279C2}"/>
                      </a:ext>
                    </a:extLst>
                  </p:cNvPr>
                  <p:cNvSpPr txBox="1"/>
                  <p:nvPr/>
                </p:nvSpPr>
                <p:spPr>
                  <a:xfrm>
                    <a:off x="6684398" y="4217810"/>
                    <a:ext cx="341952" cy="266420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oMath>
                      </m:oMathPara>
                    </a14:m>
                    <a:endParaRPr lang="de-DE" sz="1400" dirty="0"/>
                  </a:p>
                </p:txBody>
              </p:sp>
            </mc:Choice>
            <mc:Fallback xmlns="">
              <p:sp>
                <p:nvSpPr>
                  <p:cNvPr id="135" name="TextBox 134">
                    <a:extLst>
                      <a:ext uri="{FF2B5EF4-FFF2-40B4-BE49-F238E27FC236}">
                        <a16:creationId xmlns:a16="http://schemas.microsoft.com/office/drawing/2014/main" id="{D0B19D6F-02AF-DB49-9369-EF049B3279C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84398" y="4217810"/>
                    <a:ext cx="341952" cy="266420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14286" b="-22727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05C39937-9D1B-EC41-8908-781AB20F159C}"/>
                </a:ext>
              </a:extLst>
            </p:cNvPr>
            <p:cNvCxnSpPr>
              <a:cxnSpLocks/>
              <a:stCxn id="91" idx="4"/>
              <a:endCxn id="132" idx="0"/>
            </p:cNvCxnSpPr>
            <p:nvPr/>
          </p:nvCxnSpPr>
          <p:spPr>
            <a:xfrm>
              <a:off x="6560141" y="4638271"/>
              <a:ext cx="261093" cy="39473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9FAD94D0-A386-7843-A98C-38C43C84B833}"/>
                </a:ext>
              </a:extLst>
            </p:cNvPr>
            <p:cNvCxnSpPr>
              <a:cxnSpLocks/>
              <a:stCxn id="92" idx="0"/>
              <a:endCxn id="132" idx="2"/>
            </p:cNvCxnSpPr>
            <p:nvPr/>
          </p:nvCxnSpPr>
          <p:spPr>
            <a:xfrm flipV="1">
              <a:off x="6558944" y="5177004"/>
              <a:ext cx="262290" cy="31324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696CD28B-2FB7-7C44-9DEB-9A3864DBFF27}"/>
                </a:ext>
              </a:extLst>
            </p:cNvPr>
            <p:cNvCxnSpPr>
              <a:cxnSpLocks/>
              <a:stCxn id="132" idx="3"/>
              <a:endCxn id="90" idx="3"/>
            </p:cNvCxnSpPr>
            <p:nvPr/>
          </p:nvCxnSpPr>
          <p:spPr>
            <a:xfrm flipV="1">
              <a:off x="6893234" y="4966912"/>
              <a:ext cx="52366" cy="13809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E5D43BC8-40AE-CA49-8539-03B30C01C16B}"/>
                </a:ext>
              </a:extLst>
            </p:cNvPr>
            <p:cNvGrpSpPr/>
            <p:nvPr/>
          </p:nvGrpSpPr>
          <p:grpSpPr>
            <a:xfrm>
              <a:off x="6749234" y="5033004"/>
              <a:ext cx="393391" cy="408488"/>
              <a:chOff x="7444288" y="4059315"/>
              <a:chExt cx="393391" cy="408488"/>
            </a:xfrm>
          </p:grpSpPr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C792AB9B-6CC5-E745-8524-E6C5C55E7245}"/>
                  </a:ext>
                </a:extLst>
              </p:cNvPr>
              <p:cNvSpPr/>
              <p:nvPr/>
            </p:nvSpPr>
            <p:spPr>
              <a:xfrm>
                <a:off x="7444288" y="4059315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3" name="TextBox 132">
                    <a:extLst>
                      <a:ext uri="{FF2B5EF4-FFF2-40B4-BE49-F238E27FC236}">
                        <a16:creationId xmlns:a16="http://schemas.microsoft.com/office/drawing/2014/main" id="{054C3834-E160-984C-95DF-1269FD28DF8E}"/>
                      </a:ext>
                    </a:extLst>
                  </p:cNvPr>
                  <p:cNvSpPr txBox="1"/>
                  <p:nvPr/>
                </p:nvSpPr>
                <p:spPr>
                  <a:xfrm>
                    <a:off x="7495727" y="4200294"/>
                    <a:ext cx="341952" cy="26750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</m:oMath>
                      </m:oMathPara>
                    </a14:m>
                    <a:endParaRPr lang="de-DE" sz="1400" dirty="0"/>
                  </a:p>
                </p:txBody>
              </p:sp>
            </mc:Choice>
            <mc:Fallback xmlns="">
              <p:sp>
                <p:nvSpPr>
                  <p:cNvPr id="133" name="TextBox 132">
                    <a:extLst>
                      <a:ext uri="{FF2B5EF4-FFF2-40B4-BE49-F238E27FC236}">
                        <a16:creationId xmlns:a16="http://schemas.microsoft.com/office/drawing/2014/main" id="{054C3834-E160-984C-95DF-1269FD28DF8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95727" y="4200294"/>
                    <a:ext cx="341952" cy="267509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17857" b="-22727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9CC246A7-5356-1045-91C9-2E31879B29F5}"/>
                    </a:ext>
                  </a:extLst>
                </p:cNvPr>
                <p:cNvSpPr txBox="1"/>
                <p:nvPr/>
              </p:nvSpPr>
              <p:spPr>
                <a:xfrm>
                  <a:off x="6776894" y="4612123"/>
                  <a:ext cx="1152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𝑇𝑟𝑒𝑎𝑡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5A7310CC-18C8-804D-865D-F418636D25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6894" y="4612123"/>
                  <a:ext cx="1152000" cy="415661"/>
                </a:xfrm>
                <a:prstGeom prst="ellipse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6DBF68C3-23ED-404B-88CB-8453B9D43B7B}"/>
                    </a:ext>
                  </a:extLst>
                </p:cNvPr>
                <p:cNvSpPr txBox="1"/>
                <p:nvPr/>
              </p:nvSpPr>
              <p:spPr>
                <a:xfrm>
                  <a:off x="5984141" y="4222610"/>
                  <a:ext cx="1152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12ACEAFB-2B99-1644-9B84-CF42C669EC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84141" y="4222610"/>
                  <a:ext cx="1152000" cy="415661"/>
                </a:xfrm>
                <a:prstGeom prst="ellipse">
                  <a:avLst/>
                </a:prstGeom>
                <a:blipFill>
                  <a:blip r:embed="rId17"/>
                  <a:stretch>
                    <a:fillRect b="-2857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BF099A6E-53EC-754E-B077-407D880E382F}"/>
                    </a:ext>
                  </a:extLst>
                </p:cNvPr>
                <p:cNvSpPr txBox="1"/>
                <p:nvPr/>
              </p:nvSpPr>
              <p:spPr>
                <a:xfrm>
                  <a:off x="5982944" y="5490253"/>
                  <a:ext cx="1152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4F0D919A-9DBA-8643-914E-D4F25F6260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82944" y="5490253"/>
                  <a:ext cx="1152000" cy="415661"/>
                </a:xfrm>
                <a:prstGeom prst="ellipse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D708028A-7742-F642-809A-77AC8F584DB8}"/>
                </a:ext>
              </a:extLst>
            </p:cNvPr>
            <p:cNvCxnSpPr>
              <a:cxnSpLocks/>
              <a:stCxn id="134" idx="2"/>
              <a:endCxn id="92" idx="0"/>
            </p:cNvCxnSpPr>
            <p:nvPr/>
          </p:nvCxnSpPr>
          <p:spPr>
            <a:xfrm>
              <a:off x="6276553" y="5192077"/>
              <a:ext cx="282391" cy="2981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2BB4FA6C-0FE6-FE4F-83A8-4BE1A9478562}"/>
              </a:ext>
            </a:extLst>
          </p:cNvPr>
          <p:cNvGrpSpPr/>
          <p:nvPr/>
        </p:nvGrpSpPr>
        <p:grpSpPr>
          <a:xfrm>
            <a:off x="4106818" y="4277111"/>
            <a:ext cx="665430" cy="267766"/>
            <a:chOff x="3347296" y="4271099"/>
            <a:chExt cx="665430" cy="267766"/>
          </a:xfrm>
        </p:grpSpPr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E120E9B6-92EA-C64A-A9CE-CF55B2626125}"/>
                </a:ext>
              </a:extLst>
            </p:cNvPr>
            <p:cNvSpPr/>
            <p:nvPr/>
          </p:nvSpPr>
          <p:spPr>
            <a:xfrm>
              <a:off x="3684991" y="4334691"/>
              <a:ext cx="144000" cy="144000"/>
            </a:xfrm>
            <a:prstGeom prst="rect">
              <a:avLst/>
            </a:prstGeom>
            <a:solidFill>
              <a:schemeClr val="tx2">
                <a:lumMod val="9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8" name="TextBox 137">
                  <a:extLst>
                    <a:ext uri="{FF2B5EF4-FFF2-40B4-BE49-F238E27FC236}">
                      <a16:creationId xmlns:a16="http://schemas.microsoft.com/office/drawing/2014/main" id="{9C40F74F-2C19-1C42-8458-4DA46506DD63}"/>
                    </a:ext>
                  </a:extLst>
                </p:cNvPr>
                <p:cNvSpPr txBox="1"/>
                <p:nvPr/>
              </p:nvSpPr>
              <p:spPr>
                <a:xfrm>
                  <a:off x="3347296" y="4271099"/>
                  <a:ext cx="341952" cy="2677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A4B8D3C0-81A7-3D4D-A257-F8575B7559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7296" y="4271099"/>
                  <a:ext cx="341952" cy="267766"/>
                </a:xfrm>
                <a:prstGeom prst="rect">
                  <a:avLst/>
                </a:prstGeom>
                <a:blipFill>
                  <a:blip r:embed="rId19"/>
                  <a:stretch>
                    <a:fillRect l="-14286" b="-2272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AA24DC20-2868-9E49-85C3-C62DBEA00746}"/>
                </a:ext>
              </a:extLst>
            </p:cNvPr>
            <p:cNvCxnSpPr>
              <a:cxnSpLocks/>
              <a:stCxn id="137" idx="3"/>
              <a:endCxn id="91" idx="2"/>
            </p:cNvCxnSpPr>
            <p:nvPr/>
          </p:nvCxnSpPr>
          <p:spPr>
            <a:xfrm flipV="1">
              <a:off x="3828991" y="4403274"/>
              <a:ext cx="183735" cy="341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386A3216-1BA5-3E42-A3B8-FB4E1FE42C26}"/>
                  </a:ext>
                </a:extLst>
              </p:cNvPr>
              <p:cNvSpPr/>
              <p:nvPr/>
            </p:nvSpPr>
            <p:spPr>
              <a:xfrm>
                <a:off x="7313792" y="1654113"/>
                <a:ext cx="2096109" cy="504000"/>
              </a:xfrm>
              <a:prstGeom prst="ellipse">
                <a:avLst/>
              </a:prstGeom>
              <a:solidFill>
                <a:schemeClr val="accent5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p>
                        <m:sSupPr>
                          <m:ctrlPr>
                            <a:rPr lang="de-DE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𝐸𝑝𝑖𝑑</m:t>
                          </m:r>
                        </m:e>
                        <m:sup>
                          <m:d>
                            <m:dPr>
                              <m:ctrlPr>
                                <a:rPr lang="de-DE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de-DE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sup>
                      </m:sSup>
                      <m:r>
                        <a:rPr lang="de-DE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de-DE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𝑆𝑖𝑐𝑘</m:t>
                          </m:r>
                        </m:e>
                        <m:sup>
                          <m:d>
                            <m:dPr>
                              <m:ctrlPr>
                                <a:rPr lang="de-DE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de-DE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sz="1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       </m:t>
                      </m:r>
                      <m:sSup>
                        <m:sSupPr>
                          <m:ctrlPr>
                            <a:rPr lang="de-DE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𝐸𝑝𝑖𝑑</m:t>
                          </m:r>
                        </m:e>
                        <m:sup>
                          <m:d>
                            <m:dPr>
                              <m:ctrlPr>
                                <a:rPr lang="de-DE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sz="1400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386A3216-1BA5-3E42-A3B8-FB4E1FE42C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3792" y="1654113"/>
                <a:ext cx="2096109" cy="504000"/>
              </a:xfrm>
              <a:prstGeom prst="ellipse">
                <a:avLst/>
              </a:prstGeom>
              <a:blipFill>
                <a:blip r:embed="rId20"/>
                <a:stretch>
                  <a:fillRect b="-6977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6AFF84DA-168A-DD4A-95EA-D7E410201B43}"/>
                  </a:ext>
                </a:extLst>
              </p:cNvPr>
              <p:cNvSpPr/>
              <p:nvPr/>
            </p:nvSpPr>
            <p:spPr>
              <a:xfrm>
                <a:off x="8666352" y="2147134"/>
                <a:ext cx="392030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de-DE" sz="1400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6AFF84DA-168A-DD4A-95EA-D7E410201B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6352" y="2147134"/>
                <a:ext cx="392030" cy="307777"/>
              </a:xfrm>
              <a:prstGeom prst="rect">
                <a:avLst/>
              </a:prstGeom>
              <a:blipFill>
                <a:blip r:embed="rId21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1DFB6756-3265-9746-B71F-5594E91EFC16}"/>
                  </a:ext>
                </a:extLst>
              </p:cNvPr>
              <p:cNvSpPr txBox="1"/>
              <p:nvPr/>
            </p:nvSpPr>
            <p:spPr>
              <a:xfrm>
                <a:off x="6763789" y="1664317"/>
                <a:ext cx="632289" cy="4349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d>
                            <m:dPr>
                              <m:ctrlPr>
                                <a:rPr lang="de-DE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de-DE" dirty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1DFB6756-3265-9746-B71F-5594E91EFC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3789" y="1664317"/>
                <a:ext cx="632289" cy="434991"/>
              </a:xfrm>
              <a:prstGeom prst="rect">
                <a:avLst/>
              </a:prstGeom>
              <a:blipFill>
                <a:blip r:embed="rId22"/>
                <a:stretch>
                  <a:fillRect b="-285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52223B08-DEF2-0E4C-BC33-4F24C51A66C0}"/>
              </a:ext>
            </a:extLst>
          </p:cNvPr>
          <p:cNvCxnSpPr>
            <a:cxnSpLocks/>
            <a:stCxn id="73" idx="4"/>
            <a:endCxn id="153" idx="0"/>
          </p:cNvCxnSpPr>
          <p:nvPr/>
        </p:nvCxnSpPr>
        <p:spPr>
          <a:xfrm flipH="1">
            <a:off x="7570120" y="4638271"/>
            <a:ext cx="1" cy="385906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80A7BB2C-36FA-FA4B-A535-09D603C46D2B}"/>
              </a:ext>
            </a:extLst>
          </p:cNvPr>
          <p:cNvCxnSpPr>
            <a:cxnSpLocks/>
            <a:stCxn id="72" idx="0"/>
            <a:endCxn id="153" idx="2"/>
          </p:cNvCxnSpPr>
          <p:nvPr/>
        </p:nvCxnSpPr>
        <p:spPr>
          <a:xfrm flipH="1" flipV="1">
            <a:off x="7570120" y="5168177"/>
            <a:ext cx="1" cy="322076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Rectangle 152">
            <a:extLst>
              <a:ext uri="{FF2B5EF4-FFF2-40B4-BE49-F238E27FC236}">
                <a16:creationId xmlns:a16="http://schemas.microsoft.com/office/drawing/2014/main" id="{C9EEC23C-22C0-0E48-9B97-260AE1FA241B}"/>
              </a:ext>
            </a:extLst>
          </p:cNvPr>
          <p:cNvSpPr/>
          <p:nvPr/>
        </p:nvSpPr>
        <p:spPr>
          <a:xfrm>
            <a:off x="7498120" y="5024177"/>
            <a:ext cx="144000" cy="144000"/>
          </a:xfrm>
          <a:prstGeom prst="rect">
            <a:avLst/>
          </a:prstGeom>
          <a:solidFill>
            <a:schemeClr val="accent5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AFABD95C-7442-7D4B-9977-83088408D0ED}"/>
                  </a:ext>
                </a:extLst>
              </p:cNvPr>
              <p:cNvSpPr txBox="1"/>
              <p:nvPr/>
            </p:nvSpPr>
            <p:spPr>
              <a:xfrm>
                <a:off x="7732921" y="4814322"/>
                <a:ext cx="486612" cy="2686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1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𝑰</m:t>
                          </m:r>
                        </m:sub>
                        <m:sup>
                          <m:d>
                            <m:dPr>
                              <m:ctrlPr>
                                <a:rPr lang="de-DE" sz="14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de-DE" sz="1400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de-DE" sz="1400" dirty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AFABD95C-7442-7D4B-9977-83088408D0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2921" y="4814322"/>
                <a:ext cx="486612" cy="268663"/>
              </a:xfrm>
              <a:prstGeom prst="rect">
                <a:avLst/>
              </a:prstGeom>
              <a:blipFill>
                <a:blip r:embed="rId23"/>
                <a:stretch>
                  <a:fillRect l="-12821" b="-2272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4D91192D-161A-284F-AC8B-EFA4A6802517}"/>
              </a:ext>
            </a:extLst>
          </p:cNvPr>
          <p:cNvCxnSpPr>
            <a:cxnSpLocks/>
            <a:stCxn id="64" idx="4"/>
            <a:endCxn id="96" idx="0"/>
          </p:cNvCxnSpPr>
          <p:nvPr/>
        </p:nvCxnSpPr>
        <p:spPr>
          <a:xfrm flipH="1">
            <a:off x="10473735" y="4638271"/>
            <a:ext cx="1512" cy="380081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1A6B50BA-B6C4-5F49-A332-5C9F0B23D74D}"/>
              </a:ext>
            </a:extLst>
          </p:cNvPr>
          <p:cNvCxnSpPr>
            <a:cxnSpLocks/>
            <a:stCxn id="65" idx="0"/>
            <a:endCxn id="96" idx="2"/>
          </p:cNvCxnSpPr>
          <p:nvPr/>
        </p:nvCxnSpPr>
        <p:spPr>
          <a:xfrm flipH="1" flipV="1">
            <a:off x="10473735" y="5162352"/>
            <a:ext cx="315" cy="327901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ectangle 95">
            <a:extLst>
              <a:ext uri="{FF2B5EF4-FFF2-40B4-BE49-F238E27FC236}">
                <a16:creationId xmlns:a16="http://schemas.microsoft.com/office/drawing/2014/main" id="{7398FC4C-9ED9-6443-8AFF-ACA31A256006}"/>
              </a:ext>
            </a:extLst>
          </p:cNvPr>
          <p:cNvSpPr/>
          <p:nvPr/>
        </p:nvSpPr>
        <p:spPr>
          <a:xfrm>
            <a:off x="10401735" y="5018352"/>
            <a:ext cx="144000" cy="144000"/>
          </a:xfrm>
          <a:prstGeom prst="rect">
            <a:avLst/>
          </a:prstGeom>
          <a:solidFill>
            <a:schemeClr val="accent6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accent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34F28A93-D6F0-304A-A191-72802ACC2BD3}"/>
                  </a:ext>
                </a:extLst>
              </p:cNvPr>
              <p:cNvSpPr txBox="1"/>
              <p:nvPr/>
            </p:nvSpPr>
            <p:spPr>
              <a:xfrm>
                <a:off x="10255314" y="4743186"/>
                <a:ext cx="486612" cy="268663"/>
              </a:xfrm>
              <a:prstGeom prst="rect">
                <a:avLst/>
              </a:prstGeom>
              <a:noFill/>
              <a:effectLst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1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𝑰</m:t>
                          </m:r>
                        </m:sub>
                        <m:sup>
                          <m:d>
                            <m:dPr>
                              <m:ctrlPr>
                                <a:rPr lang="de-DE" sz="14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de-DE" sz="1400" dirty="0">
                  <a:solidFill>
                    <a:schemeClr val="accent6">
                      <a:lumMod val="75000"/>
                    </a:schemeClr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34F28A93-D6F0-304A-A191-72802ACC2B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55314" y="4743186"/>
                <a:ext cx="486612" cy="268663"/>
              </a:xfrm>
              <a:prstGeom prst="rect">
                <a:avLst/>
              </a:prstGeom>
              <a:blipFill>
                <a:blip r:embed="rId24"/>
                <a:stretch>
                  <a:fillRect b="-21739"/>
                </a:stretch>
              </a:blipFill>
              <a:effectLst/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73D0B6A2-D1AB-6340-AF40-9DF8A658137A}"/>
                  </a:ext>
                </a:extLst>
              </p:cNvPr>
              <p:cNvSpPr txBox="1"/>
              <p:nvPr/>
            </p:nvSpPr>
            <p:spPr>
              <a:xfrm>
                <a:off x="11348112" y="1684806"/>
                <a:ext cx="632289" cy="4349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d>
                            <m:dPr>
                              <m:ctrlPr>
                                <a:rPr lang="de-DE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de-DE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73D0B6A2-D1AB-6340-AF40-9DF8A65813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48112" y="1684806"/>
                <a:ext cx="632289" cy="434991"/>
              </a:xfrm>
              <a:prstGeom prst="rect">
                <a:avLst/>
              </a:prstGeom>
              <a:blipFill>
                <a:blip r:embed="rId25"/>
                <a:stretch>
                  <a:fillRect b="-285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05FC752C-59AA-F347-97CC-96DE21989C7E}"/>
                  </a:ext>
                </a:extLst>
              </p:cNvPr>
              <p:cNvSpPr txBox="1"/>
              <p:nvPr/>
            </p:nvSpPr>
            <p:spPr>
              <a:xfrm>
                <a:off x="9096155" y="2879439"/>
                <a:ext cx="629082" cy="4364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d>
                            <m:dPr>
                              <m:ctrlP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de-DE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05FC752C-59AA-F347-97CC-96DE21989C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6155" y="2879439"/>
                <a:ext cx="629082" cy="436402"/>
              </a:xfrm>
              <a:prstGeom prst="rect">
                <a:avLst/>
              </a:prstGeom>
              <a:blipFill>
                <a:blip r:embed="rId26"/>
                <a:stretch>
                  <a:fillRect b="-285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75D9665E-54E6-5A4C-BE5B-AB49B058CDEF}"/>
                  </a:ext>
                </a:extLst>
              </p:cNvPr>
              <p:cNvSpPr/>
              <p:nvPr/>
            </p:nvSpPr>
            <p:spPr>
              <a:xfrm>
                <a:off x="9650433" y="2786354"/>
                <a:ext cx="1751045" cy="50400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𝐸𝑝𝑖𝑑</m:t>
                          </m:r>
                        </m:e>
                        <m:sup>
                          <m:d>
                            <m:dPr>
                              <m:ctrlP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</m:sup>
                      </m:sSup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𝑆𝑖𝑐𝑘</m:t>
                          </m:r>
                        </m:e>
                        <m:sup>
                          <m:d>
                            <m:dPr>
                              <m:ctrlP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sz="14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</m:t>
                      </m:r>
                      <m:sSup>
                        <m:sSupPr>
                          <m:ctrlP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𝑇𝑟</m:t>
                          </m:r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d>
                            <m:dPr>
                              <m:ctrlP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sz="14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75D9665E-54E6-5A4C-BE5B-AB49B058CD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0433" y="2786354"/>
                <a:ext cx="1751045" cy="504000"/>
              </a:xfrm>
              <a:prstGeom prst="ellipse">
                <a:avLst/>
              </a:prstGeom>
              <a:blipFill>
                <a:blip r:embed="rId27"/>
                <a:stretch>
                  <a:fillRect b="-6977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51978B57-C5EB-1544-8581-7F3A1A07C5D3}"/>
                  </a:ext>
                </a:extLst>
              </p:cNvPr>
              <p:cNvSpPr/>
              <p:nvPr/>
            </p:nvSpPr>
            <p:spPr>
              <a:xfrm>
                <a:off x="9650434" y="1653213"/>
                <a:ext cx="1751044" cy="504000"/>
              </a:xfrm>
              <a:prstGeom prst="ellipse">
                <a:avLst/>
              </a:prstGeom>
              <a:solidFill>
                <a:schemeClr val="accent6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p>
                        <m:sSupPr>
                          <m:ctrlPr>
                            <a:rPr lang="de-DE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𝐸𝑝𝑖𝑑</m:t>
                          </m:r>
                        </m:e>
                        <m:sup>
                          <m:d>
                            <m:dPr>
                              <m:ctrlPr>
                                <a:rPr lang="de-DE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</m:sup>
                      </m:sSup>
                      <m:r>
                        <a:rPr lang="de-DE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de-DE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𝑆𝑖𝑐𝑘</m:t>
                          </m:r>
                        </m:e>
                        <m:sup>
                          <m:d>
                            <m:dPr>
                              <m:ctrlPr>
                                <a:rPr lang="de-DE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sz="1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       </m:t>
                      </m:r>
                      <m:sSup>
                        <m:sSupPr>
                          <m:ctrlPr>
                            <a:rPr lang="de-DE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𝑇𝑟𝑎𝑣𝑒𝑙</m:t>
                          </m:r>
                        </m:e>
                        <m:sup>
                          <m:d>
                            <m:dPr>
                              <m:ctrlPr>
                                <a:rPr lang="de-DE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sz="1400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51978B57-C5EB-1544-8581-7F3A1A07C5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0434" y="1653213"/>
                <a:ext cx="1751044" cy="504000"/>
              </a:xfrm>
              <a:prstGeom prst="ellipse">
                <a:avLst/>
              </a:prstGeom>
              <a:blipFill>
                <a:blip r:embed="rId28"/>
                <a:stretch>
                  <a:fillRect b="-6977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165EBC50-F4D0-EE4B-9973-BC1720431BCE}"/>
              </a:ext>
            </a:extLst>
          </p:cNvPr>
          <p:cNvCxnSpPr>
            <a:cxnSpLocks/>
            <a:stCxn id="106" idx="4"/>
            <a:endCxn id="105" idx="0"/>
          </p:cNvCxnSpPr>
          <p:nvPr/>
        </p:nvCxnSpPr>
        <p:spPr>
          <a:xfrm>
            <a:off x="10525956" y="2157213"/>
            <a:ext cx="0" cy="62914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BC93A473-1EDE-6B4E-BFD1-751026F9E6C1}"/>
                  </a:ext>
                </a:extLst>
              </p:cNvPr>
              <p:cNvSpPr/>
              <p:nvPr/>
            </p:nvSpPr>
            <p:spPr>
              <a:xfrm>
                <a:off x="10766489" y="2084192"/>
                <a:ext cx="526619" cy="3587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d>
                            <m:dPr>
                              <m:ctrlPr>
                                <a:rPr lang="de-DE" sz="1400" b="0" i="1" smtClean="0">
                                  <a:solidFill>
                                    <a:schemeClr val="tx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solidFill>
                                    <a:schemeClr val="tx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de-DE" sz="1400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BC93A473-1EDE-6B4E-BFD1-751026F9E6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6489" y="2084192"/>
                <a:ext cx="526619" cy="358753"/>
              </a:xfrm>
              <a:prstGeom prst="rect">
                <a:avLst/>
              </a:prstGeom>
              <a:blipFill>
                <a:blip r:embed="rId29"/>
                <a:stretch>
                  <a:fillRect b="-689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979EBBB1-69D7-DC46-BCE8-B7C578E52E04}"/>
                  </a:ext>
                </a:extLst>
              </p:cNvPr>
              <p:cNvSpPr/>
              <p:nvPr/>
            </p:nvSpPr>
            <p:spPr>
              <a:xfrm>
                <a:off x="10761930" y="3219656"/>
                <a:ext cx="895309" cy="3600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d>
                            <m:dPr>
                              <m:ctrlPr>
                                <a:rPr lang="de-DE" sz="1400" b="0" i="1" smtClean="0">
                                  <a:solidFill>
                                    <a:schemeClr val="tx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i="1">
                                  <a:solidFill>
                                    <a:schemeClr val="tx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</m:sup>
                      </m:sSubSup>
                      <m:r>
                        <a:rPr lang="de-DE" sz="1400" b="0" i="1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d>
                            <m:dPr>
                              <m:ctrlPr>
                                <a:rPr lang="de-DE" sz="1400" b="0" i="1" smtClean="0">
                                  <a:solidFill>
                                    <a:schemeClr val="tx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i="1">
                                  <a:solidFill>
                                    <a:schemeClr val="tx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de-DE" sz="1400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979EBBB1-69D7-DC46-BCE8-B7C578E52E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1930" y="3219656"/>
                <a:ext cx="895309" cy="360099"/>
              </a:xfrm>
              <a:prstGeom prst="rect">
                <a:avLst/>
              </a:prstGeom>
              <a:blipFill>
                <a:blip r:embed="rId30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0A69608C-A23E-E948-811E-76C28BBDBA04}"/>
                  </a:ext>
                </a:extLst>
              </p:cNvPr>
              <p:cNvSpPr/>
              <p:nvPr/>
            </p:nvSpPr>
            <p:spPr>
              <a:xfrm>
                <a:off x="8662834" y="2365442"/>
                <a:ext cx="689741" cy="3609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𝑰</m:t>
                          </m:r>
                        </m:sub>
                        <m:sup>
                          <m:d>
                            <m:dPr>
                              <m:ctrlPr>
                                <a:rPr lang="de-DE" sz="140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de-DE" sz="1400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de-DE" sz="1400" dirty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0A69608C-A23E-E948-811E-76C28BBDBA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2834" y="2365442"/>
                <a:ext cx="689741" cy="360996"/>
              </a:xfrm>
              <a:prstGeom prst="rect">
                <a:avLst/>
              </a:prstGeom>
              <a:blipFill>
                <a:blip r:embed="rId31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52E9A514-2CDA-0149-8C25-EF4E462C2158}"/>
                  </a:ext>
                </a:extLst>
              </p:cNvPr>
              <p:cNvSpPr/>
              <p:nvPr/>
            </p:nvSpPr>
            <p:spPr>
              <a:xfrm>
                <a:off x="10761930" y="2363640"/>
                <a:ext cx="519822" cy="3609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𝑰</m:t>
                          </m:r>
                        </m:sub>
                        <m:sup>
                          <m:d>
                            <m:dPr>
                              <m:ctrlPr>
                                <a:rPr lang="de-DE" sz="140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de-DE" sz="1400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52E9A514-2CDA-0149-8C25-EF4E462C21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1930" y="2363640"/>
                <a:ext cx="519822" cy="360996"/>
              </a:xfrm>
              <a:prstGeom prst="rect">
                <a:avLst/>
              </a:prstGeom>
              <a:blipFill>
                <a:blip r:embed="rId32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EA8BA3A0-EFBA-2449-9AA1-67BFA60E3288}"/>
              </a:ext>
            </a:extLst>
          </p:cNvPr>
          <p:cNvCxnSpPr>
            <a:cxnSpLocks/>
            <a:stCxn id="13" idx="3"/>
            <a:endCxn id="111" idx="1"/>
          </p:cNvCxnSpPr>
          <p:nvPr/>
        </p:nvCxnSpPr>
        <p:spPr>
          <a:xfrm flipV="1">
            <a:off x="8784773" y="2544138"/>
            <a:ext cx="1977157" cy="511247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C9134D91-13FC-6540-B8EF-DC8E503ED59B}"/>
              </a:ext>
            </a:extLst>
          </p:cNvPr>
          <p:cNvCxnSpPr>
            <a:cxnSpLocks/>
            <a:stCxn id="106" idx="2"/>
            <a:endCxn id="141" idx="6"/>
          </p:cNvCxnSpPr>
          <p:nvPr/>
        </p:nvCxnSpPr>
        <p:spPr>
          <a:xfrm flipH="1">
            <a:off x="9409901" y="1905213"/>
            <a:ext cx="240533" cy="9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EF0D8880-4AE4-B143-809D-89C8A857DF59}"/>
                  </a:ext>
                </a:extLst>
              </p:cNvPr>
              <p:cNvSpPr txBox="1"/>
              <p:nvPr/>
            </p:nvSpPr>
            <p:spPr>
              <a:xfrm>
                <a:off x="4663805" y="6295427"/>
                <a:ext cx="2954399" cy="360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ea typeface="Cambria Math" panose="02040503050406030204" pitchFamily="18" charset="0"/>
                  </a:rPr>
                  <a:t>Gleiches gilt auch hier für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sz="14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14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sz="1400" b="1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𝑰</m:t>
                        </m:r>
                      </m:sub>
                      <m:sup>
                        <m:d>
                          <m:dPr>
                            <m:ctrlP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sup>
                    </m:sSubSup>
                    <m:r>
                      <a:rPr lang="de-DE" sz="1400" b="0" i="1" smtClean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de-DE" sz="140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14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sz="1400" b="1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𝑰</m:t>
                        </m:r>
                      </m:sub>
                      <m:sup>
                        <m:d>
                          <m:dPr>
                            <m:ctrlP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</m:d>
                      </m:sup>
                    </m:sSubSup>
                  </m:oMath>
                </a14:m>
                <a:r>
                  <a:rPr lang="de-DE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EF0D8880-4AE4-B143-809D-89C8A857DF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3805" y="6295427"/>
                <a:ext cx="2954399" cy="360996"/>
              </a:xfrm>
              <a:prstGeom prst="rect">
                <a:avLst/>
              </a:prstGeom>
              <a:blipFill>
                <a:blip r:embed="rId33"/>
                <a:stretch>
                  <a:fillRect b="-1379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700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1" grpId="0" animBg="1"/>
      <p:bldP spid="146" grpId="0"/>
      <p:bldP spid="149" grpId="0"/>
      <p:bldP spid="103" grpId="0"/>
      <p:bldP spid="104" grpId="0"/>
      <p:bldP spid="105" grpId="0" animBg="1"/>
      <p:bldP spid="106" grpId="0" animBg="1"/>
      <p:bldP spid="108" grpId="0"/>
      <p:bldP spid="109" grpId="0"/>
      <p:bldP spid="110" grpId="0"/>
      <p:bldP spid="11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BF771-AF1E-044C-8F91-784784FF6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/>
              <a:t>Dynamische Jtrees: Ausrollen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39C8A8-2A43-EA43-8E15-36558C75DA1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/>
                  <a:t>Gegeben zwei Jtrees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</m:t>
                            </m:r>
                          </m:sup>
                        </m:sSup>
                      </m:e>
                    </m:d>
                  </m:oMath>
                </a14:m>
                <a:r>
                  <a:rPr lang="de-DE" dirty="0"/>
                  <a:t> für ein dynamische Modell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</m:t>
                            </m:r>
                          </m:sup>
                        </m:sSup>
                      </m:e>
                    </m:d>
                  </m:oMath>
                </a14:m>
                <a:r>
                  <a:rPr lang="de-DE" dirty="0"/>
                  <a:t> und Zahl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, </a:t>
                </a:r>
                <a:br>
                  <a:rPr lang="de-DE" dirty="0"/>
                </a:br>
                <a:r>
                  <a:rPr lang="de-DE" dirty="0"/>
                  <a:t>rolle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</m:t>
                            </m:r>
                          </m:sup>
                        </m:sSup>
                      </m:e>
                    </m:d>
                  </m:oMath>
                </a14:m>
                <a:r>
                  <a:rPr lang="de-DE" dirty="0"/>
                  <a:t> aus durch Bilden eines Jtrees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0 :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 aus Jtrees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,…,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, wobei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e>
                    </m:d>
                  </m:oMath>
                </a14:m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de-DE" dirty="0"/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→|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de-DE" dirty="0"/>
                  <a:t> für alle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&gt;0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Für alle Zeitscheiben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−1,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de-DE" dirty="0"/>
                  <a:t> für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de-DE" dirty="0"/>
                  <a:t>, eine Kante zwischen dem Outcluster von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de-DE" dirty="0"/>
                  <a:t> und dem Incluster von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de-DE" dirty="0"/>
                  <a:t> eingefügt wird</a:t>
                </a:r>
              </a:p>
              <a:p>
                <a:pPr lvl="1"/>
                <a:r>
                  <a:rPr lang="de-DE" dirty="0"/>
                  <a:t>Formal: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0 :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de-DE" dirty="0"/>
                  <a:t> mit</a:t>
                </a:r>
              </a:p>
              <a:p>
                <a:pPr marL="258762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p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∪</m:t>
                      </m:r>
                      <m:nary>
                        <m:naryPr>
                          <m:chr m:val="⋃"/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  <m:e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sup>
                          </m:sSup>
                        </m:e>
                      </m:nary>
                    </m:oMath>
                  </m:oMathPara>
                </a14:m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258762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p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∪</m:t>
                      </m:r>
                      <m:nary>
                        <m:naryPr>
                          <m:chr m:val="⋃"/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sup>
                          </m:sSup>
                        </m:e>
                      </m:nary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∪</m:t>
                      </m:r>
                      <m:nary>
                        <m:naryPr>
                          <m:chr m:val="⋃"/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𝑪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𝑜𝑢𝑡</m:t>
                                      </m:r>
                                    </m:sub>
                                    <m:sup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−1</m:t>
                                          </m:r>
                                        </m:e>
                                      </m:d>
                                    </m:sup>
                                  </m:sSubSup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sSubSup>
                                    <m:sSubSup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𝑪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𝑖𝑛</m:t>
                                      </m:r>
                                    </m:sub>
                                    <m:sup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sup>
                                  </m:sSubSup>
                                </m:e>
                              </m:d>
                            </m:e>
                            <m:e>
                              <m:sSubSup>
                                <m:sSub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𝑪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𝑜𝑢𝑡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−1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de-DE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∧</m:t>
                              </m:r>
                              <m:sSubSup>
                                <m:sSub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𝑪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nary>
                    </m:oMath>
                  </m:oMathPara>
                </a14:m>
                <a:endParaRPr lang="de-DE" dirty="0"/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39C8A8-2A43-EA43-8E15-36558C75DA1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687" r="-442" b="-4059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388435-DA7F-E44A-9635-810EEDCAAB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47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5A615A-91A0-1E4D-901C-AB75CEDC7C5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8CD971-9AB6-B144-86EF-4740186E9F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</p:spTree>
    <p:extLst>
      <p:ext uri="{BB962C8B-B14F-4D97-AF65-F5344CB8AC3E}">
        <p14:creationId xmlns:p14="http://schemas.microsoft.com/office/powerpoint/2010/main" val="2185403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65D3F-43B6-3444-B628-5BB2ABF66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Dynamische Jtrees: Ausrollen – Beispiel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39C8A8-2A43-EA43-8E15-36558C75DA1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de-DE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endParaRPr lang="de-DE" dirty="0">
                  <a:latin typeface="+mn-lt"/>
                  <a:ea typeface="Cambria Math" panose="02040503050406030204" pitchFamily="18" charset="0"/>
                </a:endParaRPr>
              </a:p>
              <a:p>
                <a:pPr lvl="2"/>
                <a:endParaRPr lang="de-DE" dirty="0"/>
              </a:p>
              <a:p>
                <a:pPr lvl="2"/>
                <a:endParaRPr lang="de-DE" dirty="0"/>
              </a:p>
              <a:p>
                <a:pPr lvl="2"/>
                <a:endParaRPr lang="de-DE" dirty="0"/>
              </a:p>
              <a:p>
                <a:pPr lvl="2"/>
                <a:endParaRPr lang="de-DE" dirty="0"/>
              </a:p>
              <a:p>
                <a:pPr lvl="2"/>
                <a:endParaRPr lang="de-DE" dirty="0"/>
              </a:p>
              <a:p>
                <a:pPr lvl="2"/>
                <a:endParaRPr lang="de-DE" dirty="0"/>
              </a:p>
              <a:p>
                <a:r>
                  <a:rPr lang="de-DE" dirty="0"/>
                  <a:t>JT für Anfragenbeantwortung nutzen</a:t>
                </a:r>
              </a:p>
              <a:p>
                <a:pPr lvl="1"/>
                <a:r>
                  <a:rPr lang="de-DE" dirty="0"/>
                  <a:t>Evidenz behandeln, Nachrichten verschicken, Anfragen beantworten</a:t>
                </a:r>
              </a:p>
              <a:p>
                <a:r>
                  <a:rPr lang="de-DE" dirty="0"/>
                  <a:t>Probleme (wie beim Modell ausrollen)</a:t>
                </a:r>
              </a:p>
              <a:p>
                <a:pPr lvl="1"/>
                <a:r>
                  <a:rPr lang="de-DE" dirty="0"/>
                  <a:t>Ausgerollter Jtree sehr groß</a:t>
                </a:r>
              </a:p>
              <a:p>
                <a:pPr lvl="1"/>
                <a:r>
                  <a:rPr lang="de-DE" dirty="0"/>
                  <a:t>Neu ausrollen (oder anpassen), wenn sich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max</m:t>
                        </m:r>
                      </m:fName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</m:d>
                      </m:e>
                    </m:func>
                  </m:oMath>
                </a14:m>
                <a:r>
                  <a:rPr lang="de-DE" dirty="0"/>
                  <a:t> oder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 :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 ändern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39C8A8-2A43-EA43-8E15-36558C75DA1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687" b="-447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388435-DA7F-E44A-9635-810EEDCAAB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48</a:t>
            </a:fld>
            <a:endParaRPr lang="de-D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EB0DEB-E54C-3A46-94F7-901451D89A3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854F7B-0552-0548-8E55-2DC0016989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Tanya Braun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FE929DE-1A87-3E4B-A6DA-844E5FACEDEE}"/>
              </a:ext>
            </a:extLst>
          </p:cNvPr>
          <p:cNvSpPr/>
          <p:nvPr/>
        </p:nvSpPr>
        <p:spPr>
          <a:xfrm>
            <a:off x="586909" y="2001579"/>
            <a:ext cx="2314506" cy="20086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33CEEF8-A2FD-474C-9137-35228C281DA1}"/>
              </a:ext>
            </a:extLst>
          </p:cNvPr>
          <p:cNvSpPr/>
          <p:nvPr/>
        </p:nvSpPr>
        <p:spPr>
          <a:xfrm>
            <a:off x="2901414" y="2001579"/>
            <a:ext cx="4572727" cy="200866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D66C857-EEF8-9B40-97BD-3171745617BC}"/>
              </a:ext>
            </a:extLst>
          </p:cNvPr>
          <p:cNvSpPr/>
          <p:nvPr/>
        </p:nvSpPr>
        <p:spPr>
          <a:xfrm>
            <a:off x="7474141" y="2001579"/>
            <a:ext cx="4369859" cy="200866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EB7E46F-9427-2343-8701-096465DC4067}"/>
              </a:ext>
            </a:extLst>
          </p:cNvPr>
          <p:cNvGrpSpPr/>
          <p:nvPr/>
        </p:nvGrpSpPr>
        <p:grpSpPr>
          <a:xfrm>
            <a:off x="529200" y="2083706"/>
            <a:ext cx="2208337" cy="1948236"/>
            <a:chOff x="4077998" y="2519086"/>
            <a:chExt cx="2208337" cy="19482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DAD4B044-8A25-3C49-A59F-F1F4E8217BA4}"/>
                    </a:ext>
                  </a:extLst>
                </p:cNvPr>
                <p:cNvSpPr/>
                <p:nvPr/>
              </p:nvSpPr>
              <p:spPr>
                <a:xfrm>
                  <a:off x="4279529" y="3652227"/>
                  <a:ext cx="1751045" cy="504000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  <m:r>
                          <a:rPr lang="de-DE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 </m:t>
                        </m:r>
                        <m:sSup>
                          <m:sSupPr>
                            <m:ctrlP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𝑇𝑟</m:t>
                            </m:r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DAD4B044-8A25-3C49-A59F-F1F4E8217BA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79529" y="3652227"/>
                  <a:ext cx="1751045" cy="504000"/>
                </a:xfrm>
                <a:prstGeom prst="ellipse">
                  <a:avLst/>
                </a:prstGeom>
                <a:blipFill>
                  <a:blip r:embed="rId3"/>
                  <a:stretch>
                    <a:fillRect b="-7143"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68BB84CD-EA86-5E46-AFBD-080D5F1979A3}"/>
                    </a:ext>
                  </a:extLst>
                </p:cNvPr>
                <p:cNvSpPr/>
                <p:nvPr/>
              </p:nvSpPr>
              <p:spPr>
                <a:xfrm>
                  <a:off x="4279530" y="2519086"/>
                  <a:ext cx="1751044" cy="504000"/>
                </a:xfrm>
                <a:prstGeom prst="ellipse">
                  <a:avLst/>
                </a:prstGeom>
                <a:solidFill>
                  <a:schemeClr val="accent6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i="1" dirty="0">
                    <a:solidFill>
                      <a:schemeClr val="bg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     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𝑇𝑟𝑎𝑣𝑒𝑙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68BB84CD-EA86-5E46-AFBD-080D5F1979A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79530" y="2519086"/>
                  <a:ext cx="1751044" cy="504000"/>
                </a:xfrm>
                <a:prstGeom prst="ellipse">
                  <a:avLst/>
                </a:prstGeom>
                <a:blipFill>
                  <a:blip r:embed="rId4"/>
                  <a:stretch>
                    <a:fillRect b="-6977"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BEA0B14-B651-B244-9B89-7C5B05D4DECE}"/>
                </a:ext>
              </a:extLst>
            </p:cNvPr>
            <p:cNvCxnSpPr>
              <a:cxnSpLocks/>
              <a:stCxn id="65" idx="4"/>
              <a:endCxn id="48" idx="0"/>
            </p:cNvCxnSpPr>
            <p:nvPr/>
          </p:nvCxnSpPr>
          <p:spPr>
            <a:xfrm>
              <a:off x="5155052" y="3023086"/>
              <a:ext cx="0" cy="62914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7072F43A-5696-D14C-B018-C3FF32ED3B38}"/>
                    </a:ext>
                  </a:extLst>
                </p:cNvPr>
                <p:cNvSpPr/>
                <p:nvPr/>
              </p:nvSpPr>
              <p:spPr>
                <a:xfrm>
                  <a:off x="5395585" y="2950065"/>
                  <a:ext cx="526619" cy="35875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7072F43A-5696-D14C-B018-C3FF32ED3B3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95585" y="2950065"/>
                  <a:ext cx="526619" cy="358753"/>
                </a:xfrm>
                <a:prstGeom prst="rect">
                  <a:avLst/>
                </a:prstGeom>
                <a:blipFill>
                  <a:blip r:embed="rId5"/>
                  <a:stretch>
                    <a:fillRect b="-689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F3F665F5-4F3F-BD4B-A0DC-219D2D5FC066}"/>
                    </a:ext>
                  </a:extLst>
                </p:cNvPr>
                <p:cNvSpPr/>
                <p:nvPr/>
              </p:nvSpPr>
              <p:spPr>
                <a:xfrm>
                  <a:off x="5391026" y="4085529"/>
                  <a:ext cx="895309" cy="3600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bSup>
                        <m:r>
                          <a:rPr lang="de-DE" sz="1400" b="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F3F665F5-4F3F-BD4B-A0DC-219D2D5FC06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91026" y="4085529"/>
                  <a:ext cx="895309" cy="360099"/>
                </a:xfrm>
                <a:prstGeom prst="rect">
                  <a:avLst/>
                </a:prstGeom>
                <a:blipFill>
                  <a:blip r:embed="rId6"/>
                  <a:stretch>
                    <a:fillRect b="-3333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EDC2BFC5-BA7B-0F48-AA4B-1B38D04136F5}"/>
                    </a:ext>
                  </a:extLst>
                </p:cNvPr>
                <p:cNvSpPr txBox="1"/>
                <p:nvPr/>
              </p:nvSpPr>
              <p:spPr>
                <a:xfrm>
                  <a:off x="4077998" y="2911945"/>
                  <a:ext cx="678006" cy="4347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1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1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𝑜𝑢𝑡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dirty="0">
                    <a:solidFill>
                      <a:schemeClr val="accent6"/>
                    </a:solidFill>
                  </a:endParaRPr>
                </a:p>
              </p:txBody>
            </p:sp>
          </mc:Choice>
          <mc:Fallback xmlns="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EDC2BFC5-BA7B-0F48-AA4B-1B38D04136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77998" y="2911945"/>
                  <a:ext cx="678006" cy="43473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1550C754-0BE2-FF4C-9150-0A8EEED64357}"/>
                    </a:ext>
                  </a:extLst>
                </p:cNvPr>
                <p:cNvSpPr txBox="1"/>
                <p:nvPr/>
              </p:nvSpPr>
              <p:spPr>
                <a:xfrm>
                  <a:off x="4098789" y="4030920"/>
                  <a:ext cx="629082" cy="43640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1550C754-0BE2-FF4C-9150-0A8EEED643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98789" y="4030920"/>
                  <a:ext cx="629082" cy="436402"/>
                </a:xfrm>
                <a:prstGeom prst="rect">
                  <a:avLst/>
                </a:prstGeom>
                <a:blipFill>
                  <a:blip r:embed="rId8"/>
                  <a:stretch>
                    <a:fillRect b="-285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2C66E3-09BD-FC42-BD7B-10CBCA916D43}"/>
              </a:ext>
            </a:extLst>
          </p:cNvPr>
          <p:cNvGrpSpPr/>
          <p:nvPr/>
        </p:nvGrpSpPr>
        <p:grpSpPr>
          <a:xfrm>
            <a:off x="3183137" y="2081492"/>
            <a:ext cx="4109292" cy="1944999"/>
            <a:chOff x="7210189" y="1653213"/>
            <a:chExt cx="4109292" cy="19449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443D6A3D-58E1-4F43-8F64-087D59CC7E85}"/>
                    </a:ext>
                  </a:extLst>
                </p:cNvPr>
                <p:cNvSpPr/>
                <p:nvPr/>
              </p:nvSpPr>
              <p:spPr>
                <a:xfrm>
                  <a:off x="7371867" y="1654113"/>
                  <a:ext cx="1700276" cy="504000"/>
                </a:xfrm>
                <a:prstGeom prst="ellipse">
                  <a:avLst/>
                </a:prstGeom>
                <a:solidFill>
                  <a:schemeClr val="accent5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i="1" dirty="0">
                    <a:solidFill>
                      <a:schemeClr val="bg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     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443D6A3D-58E1-4F43-8F64-087D59CC7E8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71867" y="1654113"/>
                  <a:ext cx="1700276" cy="504000"/>
                </a:xfrm>
                <a:prstGeom prst="ellipse">
                  <a:avLst/>
                </a:prstGeom>
                <a:blipFill>
                  <a:blip r:embed="rId9"/>
                  <a:stretch>
                    <a:fillRect b="-6977"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8F2650D9-3BF8-B44E-BCB7-5FFE7C254474}"/>
                    </a:ext>
                  </a:extLst>
                </p:cNvPr>
                <p:cNvSpPr/>
                <p:nvPr/>
              </p:nvSpPr>
              <p:spPr>
                <a:xfrm>
                  <a:off x="8328594" y="2147134"/>
                  <a:ext cx="392030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</m:oMath>
                    </m:oMathPara>
                  </a14:m>
                  <a:endParaRPr lang="de-DE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8F2650D9-3BF8-B44E-BCB7-5FFE7C25447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8594" y="2147134"/>
                  <a:ext cx="392030" cy="307777"/>
                </a:xfrm>
                <a:prstGeom prst="rect">
                  <a:avLst/>
                </a:prstGeom>
                <a:blipFill>
                  <a:blip r:embed="rId10"/>
                  <a:stretch>
                    <a:fillRect b="-4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BF833DB2-7F66-7143-B24D-26C1E41048C0}"/>
                    </a:ext>
                  </a:extLst>
                </p:cNvPr>
                <p:cNvSpPr txBox="1"/>
                <p:nvPr/>
              </p:nvSpPr>
              <p:spPr>
                <a:xfrm>
                  <a:off x="7210189" y="2046072"/>
                  <a:ext cx="629083" cy="4414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BF833DB2-7F66-7143-B24D-26C1E41048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10189" y="2046072"/>
                  <a:ext cx="629083" cy="441403"/>
                </a:xfrm>
                <a:prstGeom prst="rect">
                  <a:avLst/>
                </a:prstGeom>
                <a:blipFill>
                  <a:blip r:embed="rId11"/>
                  <a:stretch>
                    <a:fillRect b="-5556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13B1FE0D-4983-7247-8505-57BC6CB00D82}"/>
                    </a:ext>
                  </a:extLst>
                </p:cNvPr>
                <p:cNvSpPr txBox="1"/>
                <p:nvPr/>
              </p:nvSpPr>
              <p:spPr>
                <a:xfrm>
                  <a:off x="9090553" y="2050507"/>
                  <a:ext cx="678006" cy="4347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1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1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𝑜𝑢𝑡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dirty="0">
                    <a:solidFill>
                      <a:schemeClr val="accent6"/>
                    </a:solidFill>
                  </a:endParaRPr>
                </a:p>
              </p:txBody>
            </p:sp>
          </mc:Choice>
          <mc:Fallback xmlns="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13B1FE0D-4983-7247-8505-57BC6CB00D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90553" y="2050507"/>
                  <a:ext cx="678006" cy="434734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551CC3C1-7EA7-7942-B97B-030A4CC850D4}"/>
                    </a:ext>
                  </a:extLst>
                </p:cNvPr>
                <p:cNvSpPr txBox="1"/>
                <p:nvPr/>
              </p:nvSpPr>
              <p:spPr>
                <a:xfrm>
                  <a:off x="9092157" y="3161810"/>
                  <a:ext cx="629082" cy="43640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551CC3C1-7EA7-7942-B97B-030A4CC850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92157" y="3161810"/>
                  <a:ext cx="629082" cy="436402"/>
                </a:xfrm>
                <a:prstGeom prst="rect">
                  <a:avLst/>
                </a:prstGeom>
                <a:blipFill>
                  <a:blip r:embed="rId13"/>
                  <a:stretch>
                    <a:fillRect b="-285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F252F02C-104E-0C4F-B5AA-9CB1147A5D23}"/>
                    </a:ext>
                  </a:extLst>
                </p:cNvPr>
                <p:cNvSpPr/>
                <p:nvPr/>
              </p:nvSpPr>
              <p:spPr>
                <a:xfrm>
                  <a:off x="9312675" y="2786354"/>
                  <a:ext cx="1751045" cy="504000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  <m:r>
                          <a:rPr lang="de-DE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 </m:t>
                        </m:r>
                        <m:sSup>
                          <m:sSupPr>
                            <m:ctrlP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𝑇𝑟</m:t>
                            </m:r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F252F02C-104E-0C4F-B5AA-9CB1147A5D2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12675" y="2786354"/>
                  <a:ext cx="1751045" cy="504000"/>
                </a:xfrm>
                <a:prstGeom prst="ellipse">
                  <a:avLst/>
                </a:prstGeom>
                <a:blipFill>
                  <a:blip r:embed="rId14"/>
                  <a:stretch>
                    <a:fillRect b="-7143"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6149F667-3E4F-B648-8C2F-52E6B945CAFA}"/>
                    </a:ext>
                  </a:extLst>
                </p:cNvPr>
                <p:cNvSpPr/>
                <p:nvPr/>
              </p:nvSpPr>
              <p:spPr>
                <a:xfrm>
                  <a:off x="9312676" y="1653213"/>
                  <a:ext cx="1751044" cy="504000"/>
                </a:xfrm>
                <a:prstGeom prst="ellipse">
                  <a:avLst/>
                </a:prstGeom>
                <a:solidFill>
                  <a:schemeClr val="accent6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i="1" dirty="0">
                    <a:solidFill>
                      <a:schemeClr val="bg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     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𝑇𝑟𝑎𝑣𝑒𝑙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6149F667-3E4F-B648-8C2F-52E6B945CAF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12676" y="1653213"/>
                  <a:ext cx="1751044" cy="504000"/>
                </a:xfrm>
                <a:prstGeom prst="ellipse">
                  <a:avLst/>
                </a:prstGeom>
                <a:blipFill>
                  <a:blip r:embed="rId15"/>
                  <a:stretch>
                    <a:fillRect b="-6977"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935815DF-8529-D542-8BAC-A8217FCCFF6E}"/>
                </a:ext>
              </a:extLst>
            </p:cNvPr>
            <p:cNvCxnSpPr>
              <a:cxnSpLocks/>
              <a:stCxn id="77" idx="4"/>
              <a:endCxn id="76" idx="0"/>
            </p:cNvCxnSpPr>
            <p:nvPr/>
          </p:nvCxnSpPr>
          <p:spPr>
            <a:xfrm>
              <a:off x="10188198" y="2157213"/>
              <a:ext cx="0" cy="62914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E985A9F3-B75A-5544-B679-5DF7EE486098}"/>
                    </a:ext>
                  </a:extLst>
                </p:cNvPr>
                <p:cNvSpPr/>
                <p:nvPr/>
              </p:nvSpPr>
              <p:spPr>
                <a:xfrm>
                  <a:off x="10428731" y="2084192"/>
                  <a:ext cx="526619" cy="35875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E985A9F3-B75A-5544-B679-5DF7EE48609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28731" y="2084192"/>
                  <a:ext cx="526619" cy="358753"/>
                </a:xfrm>
                <a:prstGeom prst="rect">
                  <a:avLst/>
                </a:prstGeom>
                <a:blipFill>
                  <a:blip r:embed="rId16"/>
                  <a:stretch>
                    <a:fillRect b="-689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7AF38BD2-D308-4F45-BD98-1FAC811B5AF0}"/>
                    </a:ext>
                  </a:extLst>
                </p:cNvPr>
                <p:cNvSpPr/>
                <p:nvPr/>
              </p:nvSpPr>
              <p:spPr>
                <a:xfrm>
                  <a:off x="10424172" y="3219656"/>
                  <a:ext cx="895309" cy="3600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bSup>
                        <m:r>
                          <a:rPr lang="de-DE" sz="1400" b="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7AF38BD2-D308-4F45-BD98-1FAC811B5AF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24172" y="3219656"/>
                  <a:ext cx="895309" cy="360099"/>
                </a:xfrm>
                <a:prstGeom prst="rect">
                  <a:avLst/>
                </a:prstGeom>
                <a:blipFill>
                  <a:blip r:embed="rId17"/>
                  <a:stretch>
                    <a:fillRect b="-3333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4C2218AB-3821-684C-ABD1-34B73CF488DC}"/>
                </a:ext>
              </a:extLst>
            </p:cNvPr>
            <p:cNvCxnSpPr>
              <a:cxnSpLocks/>
              <a:stCxn id="77" idx="2"/>
              <a:endCxn id="71" idx="6"/>
            </p:cNvCxnSpPr>
            <p:nvPr/>
          </p:nvCxnSpPr>
          <p:spPr>
            <a:xfrm flipH="1">
              <a:off x="9072143" y="1905213"/>
              <a:ext cx="240533" cy="9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2B92ACDE-9E14-BF46-8085-33B994D41EFC}"/>
              </a:ext>
            </a:extLst>
          </p:cNvPr>
          <p:cNvCxnSpPr>
            <a:cxnSpLocks/>
            <a:stCxn id="71" idx="2"/>
            <a:endCxn id="65" idx="6"/>
          </p:cNvCxnSpPr>
          <p:nvPr/>
        </p:nvCxnSpPr>
        <p:spPr>
          <a:xfrm flipH="1">
            <a:off x="2481776" y="2334392"/>
            <a:ext cx="863039" cy="131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5" name="Group 94">
            <a:extLst>
              <a:ext uri="{FF2B5EF4-FFF2-40B4-BE49-F238E27FC236}">
                <a16:creationId xmlns:a16="http://schemas.microsoft.com/office/drawing/2014/main" id="{008B181C-6E87-F543-9D2F-E71AC9A2C922}"/>
              </a:ext>
            </a:extLst>
          </p:cNvPr>
          <p:cNvGrpSpPr/>
          <p:nvPr/>
        </p:nvGrpSpPr>
        <p:grpSpPr>
          <a:xfrm>
            <a:off x="7734708" y="2081492"/>
            <a:ext cx="4109292" cy="1944999"/>
            <a:chOff x="7210189" y="1653213"/>
            <a:chExt cx="4109292" cy="19449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E9A11122-58A3-654C-BC8A-67F3ABB6939E}"/>
                    </a:ext>
                  </a:extLst>
                </p:cNvPr>
                <p:cNvSpPr/>
                <p:nvPr/>
              </p:nvSpPr>
              <p:spPr>
                <a:xfrm>
                  <a:off x="7371867" y="1654113"/>
                  <a:ext cx="1700276" cy="504000"/>
                </a:xfrm>
                <a:prstGeom prst="ellipse">
                  <a:avLst/>
                </a:prstGeom>
                <a:solidFill>
                  <a:schemeClr val="accent5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i="1" dirty="0">
                    <a:solidFill>
                      <a:schemeClr val="bg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     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E9A11122-58A3-654C-BC8A-67F3ABB6939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71867" y="1654113"/>
                  <a:ext cx="1700276" cy="504000"/>
                </a:xfrm>
                <a:prstGeom prst="ellipse">
                  <a:avLst/>
                </a:prstGeom>
                <a:blipFill>
                  <a:blip r:embed="rId18"/>
                  <a:stretch>
                    <a:fillRect b="-6977"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B172F0E0-59FA-CC4E-B521-F7F9F2C14D2B}"/>
                    </a:ext>
                  </a:extLst>
                </p:cNvPr>
                <p:cNvSpPr/>
                <p:nvPr/>
              </p:nvSpPr>
              <p:spPr>
                <a:xfrm>
                  <a:off x="8328594" y="2147134"/>
                  <a:ext cx="392030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</m:oMath>
                    </m:oMathPara>
                  </a14:m>
                  <a:endParaRPr lang="de-DE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B172F0E0-59FA-CC4E-B521-F7F9F2C14D2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8594" y="2147134"/>
                  <a:ext cx="392030" cy="307777"/>
                </a:xfrm>
                <a:prstGeom prst="rect">
                  <a:avLst/>
                </a:prstGeom>
                <a:blipFill>
                  <a:blip r:embed="rId19"/>
                  <a:stretch>
                    <a:fillRect b="-4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14D2E09F-5E4E-FF47-A365-E1CE86A7AC3D}"/>
                    </a:ext>
                  </a:extLst>
                </p:cNvPr>
                <p:cNvSpPr txBox="1"/>
                <p:nvPr/>
              </p:nvSpPr>
              <p:spPr>
                <a:xfrm>
                  <a:off x="7210189" y="2046072"/>
                  <a:ext cx="629083" cy="4414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14D2E09F-5E4E-FF47-A365-E1CE86A7AC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10189" y="2046072"/>
                  <a:ext cx="629083" cy="441403"/>
                </a:xfrm>
                <a:prstGeom prst="rect">
                  <a:avLst/>
                </a:prstGeom>
                <a:blipFill>
                  <a:blip r:embed="rId20"/>
                  <a:stretch>
                    <a:fillRect b="-5556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B281FC0B-9D09-D24D-9A03-4F66B8743380}"/>
                    </a:ext>
                  </a:extLst>
                </p:cNvPr>
                <p:cNvSpPr txBox="1"/>
                <p:nvPr/>
              </p:nvSpPr>
              <p:spPr>
                <a:xfrm>
                  <a:off x="9090553" y="2050507"/>
                  <a:ext cx="678006" cy="4347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1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1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𝑜𝑢𝑡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dirty="0">
                    <a:solidFill>
                      <a:schemeClr val="accent6"/>
                    </a:solidFill>
                  </a:endParaRPr>
                </a:p>
              </p:txBody>
            </p:sp>
          </mc:Choice>
          <mc:Fallback xmlns=""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B281FC0B-9D09-D24D-9A03-4F66B87433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90553" y="2050507"/>
                  <a:ext cx="678006" cy="434734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ADF47A66-31B4-E74A-9BC1-CED94918F8B2}"/>
                    </a:ext>
                  </a:extLst>
                </p:cNvPr>
                <p:cNvSpPr txBox="1"/>
                <p:nvPr/>
              </p:nvSpPr>
              <p:spPr>
                <a:xfrm>
                  <a:off x="9092157" y="3161810"/>
                  <a:ext cx="629082" cy="43640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ADF47A66-31B4-E74A-9BC1-CED94918F8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92157" y="3161810"/>
                  <a:ext cx="629082" cy="436402"/>
                </a:xfrm>
                <a:prstGeom prst="rect">
                  <a:avLst/>
                </a:prstGeom>
                <a:blipFill>
                  <a:blip r:embed="rId22"/>
                  <a:stretch>
                    <a:fillRect b="-285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Oval 100">
                  <a:extLst>
                    <a:ext uri="{FF2B5EF4-FFF2-40B4-BE49-F238E27FC236}">
                      <a16:creationId xmlns:a16="http://schemas.microsoft.com/office/drawing/2014/main" id="{586B17AA-F69F-E44D-B1D6-EF7C3459CF4A}"/>
                    </a:ext>
                  </a:extLst>
                </p:cNvPr>
                <p:cNvSpPr/>
                <p:nvPr/>
              </p:nvSpPr>
              <p:spPr>
                <a:xfrm>
                  <a:off x="9312675" y="2786354"/>
                  <a:ext cx="1751045" cy="504000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  <m:r>
                          <a:rPr lang="de-DE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 </m:t>
                        </m:r>
                        <m:sSup>
                          <m:sSupPr>
                            <m:ctrlP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𝑇𝑟</m:t>
                            </m:r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1" name="Oval 100">
                  <a:extLst>
                    <a:ext uri="{FF2B5EF4-FFF2-40B4-BE49-F238E27FC236}">
                      <a16:creationId xmlns:a16="http://schemas.microsoft.com/office/drawing/2014/main" id="{586B17AA-F69F-E44D-B1D6-EF7C3459CF4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12675" y="2786354"/>
                  <a:ext cx="1751045" cy="504000"/>
                </a:xfrm>
                <a:prstGeom prst="ellipse">
                  <a:avLst/>
                </a:prstGeom>
                <a:blipFill>
                  <a:blip r:embed="rId23"/>
                  <a:stretch>
                    <a:fillRect b="-7143"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61FF6F2C-124E-754A-870F-2018C4896018}"/>
                    </a:ext>
                  </a:extLst>
                </p:cNvPr>
                <p:cNvSpPr/>
                <p:nvPr/>
              </p:nvSpPr>
              <p:spPr>
                <a:xfrm>
                  <a:off x="9312676" y="1653213"/>
                  <a:ext cx="1751044" cy="504000"/>
                </a:xfrm>
                <a:prstGeom prst="ellipse">
                  <a:avLst/>
                </a:prstGeom>
                <a:solidFill>
                  <a:schemeClr val="accent6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i="1" dirty="0">
                    <a:solidFill>
                      <a:schemeClr val="bg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     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𝑇𝑟𝑎𝑣𝑒𝑙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61FF6F2C-124E-754A-870F-2018C489601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12676" y="1653213"/>
                  <a:ext cx="1751044" cy="504000"/>
                </a:xfrm>
                <a:prstGeom prst="ellipse">
                  <a:avLst/>
                </a:prstGeom>
                <a:blipFill>
                  <a:blip r:embed="rId24"/>
                  <a:stretch>
                    <a:fillRect b="-6977"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AB51B20D-1FCD-9F4D-ADF4-54F79375503F}"/>
                </a:ext>
              </a:extLst>
            </p:cNvPr>
            <p:cNvCxnSpPr>
              <a:cxnSpLocks/>
              <a:stCxn id="102" idx="4"/>
              <a:endCxn id="101" idx="0"/>
            </p:cNvCxnSpPr>
            <p:nvPr/>
          </p:nvCxnSpPr>
          <p:spPr>
            <a:xfrm>
              <a:off x="10188198" y="2157213"/>
              <a:ext cx="0" cy="62914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E43988BB-EA9E-494F-9C4F-5D72833F826D}"/>
                    </a:ext>
                  </a:extLst>
                </p:cNvPr>
                <p:cNvSpPr/>
                <p:nvPr/>
              </p:nvSpPr>
              <p:spPr>
                <a:xfrm>
                  <a:off x="10428731" y="2084192"/>
                  <a:ext cx="526619" cy="35875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E43988BB-EA9E-494F-9C4F-5D72833F826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28731" y="2084192"/>
                  <a:ext cx="526619" cy="358753"/>
                </a:xfrm>
                <a:prstGeom prst="rect">
                  <a:avLst/>
                </a:prstGeom>
                <a:blipFill>
                  <a:blip r:embed="rId25"/>
                  <a:stretch>
                    <a:fillRect b="-689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EBF2DC23-E7DD-0048-A285-ED92585213F4}"/>
                    </a:ext>
                  </a:extLst>
                </p:cNvPr>
                <p:cNvSpPr/>
                <p:nvPr/>
              </p:nvSpPr>
              <p:spPr>
                <a:xfrm>
                  <a:off x="10424172" y="3219656"/>
                  <a:ext cx="895309" cy="3600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bSup>
                        <m:r>
                          <a:rPr lang="de-DE" sz="1400" b="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EBF2DC23-E7DD-0048-A285-ED92585213F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24172" y="3219656"/>
                  <a:ext cx="895309" cy="360099"/>
                </a:xfrm>
                <a:prstGeom prst="rect">
                  <a:avLst/>
                </a:prstGeom>
                <a:blipFill>
                  <a:blip r:embed="rId26"/>
                  <a:stretch>
                    <a:fillRect b="-3333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88876429-FAFC-A042-B5CA-EE659822344D}"/>
                </a:ext>
              </a:extLst>
            </p:cNvPr>
            <p:cNvCxnSpPr>
              <a:cxnSpLocks/>
              <a:stCxn id="102" idx="2"/>
              <a:endCxn id="96" idx="6"/>
            </p:cNvCxnSpPr>
            <p:nvPr/>
          </p:nvCxnSpPr>
          <p:spPr>
            <a:xfrm flipH="1">
              <a:off x="9072143" y="1905213"/>
              <a:ext cx="240533" cy="9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0580F6D6-64D3-3D45-AFD0-ADFDFEACC749}"/>
              </a:ext>
            </a:extLst>
          </p:cNvPr>
          <p:cNvCxnSpPr>
            <a:cxnSpLocks/>
            <a:stCxn id="96" idx="2"/>
            <a:endCxn id="77" idx="6"/>
          </p:cNvCxnSpPr>
          <p:nvPr/>
        </p:nvCxnSpPr>
        <p:spPr>
          <a:xfrm flipH="1" flipV="1">
            <a:off x="7036668" y="2333492"/>
            <a:ext cx="859718" cy="9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4766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65D3F-43B6-3444-B628-5BB2ABF66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Dynamische Jtrees: Ausrollen – Beispiel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39C8A8-2A43-EA43-8E15-36558C75DA1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de-DE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endParaRPr lang="de-DE" dirty="0">
                  <a:latin typeface="+mn-lt"/>
                  <a:ea typeface="Cambria Math" panose="02040503050406030204" pitchFamily="18" charset="0"/>
                </a:endParaRPr>
              </a:p>
              <a:p>
                <a:pPr lvl="2"/>
                <a:endParaRPr lang="de-DE" dirty="0"/>
              </a:p>
              <a:p>
                <a:pPr lvl="2"/>
                <a:endParaRPr lang="de-DE" dirty="0"/>
              </a:p>
              <a:p>
                <a:pPr lvl="2"/>
                <a:endParaRPr lang="de-DE" dirty="0"/>
              </a:p>
              <a:p>
                <a:pPr lvl="2"/>
                <a:endParaRPr lang="de-DE" dirty="0"/>
              </a:p>
              <a:p>
                <a:pPr lvl="2"/>
                <a:endParaRPr lang="de-DE" dirty="0"/>
              </a:p>
              <a:p>
                <a:pPr lvl="2"/>
                <a:endParaRPr lang="de-DE" dirty="0"/>
              </a:p>
              <a:p>
                <a:r>
                  <a:rPr lang="de-DE" dirty="0"/>
                  <a:t>Ausrollen zur Anfragenbeantwortung innerhalb einer Zeitscheibe unnötig</a:t>
                </a:r>
              </a:p>
              <a:p>
                <a:pPr lvl="1"/>
                <a:r>
                  <a:rPr lang="de-DE" dirty="0"/>
                  <a:t>Durch die Interfaces in den In- und Outclustern sind die Zeitscheiben unabhängig von einander</a:t>
                </a:r>
              </a:p>
              <a:p>
                <a:pPr lvl="1"/>
                <a:r>
                  <a:rPr lang="de-DE" dirty="0"/>
                  <a:t>Anfragenbeantwortung innerhalb einer Zeitscheibe mittels </a:t>
                </a:r>
                <a:r>
                  <a:rPr lang="de-DE" dirty="0">
                    <a:solidFill>
                      <a:schemeClr val="accent1"/>
                    </a:solidFill>
                  </a:rPr>
                  <a:t>JT</a:t>
                </a:r>
              </a:p>
              <a:p>
                <a:pPr lvl="1"/>
                <a:r>
                  <a:rPr lang="de-DE" dirty="0"/>
                  <a:t>Übergang zur nächsten Zeitscheibe: Nachricht in Outcluster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𝑜𝑢𝑡</m:t>
                        </m:r>
                      </m:sub>
                      <m:sup>
                        <m:d>
                          <m:dPr>
                            <m:ctrlPr>
                              <a:rPr lang="de-DE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bSup>
                  </m:oMath>
                </a14:m>
                <a:r>
                  <a:rPr lang="de-DE" dirty="0"/>
                  <a:t> über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p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 berechnen und zum Incluster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b="1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1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  <m:sup>
                        <m:d>
                          <m:dPr>
                            <m:ctrlPr>
                              <a:rPr lang="de-DE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</m:sup>
                    </m:sSubSup>
                  </m:oMath>
                </a14:m>
                <a:r>
                  <a:rPr lang="de-DE" dirty="0"/>
                  <a:t> im neu instanziierten Jtree für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de-DE" dirty="0"/>
                  <a:t> hinzufügen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39C8A8-2A43-EA43-8E15-36558C75DA1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687" b="-477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388435-DA7F-E44A-9635-810EEDCAAB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49</a:t>
            </a:fld>
            <a:endParaRPr lang="de-D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EB0DEB-E54C-3A46-94F7-901451D89A3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854F7B-0552-0548-8E55-2DC0016989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Tanya Braun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FE929DE-1A87-3E4B-A6DA-844E5FACEDEE}"/>
              </a:ext>
            </a:extLst>
          </p:cNvPr>
          <p:cNvSpPr/>
          <p:nvPr/>
        </p:nvSpPr>
        <p:spPr>
          <a:xfrm>
            <a:off x="586909" y="2001579"/>
            <a:ext cx="2314506" cy="20086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33CEEF8-A2FD-474C-9137-35228C281DA1}"/>
              </a:ext>
            </a:extLst>
          </p:cNvPr>
          <p:cNvSpPr/>
          <p:nvPr/>
        </p:nvSpPr>
        <p:spPr>
          <a:xfrm>
            <a:off x="2901414" y="2001579"/>
            <a:ext cx="4572727" cy="200866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D66C857-EEF8-9B40-97BD-3171745617BC}"/>
              </a:ext>
            </a:extLst>
          </p:cNvPr>
          <p:cNvSpPr/>
          <p:nvPr/>
        </p:nvSpPr>
        <p:spPr>
          <a:xfrm>
            <a:off x="7474141" y="2001579"/>
            <a:ext cx="4369859" cy="200866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EB7E46F-9427-2343-8701-096465DC4067}"/>
              </a:ext>
            </a:extLst>
          </p:cNvPr>
          <p:cNvGrpSpPr/>
          <p:nvPr/>
        </p:nvGrpSpPr>
        <p:grpSpPr>
          <a:xfrm>
            <a:off x="529200" y="2083706"/>
            <a:ext cx="2208337" cy="1948236"/>
            <a:chOff x="4077998" y="2519086"/>
            <a:chExt cx="2208337" cy="19482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DAD4B044-8A25-3C49-A59F-F1F4E8217BA4}"/>
                    </a:ext>
                  </a:extLst>
                </p:cNvPr>
                <p:cNvSpPr/>
                <p:nvPr/>
              </p:nvSpPr>
              <p:spPr>
                <a:xfrm>
                  <a:off x="4279529" y="3652227"/>
                  <a:ext cx="1751045" cy="504000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  <m:r>
                          <a:rPr lang="de-DE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 </m:t>
                        </m:r>
                        <m:sSup>
                          <m:sSupPr>
                            <m:ctrlP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𝑇𝑟</m:t>
                            </m:r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DAD4B044-8A25-3C49-A59F-F1F4E8217BA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79529" y="3652227"/>
                  <a:ext cx="1751045" cy="504000"/>
                </a:xfrm>
                <a:prstGeom prst="ellipse">
                  <a:avLst/>
                </a:prstGeom>
                <a:blipFill>
                  <a:blip r:embed="rId3"/>
                  <a:stretch>
                    <a:fillRect b="-7143"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68BB84CD-EA86-5E46-AFBD-080D5F1979A3}"/>
                    </a:ext>
                  </a:extLst>
                </p:cNvPr>
                <p:cNvSpPr/>
                <p:nvPr/>
              </p:nvSpPr>
              <p:spPr>
                <a:xfrm>
                  <a:off x="4279530" y="2519086"/>
                  <a:ext cx="1751044" cy="504000"/>
                </a:xfrm>
                <a:prstGeom prst="ellipse">
                  <a:avLst/>
                </a:prstGeom>
                <a:solidFill>
                  <a:schemeClr val="accent6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i="1" dirty="0">
                    <a:solidFill>
                      <a:schemeClr val="bg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     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𝑇𝑟𝑎𝑣𝑒𝑙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68BB84CD-EA86-5E46-AFBD-080D5F1979A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79530" y="2519086"/>
                  <a:ext cx="1751044" cy="504000"/>
                </a:xfrm>
                <a:prstGeom prst="ellipse">
                  <a:avLst/>
                </a:prstGeom>
                <a:blipFill>
                  <a:blip r:embed="rId4"/>
                  <a:stretch>
                    <a:fillRect b="-6977"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BEA0B14-B651-B244-9B89-7C5B05D4DECE}"/>
                </a:ext>
              </a:extLst>
            </p:cNvPr>
            <p:cNvCxnSpPr>
              <a:cxnSpLocks/>
              <a:stCxn id="65" idx="4"/>
              <a:endCxn id="48" idx="0"/>
            </p:cNvCxnSpPr>
            <p:nvPr/>
          </p:nvCxnSpPr>
          <p:spPr>
            <a:xfrm>
              <a:off x="5155052" y="3023086"/>
              <a:ext cx="0" cy="62914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7072F43A-5696-D14C-B018-C3FF32ED3B38}"/>
                    </a:ext>
                  </a:extLst>
                </p:cNvPr>
                <p:cNvSpPr/>
                <p:nvPr/>
              </p:nvSpPr>
              <p:spPr>
                <a:xfrm>
                  <a:off x="5395585" y="2950065"/>
                  <a:ext cx="526619" cy="35875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7072F43A-5696-D14C-B018-C3FF32ED3B3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95585" y="2950065"/>
                  <a:ext cx="526619" cy="358753"/>
                </a:xfrm>
                <a:prstGeom prst="rect">
                  <a:avLst/>
                </a:prstGeom>
                <a:blipFill>
                  <a:blip r:embed="rId5"/>
                  <a:stretch>
                    <a:fillRect b="-689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F3F665F5-4F3F-BD4B-A0DC-219D2D5FC066}"/>
                    </a:ext>
                  </a:extLst>
                </p:cNvPr>
                <p:cNvSpPr/>
                <p:nvPr/>
              </p:nvSpPr>
              <p:spPr>
                <a:xfrm>
                  <a:off x="5391026" y="4085529"/>
                  <a:ext cx="895309" cy="3600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bSup>
                        <m:r>
                          <a:rPr lang="de-DE" sz="1400" b="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F3F665F5-4F3F-BD4B-A0DC-219D2D5FC06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91026" y="4085529"/>
                  <a:ext cx="895309" cy="360099"/>
                </a:xfrm>
                <a:prstGeom prst="rect">
                  <a:avLst/>
                </a:prstGeom>
                <a:blipFill>
                  <a:blip r:embed="rId6"/>
                  <a:stretch>
                    <a:fillRect b="-3333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EDC2BFC5-BA7B-0F48-AA4B-1B38D04136F5}"/>
                    </a:ext>
                  </a:extLst>
                </p:cNvPr>
                <p:cNvSpPr txBox="1"/>
                <p:nvPr/>
              </p:nvSpPr>
              <p:spPr>
                <a:xfrm>
                  <a:off x="4077998" y="2911945"/>
                  <a:ext cx="678006" cy="4347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1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1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𝑜𝑢𝑡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dirty="0">
                    <a:solidFill>
                      <a:schemeClr val="accent6"/>
                    </a:solidFill>
                  </a:endParaRPr>
                </a:p>
              </p:txBody>
            </p:sp>
          </mc:Choice>
          <mc:Fallback xmlns="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EDC2BFC5-BA7B-0F48-AA4B-1B38D04136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77998" y="2911945"/>
                  <a:ext cx="678006" cy="43473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1550C754-0BE2-FF4C-9150-0A8EEED64357}"/>
                    </a:ext>
                  </a:extLst>
                </p:cNvPr>
                <p:cNvSpPr txBox="1"/>
                <p:nvPr/>
              </p:nvSpPr>
              <p:spPr>
                <a:xfrm>
                  <a:off x="4098789" y="4030920"/>
                  <a:ext cx="629082" cy="43640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1550C754-0BE2-FF4C-9150-0A8EEED643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98789" y="4030920"/>
                  <a:ext cx="629082" cy="436402"/>
                </a:xfrm>
                <a:prstGeom prst="rect">
                  <a:avLst/>
                </a:prstGeom>
                <a:blipFill>
                  <a:blip r:embed="rId8"/>
                  <a:stretch>
                    <a:fillRect b="-285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2C66E3-09BD-FC42-BD7B-10CBCA916D43}"/>
              </a:ext>
            </a:extLst>
          </p:cNvPr>
          <p:cNvGrpSpPr/>
          <p:nvPr/>
        </p:nvGrpSpPr>
        <p:grpSpPr>
          <a:xfrm>
            <a:off x="3183137" y="2081492"/>
            <a:ext cx="4109292" cy="1944999"/>
            <a:chOff x="7210189" y="1653213"/>
            <a:chExt cx="4109292" cy="19449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443D6A3D-58E1-4F43-8F64-087D59CC7E85}"/>
                    </a:ext>
                  </a:extLst>
                </p:cNvPr>
                <p:cNvSpPr/>
                <p:nvPr/>
              </p:nvSpPr>
              <p:spPr>
                <a:xfrm>
                  <a:off x="7371867" y="1654113"/>
                  <a:ext cx="1700276" cy="504000"/>
                </a:xfrm>
                <a:prstGeom prst="ellipse">
                  <a:avLst/>
                </a:prstGeom>
                <a:solidFill>
                  <a:schemeClr val="accent5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i="1" dirty="0">
                    <a:solidFill>
                      <a:schemeClr val="bg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     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443D6A3D-58E1-4F43-8F64-087D59CC7E8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71867" y="1654113"/>
                  <a:ext cx="1700276" cy="504000"/>
                </a:xfrm>
                <a:prstGeom prst="ellipse">
                  <a:avLst/>
                </a:prstGeom>
                <a:blipFill>
                  <a:blip r:embed="rId9"/>
                  <a:stretch>
                    <a:fillRect b="-6977"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8F2650D9-3BF8-B44E-BCB7-5FFE7C254474}"/>
                    </a:ext>
                  </a:extLst>
                </p:cNvPr>
                <p:cNvSpPr/>
                <p:nvPr/>
              </p:nvSpPr>
              <p:spPr>
                <a:xfrm>
                  <a:off x="8328594" y="2147134"/>
                  <a:ext cx="392030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</m:oMath>
                    </m:oMathPara>
                  </a14:m>
                  <a:endParaRPr lang="de-DE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8F2650D9-3BF8-B44E-BCB7-5FFE7C25447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8594" y="2147134"/>
                  <a:ext cx="392030" cy="307777"/>
                </a:xfrm>
                <a:prstGeom prst="rect">
                  <a:avLst/>
                </a:prstGeom>
                <a:blipFill>
                  <a:blip r:embed="rId10"/>
                  <a:stretch>
                    <a:fillRect b="-4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BF833DB2-7F66-7143-B24D-26C1E41048C0}"/>
                    </a:ext>
                  </a:extLst>
                </p:cNvPr>
                <p:cNvSpPr txBox="1"/>
                <p:nvPr/>
              </p:nvSpPr>
              <p:spPr>
                <a:xfrm>
                  <a:off x="7210189" y="2046072"/>
                  <a:ext cx="629083" cy="4414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BF833DB2-7F66-7143-B24D-26C1E41048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10189" y="2046072"/>
                  <a:ext cx="629083" cy="441403"/>
                </a:xfrm>
                <a:prstGeom prst="rect">
                  <a:avLst/>
                </a:prstGeom>
                <a:blipFill>
                  <a:blip r:embed="rId11"/>
                  <a:stretch>
                    <a:fillRect b="-5556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13B1FE0D-4983-7247-8505-57BC6CB00D82}"/>
                    </a:ext>
                  </a:extLst>
                </p:cNvPr>
                <p:cNvSpPr txBox="1"/>
                <p:nvPr/>
              </p:nvSpPr>
              <p:spPr>
                <a:xfrm>
                  <a:off x="9090553" y="2050507"/>
                  <a:ext cx="678006" cy="4347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1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1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𝑜𝑢𝑡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dirty="0">
                    <a:solidFill>
                      <a:schemeClr val="accent6"/>
                    </a:solidFill>
                  </a:endParaRPr>
                </a:p>
              </p:txBody>
            </p:sp>
          </mc:Choice>
          <mc:Fallback xmlns="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13B1FE0D-4983-7247-8505-57BC6CB00D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90553" y="2050507"/>
                  <a:ext cx="678006" cy="434734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551CC3C1-7EA7-7942-B97B-030A4CC850D4}"/>
                    </a:ext>
                  </a:extLst>
                </p:cNvPr>
                <p:cNvSpPr txBox="1"/>
                <p:nvPr/>
              </p:nvSpPr>
              <p:spPr>
                <a:xfrm>
                  <a:off x="9092157" y="3161810"/>
                  <a:ext cx="629082" cy="43640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551CC3C1-7EA7-7942-B97B-030A4CC850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92157" y="3161810"/>
                  <a:ext cx="629082" cy="436402"/>
                </a:xfrm>
                <a:prstGeom prst="rect">
                  <a:avLst/>
                </a:prstGeom>
                <a:blipFill>
                  <a:blip r:embed="rId13"/>
                  <a:stretch>
                    <a:fillRect b="-285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F252F02C-104E-0C4F-B5AA-9CB1147A5D23}"/>
                    </a:ext>
                  </a:extLst>
                </p:cNvPr>
                <p:cNvSpPr/>
                <p:nvPr/>
              </p:nvSpPr>
              <p:spPr>
                <a:xfrm>
                  <a:off x="9312675" y="2786354"/>
                  <a:ext cx="1751045" cy="504000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  <m:r>
                          <a:rPr lang="de-DE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 </m:t>
                        </m:r>
                        <m:sSup>
                          <m:sSupPr>
                            <m:ctrlP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𝑇𝑟</m:t>
                            </m:r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F252F02C-104E-0C4F-B5AA-9CB1147A5D2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12675" y="2786354"/>
                  <a:ext cx="1751045" cy="504000"/>
                </a:xfrm>
                <a:prstGeom prst="ellipse">
                  <a:avLst/>
                </a:prstGeom>
                <a:blipFill>
                  <a:blip r:embed="rId14"/>
                  <a:stretch>
                    <a:fillRect b="-7143"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6149F667-3E4F-B648-8C2F-52E6B945CAFA}"/>
                    </a:ext>
                  </a:extLst>
                </p:cNvPr>
                <p:cNvSpPr/>
                <p:nvPr/>
              </p:nvSpPr>
              <p:spPr>
                <a:xfrm>
                  <a:off x="9312676" y="1653213"/>
                  <a:ext cx="1751044" cy="504000"/>
                </a:xfrm>
                <a:prstGeom prst="ellipse">
                  <a:avLst/>
                </a:prstGeom>
                <a:solidFill>
                  <a:schemeClr val="accent6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i="1" dirty="0">
                    <a:solidFill>
                      <a:schemeClr val="bg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     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𝑇𝑟𝑎𝑣𝑒𝑙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6149F667-3E4F-B648-8C2F-52E6B945CAF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12676" y="1653213"/>
                  <a:ext cx="1751044" cy="504000"/>
                </a:xfrm>
                <a:prstGeom prst="ellipse">
                  <a:avLst/>
                </a:prstGeom>
                <a:blipFill>
                  <a:blip r:embed="rId15"/>
                  <a:stretch>
                    <a:fillRect b="-6977"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935815DF-8529-D542-8BAC-A8217FCCFF6E}"/>
                </a:ext>
              </a:extLst>
            </p:cNvPr>
            <p:cNvCxnSpPr>
              <a:cxnSpLocks/>
              <a:stCxn id="77" idx="4"/>
              <a:endCxn id="76" idx="0"/>
            </p:cNvCxnSpPr>
            <p:nvPr/>
          </p:nvCxnSpPr>
          <p:spPr>
            <a:xfrm>
              <a:off x="10188198" y="2157213"/>
              <a:ext cx="0" cy="62914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E985A9F3-B75A-5544-B679-5DF7EE486098}"/>
                    </a:ext>
                  </a:extLst>
                </p:cNvPr>
                <p:cNvSpPr/>
                <p:nvPr/>
              </p:nvSpPr>
              <p:spPr>
                <a:xfrm>
                  <a:off x="10428731" y="2084192"/>
                  <a:ext cx="526619" cy="35875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E985A9F3-B75A-5544-B679-5DF7EE48609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28731" y="2084192"/>
                  <a:ext cx="526619" cy="358753"/>
                </a:xfrm>
                <a:prstGeom prst="rect">
                  <a:avLst/>
                </a:prstGeom>
                <a:blipFill>
                  <a:blip r:embed="rId16"/>
                  <a:stretch>
                    <a:fillRect b="-689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7AF38BD2-D308-4F45-BD98-1FAC811B5AF0}"/>
                    </a:ext>
                  </a:extLst>
                </p:cNvPr>
                <p:cNvSpPr/>
                <p:nvPr/>
              </p:nvSpPr>
              <p:spPr>
                <a:xfrm>
                  <a:off x="10424172" y="3219656"/>
                  <a:ext cx="895309" cy="3600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bSup>
                        <m:r>
                          <a:rPr lang="de-DE" sz="1400" b="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7AF38BD2-D308-4F45-BD98-1FAC811B5AF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24172" y="3219656"/>
                  <a:ext cx="895309" cy="360099"/>
                </a:xfrm>
                <a:prstGeom prst="rect">
                  <a:avLst/>
                </a:prstGeom>
                <a:blipFill>
                  <a:blip r:embed="rId17"/>
                  <a:stretch>
                    <a:fillRect b="-3333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4C2218AB-3821-684C-ABD1-34B73CF488DC}"/>
                </a:ext>
              </a:extLst>
            </p:cNvPr>
            <p:cNvCxnSpPr>
              <a:cxnSpLocks/>
              <a:stCxn id="77" idx="2"/>
              <a:endCxn id="71" idx="6"/>
            </p:cNvCxnSpPr>
            <p:nvPr/>
          </p:nvCxnSpPr>
          <p:spPr>
            <a:xfrm flipH="1">
              <a:off x="9072143" y="1905213"/>
              <a:ext cx="240533" cy="9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2B92ACDE-9E14-BF46-8085-33B994D41EFC}"/>
              </a:ext>
            </a:extLst>
          </p:cNvPr>
          <p:cNvCxnSpPr>
            <a:cxnSpLocks/>
            <a:stCxn id="71" idx="2"/>
            <a:endCxn id="65" idx="6"/>
          </p:cNvCxnSpPr>
          <p:nvPr/>
        </p:nvCxnSpPr>
        <p:spPr>
          <a:xfrm flipH="1">
            <a:off x="2481776" y="2334392"/>
            <a:ext cx="863039" cy="131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5" name="Group 94">
            <a:extLst>
              <a:ext uri="{FF2B5EF4-FFF2-40B4-BE49-F238E27FC236}">
                <a16:creationId xmlns:a16="http://schemas.microsoft.com/office/drawing/2014/main" id="{008B181C-6E87-F543-9D2F-E71AC9A2C922}"/>
              </a:ext>
            </a:extLst>
          </p:cNvPr>
          <p:cNvGrpSpPr/>
          <p:nvPr/>
        </p:nvGrpSpPr>
        <p:grpSpPr>
          <a:xfrm>
            <a:off x="7734708" y="2081492"/>
            <a:ext cx="4109292" cy="1944999"/>
            <a:chOff x="7210189" y="1653213"/>
            <a:chExt cx="4109292" cy="19449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E9A11122-58A3-654C-BC8A-67F3ABB6939E}"/>
                    </a:ext>
                  </a:extLst>
                </p:cNvPr>
                <p:cNvSpPr/>
                <p:nvPr/>
              </p:nvSpPr>
              <p:spPr>
                <a:xfrm>
                  <a:off x="7371867" y="1654113"/>
                  <a:ext cx="1700276" cy="504000"/>
                </a:xfrm>
                <a:prstGeom prst="ellipse">
                  <a:avLst/>
                </a:prstGeom>
                <a:solidFill>
                  <a:schemeClr val="accent5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i="1" dirty="0">
                    <a:solidFill>
                      <a:schemeClr val="bg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     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E9A11122-58A3-654C-BC8A-67F3ABB6939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71867" y="1654113"/>
                  <a:ext cx="1700276" cy="504000"/>
                </a:xfrm>
                <a:prstGeom prst="ellipse">
                  <a:avLst/>
                </a:prstGeom>
                <a:blipFill>
                  <a:blip r:embed="rId18"/>
                  <a:stretch>
                    <a:fillRect b="-6977"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B172F0E0-59FA-CC4E-B521-F7F9F2C14D2B}"/>
                    </a:ext>
                  </a:extLst>
                </p:cNvPr>
                <p:cNvSpPr/>
                <p:nvPr/>
              </p:nvSpPr>
              <p:spPr>
                <a:xfrm>
                  <a:off x="8328594" y="2147134"/>
                  <a:ext cx="392030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</m:oMath>
                    </m:oMathPara>
                  </a14:m>
                  <a:endParaRPr lang="de-DE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B172F0E0-59FA-CC4E-B521-F7F9F2C14D2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8594" y="2147134"/>
                  <a:ext cx="392030" cy="307777"/>
                </a:xfrm>
                <a:prstGeom prst="rect">
                  <a:avLst/>
                </a:prstGeom>
                <a:blipFill>
                  <a:blip r:embed="rId19"/>
                  <a:stretch>
                    <a:fillRect b="-4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14D2E09F-5E4E-FF47-A365-E1CE86A7AC3D}"/>
                    </a:ext>
                  </a:extLst>
                </p:cNvPr>
                <p:cNvSpPr txBox="1"/>
                <p:nvPr/>
              </p:nvSpPr>
              <p:spPr>
                <a:xfrm>
                  <a:off x="7210189" y="2046072"/>
                  <a:ext cx="629083" cy="4414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14D2E09F-5E4E-FF47-A365-E1CE86A7AC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10189" y="2046072"/>
                  <a:ext cx="629083" cy="441403"/>
                </a:xfrm>
                <a:prstGeom prst="rect">
                  <a:avLst/>
                </a:prstGeom>
                <a:blipFill>
                  <a:blip r:embed="rId20"/>
                  <a:stretch>
                    <a:fillRect b="-5556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B281FC0B-9D09-D24D-9A03-4F66B8743380}"/>
                    </a:ext>
                  </a:extLst>
                </p:cNvPr>
                <p:cNvSpPr txBox="1"/>
                <p:nvPr/>
              </p:nvSpPr>
              <p:spPr>
                <a:xfrm>
                  <a:off x="9090553" y="2050507"/>
                  <a:ext cx="678006" cy="4347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1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1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𝑜𝑢𝑡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dirty="0">
                    <a:solidFill>
                      <a:schemeClr val="accent6"/>
                    </a:solidFill>
                  </a:endParaRPr>
                </a:p>
              </p:txBody>
            </p:sp>
          </mc:Choice>
          <mc:Fallback xmlns=""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B281FC0B-9D09-D24D-9A03-4F66B87433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90553" y="2050507"/>
                  <a:ext cx="678006" cy="434734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ADF47A66-31B4-E74A-9BC1-CED94918F8B2}"/>
                    </a:ext>
                  </a:extLst>
                </p:cNvPr>
                <p:cNvSpPr txBox="1"/>
                <p:nvPr/>
              </p:nvSpPr>
              <p:spPr>
                <a:xfrm>
                  <a:off x="9092157" y="3161810"/>
                  <a:ext cx="629082" cy="43640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ADF47A66-31B4-E74A-9BC1-CED94918F8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92157" y="3161810"/>
                  <a:ext cx="629082" cy="436402"/>
                </a:xfrm>
                <a:prstGeom prst="rect">
                  <a:avLst/>
                </a:prstGeom>
                <a:blipFill>
                  <a:blip r:embed="rId22"/>
                  <a:stretch>
                    <a:fillRect b="-285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Oval 100">
                  <a:extLst>
                    <a:ext uri="{FF2B5EF4-FFF2-40B4-BE49-F238E27FC236}">
                      <a16:creationId xmlns:a16="http://schemas.microsoft.com/office/drawing/2014/main" id="{586B17AA-F69F-E44D-B1D6-EF7C3459CF4A}"/>
                    </a:ext>
                  </a:extLst>
                </p:cNvPr>
                <p:cNvSpPr/>
                <p:nvPr/>
              </p:nvSpPr>
              <p:spPr>
                <a:xfrm>
                  <a:off x="9312675" y="2786354"/>
                  <a:ext cx="1751045" cy="504000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  <m:r>
                          <a:rPr lang="de-DE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 </m:t>
                        </m:r>
                        <m:sSup>
                          <m:sSupPr>
                            <m:ctrlP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𝑇𝑟</m:t>
                            </m:r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1" name="Oval 100">
                  <a:extLst>
                    <a:ext uri="{FF2B5EF4-FFF2-40B4-BE49-F238E27FC236}">
                      <a16:creationId xmlns:a16="http://schemas.microsoft.com/office/drawing/2014/main" id="{586B17AA-F69F-E44D-B1D6-EF7C3459CF4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12675" y="2786354"/>
                  <a:ext cx="1751045" cy="504000"/>
                </a:xfrm>
                <a:prstGeom prst="ellipse">
                  <a:avLst/>
                </a:prstGeom>
                <a:blipFill>
                  <a:blip r:embed="rId23"/>
                  <a:stretch>
                    <a:fillRect b="-7143"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61FF6F2C-124E-754A-870F-2018C4896018}"/>
                    </a:ext>
                  </a:extLst>
                </p:cNvPr>
                <p:cNvSpPr/>
                <p:nvPr/>
              </p:nvSpPr>
              <p:spPr>
                <a:xfrm>
                  <a:off x="9312676" y="1653213"/>
                  <a:ext cx="1751044" cy="504000"/>
                </a:xfrm>
                <a:prstGeom prst="ellipse">
                  <a:avLst/>
                </a:prstGeom>
                <a:solidFill>
                  <a:schemeClr val="accent6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i="1" dirty="0">
                    <a:solidFill>
                      <a:schemeClr val="bg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     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𝑇𝑟𝑎𝑣𝑒𝑙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61FF6F2C-124E-754A-870F-2018C489601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12676" y="1653213"/>
                  <a:ext cx="1751044" cy="504000"/>
                </a:xfrm>
                <a:prstGeom prst="ellipse">
                  <a:avLst/>
                </a:prstGeom>
                <a:blipFill>
                  <a:blip r:embed="rId24"/>
                  <a:stretch>
                    <a:fillRect b="-6977"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AB51B20D-1FCD-9F4D-ADF4-54F79375503F}"/>
                </a:ext>
              </a:extLst>
            </p:cNvPr>
            <p:cNvCxnSpPr>
              <a:cxnSpLocks/>
              <a:stCxn id="102" idx="4"/>
              <a:endCxn id="101" idx="0"/>
            </p:cNvCxnSpPr>
            <p:nvPr/>
          </p:nvCxnSpPr>
          <p:spPr>
            <a:xfrm>
              <a:off x="10188198" y="2157213"/>
              <a:ext cx="0" cy="62914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E43988BB-EA9E-494F-9C4F-5D72833F826D}"/>
                    </a:ext>
                  </a:extLst>
                </p:cNvPr>
                <p:cNvSpPr/>
                <p:nvPr/>
              </p:nvSpPr>
              <p:spPr>
                <a:xfrm>
                  <a:off x="10428731" y="2084192"/>
                  <a:ext cx="526619" cy="35875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E43988BB-EA9E-494F-9C4F-5D72833F826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28731" y="2084192"/>
                  <a:ext cx="526619" cy="358753"/>
                </a:xfrm>
                <a:prstGeom prst="rect">
                  <a:avLst/>
                </a:prstGeom>
                <a:blipFill>
                  <a:blip r:embed="rId25"/>
                  <a:stretch>
                    <a:fillRect b="-689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EBF2DC23-E7DD-0048-A285-ED92585213F4}"/>
                    </a:ext>
                  </a:extLst>
                </p:cNvPr>
                <p:cNvSpPr/>
                <p:nvPr/>
              </p:nvSpPr>
              <p:spPr>
                <a:xfrm>
                  <a:off x="10424172" y="3219656"/>
                  <a:ext cx="895309" cy="3600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bSup>
                        <m:r>
                          <a:rPr lang="de-DE" sz="1400" b="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EBF2DC23-E7DD-0048-A285-ED92585213F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24172" y="3219656"/>
                  <a:ext cx="895309" cy="360099"/>
                </a:xfrm>
                <a:prstGeom prst="rect">
                  <a:avLst/>
                </a:prstGeom>
                <a:blipFill>
                  <a:blip r:embed="rId26"/>
                  <a:stretch>
                    <a:fillRect b="-3333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88876429-FAFC-A042-B5CA-EE659822344D}"/>
                </a:ext>
              </a:extLst>
            </p:cNvPr>
            <p:cNvCxnSpPr>
              <a:cxnSpLocks/>
              <a:stCxn id="102" idx="2"/>
              <a:endCxn id="96" idx="6"/>
            </p:cNvCxnSpPr>
            <p:nvPr/>
          </p:nvCxnSpPr>
          <p:spPr>
            <a:xfrm flipH="1">
              <a:off x="9072143" y="1905213"/>
              <a:ext cx="240533" cy="9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0580F6D6-64D3-3D45-AFD0-ADFDFEACC749}"/>
              </a:ext>
            </a:extLst>
          </p:cNvPr>
          <p:cNvCxnSpPr>
            <a:cxnSpLocks/>
            <a:stCxn id="96" idx="2"/>
            <a:endCxn id="77" idx="6"/>
          </p:cNvCxnSpPr>
          <p:nvPr/>
        </p:nvCxnSpPr>
        <p:spPr>
          <a:xfrm flipH="1" flipV="1">
            <a:off x="7036668" y="2333492"/>
            <a:ext cx="859718" cy="9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4434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195E818-08E0-A049-BDC3-DA6A3B453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Bemerkung zu Namenskonventionen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24F629E4-E12E-AC47-A62C-3AEA742CAD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Gebräuchliche Namen für die gleiche Sache in PGMs</a:t>
                </a:r>
              </a:p>
              <a:p>
                <a:pPr lvl="1"/>
                <a:r>
                  <a:rPr lang="de-DE" dirty="0">
                    <a:solidFill>
                      <a:schemeClr val="accent1"/>
                    </a:solidFill>
                  </a:rPr>
                  <a:t>Dynamisch (</a:t>
                </a:r>
                <a:r>
                  <a:rPr lang="de-DE" i="1" dirty="0" err="1">
                    <a:solidFill>
                      <a:schemeClr val="accent1"/>
                    </a:solidFill>
                  </a:rPr>
                  <a:t>dynamic</a:t>
                </a:r>
                <a:r>
                  <a:rPr lang="de-DE" dirty="0">
                    <a:solidFill>
                      <a:schemeClr val="accent1"/>
                    </a:solidFill>
                  </a:rPr>
                  <a:t>)</a:t>
                </a:r>
              </a:p>
              <a:p>
                <a:pPr lvl="2"/>
                <a:r>
                  <a:rPr lang="de-DE" dirty="0"/>
                  <a:t>ABER: </a:t>
                </a:r>
                <a:r>
                  <a:rPr lang="de-DE" i="1" dirty="0"/>
                  <a:t>stationär</a:t>
                </a:r>
                <a:r>
                  <a:rPr lang="de-DE" dirty="0"/>
                  <a:t> bezogen darauf, </a:t>
                </a:r>
                <a:r>
                  <a:rPr lang="de-DE" u="sng" dirty="0"/>
                  <a:t>wie</a:t>
                </a:r>
                <a:r>
                  <a:rPr lang="de-DE" dirty="0"/>
                  <a:t> sich ein System verändert von einem Zustand zum nächsten</a:t>
                </a:r>
              </a:p>
              <a:p>
                <a:pPr lvl="1"/>
                <a:r>
                  <a:rPr lang="de-DE" dirty="0">
                    <a:solidFill>
                      <a:schemeClr val="accent1"/>
                    </a:solidFill>
                  </a:rPr>
                  <a:t>Zeitlich (</a:t>
                </a:r>
                <a:r>
                  <a:rPr lang="de-DE" i="1" dirty="0">
                    <a:solidFill>
                      <a:schemeClr val="accent1"/>
                    </a:solidFill>
                  </a:rPr>
                  <a:t>temporal</a:t>
                </a:r>
                <a:r>
                  <a:rPr lang="de-DE" dirty="0">
                    <a:solidFill>
                      <a:schemeClr val="accent1"/>
                    </a:solidFill>
                  </a:rPr>
                  <a:t>)</a:t>
                </a:r>
              </a:p>
              <a:p>
                <a:pPr lvl="2"/>
                <a:r>
                  <a:rPr lang="de-DE" dirty="0"/>
                  <a:t>Änderungen zwischen Zuständen impliziert oft, dass die Zeit fortschreitet, i.e., eine zeitliche Zustandssequenz</a:t>
                </a:r>
              </a:p>
              <a:p>
                <a:pPr lvl="3"/>
                <a:r>
                  <a:rPr lang="de-DE" dirty="0"/>
                  <a:t>Implizite Richtung der Kanten in Richtung der Zukunft</a:t>
                </a:r>
              </a:p>
              <a:p>
                <a:pPr lvl="3"/>
                <a:r>
                  <a:rPr lang="de-DE" dirty="0"/>
                  <a:t>Vereinfachende Annahme: Diskrete Zeitschritte indiziert durch Integer (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de-DE" dirty="0"/>
                  <a:t>)</a:t>
                </a:r>
              </a:p>
              <a:p>
                <a:pPr lvl="1"/>
                <a:r>
                  <a:rPr lang="de-DE" dirty="0">
                    <a:solidFill>
                      <a:schemeClr val="accent1"/>
                    </a:solidFill>
                  </a:rPr>
                  <a:t>Sequentiell (</a:t>
                </a:r>
                <a:r>
                  <a:rPr lang="de-DE" i="1" dirty="0" err="1">
                    <a:solidFill>
                      <a:schemeClr val="accent1"/>
                    </a:solidFill>
                  </a:rPr>
                  <a:t>sequential</a:t>
                </a:r>
                <a:r>
                  <a:rPr lang="de-DE" dirty="0">
                    <a:solidFill>
                      <a:schemeClr val="accent1"/>
                    </a:solidFill>
                  </a:rPr>
                  <a:t>)</a:t>
                </a:r>
              </a:p>
              <a:p>
                <a:pPr lvl="2"/>
                <a:r>
                  <a:rPr lang="de-DE" dirty="0"/>
                  <a:t>Verallgemeinerung der Bezeichnung „zeitlich“, da eine Sequenz nicht nur durch fortschreitende Zeit, sondern auch durch etwas anderes entstehen kann </a:t>
                </a:r>
              </a:p>
              <a:p>
                <a:pPr lvl="3"/>
                <a:r>
                  <a:rPr lang="de-DE" dirty="0"/>
                  <a:t>Beispiele: Räumliche Bewegung, Sequenz von Worten im Text</a:t>
                </a:r>
              </a:p>
              <a:p>
                <a:pPr lvl="3"/>
                <a:r>
                  <a:rPr lang="de-DE" dirty="0"/>
                  <a:t>Meistens schreitet implizit dabei auch die Zeit voran</a:t>
                </a:r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24F629E4-E12E-AC47-A62C-3AEA742CAD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687" b="-298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4F7E34-BCAF-894F-87ED-9040B242A8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7C4649-800D-CB47-881A-AA04BFFFB18C}" type="slidenum">
              <a:rPr lang="de-DE" smtClean="0"/>
              <a:t>5</a:t>
            </a:fld>
            <a:endParaRPr lang="de-DE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3C0385-7AF1-1441-8CA1-0D9FF9FAB41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65EB02-BCB3-F248-9469-134729AF89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</p:spTree>
    <p:extLst>
      <p:ext uri="{BB962C8B-B14F-4D97-AF65-F5344CB8AC3E}">
        <p14:creationId xmlns:p14="http://schemas.microsoft.com/office/powerpoint/2010/main" val="24481545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82553-7905-B547-BB82-835F8C035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Mit der Zeit gehen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BD8B009-B036-9544-BD60-95DAC7EE6F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/>
                  <a:t>Anfragebeantwortung innerhalb einer Zeitscheibe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de-DE" dirty="0"/>
                  <a:t> folgt JT</a:t>
                </a:r>
              </a:p>
              <a:p>
                <a:pPr lvl="1"/>
                <a:r>
                  <a:rPr lang="de-DE" dirty="0"/>
                  <a:t>Menge von Anfragen für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de-DE" dirty="0"/>
                  <a:t> bei Evidenz bis einschließlich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de-DE" dirty="0"/>
                  <a:t> effizient beantworten</a:t>
                </a:r>
              </a:p>
              <a:p>
                <a:pPr lvl="1"/>
                <a:r>
                  <a:rPr lang="de-DE" dirty="0"/>
                  <a:t>Stellt auch sicher, dass alle notwendigen Informationen bei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𝑜𝑢𝑡</m:t>
                        </m:r>
                      </m:sub>
                      <m:sup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bSup>
                  </m:oMath>
                </a14:m>
                <a:r>
                  <a:rPr lang="de-DE" dirty="0"/>
                  <a:t> verfügbar sind, um die </a:t>
                </a:r>
                <a:r>
                  <a:rPr lang="de-DE" dirty="0">
                    <a:solidFill>
                      <a:schemeClr val="accent1"/>
                    </a:solidFill>
                  </a:rPr>
                  <a:t>Vorwärtsnachricht</a:t>
                </a:r>
                <a:r>
                  <a:rPr lang="de-DE" dirty="0"/>
                  <a:t> zu berechnen, die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de-DE" dirty="0"/>
                  <a:t> unabhängig von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de-DE" dirty="0"/>
                  <a:t> macht</a:t>
                </a:r>
              </a:p>
              <a:p>
                <a:r>
                  <a:rPr lang="de-DE" dirty="0"/>
                  <a:t>Übergang zur nächsten Zeitscheibe:</a:t>
                </a:r>
              </a:p>
              <a:p>
                <a:pPr lvl="1"/>
                <a:r>
                  <a:rPr lang="de-DE" dirty="0"/>
                  <a:t>Berechne </a:t>
                </a:r>
                <a:r>
                  <a:rPr lang="de-DE" dirty="0">
                    <a:solidFill>
                      <a:schemeClr val="accent1"/>
                    </a:solidFill>
                  </a:rPr>
                  <a:t>Vorwärtsnachricht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d>
                          <m:d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</a:t>
                </a:r>
                <a:r>
                  <a:rPr lang="de-DE" dirty="0"/>
                  <a:t>über den Separator zwischen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𝑜𝑢𝑡</m:t>
                        </m:r>
                      </m:sub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bSup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</m:sup>
                    </m:sSubSup>
                  </m:oMath>
                </a14:m>
                <a:r>
                  <a:rPr lang="de-DE" dirty="0"/>
                  <a:t> basierend auf dem lokalen Modell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𝑜𝑢𝑡</m:t>
                        </m:r>
                      </m:sub>
                      <m:sup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bSup>
                  </m:oMath>
                </a14:m>
                <a:r>
                  <a:rPr lang="de-DE" dirty="0"/>
                  <a:t> und den eingegangenen Nachrichten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𝑜𝑢𝑡</m:t>
                        </m:r>
                      </m:sub>
                      <m:sup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bSup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Instanziiere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</m:sup>
                    </m:sSup>
                  </m:oMath>
                </a14:m>
                <a:r>
                  <a:rPr lang="de-DE" dirty="0"/>
                  <a:t> für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+1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Füge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 zum lokalen Modell von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</m:sup>
                    </m:sSubSup>
                  </m:oMath>
                </a14:m>
                <a:r>
                  <a:rPr lang="de-DE" dirty="0"/>
                  <a:t> hinzu</a:t>
                </a:r>
              </a:p>
              <a:p>
                <a:pPr lvl="1"/>
                <a:r>
                  <a:rPr lang="de-DE" dirty="0"/>
                  <a:t>Lasse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 fallen</a:t>
                </a:r>
              </a:p>
              <a:p>
                <a:pPr lvl="1"/>
                <a:r>
                  <a:rPr lang="de-DE" dirty="0"/>
                  <a:t>Mache Anfragebeantwortung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 (Schritte 2-4 von JT)</a:t>
                </a: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BD8B009-B036-9544-BD60-95DAC7EE6F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687" b="-447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46B8CF-9B37-C040-8EDF-11226B5990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50</a:t>
            </a:fld>
            <a:endParaRPr lang="de-DE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4CCF77E-EA6C-694B-83D6-DF3D8B51423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937791E-4168-C748-B880-F417B8D171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F1D55F-C714-384F-AC87-9B76ED789ED4}"/>
              </a:ext>
            </a:extLst>
          </p:cNvPr>
          <p:cNvSpPr txBox="1"/>
          <p:nvPr/>
        </p:nvSpPr>
        <p:spPr>
          <a:xfrm>
            <a:off x="2404535" y="6286226"/>
            <a:ext cx="73949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>
                <a:solidFill>
                  <a:schemeClr val="tx1">
                    <a:lumMod val="60000"/>
                    <a:lumOff val="40000"/>
                  </a:schemeClr>
                </a:solidFill>
              </a:rPr>
              <a:t>Kevin Murphy: Dynamic Bayesian Networks: Representation, Inference and Learning. </a:t>
            </a:r>
            <a:r>
              <a:rPr lang="de-DE" sz="1000" i="1">
                <a:solidFill>
                  <a:schemeClr val="tx1">
                    <a:lumMod val="60000"/>
                    <a:lumOff val="40000"/>
                  </a:schemeClr>
                </a:solidFill>
              </a:rPr>
              <a:t>Dissertation</a:t>
            </a:r>
            <a:r>
              <a:rPr lang="de-DE" sz="1000">
                <a:solidFill>
                  <a:schemeClr val="tx1">
                    <a:lumMod val="60000"/>
                    <a:lumOff val="40000"/>
                  </a:schemeClr>
                </a:solidFill>
              </a:rPr>
              <a:t>, University of California, Berkeley, 2022. </a:t>
            </a:r>
          </a:p>
        </p:txBody>
      </p:sp>
    </p:spTree>
    <p:extLst>
      <p:ext uri="{BB962C8B-B14F-4D97-AF65-F5344CB8AC3E}">
        <p14:creationId xmlns:p14="http://schemas.microsoft.com/office/powerpoint/2010/main" val="1978274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82553-7905-B547-BB82-835F8C035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Mit der Zeit gehen: Beispiel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BD8B009-B036-9544-BD60-95DAC7EE6F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0000" y="1665066"/>
                <a:ext cx="5947877" cy="4240848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aktueller Jtree</a:t>
                </a:r>
              </a:p>
              <a:p>
                <a:pPr lvl="1"/>
                <a:r>
                  <a:rPr lang="de-DE" dirty="0"/>
                  <a:t>Evidenz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𝑡𝑟𝑒𝑎𝑡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e>
                    </m:d>
                  </m:oMath>
                </a14:m>
                <a:r>
                  <a:rPr lang="de-DE" dirty="0"/>
                  <a:t> behandeln</a:t>
                </a:r>
              </a:p>
              <a:p>
                <a:pPr lvl="1"/>
                <a:r>
                  <a:rPr lang="de-DE" dirty="0"/>
                  <a:t>Intra-Zeitscheiben-Nachrichten: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3,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𝑜𝑢𝑡</m:t>
                        </m:r>
                      </m:sub>
                      <m:sup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bSup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𝑜𝑢𝑡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,3</m:t>
                        </m:r>
                      </m:sub>
                      <m:sup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bSup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Beantworte Anfragen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bSup>
                      </m:e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e>
                    </m:d>
                  </m:oMath>
                </a14:m>
                <a:endParaRPr lang="de-DE" dirty="0"/>
              </a:p>
              <a:p>
                <a:r>
                  <a:rPr lang="de-DE" dirty="0"/>
                  <a:t>Inter-Zeitscheiben-Nachricht: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p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Eliminiere alle Nicht-Separator-Variablen,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𝑇𝑟𝑎𝑣𝑒𝑙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, aus dem lokalen Modell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𝑜𝑢𝑡</m:t>
                        </m:r>
                      </m:sub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bSup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bSup>
                      </m:e>
                    </m:d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3,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𝑜𝑢𝑡</m:t>
                        </m:r>
                      </m:sub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bSup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Ergebnis als Nachricht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 zu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</m:oMath>
                </a14:m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BD8B009-B036-9544-BD60-95DAC7EE6F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0" y="1665066"/>
                <a:ext cx="5947877" cy="4240848"/>
              </a:xfrm>
              <a:blipFill>
                <a:blip r:embed="rId2"/>
                <a:stretch>
                  <a:fillRect l="-2766" t="-2687" b="-89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EE80EA2-65E4-6C4E-8D12-9A17756798A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84BE836-A1D9-C34D-B330-17B34AD985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Tanya Braun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46B8CF-9B37-C040-8EDF-11226B5990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51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803567F4-E64D-8A42-8384-401CC22E2B21}"/>
                  </a:ext>
                </a:extLst>
              </p:cNvPr>
              <p:cNvSpPr txBox="1"/>
              <p:nvPr/>
            </p:nvSpPr>
            <p:spPr>
              <a:xfrm>
                <a:off x="8820543" y="5530075"/>
                <a:ext cx="708592" cy="3763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𝑜𝑢𝑡</m:t>
                          </m:r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,3</m:t>
                          </m:r>
                        </m:sub>
                        <m:sup>
                          <m:d>
                            <m:dPr>
                              <m:ctrlPr>
                                <a:rPr lang="de-DE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803567F4-E64D-8A42-8384-401CC22E2B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0543" y="5530075"/>
                <a:ext cx="708592" cy="3763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0EEEFEFB-1EBA-9743-9BC7-284BB11D17A2}"/>
                  </a:ext>
                </a:extLst>
              </p:cNvPr>
              <p:cNvSpPr txBox="1"/>
              <p:nvPr/>
            </p:nvSpPr>
            <p:spPr>
              <a:xfrm>
                <a:off x="8437929" y="4379794"/>
                <a:ext cx="708592" cy="3763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3,</m:t>
                          </m:r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  <m:sup>
                          <m:d>
                            <m:dPr>
                              <m:ctrlPr>
                                <a:rPr lang="de-DE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0EEEFEFB-1EBA-9743-9BC7-284BB11D17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7929" y="4379794"/>
                <a:ext cx="708592" cy="3763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9E0435CE-4F2A-3148-BDAE-CB0A2FE611B1}"/>
                  </a:ext>
                </a:extLst>
              </p:cNvPr>
              <p:cNvSpPr/>
              <p:nvPr/>
            </p:nvSpPr>
            <p:spPr>
              <a:xfrm>
                <a:off x="9128080" y="3683489"/>
                <a:ext cx="793872" cy="5522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𝐸𝑝𝑖𝑑</m:t>
                          </m:r>
                        </m:e>
                        <m:sup>
                          <m:d>
                            <m:dPr>
                              <m:ctrlPr>
                                <a:rPr lang="de-DE" sz="1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sz="1400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𝑆𝑖𝑐𝑘</m:t>
                          </m:r>
                        </m:e>
                        <m:sup>
                          <m:d>
                            <m:dPr>
                              <m:ctrlPr>
                                <a:rPr lang="de-DE" sz="14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sz="1400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9E0435CE-4F2A-3148-BDAE-CB0A2FE611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8080" y="3683489"/>
                <a:ext cx="793872" cy="55220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A1FEDC3C-BD74-AC4A-A0E4-EED00ECE0A46}"/>
                  </a:ext>
                </a:extLst>
              </p:cNvPr>
              <p:cNvSpPr/>
              <p:nvPr/>
            </p:nvSpPr>
            <p:spPr>
              <a:xfrm>
                <a:off x="9146521" y="4552158"/>
                <a:ext cx="634148" cy="3879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d>
                            <m:dPr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A1FEDC3C-BD74-AC4A-A0E4-EED00ECE0A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6521" y="4552158"/>
                <a:ext cx="634148" cy="38792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9D9AFFCF-915A-DE41-A414-E8D0919948FA}"/>
              </a:ext>
            </a:extLst>
          </p:cNvPr>
          <p:cNvCxnSpPr>
            <a:cxnSpLocks/>
            <a:stCxn id="108" idx="3"/>
          </p:cNvCxnSpPr>
          <p:nvPr/>
        </p:nvCxnSpPr>
        <p:spPr>
          <a:xfrm>
            <a:off x="9780669" y="4746122"/>
            <a:ext cx="1192939" cy="759"/>
          </a:xfrm>
          <a:prstGeom prst="line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B6C2A71-4616-344B-8F12-7545ED752B2B}"/>
                  </a:ext>
                </a:extLst>
              </p:cNvPr>
              <p:cNvSpPr txBox="1"/>
              <p:nvPr/>
            </p:nvSpPr>
            <p:spPr>
              <a:xfrm>
                <a:off x="6805664" y="1872156"/>
                <a:ext cx="5038336" cy="68352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solidFill>
                              <a:schemeClr val="accent3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solidFill>
                              <a:schemeClr val="accent3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solidFill>
                                  <a:schemeClr val="accent3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accent3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rPr>
                  <a:t> </a:t>
                </a:r>
                <a:r>
                  <a:rPr lang="de-DE" dirty="0"/>
                  <a:t>beinhaltet alle Informationen aus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 inklusive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, was Schritt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de-DE" dirty="0"/>
                  <a:t> unabhängig macht.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B6C2A71-4616-344B-8F12-7545ED752B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5664" y="1872156"/>
                <a:ext cx="5038336" cy="6835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FFD534D-B288-B84E-BB8C-F5100F87C7E4}"/>
                  </a:ext>
                </a:extLst>
              </p:cNvPr>
              <p:cNvSpPr txBox="1"/>
              <p:nvPr/>
            </p:nvSpPr>
            <p:spPr>
              <a:xfrm>
                <a:off x="7069255" y="2682398"/>
                <a:ext cx="4780800" cy="718402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de-DE" dirty="0"/>
                  <a:t>Als nächstes: Instanziiere einen Jtree für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de-DE" dirty="0"/>
                  <a:t> und füge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solidFill>
                              <a:schemeClr val="accent3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solidFill>
                              <a:schemeClr val="accent3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solidFill>
                                  <a:schemeClr val="accent3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accent3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 zum lokalen Modell von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  <m:sup>
                        <m:d>
                          <m:dPr>
                            <m:ctrlPr>
                              <a:rPr lang="de-DE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</m:oMath>
                </a14:m>
                <a:r>
                  <a:rPr lang="de-DE" dirty="0">
                    <a:solidFill>
                      <a:schemeClr val="bg1"/>
                    </a:solidFill>
                  </a:rPr>
                  <a:t> hinzu.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FFD534D-B288-B84E-BB8C-F5100F87C7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9255" y="2682398"/>
                <a:ext cx="4780800" cy="71840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4F461569-30DA-A646-A2F9-ACEF9AA32885}"/>
              </a:ext>
            </a:extLst>
          </p:cNvPr>
          <p:cNvGrpSpPr/>
          <p:nvPr/>
        </p:nvGrpSpPr>
        <p:grpSpPr>
          <a:xfrm>
            <a:off x="6823011" y="3918529"/>
            <a:ext cx="2208337" cy="1948236"/>
            <a:chOff x="4077998" y="2519086"/>
            <a:chExt cx="2208337" cy="19482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157231FF-33AF-964D-BA6D-52DDAC6E9DF8}"/>
                    </a:ext>
                  </a:extLst>
                </p:cNvPr>
                <p:cNvSpPr/>
                <p:nvPr/>
              </p:nvSpPr>
              <p:spPr>
                <a:xfrm>
                  <a:off x="4279529" y="3652227"/>
                  <a:ext cx="1751045" cy="504000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  <m:r>
                          <a:rPr lang="de-DE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 </m:t>
                        </m:r>
                        <m:sSup>
                          <m:sSupPr>
                            <m:ctrlP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𝑇𝑟</m:t>
                            </m:r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157231FF-33AF-964D-BA6D-52DDAC6E9DF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79529" y="3652227"/>
                  <a:ext cx="1751045" cy="504000"/>
                </a:xfrm>
                <a:prstGeom prst="ellipse">
                  <a:avLst/>
                </a:prstGeom>
                <a:blipFill>
                  <a:blip r:embed="rId9"/>
                  <a:stretch>
                    <a:fillRect b="-9524"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A9C8127D-D94D-9645-B134-1A85C97C4C29}"/>
                    </a:ext>
                  </a:extLst>
                </p:cNvPr>
                <p:cNvSpPr/>
                <p:nvPr/>
              </p:nvSpPr>
              <p:spPr>
                <a:xfrm>
                  <a:off x="4279530" y="2519086"/>
                  <a:ext cx="1751044" cy="504000"/>
                </a:xfrm>
                <a:prstGeom prst="ellipse">
                  <a:avLst/>
                </a:prstGeom>
                <a:solidFill>
                  <a:schemeClr val="accent6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i="1" dirty="0">
                    <a:solidFill>
                      <a:schemeClr val="bg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     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𝑇𝑟𝑎𝑣𝑒𝑙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A9C8127D-D94D-9645-B134-1A85C97C4C2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79530" y="2519086"/>
                  <a:ext cx="1751044" cy="504000"/>
                </a:xfrm>
                <a:prstGeom prst="ellipse">
                  <a:avLst/>
                </a:prstGeom>
                <a:blipFill>
                  <a:blip r:embed="rId10"/>
                  <a:stretch>
                    <a:fillRect b="-7143"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D3CC8D6-2C27-F848-933C-1037C6FD3A88}"/>
                </a:ext>
              </a:extLst>
            </p:cNvPr>
            <p:cNvCxnSpPr>
              <a:cxnSpLocks/>
              <a:stCxn id="30" idx="4"/>
              <a:endCxn id="29" idx="0"/>
            </p:cNvCxnSpPr>
            <p:nvPr/>
          </p:nvCxnSpPr>
          <p:spPr>
            <a:xfrm>
              <a:off x="5155052" y="3023086"/>
              <a:ext cx="0" cy="62914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24BC7A3E-BA80-1A4A-A195-0A56101D93E5}"/>
                    </a:ext>
                  </a:extLst>
                </p:cNvPr>
                <p:cNvSpPr/>
                <p:nvPr/>
              </p:nvSpPr>
              <p:spPr>
                <a:xfrm>
                  <a:off x="5395585" y="2950065"/>
                  <a:ext cx="526619" cy="35875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24BC7A3E-BA80-1A4A-A195-0A56101D93E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95585" y="2950065"/>
                  <a:ext cx="526619" cy="358753"/>
                </a:xfrm>
                <a:prstGeom prst="rect">
                  <a:avLst/>
                </a:prstGeom>
                <a:blipFill>
                  <a:blip r:embed="rId11"/>
                  <a:stretch>
                    <a:fillRect b="-3333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83E577E5-7B26-6D4F-AD02-7A7154EF58BA}"/>
                    </a:ext>
                  </a:extLst>
                </p:cNvPr>
                <p:cNvSpPr/>
                <p:nvPr/>
              </p:nvSpPr>
              <p:spPr>
                <a:xfrm>
                  <a:off x="5391026" y="4085529"/>
                  <a:ext cx="895309" cy="3600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bSup>
                        <m:r>
                          <a:rPr lang="de-DE" sz="1400" b="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83E577E5-7B26-6D4F-AD02-7A7154EF58B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91026" y="4085529"/>
                  <a:ext cx="895309" cy="360099"/>
                </a:xfrm>
                <a:prstGeom prst="rect">
                  <a:avLst/>
                </a:prstGeom>
                <a:blipFill>
                  <a:blip r:embed="rId12"/>
                  <a:stretch>
                    <a:fillRect b="-7143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987AF3AC-B3F8-5D49-B9FF-AFC7BC450C97}"/>
                    </a:ext>
                  </a:extLst>
                </p:cNvPr>
                <p:cNvSpPr txBox="1"/>
                <p:nvPr/>
              </p:nvSpPr>
              <p:spPr>
                <a:xfrm>
                  <a:off x="4077998" y="2911945"/>
                  <a:ext cx="678006" cy="4347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1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1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𝑜𝑢𝑡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dirty="0">
                    <a:solidFill>
                      <a:schemeClr val="accent6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987AF3AC-B3F8-5D49-B9FF-AFC7BC450C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77998" y="2911945"/>
                  <a:ext cx="678006" cy="434734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41D45E29-FBBE-9244-82D0-84D8A7E88B12}"/>
                    </a:ext>
                  </a:extLst>
                </p:cNvPr>
                <p:cNvSpPr txBox="1"/>
                <p:nvPr/>
              </p:nvSpPr>
              <p:spPr>
                <a:xfrm>
                  <a:off x="4098789" y="4030920"/>
                  <a:ext cx="629082" cy="43640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41D45E29-FBBE-9244-82D0-84D8A7E88B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98789" y="4030920"/>
                  <a:ext cx="629082" cy="436402"/>
                </a:xfrm>
                <a:prstGeom prst="rect">
                  <a:avLst/>
                </a:prstGeom>
                <a:blipFill>
                  <a:blip r:embed="rId14"/>
                  <a:stretch>
                    <a:fillRect b="-285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6CC9450-9FC0-D14D-8BC5-2FFCAFFC824A}"/>
              </a:ext>
            </a:extLst>
          </p:cNvPr>
          <p:cNvGrpSpPr/>
          <p:nvPr/>
        </p:nvGrpSpPr>
        <p:grpSpPr>
          <a:xfrm>
            <a:off x="9982046" y="3917215"/>
            <a:ext cx="1861954" cy="833362"/>
            <a:chOff x="7210189" y="1654113"/>
            <a:chExt cx="1861954" cy="83336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466D46B4-44A7-7E4D-B3A9-455946C1210D}"/>
                    </a:ext>
                  </a:extLst>
                </p:cNvPr>
                <p:cNvSpPr/>
                <p:nvPr/>
              </p:nvSpPr>
              <p:spPr>
                <a:xfrm>
                  <a:off x="7371867" y="1654113"/>
                  <a:ext cx="1700276" cy="504000"/>
                </a:xfrm>
                <a:prstGeom prst="ellipse">
                  <a:avLst/>
                </a:prstGeom>
                <a:solidFill>
                  <a:schemeClr val="accent5"/>
                </a:solidFill>
                <a:ln w="2857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i="1" dirty="0">
                    <a:solidFill>
                      <a:schemeClr val="bg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     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466D46B4-44A7-7E4D-B3A9-455946C1210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71867" y="1654113"/>
                  <a:ext cx="1700276" cy="504000"/>
                </a:xfrm>
                <a:prstGeom prst="ellipse">
                  <a:avLst/>
                </a:prstGeom>
                <a:blipFill>
                  <a:blip r:embed="rId15"/>
                  <a:stretch>
                    <a:fillRect b="-6977"/>
                  </a:stretch>
                </a:blipFill>
                <a:ln w="28575">
                  <a:solidFill>
                    <a:schemeClr val="tx1"/>
                  </a:solidFill>
                  <a:prstDash val="dash"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266C6243-EE36-D244-9969-4A94DF6A1CE8}"/>
                    </a:ext>
                  </a:extLst>
                </p:cNvPr>
                <p:cNvSpPr/>
                <p:nvPr/>
              </p:nvSpPr>
              <p:spPr>
                <a:xfrm>
                  <a:off x="8328594" y="2147134"/>
                  <a:ext cx="392030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</m:oMath>
                    </m:oMathPara>
                  </a14:m>
                  <a:endParaRPr lang="de-DE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266C6243-EE36-D244-9969-4A94DF6A1CE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8594" y="2147134"/>
                  <a:ext cx="392030" cy="307777"/>
                </a:xfrm>
                <a:prstGeom prst="rect">
                  <a:avLst/>
                </a:prstGeom>
                <a:blipFill>
                  <a:blip r:embed="rId16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28515E15-624C-124C-8977-4693A5914537}"/>
                    </a:ext>
                  </a:extLst>
                </p:cNvPr>
                <p:cNvSpPr txBox="1"/>
                <p:nvPr/>
              </p:nvSpPr>
              <p:spPr>
                <a:xfrm>
                  <a:off x="7210189" y="2046072"/>
                  <a:ext cx="629083" cy="4414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28515E15-624C-124C-8977-4693A59145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10189" y="2046072"/>
                  <a:ext cx="629083" cy="441403"/>
                </a:xfrm>
                <a:prstGeom prst="rect">
                  <a:avLst/>
                </a:prstGeom>
                <a:blipFill>
                  <a:blip r:embed="rId17"/>
                  <a:stretch>
                    <a:fillRect b="-5556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EE6D4812-9384-A04F-8E6D-81587EFF3114}"/>
              </a:ext>
            </a:extLst>
          </p:cNvPr>
          <p:cNvCxnSpPr>
            <a:cxnSpLocks/>
            <a:stCxn id="37" idx="2"/>
            <a:endCxn id="30" idx="6"/>
          </p:cNvCxnSpPr>
          <p:nvPr/>
        </p:nvCxnSpPr>
        <p:spPr>
          <a:xfrm flipH="1">
            <a:off x="8775587" y="4169215"/>
            <a:ext cx="1368137" cy="1314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137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  <p:bldP spid="101" grpId="0"/>
      <p:bldP spid="105" grpId="0"/>
      <p:bldP spid="108" grpId="0"/>
      <p:bldP spid="5" grpId="0" animBg="1"/>
      <p:bldP spid="2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82553-7905-B547-BB82-835F8C035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Mit der Zeit gehen: Beispiel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BD8B009-B036-9544-BD60-95DAC7EE6F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665066"/>
                <a:ext cx="5430183" cy="4240848"/>
              </a:xfrm>
            </p:spPr>
            <p:txBody>
              <a:bodyPr>
                <a:noAutofit/>
              </a:bodyPr>
              <a:lstStyle/>
              <a:p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aktueller Jtree</a:t>
                </a:r>
              </a:p>
              <a:p>
                <a:pPr lvl="1"/>
                <a:r>
                  <a:rPr lang="de-DE" dirty="0"/>
                  <a:t>Evidenz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𝑡𝑟𝑒𝑎𝑡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</m:e>
                    </m:d>
                  </m:oMath>
                </a14:m>
                <a:r>
                  <a:rPr lang="de-DE" dirty="0"/>
                  <a:t> behandeln</a:t>
                </a:r>
              </a:p>
              <a:p>
                <a:pPr lvl="1"/>
                <a:r>
                  <a:rPr lang="de-DE" dirty="0"/>
                  <a:t>Intra-Z.-N.: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3,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𝑜𝑢𝑡</m:t>
                        </m:r>
                      </m:sub>
                      <m:sup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𝑜𝑢𝑡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,3</m:t>
                        </m:r>
                      </m:sub>
                      <m:sup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𝑖𝑛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𝑜𝑢𝑡</m:t>
                        </m:r>
                      </m:sub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𝑜𝑢𝑡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Beantworte Anfragen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bSup>
                      </m:e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0:1</m:t>
                                </m:r>
                              </m:e>
                            </m:d>
                          </m:sup>
                        </m:sSup>
                      </m:e>
                    </m:d>
                  </m:oMath>
                </a14:m>
                <a:endParaRPr lang="de-DE" dirty="0"/>
              </a:p>
              <a:p>
                <a:r>
                  <a:rPr lang="de-DE" dirty="0"/>
                  <a:t>Inter-Zeitscheiben-Nachricht: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p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Eliminiere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𝑇𝑟𝑎𝑣𝑒𝑙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 aus dem </a:t>
                </a:r>
                <a:br>
                  <a:rPr lang="de-DE" dirty="0"/>
                </a:br>
                <a:r>
                  <a:rPr lang="de-DE" dirty="0"/>
                  <a:t>lokalen Modell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𝑜𝑢𝑡</m:t>
                        </m:r>
                      </m:sub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bSup>
                      </m:e>
                    </m:d>
                  </m:oMath>
                </a14:m>
                <a:r>
                  <a:rPr lang="de-DE" dirty="0"/>
                  <a:t>, </a:t>
                </a:r>
                <a:br>
                  <a:rPr lang="de-DE" dirty="0"/>
                </a:b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𝑖𝑛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𝑜𝑢𝑡</m:t>
                        </m:r>
                      </m:sub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3,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𝑜𝑢𝑡</m:t>
                        </m:r>
                      </m:sub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Ergebnis als Nachricht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 zu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sup>
                    </m:sSubSup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BD8B009-B036-9544-BD60-95DAC7EE6F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665066"/>
                <a:ext cx="5430183" cy="4240848"/>
              </a:xfrm>
              <a:blipFill>
                <a:blip r:embed="rId2"/>
                <a:stretch>
                  <a:fillRect l="-3030" t="-2687" r="-466" b="-209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EE80EA2-65E4-6C4E-8D12-9A17756798A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84BE836-A1D9-C34D-B330-17B34AD985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Tanya Braun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46B8CF-9B37-C040-8EDF-11226B5990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52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803567F4-E64D-8A42-8384-401CC22E2B21}"/>
                  </a:ext>
                </a:extLst>
              </p:cNvPr>
              <p:cNvSpPr txBox="1"/>
              <p:nvPr/>
            </p:nvSpPr>
            <p:spPr>
              <a:xfrm>
                <a:off x="8820543" y="5529529"/>
                <a:ext cx="708592" cy="3763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𝑜𝑢𝑡</m:t>
                          </m:r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,3</m:t>
                          </m:r>
                        </m:sub>
                        <m:sup>
                          <m:d>
                            <m:dPr>
                              <m:ctrlPr>
                                <a:rPr lang="de-DE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803567F4-E64D-8A42-8384-401CC22E2B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0543" y="5529529"/>
                <a:ext cx="708592" cy="3763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0EEEFEFB-1EBA-9743-9BC7-284BB11D17A2}"/>
                  </a:ext>
                </a:extLst>
              </p:cNvPr>
              <p:cNvSpPr txBox="1"/>
              <p:nvPr/>
            </p:nvSpPr>
            <p:spPr>
              <a:xfrm>
                <a:off x="8437929" y="4379248"/>
                <a:ext cx="708592" cy="3763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3,</m:t>
                          </m:r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  <m:sup>
                          <m:d>
                            <m:dPr>
                              <m:ctrlPr>
                                <a:rPr lang="de-DE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0EEEFEFB-1EBA-9743-9BC7-284BB11D17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7929" y="4379248"/>
                <a:ext cx="708592" cy="3763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9E0435CE-4F2A-3148-BDAE-CB0A2FE611B1}"/>
                  </a:ext>
                </a:extLst>
              </p:cNvPr>
              <p:cNvSpPr/>
              <p:nvPr/>
            </p:nvSpPr>
            <p:spPr>
              <a:xfrm>
                <a:off x="9128080" y="3682943"/>
                <a:ext cx="793872" cy="5522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𝐸𝑝𝑖𝑑</m:t>
                          </m:r>
                        </m:e>
                        <m:sup>
                          <m:d>
                            <m:dPr>
                              <m:ctrlPr>
                                <a:rPr lang="de-DE" sz="1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sz="1400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𝑆𝑖𝑐𝑘</m:t>
                          </m:r>
                        </m:e>
                        <m:sup>
                          <m:d>
                            <m:dPr>
                              <m:ctrlPr>
                                <a:rPr lang="de-DE" sz="14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sz="1400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9E0435CE-4F2A-3148-BDAE-CB0A2FE611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8080" y="3682943"/>
                <a:ext cx="793872" cy="55220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A1FEDC3C-BD74-AC4A-A0E4-EED00ECE0A46}"/>
                  </a:ext>
                </a:extLst>
              </p:cNvPr>
              <p:cNvSpPr/>
              <p:nvPr/>
            </p:nvSpPr>
            <p:spPr>
              <a:xfrm>
                <a:off x="9146521" y="4551612"/>
                <a:ext cx="634148" cy="3879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d>
                            <m:dPr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A1FEDC3C-BD74-AC4A-A0E4-EED00ECE0A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6521" y="4551612"/>
                <a:ext cx="634148" cy="38792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9D9AFFCF-915A-DE41-A414-E8D0919948FA}"/>
              </a:ext>
            </a:extLst>
          </p:cNvPr>
          <p:cNvCxnSpPr>
            <a:cxnSpLocks/>
            <a:stCxn id="108" idx="3"/>
          </p:cNvCxnSpPr>
          <p:nvPr/>
        </p:nvCxnSpPr>
        <p:spPr>
          <a:xfrm>
            <a:off x="9780669" y="4745576"/>
            <a:ext cx="1192939" cy="759"/>
          </a:xfrm>
          <a:prstGeom prst="line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B6C2A71-4616-344B-8F12-7545ED752B2B}"/>
                  </a:ext>
                </a:extLst>
              </p:cNvPr>
              <p:cNvSpPr txBox="1"/>
              <p:nvPr/>
            </p:nvSpPr>
            <p:spPr>
              <a:xfrm>
                <a:off x="5926348" y="1318158"/>
                <a:ext cx="5917652" cy="1237518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de-DE" dirty="0"/>
                  <a:t>Während des Nachrichtenversands werden die Informationen aus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solidFill>
                              <a:schemeClr val="accent3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solidFill>
                              <a:schemeClr val="accent3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solidFill>
                                  <a:schemeClr val="accent3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accent3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 verteilt und dadurch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solidFill>
                              <a:schemeClr val="accent3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solidFill>
                              <a:schemeClr val="accent3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solidFill>
                                  <a:schemeClr val="accent3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accent3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 mit verrechnet.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solidFill>
                              <a:schemeClr val="accent3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solidFill>
                              <a:schemeClr val="accent3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solidFill>
                                  <a:schemeClr val="accent3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accent3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 beinhaltet nun alle Informationen aus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 :1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 inklusive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 :1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, was Schritt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de-DE" dirty="0"/>
                  <a:t> unabhängig macht.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B6C2A71-4616-344B-8F12-7545ED752B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6348" y="1318158"/>
                <a:ext cx="5917652" cy="123751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>
            <a:extLst>
              <a:ext uri="{FF2B5EF4-FFF2-40B4-BE49-F238E27FC236}">
                <a16:creationId xmlns:a16="http://schemas.microsoft.com/office/drawing/2014/main" id="{16CC9450-9FC0-D14D-8BC5-2FFCAFFC824A}"/>
              </a:ext>
            </a:extLst>
          </p:cNvPr>
          <p:cNvGrpSpPr/>
          <p:nvPr/>
        </p:nvGrpSpPr>
        <p:grpSpPr>
          <a:xfrm>
            <a:off x="9982046" y="3916669"/>
            <a:ext cx="1861954" cy="833362"/>
            <a:chOff x="7210189" y="1654113"/>
            <a:chExt cx="1861954" cy="83336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466D46B4-44A7-7E4D-B3A9-455946C1210D}"/>
                    </a:ext>
                  </a:extLst>
                </p:cNvPr>
                <p:cNvSpPr/>
                <p:nvPr/>
              </p:nvSpPr>
              <p:spPr>
                <a:xfrm>
                  <a:off x="7371867" y="1654113"/>
                  <a:ext cx="1700276" cy="504000"/>
                </a:xfrm>
                <a:prstGeom prst="ellipse">
                  <a:avLst/>
                </a:prstGeom>
                <a:solidFill>
                  <a:schemeClr val="accent5"/>
                </a:solidFill>
                <a:ln w="2857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i="1" dirty="0">
                    <a:solidFill>
                      <a:schemeClr val="bg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     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466D46B4-44A7-7E4D-B3A9-455946C1210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71867" y="1654113"/>
                  <a:ext cx="1700276" cy="504000"/>
                </a:xfrm>
                <a:prstGeom prst="ellipse">
                  <a:avLst/>
                </a:prstGeom>
                <a:blipFill>
                  <a:blip r:embed="rId8"/>
                  <a:stretch>
                    <a:fillRect b="-6977"/>
                  </a:stretch>
                </a:blipFill>
                <a:ln w="28575">
                  <a:solidFill>
                    <a:schemeClr val="tx1"/>
                  </a:solidFill>
                  <a:prstDash val="dash"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266C6243-EE36-D244-9969-4A94DF6A1CE8}"/>
                    </a:ext>
                  </a:extLst>
                </p:cNvPr>
                <p:cNvSpPr/>
                <p:nvPr/>
              </p:nvSpPr>
              <p:spPr>
                <a:xfrm>
                  <a:off x="8328594" y="2147134"/>
                  <a:ext cx="392030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</m:oMath>
                    </m:oMathPara>
                  </a14:m>
                  <a:endParaRPr lang="de-DE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266C6243-EE36-D244-9969-4A94DF6A1CE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8594" y="2147134"/>
                  <a:ext cx="392030" cy="307777"/>
                </a:xfrm>
                <a:prstGeom prst="rect">
                  <a:avLst/>
                </a:prstGeom>
                <a:blipFill>
                  <a:blip r:embed="rId9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28515E15-624C-124C-8977-4693A5914537}"/>
                    </a:ext>
                  </a:extLst>
                </p:cNvPr>
                <p:cNvSpPr txBox="1"/>
                <p:nvPr/>
              </p:nvSpPr>
              <p:spPr>
                <a:xfrm>
                  <a:off x="7210189" y="2046072"/>
                  <a:ext cx="629083" cy="4414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28515E15-624C-124C-8977-4693A59145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10189" y="2046072"/>
                  <a:ext cx="629083" cy="441403"/>
                </a:xfrm>
                <a:prstGeom prst="rect">
                  <a:avLst/>
                </a:prstGeom>
                <a:blipFill>
                  <a:blip r:embed="rId10"/>
                  <a:stretch>
                    <a:fillRect b="-5556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EE6D4812-9384-A04F-8E6D-81587EFF3114}"/>
              </a:ext>
            </a:extLst>
          </p:cNvPr>
          <p:cNvCxnSpPr>
            <a:cxnSpLocks/>
            <a:stCxn id="37" idx="2"/>
            <a:endCxn id="47" idx="6"/>
          </p:cNvCxnSpPr>
          <p:nvPr/>
        </p:nvCxnSpPr>
        <p:spPr>
          <a:xfrm flipH="1">
            <a:off x="8774098" y="4168669"/>
            <a:ext cx="1369626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10B9C8B-B060-6D4D-B6B5-DFDA3F5B58CB}"/>
              </a:ext>
            </a:extLst>
          </p:cNvPr>
          <p:cNvGrpSpPr/>
          <p:nvPr/>
        </p:nvGrpSpPr>
        <p:grpSpPr>
          <a:xfrm>
            <a:off x="4920567" y="3916669"/>
            <a:ext cx="4109292" cy="1953708"/>
            <a:chOff x="7210189" y="1653213"/>
            <a:chExt cx="4109292" cy="19537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48FD73E8-7BDB-7645-8368-DA9A99CF0692}"/>
                    </a:ext>
                  </a:extLst>
                </p:cNvPr>
                <p:cNvSpPr/>
                <p:nvPr/>
              </p:nvSpPr>
              <p:spPr>
                <a:xfrm>
                  <a:off x="7371867" y="1654113"/>
                  <a:ext cx="1700276" cy="504000"/>
                </a:xfrm>
                <a:prstGeom prst="ellipse">
                  <a:avLst/>
                </a:prstGeom>
                <a:solidFill>
                  <a:schemeClr val="accent5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i="1" dirty="0">
                    <a:solidFill>
                      <a:schemeClr val="bg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     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48FD73E8-7BDB-7645-8368-DA9A99CF069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71867" y="1654113"/>
                  <a:ext cx="1700276" cy="504000"/>
                </a:xfrm>
                <a:prstGeom prst="ellipse">
                  <a:avLst/>
                </a:prstGeom>
                <a:blipFill>
                  <a:blip r:embed="rId11"/>
                  <a:stretch>
                    <a:fillRect b="-6977"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F93D27DD-B0E5-F14F-A4AE-14F65886C93B}"/>
                    </a:ext>
                  </a:extLst>
                </p:cNvPr>
                <p:cNvSpPr/>
                <p:nvPr/>
              </p:nvSpPr>
              <p:spPr>
                <a:xfrm>
                  <a:off x="8328594" y="2147134"/>
                  <a:ext cx="392030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</m:oMath>
                    </m:oMathPara>
                  </a14:m>
                  <a:endParaRPr lang="de-DE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F93D27DD-B0E5-F14F-A4AE-14F65886C93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8594" y="2147134"/>
                  <a:ext cx="392030" cy="307777"/>
                </a:xfrm>
                <a:prstGeom prst="rect">
                  <a:avLst/>
                </a:prstGeom>
                <a:blipFill>
                  <a:blip r:embed="rId12"/>
                  <a:stretch>
                    <a:fillRect b="-3846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4C1BAF16-B2B9-6047-99FC-D09D0F3FA2C9}"/>
                    </a:ext>
                  </a:extLst>
                </p:cNvPr>
                <p:cNvSpPr txBox="1"/>
                <p:nvPr/>
              </p:nvSpPr>
              <p:spPr>
                <a:xfrm>
                  <a:off x="7210189" y="2046072"/>
                  <a:ext cx="629083" cy="4414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4C1BAF16-B2B9-6047-99FC-D09D0F3FA2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10189" y="2046072"/>
                  <a:ext cx="629083" cy="441403"/>
                </a:xfrm>
                <a:prstGeom prst="rect">
                  <a:avLst/>
                </a:prstGeom>
                <a:blipFill>
                  <a:blip r:embed="rId13"/>
                  <a:stretch>
                    <a:fillRect b="-5556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69F63FE0-8651-9949-A849-D497FAC8097D}"/>
                    </a:ext>
                  </a:extLst>
                </p:cNvPr>
                <p:cNvSpPr txBox="1"/>
                <p:nvPr/>
              </p:nvSpPr>
              <p:spPr>
                <a:xfrm>
                  <a:off x="9111622" y="2050507"/>
                  <a:ext cx="678006" cy="4347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1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1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𝑜𝑢𝑡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dirty="0">
                    <a:solidFill>
                      <a:schemeClr val="accent6"/>
                    </a:solidFill>
                  </a:endParaRP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69F63FE0-8651-9949-A849-D497FAC809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11622" y="2050507"/>
                  <a:ext cx="678006" cy="434734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4521EEEE-4BEC-0F4C-A140-861675999A0B}"/>
                    </a:ext>
                  </a:extLst>
                </p:cNvPr>
                <p:cNvSpPr txBox="1"/>
                <p:nvPr/>
              </p:nvSpPr>
              <p:spPr>
                <a:xfrm>
                  <a:off x="9126993" y="3170519"/>
                  <a:ext cx="629082" cy="43640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4521EEEE-4BEC-0F4C-A140-861675999A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26993" y="3170519"/>
                  <a:ext cx="629082" cy="436402"/>
                </a:xfrm>
                <a:prstGeom prst="rect">
                  <a:avLst/>
                </a:prstGeom>
                <a:blipFill>
                  <a:blip r:embed="rId15"/>
                  <a:stretch>
                    <a:fillRect b="-285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D03AC157-5568-4A48-AD57-2DCE0CAEDA04}"/>
                    </a:ext>
                  </a:extLst>
                </p:cNvPr>
                <p:cNvSpPr/>
                <p:nvPr/>
              </p:nvSpPr>
              <p:spPr>
                <a:xfrm>
                  <a:off x="9312675" y="2786354"/>
                  <a:ext cx="1751045" cy="504000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  <m:r>
                          <a:rPr lang="de-DE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 </m:t>
                        </m:r>
                        <m:sSup>
                          <m:sSupPr>
                            <m:ctrlP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𝑇𝑟</m:t>
                            </m:r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D03AC157-5568-4A48-AD57-2DCE0CAEDA0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12675" y="2786354"/>
                  <a:ext cx="1751045" cy="504000"/>
                </a:xfrm>
                <a:prstGeom prst="ellipse">
                  <a:avLst/>
                </a:prstGeom>
                <a:blipFill>
                  <a:blip r:embed="rId16"/>
                  <a:stretch>
                    <a:fillRect b="-9524"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DD9D86B0-D2D2-8449-BD82-918A2CEBDDE6}"/>
                    </a:ext>
                  </a:extLst>
                </p:cNvPr>
                <p:cNvSpPr/>
                <p:nvPr/>
              </p:nvSpPr>
              <p:spPr>
                <a:xfrm>
                  <a:off x="9312676" y="1653213"/>
                  <a:ext cx="1751044" cy="504000"/>
                </a:xfrm>
                <a:prstGeom prst="ellipse">
                  <a:avLst/>
                </a:prstGeom>
                <a:solidFill>
                  <a:schemeClr val="accent6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i="1" dirty="0">
                    <a:solidFill>
                      <a:schemeClr val="bg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     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𝑇𝑟𝑎𝑣𝑒𝑙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DD9D86B0-D2D2-8449-BD82-918A2CEBDDE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12676" y="1653213"/>
                  <a:ext cx="1751044" cy="504000"/>
                </a:xfrm>
                <a:prstGeom prst="ellipse">
                  <a:avLst/>
                </a:prstGeom>
                <a:blipFill>
                  <a:blip r:embed="rId17"/>
                  <a:stretch>
                    <a:fillRect b="-6977"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8D59F252-F961-5041-AA21-233FC9E28B4D}"/>
                </a:ext>
              </a:extLst>
            </p:cNvPr>
            <p:cNvCxnSpPr>
              <a:cxnSpLocks/>
              <a:stCxn id="47" idx="4"/>
              <a:endCxn id="46" idx="0"/>
            </p:cNvCxnSpPr>
            <p:nvPr/>
          </p:nvCxnSpPr>
          <p:spPr>
            <a:xfrm>
              <a:off x="10188198" y="2157213"/>
              <a:ext cx="0" cy="62914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DD51ACBD-5729-6C47-8F54-077764B13517}"/>
                    </a:ext>
                  </a:extLst>
                </p:cNvPr>
                <p:cNvSpPr/>
                <p:nvPr/>
              </p:nvSpPr>
              <p:spPr>
                <a:xfrm>
                  <a:off x="10428731" y="2084192"/>
                  <a:ext cx="526619" cy="35875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DD51ACBD-5729-6C47-8F54-077764B1351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28731" y="2084192"/>
                  <a:ext cx="526619" cy="358753"/>
                </a:xfrm>
                <a:prstGeom prst="rect">
                  <a:avLst/>
                </a:prstGeom>
                <a:blipFill>
                  <a:blip r:embed="rId18"/>
                  <a:stretch>
                    <a:fillRect b="-3333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C2F56D77-124F-2A44-9B69-F47D082DD874}"/>
                    </a:ext>
                  </a:extLst>
                </p:cNvPr>
                <p:cNvSpPr/>
                <p:nvPr/>
              </p:nvSpPr>
              <p:spPr>
                <a:xfrm>
                  <a:off x="10424172" y="3219656"/>
                  <a:ext cx="895309" cy="3600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bSup>
                        <m:r>
                          <a:rPr lang="de-DE" sz="1400" b="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C2F56D77-124F-2A44-9B69-F47D082DD87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24172" y="3219656"/>
                  <a:ext cx="895309" cy="360099"/>
                </a:xfrm>
                <a:prstGeom prst="rect">
                  <a:avLst/>
                </a:prstGeom>
                <a:blipFill>
                  <a:blip r:embed="rId19"/>
                  <a:stretch>
                    <a:fillRect b="-7143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2C3D4599-495C-EE45-B116-9A70461EF453}"/>
                </a:ext>
              </a:extLst>
            </p:cNvPr>
            <p:cNvCxnSpPr>
              <a:cxnSpLocks/>
              <a:stCxn id="47" idx="2"/>
              <a:endCxn id="41" idx="6"/>
            </p:cNvCxnSpPr>
            <p:nvPr/>
          </p:nvCxnSpPr>
          <p:spPr>
            <a:xfrm flipH="1">
              <a:off x="9072143" y="1905213"/>
              <a:ext cx="240533" cy="9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BFBB3FFD-A6AD-864E-BF9F-FFF84C2A636A}"/>
                  </a:ext>
                </a:extLst>
              </p:cNvPr>
              <p:cNvSpPr txBox="1"/>
              <p:nvPr/>
            </p:nvSpPr>
            <p:spPr>
              <a:xfrm>
                <a:off x="5820777" y="4658845"/>
                <a:ext cx="766941" cy="380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𝑜𝑢𝑡</m:t>
                          </m:r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</m:sub>
                        <m:sup>
                          <m:d>
                            <m:dPr>
                              <m:ctrlPr>
                                <a:rPr lang="de-DE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BFBB3FFD-A6AD-864E-BF9F-FFF84C2A63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0777" y="4658845"/>
                <a:ext cx="766941" cy="38023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06B8FD4F-3B5A-2948-A6A0-11A9336386BA}"/>
                  </a:ext>
                </a:extLst>
              </p:cNvPr>
              <p:cNvSpPr/>
              <p:nvPr/>
            </p:nvSpPr>
            <p:spPr>
              <a:xfrm>
                <a:off x="6231499" y="4418974"/>
                <a:ext cx="532645" cy="3222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4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d>
                            <m:dPr>
                              <m:ctrlPr>
                                <a:rPr lang="de-DE" sz="1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06B8FD4F-3B5A-2948-A6A0-11A9336386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1499" y="4418974"/>
                <a:ext cx="532645" cy="322268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84FA441D-4252-F144-AE3C-F41823E2DA8E}"/>
                  </a:ext>
                </a:extLst>
              </p:cNvPr>
              <p:cNvSpPr txBox="1"/>
              <p:nvPr/>
            </p:nvSpPr>
            <p:spPr>
              <a:xfrm>
                <a:off x="8421107" y="4688649"/>
                <a:ext cx="766941" cy="380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  <m:sup>
                          <m:d>
                            <m:dPr>
                              <m:ctrlPr>
                                <a:rPr lang="de-DE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84FA441D-4252-F144-AE3C-F41823E2DA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1107" y="4688649"/>
                <a:ext cx="766941" cy="380232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91312CE8-023B-5949-BDA1-64AF8C4D8793}"/>
                  </a:ext>
                </a:extLst>
              </p:cNvPr>
              <p:cNvSpPr txBox="1"/>
              <p:nvPr/>
            </p:nvSpPr>
            <p:spPr>
              <a:xfrm>
                <a:off x="7069255" y="2682398"/>
                <a:ext cx="4780800" cy="718402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de-DE" dirty="0"/>
                  <a:t>Als nächstes: Instanziiere einen Jtree für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de-DE" dirty="0"/>
                  <a:t> und füge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solidFill>
                              <a:schemeClr val="accent3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solidFill>
                              <a:schemeClr val="accent3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solidFill>
                                  <a:schemeClr val="accent3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accent3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 zum lokalen Modell von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  <m:sup>
                        <m:d>
                          <m:dPr>
                            <m:ctrlPr>
                              <a:rPr lang="de-DE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sup>
                    </m:sSubSup>
                  </m:oMath>
                </a14:m>
                <a:r>
                  <a:rPr lang="de-DE" dirty="0">
                    <a:solidFill>
                      <a:schemeClr val="bg1"/>
                    </a:solidFill>
                  </a:rPr>
                  <a:t> hinzu.</a:t>
                </a:r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91312CE8-023B-5949-BDA1-64AF8C4D87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9255" y="2682398"/>
                <a:ext cx="4780800" cy="71840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740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  <p:bldP spid="101" grpId="0"/>
      <p:bldP spid="105" grpId="0"/>
      <p:bldP spid="108" grpId="0"/>
      <p:bldP spid="5" grpId="0" animBg="1"/>
      <p:bldP spid="53" grpId="0"/>
      <p:bldP spid="54" grpId="0"/>
      <p:bldP spid="55" grpId="0"/>
      <p:bldP spid="7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CF738-5918-EA46-BDF3-E751BF4F8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Filtern / Überwachen (</a:t>
            </a:r>
            <a:r>
              <a:rPr lang="de-DE" i="1" dirty="0" err="1"/>
              <a:t>filtering</a:t>
            </a:r>
            <a:r>
              <a:rPr lang="de-DE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8FFD124-C28C-9649-8026-6B5B6284E4B5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de-DE" dirty="0"/>
                  <a:t>Anfragen, die auf diese Art beantwortet werden: Filterungsanfragen (</a:t>
                </a:r>
                <a:r>
                  <a:rPr lang="en-GB" i="1" dirty="0">
                    <a:solidFill>
                      <a:schemeClr val="accent1"/>
                    </a:solidFill>
                  </a:rPr>
                  <a:t>filtering</a:t>
                </a:r>
                <a:r>
                  <a:rPr lang="de-DE" dirty="0"/>
                  <a:t>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e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0 :</m:t>
                                </m:r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Anfragen an Zufallsvariablen der aktuellen Zeitscheibe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de-DE" dirty="0"/>
                  <a:t> gegeben die bisherige Evidenz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0 :</m:t>
                            </m:r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Vorteile</a:t>
                </a:r>
              </a:p>
              <a:p>
                <a:pPr lvl="2"/>
                <a:r>
                  <a:rPr lang="de-DE" dirty="0"/>
                  <a:t>Nur ein aktueller Jtree nötig</a:t>
                </a:r>
              </a:p>
              <a:p>
                <a:pPr lvl="2"/>
                <a:r>
                  <a:rPr lang="de-DE" dirty="0"/>
                  <a:t>Eine zusätzliche Nachricht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), um in der Zeit voranzuschreiten</a:t>
                </a:r>
              </a:p>
              <a:p>
                <a:pPr lvl="2"/>
                <a:endParaRPr lang="de-DE" dirty="0"/>
              </a:p>
              <a:p>
                <a:pPr lvl="2"/>
                <a:endParaRPr lang="de-DE" dirty="0"/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8FFD124-C28C-9649-8026-6B5B6284E4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2948" t="-2687" r="-204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ontent Placeholder 44">
                <a:extLst>
                  <a:ext uri="{FF2B5EF4-FFF2-40B4-BE49-F238E27FC236}">
                    <a16:creationId xmlns:a16="http://schemas.microsoft.com/office/drawing/2014/main" id="{E5D92528-5E35-594E-AAD3-ED38ACC30C8A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/>
            <p:txBody>
              <a:bodyPr/>
              <a:lstStyle/>
              <a:p>
                <a:r>
                  <a:rPr lang="de-DE" dirty="0"/>
                  <a:t>Was ist mit Vorhersagen (</a:t>
                </a:r>
                <a:r>
                  <a:rPr lang="en-GB" i="1" dirty="0">
                    <a:solidFill>
                      <a:srgbClr val="FFC000"/>
                    </a:solidFill>
                  </a:rPr>
                  <a:t>prediction</a:t>
                </a:r>
                <a:r>
                  <a:rPr lang="de-DE" dirty="0"/>
                  <a:t>) und Rückschauen (</a:t>
                </a:r>
                <a:r>
                  <a:rPr lang="en-GB" i="1" dirty="0">
                    <a:solidFill>
                      <a:srgbClr val="FFC000"/>
                    </a:solidFill>
                  </a:rPr>
                  <a:t>hindsight</a:t>
                </a:r>
                <a:r>
                  <a:rPr lang="de-DE" dirty="0"/>
                  <a:t>)?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 dirty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</m:d>
                          </m:sup>
                        </m:sSup>
                      </m:e>
                      <m:e>
                        <m:sSup>
                          <m:sSup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 dirty="0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 dirty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0 :</m:t>
                                </m:r>
                                <m:r>
                                  <a:rPr lang="de-DE" i="1" dirty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e>
                    </m:d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45" name="Content Placeholder 44">
                <a:extLst>
                  <a:ext uri="{FF2B5EF4-FFF2-40B4-BE49-F238E27FC236}">
                    <a16:creationId xmlns:a16="http://schemas.microsoft.com/office/drawing/2014/main" id="{E5D92528-5E35-594E-AAD3-ED38ACC30C8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3"/>
                <a:stretch>
                  <a:fillRect l="-2948" t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73433562-4EAA-2642-801F-B54602620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 dirty="0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E5B2F230-C5EA-404E-B0E5-7259F6CC5A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Tanya Braun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E2E9B9-9CD9-4F49-B398-AA9202AB7E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53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08B0B914-DFD4-9845-95D6-40976C875518}"/>
                  </a:ext>
                </a:extLst>
              </p:cNvPr>
              <p:cNvSpPr txBox="1"/>
              <p:nvPr/>
            </p:nvSpPr>
            <p:spPr>
              <a:xfrm>
                <a:off x="9854425" y="5529527"/>
                <a:ext cx="708592" cy="3763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𝑜𝑢𝑡</m:t>
                          </m:r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,3</m:t>
                          </m:r>
                        </m:sub>
                        <m:sup>
                          <m:d>
                            <m:dPr>
                              <m:ctrlPr>
                                <a:rPr lang="de-DE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08B0B914-DFD4-9845-95D6-40976C8755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4425" y="5529527"/>
                <a:ext cx="708592" cy="3763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056D5507-1AB0-6840-948F-2B85FB1CFAAA}"/>
                  </a:ext>
                </a:extLst>
              </p:cNvPr>
              <p:cNvSpPr txBox="1"/>
              <p:nvPr/>
            </p:nvSpPr>
            <p:spPr>
              <a:xfrm>
                <a:off x="9471811" y="4379246"/>
                <a:ext cx="708592" cy="3763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3,</m:t>
                          </m:r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  <m:sup>
                          <m:d>
                            <m:dPr>
                              <m:ctrlPr>
                                <a:rPr lang="de-DE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056D5507-1AB0-6840-948F-2B85FB1CFA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1811" y="4379246"/>
                <a:ext cx="708592" cy="37638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80AC3D64-9012-3648-88C3-C36B85D26D04}"/>
                  </a:ext>
                </a:extLst>
              </p:cNvPr>
              <p:cNvSpPr/>
              <p:nvPr/>
            </p:nvSpPr>
            <p:spPr>
              <a:xfrm>
                <a:off x="10161962" y="3682941"/>
                <a:ext cx="793872" cy="5522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𝐸𝑝𝑖𝑑</m:t>
                          </m:r>
                        </m:e>
                        <m:sup>
                          <m:d>
                            <m:dPr>
                              <m:ctrlPr>
                                <a:rPr lang="de-DE" sz="1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sz="1400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𝑆𝑖𝑐𝑘</m:t>
                          </m:r>
                        </m:e>
                        <m:sup>
                          <m:d>
                            <m:dPr>
                              <m:ctrlPr>
                                <a:rPr lang="de-DE" sz="14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sz="1400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80AC3D64-9012-3648-88C3-C36B85D26D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1962" y="3682941"/>
                <a:ext cx="793872" cy="55220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79184EA3-5386-A54C-9290-057D9A60D57C}"/>
                  </a:ext>
                </a:extLst>
              </p:cNvPr>
              <p:cNvSpPr/>
              <p:nvPr/>
            </p:nvSpPr>
            <p:spPr>
              <a:xfrm>
                <a:off x="11181222" y="3974703"/>
                <a:ext cx="634148" cy="3879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d>
                            <m:dPr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79184EA3-5386-A54C-9290-057D9A60D5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1222" y="3974703"/>
                <a:ext cx="634148" cy="38792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B4F82A41-F57A-8542-8E04-7EF7F70540AF}"/>
              </a:ext>
            </a:extLst>
          </p:cNvPr>
          <p:cNvCxnSpPr>
            <a:cxnSpLocks/>
            <a:stCxn id="88" idx="6"/>
            <a:endCxn id="74" idx="1"/>
          </p:cNvCxnSpPr>
          <p:nvPr/>
        </p:nvCxnSpPr>
        <p:spPr>
          <a:xfrm>
            <a:off x="9807980" y="4168667"/>
            <a:ext cx="1373242" cy="0"/>
          </a:xfrm>
          <a:prstGeom prst="line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Group 80">
            <a:extLst>
              <a:ext uri="{FF2B5EF4-FFF2-40B4-BE49-F238E27FC236}">
                <a16:creationId xmlns:a16="http://schemas.microsoft.com/office/drawing/2014/main" id="{C51BD5CC-C04E-D741-BAD5-48AD7D4F5C6F}"/>
              </a:ext>
            </a:extLst>
          </p:cNvPr>
          <p:cNvGrpSpPr/>
          <p:nvPr/>
        </p:nvGrpSpPr>
        <p:grpSpPr>
          <a:xfrm>
            <a:off x="5954449" y="3916667"/>
            <a:ext cx="4109292" cy="1953708"/>
            <a:chOff x="7210189" y="1653213"/>
            <a:chExt cx="4109292" cy="19537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Oval 81">
                  <a:extLst>
                    <a:ext uri="{FF2B5EF4-FFF2-40B4-BE49-F238E27FC236}">
                      <a16:creationId xmlns:a16="http://schemas.microsoft.com/office/drawing/2014/main" id="{255BBBA1-A3A8-ED48-82F0-D54921E3C7B4}"/>
                    </a:ext>
                  </a:extLst>
                </p:cNvPr>
                <p:cNvSpPr/>
                <p:nvPr/>
              </p:nvSpPr>
              <p:spPr>
                <a:xfrm>
                  <a:off x="7371867" y="1654113"/>
                  <a:ext cx="1700276" cy="504000"/>
                </a:xfrm>
                <a:prstGeom prst="ellipse">
                  <a:avLst/>
                </a:prstGeom>
                <a:solidFill>
                  <a:schemeClr val="accent5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i="1" dirty="0">
                    <a:solidFill>
                      <a:schemeClr val="bg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     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82" name="Oval 81">
                  <a:extLst>
                    <a:ext uri="{FF2B5EF4-FFF2-40B4-BE49-F238E27FC236}">
                      <a16:creationId xmlns:a16="http://schemas.microsoft.com/office/drawing/2014/main" id="{255BBBA1-A3A8-ED48-82F0-D54921E3C7B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71867" y="1654113"/>
                  <a:ext cx="1700276" cy="504000"/>
                </a:xfrm>
                <a:prstGeom prst="ellipse">
                  <a:avLst/>
                </a:prstGeom>
                <a:blipFill>
                  <a:blip r:embed="rId8"/>
                  <a:stretch>
                    <a:fillRect b="-6977"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FE3C6D9B-A025-3647-97A9-8BBFCCBC029F}"/>
                    </a:ext>
                  </a:extLst>
                </p:cNvPr>
                <p:cNvSpPr/>
                <p:nvPr/>
              </p:nvSpPr>
              <p:spPr>
                <a:xfrm>
                  <a:off x="8328594" y="2147134"/>
                  <a:ext cx="392030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</m:oMath>
                    </m:oMathPara>
                  </a14:m>
                  <a:endParaRPr lang="de-DE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FE3C6D9B-A025-3647-97A9-8BBFCCBC029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8594" y="2147134"/>
                  <a:ext cx="392030" cy="307777"/>
                </a:xfrm>
                <a:prstGeom prst="rect">
                  <a:avLst/>
                </a:prstGeom>
                <a:blipFill>
                  <a:blip r:embed="rId9"/>
                  <a:stretch>
                    <a:fillRect b="-3846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4E494D6B-ED71-F249-B9C0-225053266140}"/>
                    </a:ext>
                  </a:extLst>
                </p:cNvPr>
                <p:cNvSpPr txBox="1"/>
                <p:nvPr/>
              </p:nvSpPr>
              <p:spPr>
                <a:xfrm>
                  <a:off x="7210189" y="2046072"/>
                  <a:ext cx="629083" cy="4414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4E494D6B-ED71-F249-B9C0-2250532661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10189" y="2046072"/>
                  <a:ext cx="629083" cy="441403"/>
                </a:xfrm>
                <a:prstGeom prst="rect">
                  <a:avLst/>
                </a:prstGeom>
                <a:blipFill>
                  <a:blip r:embed="rId10"/>
                  <a:stretch>
                    <a:fillRect b="-5556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B2661FDF-E714-7B42-8827-C0402C0B59E6}"/>
                    </a:ext>
                  </a:extLst>
                </p:cNvPr>
                <p:cNvSpPr txBox="1"/>
                <p:nvPr/>
              </p:nvSpPr>
              <p:spPr>
                <a:xfrm>
                  <a:off x="9111622" y="2050507"/>
                  <a:ext cx="678006" cy="4347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1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1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𝑜𝑢𝑡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dirty="0">
                    <a:solidFill>
                      <a:schemeClr val="accent6"/>
                    </a:solidFill>
                  </a:endParaRPr>
                </a:p>
              </p:txBody>
            </p:sp>
          </mc:Choice>
          <mc:Fallback xmlns="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B2661FDF-E714-7B42-8827-C0402C0B59E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11622" y="2050507"/>
                  <a:ext cx="678006" cy="434734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F0779A16-FFBC-2546-8466-ED91C19A2156}"/>
                    </a:ext>
                  </a:extLst>
                </p:cNvPr>
                <p:cNvSpPr txBox="1"/>
                <p:nvPr/>
              </p:nvSpPr>
              <p:spPr>
                <a:xfrm>
                  <a:off x="9126993" y="3170519"/>
                  <a:ext cx="629082" cy="43640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F0779A16-FFBC-2546-8466-ED91C19A215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26993" y="3170519"/>
                  <a:ext cx="629082" cy="436402"/>
                </a:xfrm>
                <a:prstGeom prst="rect">
                  <a:avLst/>
                </a:prstGeom>
                <a:blipFill>
                  <a:blip r:embed="rId12"/>
                  <a:stretch>
                    <a:fillRect b="-285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Oval 86">
                  <a:extLst>
                    <a:ext uri="{FF2B5EF4-FFF2-40B4-BE49-F238E27FC236}">
                      <a16:creationId xmlns:a16="http://schemas.microsoft.com/office/drawing/2014/main" id="{A579FFBC-9553-9F49-8505-0C9609883154}"/>
                    </a:ext>
                  </a:extLst>
                </p:cNvPr>
                <p:cNvSpPr/>
                <p:nvPr/>
              </p:nvSpPr>
              <p:spPr>
                <a:xfrm>
                  <a:off x="9312675" y="2786354"/>
                  <a:ext cx="1751045" cy="504000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  <m:r>
                          <a:rPr lang="de-DE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 </m:t>
                        </m:r>
                        <m:sSup>
                          <m:sSupPr>
                            <m:ctrlP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𝑇𝑟</m:t>
                            </m:r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87" name="Oval 86">
                  <a:extLst>
                    <a:ext uri="{FF2B5EF4-FFF2-40B4-BE49-F238E27FC236}">
                      <a16:creationId xmlns:a16="http://schemas.microsoft.com/office/drawing/2014/main" id="{A579FFBC-9553-9F49-8505-0C960988315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12675" y="2786354"/>
                  <a:ext cx="1751045" cy="504000"/>
                </a:xfrm>
                <a:prstGeom prst="ellipse">
                  <a:avLst/>
                </a:prstGeom>
                <a:blipFill>
                  <a:blip r:embed="rId13"/>
                  <a:stretch>
                    <a:fillRect b="-9524"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305288AF-23ED-524F-916A-2DAE595EFB1E}"/>
                    </a:ext>
                  </a:extLst>
                </p:cNvPr>
                <p:cNvSpPr/>
                <p:nvPr/>
              </p:nvSpPr>
              <p:spPr>
                <a:xfrm>
                  <a:off x="9312676" y="1653213"/>
                  <a:ext cx="1751044" cy="504000"/>
                </a:xfrm>
                <a:prstGeom prst="ellipse">
                  <a:avLst/>
                </a:prstGeom>
                <a:solidFill>
                  <a:schemeClr val="accent6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i="1" dirty="0">
                    <a:solidFill>
                      <a:schemeClr val="bg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     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𝑇𝑟𝑎𝑣𝑒𝑙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305288AF-23ED-524F-916A-2DAE595EFB1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12676" y="1653213"/>
                  <a:ext cx="1751044" cy="504000"/>
                </a:xfrm>
                <a:prstGeom prst="ellipse">
                  <a:avLst/>
                </a:prstGeom>
                <a:blipFill>
                  <a:blip r:embed="rId14"/>
                  <a:stretch>
                    <a:fillRect b="-6977"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D153F962-0B72-1646-AF4A-D374837FA109}"/>
                </a:ext>
              </a:extLst>
            </p:cNvPr>
            <p:cNvCxnSpPr>
              <a:cxnSpLocks/>
              <a:stCxn id="88" idx="4"/>
              <a:endCxn id="87" idx="0"/>
            </p:cNvCxnSpPr>
            <p:nvPr/>
          </p:nvCxnSpPr>
          <p:spPr>
            <a:xfrm>
              <a:off x="10188198" y="2157213"/>
              <a:ext cx="0" cy="62914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2A04E953-BF3C-0D4E-9EA3-5C08CFA7739F}"/>
                    </a:ext>
                  </a:extLst>
                </p:cNvPr>
                <p:cNvSpPr/>
                <p:nvPr/>
              </p:nvSpPr>
              <p:spPr>
                <a:xfrm>
                  <a:off x="10428731" y="2084192"/>
                  <a:ext cx="526619" cy="35875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2A04E953-BF3C-0D4E-9EA3-5C08CFA7739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28731" y="2084192"/>
                  <a:ext cx="526619" cy="358753"/>
                </a:xfrm>
                <a:prstGeom prst="rect">
                  <a:avLst/>
                </a:prstGeom>
                <a:blipFill>
                  <a:blip r:embed="rId15"/>
                  <a:stretch>
                    <a:fillRect b="-3333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0E1A3358-5850-8044-955C-7F2CBC78AF28}"/>
                    </a:ext>
                  </a:extLst>
                </p:cNvPr>
                <p:cNvSpPr/>
                <p:nvPr/>
              </p:nvSpPr>
              <p:spPr>
                <a:xfrm>
                  <a:off x="10424172" y="3219656"/>
                  <a:ext cx="895309" cy="3600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bSup>
                        <m:r>
                          <a:rPr lang="de-DE" sz="1400" b="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0E1A3358-5850-8044-955C-7F2CBC78AF2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24172" y="3219656"/>
                  <a:ext cx="895309" cy="360099"/>
                </a:xfrm>
                <a:prstGeom prst="rect">
                  <a:avLst/>
                </a:prstGeom>
                <a:blipFill>
                  <a:blip r:embed="rId16"/>
                  <a:stretch>
                    <a:fillRect b="-7143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14B7CF0C-36C6-BC4B-9E9A-C5CA89DC0FF8}"/>
                </a:ext>
              </a:extLst>
            </p:cNvPr>
            <p:cNvCxnSpPr>
              <a:cxnSpLocks/>
              <a:stCxn id="88" idx="2"/>
              <a:endCxn id="82" idx="6"/>
            </p:cNvCxnSpPr>
            <p:nvPr/>
          </p:nvCxnSpPr>
          <p:spPr>
            <a:xfrm flipH="1">
              <a:off x="9072143" y="1905213"/>
              <a:ext cx="240533" cy="9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CD79384D-516D-B14D-BA3B-CD8DCD3E6DAC}"/>
                  </a:ext>
                </a:extLst>
              </p:cNvPr>
              <p:cNvSpPr txBox="1"/>
              <p:nvPr/>
            </p:nvSpPr>
            <p:spPr>
              <a:xfrm>
                <a:off x="6854659" y="4658843"/>
                <a:ext cx="766941" cy="380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𝑜𝑢𝑡</m:t>
                          </m:r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</m:sub>
                        <m:sup>
                          <m:d>
                            <m:dPr>
                              <m:ctrlPr>
                                <a:rPr lang="de-DE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CD79384D-516D-B14D-BA3B-CD8DCD3E6D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4659" y="4658843"/>
                <a:ext cx="766941" cy="3802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C2B50061-2641-AF43-AD39-A8647073CFEC}"/>
                  </a:ext>
                </a:extLst>
              </p:cNvPr>
              <p:cNvSpPr/>
              <p:nvPr/>
            </p:nvSpPr>
            <p:spPr>
              <a:xfrm>
                <a:off x="7265381" y="4418972"/>
                <a:ext cx="532645" cy="3222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4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d>
                            <m:dPr>
                              <m:ctrlPr>
                                <a:rPr lang="de-DE" sz="1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C2B50061-2641-AF43-AD39-A8647073CF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5381" y="4418972"/>
                <a:ext cx="532645" cy="322268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4D12A637-5C3F-D54D-AC7B-0F3A609A032E}"/>
                  </a:ext>
                </a:extLst>
              </p:cNvPr>
              <p:cNvSpPr txBox="1"/>
              <p:nvPr/>
            </p:nvSpPr>
            <p:spPr>
              <a:xfrm>
                <a:off x="9454989" y="4688647"/>
                <a:ext cx="766941" cy="380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  <m:sup>
                          <m:d>
                            <m:dPr>
                              <m:ctrlPr>
                                <a:rPr lang="de-DE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4D12A637-5C3F-D54D-AC7B-0F3A609A03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4989" y="4688647"/>
                <a:ext cx="766941" cy="38023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0" name="Group 99">
            <a:extLst>
              <a:ext uri="{FF2B5EF4-FFF2-40B4-BE49-F238E27FC236}">
                <a16:creationId xmlns:a16="http://schemas.microsoft.com/office/drawing/2014/main" id="{394DEEAE-5F3F-864B-BDA1-82AC6B4D9088}"/>
              </a:ext>
            </a:extLst>
          </p:cNvPr>
          <p:cNvGrpSpPr/>
          <p:nvPr/>
        </p:nvGrpSpPr>
        <p:grpSpPr>
          <a:xfrm>
            <a:off x="10063741" y="2569979"/>
            <a:ext cx="1604259" cy="817342"/>
            <a:chOff x="1358855" y="5192309"/>
            <a:chExt cx="1604259" cy="817342"/>
          </a:xfrm>
        </p:grpSpPr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3D1F5B59-1F9D-DB47-A7D1-1FD2F01BA5A8}"/>
                </a:ext>
              </a:extLst>
            </p:cNvPr>
            <p:cNvSpPr txBox="1"/>
            <p:nvPr/>
          </p:nvSpPr>
          <p:spPr>
            <a:xfrm>
              <a:off x="1358855" y="5192309"/>
              <a:ext cx="1604259" cy="817342"/>
            </a:xfrm>
            <a:prstGeom prst="cloudCallout">
              <a:avLst>
                <a:gd name="adj1" fmla="val -66820"/>
                <a:gd name="adj2" fmla="val -56756"/>
              </a:avLst>
            </a:prstGeom>
            <a:solidFill>
              <a:srgbClr val="FFC000"/>
            </a:solidFill>
            <a:ln>
              <a:noFill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noAutofit/>
            </a:bodyPr>
            <a:lstStyle/>
            <a:p>
              <a:endParaRPr lang="de-DE" dirty="0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3C0B8FB8-B1E7-F145-8A82-A74B99986724}"/>
                </a:ext>
              </a:extLst>
            </p:cNvPr>
            <p:cNvSpPr/>
            <p:nvPr/>
          </p:nvSpPr>
          <p:spPr>
            <a:xfrm>
              <a:off x="1532389" y="5260099"/>
              <a:ext cx="130928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dirty="0">
                  <a:solidFill>
                    <a:schemeClr val="bg1"/>
                  </a:solidFill>
                </a:rPr>
                <a:t>Hat jemand eine Idee?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448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15ECC-9230-634F-8E1B-456793F95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Vorhersagen (</a:t>
            </a:r>
            <a:r>
              <a:rPr lang="de-DE" i="1"/>
              <a:t>prediction</a:t>
            </a:r>
            <a:r>
              <a:rPr lang="de-DE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FBABF58-997D-704B-B8C0-883FFF797D0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/>
                  <a:t>Vorhersagen: Anfragen an zukünftige Instanzen von Zufallsvariablen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</m:d>
                          </m:sup>
                        </m:sSup>
                      </m:e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 :</m:t>
                                </m:r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e>
                    </m:d>
                    <m:r>
                      <a:rPr lang="de-DE" b="0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Vorausschau in die Zukunft: sich in der Zeit bis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de-DE" dirty="0"/>
                  <a:t> vorwärts bewegen ohne Evidenz zu sehen, i.e.,</a:t>
                </a:r>
              </a:p>
              <a:p>
                <a:pPr lvl="2"/>
                <a:r>
                  <a:rPr lang="de-DE" dirty="0"/>
                  <a:t>Filterung: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</m:d>
                          </m:sup>
                        </m:sSup>
                      </m:e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0 :</m:t>
                                </m:r>
                                <m: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</m:d>
                          </m:sup>
                        </m:sSup>
                      </m:e>
                    </m:d>
                  </m:oMath>
                </a14:m>
                <a:r>
                  <a:rPr lang="de-DE" dirty="0"/>
                  <a:t> mit leerer Evidenz zwischen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de-DE" dirty="0"/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0 :</m:t>
                            </m:r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e>
                            </m:d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:</m:t>
                            </m:r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</m:d>
                      </m:sup>
                    </m:sSup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∅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p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sSup>
                          <m:sSupPr>
                            <m:ctrlP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b>
                      <m:sup>
                        <m: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p>
                    </m:sSubSup>
                  </m:oMath>
                </a14:m>
                <a:endParaRPr lang="de-DE" dirty="0"/>
              </a:p>
              <a:p>
                <a:r>
                  <a:rPr lang="de-DE" dirty="0"/>
                  <a:t>Anfragebeantwortung für Vorhersagen</a:t>
                </a:r>
              </a:p>
              <a:p>
                <a:pPr lvl="1"/>
                <a:r>
                  <a:rPr lang="de-DE" dirty="0"/>
                  <a:t>Gehe vorwärts in der Zeit bis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Eine Nachrichten-Phase von der Peripherie zum Zentrum mit </a:t>
                </a:r>
                <a:r>
                  <a:rPr lang="de-DE" i="1" dirty="0"/>
                  <a:t>Outcluster</a:t>
                </a:r>
                <a:r>
                  <a:rPr lang="de-DE" dirty="0"/>
                  <a:t> als Zentrum ausreichend</a:t>
                </a:r>
              </a:p>
              <a:p>
                <a:pPr lvl="1"/>
                <a:r>
                  <a:rPr lang="de-DE" dirty="0"/>
                  <a:t>Beantworte Anfrage mit Anfragevariable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</m:d>
                      </m:sup>
                    </m:sSup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Wenn nur eine Anfrage </a:t>
                </a:r>
              </a:p>
              <a:p>
                <a:pPr lvl="3"/>
                <a:r>
                  <a:rPr lang="de-DE" dirty="0"/>
                  <a:t>Finde Cluster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p>
                    </m:sSubSup>
                  </m:oMath>
                </a14:m>
                <a:r>
                  <a:rPr lang="de-DE" dirty="0"/>
                  <a:t>, welches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 enthält; führe eine Nachrichten-Phase von der Peripherie zum Zentrum mit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p>
                    </m:sSubSup>
                  </m:oMath>
                </a14:m>
                <a:r>
                  <a:rPr lang="de-DE" dirty="0"/>
                  <a:t> als Zentrum durch; beantworte Anfrage 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p>
                    </m:sSubSup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Sonst: </a:t>
                </a:r>
              </a:p>
              <a:p>
                <a:pPr lvl="3"/>
                <a:r>
                  <a:rPr lang="de-DE" dirty="0"/>
                  <a:t>Vollständigen Nachrichtenversand (zwei Phasen) durchführen; Anfragen beantworten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FBABF58-997D-704B-B8C0-883FFF797D0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090" b="-358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580720-B4D4-D444-AF74-69D299B191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54</a:t>
            </a:fld>
            <a:endParaRPr lang="de-D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A9AAE6-AD16-6748-87D0-0363C26EF73A}"/>
              </a:ext>
            </a:extLst>
          </p:cNvPr>
          <p:cNvSpPr/>
          <p:nvPr/>
        </p:nvSpPr>
        <p:spPr>
          <a:xfrm>
            <a:off x="10120388" y="4010960"/>
            <a:ext cx="1723955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de-DE" dirty="0"/>
              <a:t>Spart die Hälfte der Nachrichten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7CB7D5F-3BAF-5B49-BE59-AC161B14324D}"/>
              </a:ext>
            </a:extLst>
          </p:cNvPr>
          <p:cNvCxnSpPr>
            <a:cxnSpLocks/>
            <a:stCxn id="5" idx="1"/>
          </p:cNvCxnSpPr>
          <p:nvPr/>
        </p:nvCxnSpPr>
        <p:spPr>
          <a:xfrm flipH="1" flipV="1">
            <a:off x="9776062" y="3936281"/>
            <a:ext cx="344328" cy="397845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A7D3EFD-6ADC-7044-ADF7-A2D92239FB9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EF1A289-6D5E-D54C-AE2B-B1D4F079B4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FD751B9-2CFB-9842-8DF1-D91330AD07DA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9776061" y="4334126"/>
            <a:ext cx="344327" cy="408231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BE697B11-CAE1-244F-AEB5-4533D83E7915}"/>
              </a:ext>
            </a:extLst>
          </p:cNvPr>
          <p:cNvSpPr txBox="1"/>
          <p:nvPr/>
        </p:nvSpPr>
        <p:spPr>
          <a:xfrm>
            <a:off x="2404535" y="6286226"/>
            <a:ext cx="73949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>
                <a:solidFill>
                  <a:schemeClr val="tx1">
                    <a:lumMod val="60000"/>
                    <a:lumOff val="40000"/>
                  </a:schemeClr>
                </a:solidFill>
              </a:rPr>
              <a:t>Kevin Murphy: Dynamic Bayesian Networks: Representation, Inference and Learning. </a:t>
            </a:r>
            <a:r>
              <a:rPr lang="de-DE" sz="1000" i="1">
                <a:solidFill>
                  <a:schemeClr val="tx1">
                    <a:lumMod val="60000"/>
                    <a:lumOff val="40000"/>
                  </a:schemeClr>
                </a:solidFill>
              </a:rPr>
              <a:t>Dissertation</a:t>
            </a:r>
            <a:r>
              <a:rPr lang="de-DE" sz="1000">
                <a:solidFill>
                  <a:schemeClr val="tx1">
                    <a:lumMod val="60000"/>
                    <a:lumOff val="40000"/>
                  </a:schemeClr>
                </a:solidFill>
              </a:rPr>
              <a:t>, University of California, Berkeley, 2022. </a:t>
            </a:r>
          </a:p>
        </p:txBody>
      </p:sp>
    </p:spTree>
    <p:extLst>
      <p:ext uri="{BB962C8B-B14F-4D97-AF65-F5344CB8AC3E}">
        <p14:creationId xmlns:p14="http://schemas.microsoft.com/office/powerpoint/2010/main" val="185925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15ECC-9230-634F-8E1B-456793F95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Vorhersagen (</a:t>
            </a:r>
            <a:r>
              <a:rPr lang="en-GB" i="1" dirty="0"/>
              <a:t>prediction</a:t>
            </a:r>
            <a:r>
              <a:rPr lang="de-DE" dirty="0"/>
              <a:t>): Beispiel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FBABF58-997D-704B-B8C0-883FFF797D0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d>
                          </m:sup>
                        </m:sSup>
                      </m:e>
                      <m:e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0 :1</m:t>
                                </m:r>
                              </m:e>
                            </m:d>
                          </m:sup>
                        </m:sSup>
                      </m:e>
                    </m:d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Keine Evidenz für Schritte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de-DE" dirty="0"/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2 :</m:t>
                            </m:r>
                            <m:r>
                              <a:rPr lang="de-DE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sup>
                    </m:sSup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∅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p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sSup>
                          <m:sSupPr>
                            <m:ctrlP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bSup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Gehe vorwärts in der Zeit bis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de-DE" dirty="0"/>
                  <a:t>, dann beantworte die Anfrage mit Anfragevariable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𝐸𝑝𝑖𝑑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sup>
                    </m:sSup>
                  </m:oMath>
                </a14:m>
                <a:endParaRPr lang="de-DE" dirty="0"/>
              </a:p>
              <a:p>
                <a:pPr lvl="1"/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de-DE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, aktueller Jtree mit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 im lokalen Modell von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  <m:sup>
                        <m:d>
                          <m:dPr>
                            <m:ctrlP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sup>
                    </m:sSubSup>
                  </m:oMath>
                </a14:m>
                <a:endParaRPr lang="de-DE" dirty="0">
                  <a:solidFill>
                    <a:schemeClr val="tx1"/>
                  </a:solidFill>
                </a:endParaRPr>
              </a:p>
              <a:p>
                <a:pPr lvl="2"/>
                <a:r>
                  <a:rPr lang="de-DE" dirty="0"/>
                  <a:t>Keine Evidenz zu behandeln: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e>
                      <m:sup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sup>
                    </m:sSup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Versende Intra-Zeitscheiben-Nachrichten </a:t>
                </a:r>
                <a:br>
                  <a:rPr lang="de-DE" dirty="0"/>
                </a:br>
                <a:r>
                  <a:rPr lang="de-DE" dirty="0"/>
                  <a:t>in Richtung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𝑜𝑢𝑡</m:t>
                        </m:r>
                      </m:sub>
                      <m:sup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sup>
                    </m:sSubSup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 (alle Informationen am </a:t>
                </a:r>
                <a:br>
                  <a:rPr lang="de-DE" dirty="0">
                    <a:solidFill>
                      <a:schemeClr val="tx1"/>
                    </a:solidFill>
                  </a:rPr>
                </a:br>
                <a:r>
                  <a:rPr lang="de-DE" dirty="0">
                    <a:solidFill>
                      <a:schemeClr val="tx1"/>
                    </a:solidFill>
                  </a:rPr>
                  <a:t>Outcluster sammeln)</a:t>
                </a:r>
              </a:p>
              <a:p>
                <a:pPr lvl="2"/>
                <a:r>
                  <a:rPr lang="de-DE" dirty="0"/>
                  <a:t>Berechne Inter-Zeitscheiben-Nachricht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sup>
                    </m:sSup>
                  </m:oMath>
                </a14:m>
                <a:endParaRPr lang="de-DE" dirty="0">
                  <a:solidFill>
                    <a:schemeClr val="tx1"/>
                  </a:solidFill>
                </a:endParaRPr>
              </a:p>
              <a:p>
                <a:pPr lvl="2"/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FBABF58-997D-704B-B8C0-883FFF797D0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09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580720-B4D4-D444-AF74-69D299B191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55</a:t>
            </a:fld>
            <a:endParaRPr lang="de-DE"/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EBD16E11-2224-AF4F-9C6F-54C6ADE854F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78E113EF-6EF2-4148-A7CB-0E439253D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D7A6EDC-6B8E-4A4F-8915-DF84F9EBC848}"/>
                  </a:ext>
                </a:extLst>
              </p:cNvPr>
              <p:cNvSpPr txBox="1"/>
              <p:nvPr/>
            </p:nvSpPr>
            <p:spPr>
              <a:xfrm>
                <a:off x="9471811" y="4379246"/>
                <a:ext cx="708592" cy="3763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3,</m:t>
                          </m:r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  <m:sup>
                          <m:d>
                            <m:dPr>
                              <m:ctrlPr>
                                <a:rPr lang="de-DE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D7A6EDC-6B8E-4A4F-8915-DF84F9EBC8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1811" y="4379246"/>
                <a:ext cx="708592" cy="3763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5B69E155-3B61-EC41-8EF8-C1C2C6C3BF67}"/>
                  </a:ext>
                </a:extLst>
              </p:cNvPr>
              <p:cNvSpPr/>
              <p:nvPr/>
            </p:nvSpPr>
            <p:spPr>
              <a:xfrm>
                <a:off x="10161962" y="3682941"/>
                <a:ext cx="793872" cy="5522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𝐸𝑝𝑖𝑑</m:t>
                          </m:r>
                        </m:e>
                        <m:sup>
                          <m:d>
                            <m:dPr>
                              <m:ctrlPr>
                                <a:rPr lang="de-DE" sz="1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sz="1400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𝑆𝑖𝑐𝑘</m:t>
                          </m:r>
                        </m:e>
                        <m:sup>
                          <m:d>
                            <m:dPr>
                              <m:ctrlPr>
                                <a:rPr lang="de-DE" sz="14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sz="1400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5B69E155-3B61-EC41-8EF8-C1C2C6C3BF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1962" y="3682941"/>
                <a:ext cx="793872" cy="55220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119B6D16-6E28-2643-ABAF-FC9E99CC8C38}"/>
                  </a:ext>
                </a:extLst>
              </p:cNvPr>
              <p:cNvSpPr/>
              <p:nvPr/>
            </p:nvSpPr>
            <p:spPr>
              <a:xfrm>
                <a:off x="11181222" y="3974703"/>
                <a:ext cx="634148" cy="3879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d>
                            <m:dPr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119B6D16-6E28-2643-ABAF-FC9E99CC8C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1222" y="3974703"/>
                <a:ext cx="634148" cy="38792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53A1442-6E84-6742-87E5-2B9E6811A59C}"/>
              </a:ext>
            </a:extLst>
          </p:cNvPr>
          <p:cNvCxnSpPr>
            <a:cxnSpLocks/>
            <a:stCxn id="35" idx="6"/>
            <a:endCxn id="26" idx="1"/>
          </p:cNvCxnSpPr>
          <p:nvPr/>
        </p:nvCxnSpPr>
        <p:spPr>
          <a:xfrm>
            <a:off x="9807980" y="4168667"/>
            <a:ext cx="1373242" cy="0"/>
          </a:xfrm>
          <a:prstGeom prst="line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BABB7B9-584A-9346-8E4F-41982CB92F3D}"/>
              </a:ext>
            </a:extLst>
          </p:cNvPr>
          <p:cNvGrpSpPr/>
          <p:nvPr/>
        </p:nvGrpSpPr>
        <p:grpSpPr>
          <a:xfrm>
            <a:off x="5954449" y="3916667"/>
            <a:ext cx="4109292" cy="1953708"/>
            <a:chOff x="7210189" y="1653213"/>
            <a:chExt cx="4109292" cy="19537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7AA44592-8239-7B49-A1D2-63B27E99FB57}"/>
                    </a:ext>
                  </a:extLst>
                </p:cNvPr>
                <p:cNvSpPr/>
                <p:nvPr/>
              </p:nvSpPr>
              <p:spPr>
                <a:xfrm>
                  <a:off x="7371867" y="1654113"/>
                  <a:ext cx="1700276" cy="504000"/>
                </a:xfrm>
                <a:prstGeom prst="ellipse">
                  <a:avLst/>
                </a:prstGeom>
                <a:solidFill>
                  <a:schemeClr val="accent5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i="1" dirty="0">
                    <a:solidFill>
                      <a:schemeClr val="bg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     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7AA44592-8239-7B49-A1D2-63B27E99FB5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71867" y="1654113"/>
                  <a:ext cx="1700276" cy="504000"/>
                </a:xfrm>
                <a:prstGeom prst="ellipse">
                  <a:avLst/>
                </a:prstGeom>
                <a:blipFill>
                  <a:blip r:embed="rId6"/>
                  <a:stretch>
                    <a:fillRect b="-6977"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829C7AB7-4A36-C843-963B-E63E8229E5E3}"/>
                    </a:ext>
                  </a:extLst>
                </p:cNvPr>
                <p:cNvSpPr/>
                <p:nvPr/>
              </p:nvSpPr>
              <p:spPr>
                <a:xfrm>
                  <a:off x="8328594" y="2147134"/>
                  <a:ext cx="392030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</m:oMath>
                    </m:oMathPara>
                  </a14:m>
                  <a:endParaRPr lang="de-DE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829C7AB7-4A36-C843-963B-E63E8229E5E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8594" y="2147134"/>
                  <a:ext cx="392030" cy="307777"/>
                </a:xfrm>
                <a:prstGeom prst="rect">
                  <a:avLst/>
                </a:prstGeom>
                <a:blipFill>
                  <a:blip r:embed="rId7"/>
                  <a:stretch>
                    <a:fillRect b="-3846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68EEA33C-9FEA-064D-A8EC-A646FACF7F06}"/>
                    </a:ext>
                  </a:extLst>
                </p:cNvPr>
                <p:cNvSpPr txBox="1"/>
                <p:nvPr/>
              </p:nvSpPr>
              <p:spPr>
                <a:xfrm>
                  <a:off x="7210189" y="2046072"/>
                  <a:ext cx="629083" cy="4414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68EEA33C-9FEA-064D-A8EC-A646FACF7F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10189" y="2046072"/>
                  <a:ext cx="629083" cy="441403"/>
                </a:xfrm>
                <a:prstGeom prst="rect">
                  <a:avLst/>
                </a:prstGeom>
                <a:blipFill>
                  <a:blip r:embed="rId8"/>
                  <a:stretch>
                    <a:fillRect b="-5556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C6C46CA0-85AC-1449-A741-5E178FA2BDDC}"/>
                    </a:ext>
                  </a:extLst>
                </p:cNvPr>
                <p:cNvSpPr txBox="1"/>
                <p:nvPr/>
              </p:nvSpPr>
              <p:spPr>
                <a:xfrm>
                  <a:off x="9111622" y="2050507"/>
                  <a:ext cx="678006" cy="4347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1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1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𝑜𝑢𝑡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dirty="0">
                    <a:solidFill>
                      <a:schemeClr val="accent6"/>
                    </a:solidFill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C6C46CA0-85AC-1449-A741-5E178FA2BD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11622" y="2050507"/>
                  <a:ext cx="678006" cy="43473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FF9A936E-CBAB-F141-AD3E-57807DAE0F9C}"/>
                    </a:ext>
                  </a:extLst>
                </p:cNvPr>
                <p:cNvSpPr txBox="1"/>
                <p:nvPr/>
              </p:nvSpPr>
              <p:spPr>
                <a:xfrm>
                  <a:off x="9126993" y="3170519"/>
                  <a:ext cx="629082" cy="43640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FF9A936E-CBAB-F141-AD3E-57807DAE0F9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26993" y="3170519"/>
                  <a:ext cx="629082" cy="436402"/>
                </a:xfrm>
                <a:prstGeom prst="rect">
                  <a:avLst/>
                </a:prstGeom>
                <a:blipFill>
                  <a:blip r:embed="rId10"/>
                  <a:stretch>
                    <a:fillRect b="-285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34A9F5D2-5BA2-5243-A0AE-ED0F2F8441B0}"/>
                    </a:ext>
                  </a:extLst>
                </p:cNvPr>
                <p:cNvSpPr/>
                <p:nvPr/>
              </p:nvSpPr>
              <p:spPr>
                <a:xfrm>
                  <a:off x="9312675" y="2786354"/>
                  <a:ext cx="1751045" cy="504000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  <m:r>
                          <a:rPr lang="de-DE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 </m:t>
                        </m:r>
                        <m:sSup>
                          <m:sSupPr>
                            <m:ctrlP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𝑇𝑟</m:t>
                            </m:r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34A9F5D2-5BA2-5243-A0AE-ED0F2F8441B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12675" y="2786354"/>
                  <a:ext cx="1751045" cy="504000"/>
                </a:xfrm>
                <a:prstGeom prst="ellipse">
                  <a:avLst/>
                </a:prstGeom>
                <a:blipFill>
                  <a:blip r:embed="rId11"/>
                  <a:stretch>
                    <a:fillRect b="-9524"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F685ED29-AC70-9943-8AC3-97CEB89A332F}"/>
                    </a:ext>
                  </a:extLst>
                </p:cNvPr>
                <p:cNvSpPr/>
                <p:nvPr/>
              </p:nvSpPr>
              <p:spPr>
                <a:xfrm>
                  <a:off x="9312676" y="1653213"/>
                  <a:ext cx="1751044" cy="504000"/>
                </a:xfrm>
                <a:prstGeom prst="ellipse">
                  <a:avLst/>
                </a:prstGeom>
                <a:solidFill>
                  <a:schemeClr val="accent6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i="1" dirty="0">
                    <a:solidFill>
                      <a:schemeClr val="bg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     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𝑇𝑟𝑎𝑣𝑒𝑙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F685ED29-AC70-9943-8AC3-97CEB89A332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12676" y="1653213"/>
                  <a:ext cx="1751044" cy="504000"/>
                </a:xfrm>
                <a:prstGeom prst="ellipse">
                  <a:avLst/>
                </a:prstGeom>
                <a:blipFill>
                  <a:blip r:embed="rId12"/>
                  <a:stretch>
                    <a:fillRect b="-6977"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E16EFB0-1537-3842-97C3-185AAA2802B0}"/>
                </a:ext>
              </a:extLst>
            </p:cNvPr>
            <p:cNvCxnSpPr>
              <a:cxnSpLocks/>
              <a:stCxn id="35" idx="4"/>
              <a:endCxn id="34" idx="0"/>
            </p:cNvCxnSpPr>
            <p:nvPr/>
          </p:nvCxnSpPr>
          <p:spPr>
            <a:xfrm>
              <a:off x="10188198" y="2157213"/>
              <a:ext cx="0" cy="62914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01A01EDA-C67D-554E-9C81-82A8A83209B6}"/>
                    </a:ext>
                  </a:extLst>
                </p:cNvPr>
                <p:cNvSpPr/>
                <p:nvPr/>
              </p:nvSpPr>
              <p:spPr>
                <a:xfrm>
                  <a:off x="10428731" y="2084192"/>
                  <a:ext cx="526619" cy="35875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01A01EDA-C67D-554E-9C81-82A8A83209B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28731" y="2084192"/>
                  <a:ext cx="526619" cy="358753"/>
                </a:xfrm>
                <a:prstGeom prst="rect">
                  <a:avLst/>
                </a:prstGeom>
                <a:blipFill>
                  <a:blip r:embed="rId13"/>
                  <a:stretch>
                    <a:fillRect b="-3333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087A7E01-5B33-9B4F-962D-132DFF67C04B}"/>
                    </a:ext>
                  </a:extLst>
                </p:cNvPr>
                <p:cNvSpPr/>
                <p:nvPr/>
              </p:nvSpPr>
              <p:spPr>
                <a:xfrm>
                  <a:off x="10424172" y="3219656"/>
                  <a:ext cx="895309" cy="3600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bSup>
                        <m:r>
                          <a:rPr lang="de-DE" sz="1400" b="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087A7E01-5B33-9B4F-962D-132DFF67C04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24172" y="3219656"/>
                  <a:ext cx="895309" cy="360099"/>
                </a:xfrm>
                <a:prstGeom prst="rect">
                  <a:avLst/>
                </a:prstGeom>
                <a:blipFill>
                  <a:blip r:embed="rId14"/>
                  <a:stretch>
                    <a:fillRect b="-7143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CB11601-6D83-E242-8A87-960A368B9F03}"/>
                </a:ext>
              </a:extLst>
            </p:cNvPr>
            <p:cNvCxnSpPr>
              <a:cxnSpLocks/>
              <a:stCxn id="35" idx="2"/>
              <a:endCxn id="29" idx="6"/>
            </p:cNvCxnSpPr>
            <p:nvPr/>
          </p:nvCxnSpPr>
          <p:spPr>
            <a:xfrm flipH="1">
              <a:off x="9072143" y="1905213"/>
              <a:ext cx="240533" cy="9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A8268AE2-6470-CF4F-BD42-C71121B4A177}"/>
                  </a:ext>
                </a:extLst>
              </p:cNvPr>
              <p:cNvSpPr/>
              <p:nvPr/>
            </p:nvSpPr>
            <p:spPr>
              <a:xfrm>
                <a:off x="7265381" y="4418972"/>
                <a:ext cx="532645" cy="3222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4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d>
                            <m:dPr>
                              <m:ctrlPr>
                                <a:rPr lang="de-DE" sz="1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A8268AE2-6470-CF4F-BD42-C71121B4A1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5381" y="4418972"/>
                <a:ext cx="532645" cy="32226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F15213A-1C6B-9948-B4F5-93C2C5E7CB7C}"/>
                  </a:ext>
                </a:extLst>
              </p:cNvPr>
              <p:cNvSpPr txBox="1"/>
              <p:nvPr/>
            </p:nvSpPr>
            <p:spPr>
              <a:xfrm>
                <a:off x="9454989" y="4688647"/>
                <a:ext cx="766941" cy="380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  <m:sup>
                          <m:d>
                            <m:dPr>
                              <m:ctrlPr>
                                <a:rPr lang="de-DE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F15213A-1C6B-9948-B4F5-93C2C5E7CB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4989" y="4688647"/>
                <a:ext cx="766941" cy="3802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939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4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15ECC-9230-634F-8E1B-456793F95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Vorhersagen (</a:t>
            </a:r>
            <a:r>
              <a:rPr lang="en-GB" i="1" dirty="0"/>
              <a:t>prediction</a:t>
            </a:r>
            <a:r>
              <a:rPr lang="de-DE" dirty="0"/>
              <a:t>): Beispiel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FBABF58-997D-704B-B8C0-883FFF797D0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d>
                          </m:sup>
                        </m:sSup>
                      </m:e>
                      <m:e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0 :1</m:t>
                                </m:r>
                              </m:e>
                            </m:d>
                          </m:sup>
                        </m:sSup>
                      </m:e>
                    </m:d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Keine Evidenz für Schritte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de-DE" dirty="0"/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2 :</m:t>
                            </m:r>
                            <m:r>
                              <a:rPr lang="de-DE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sup>
                    </m:sSup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∅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p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sSup>
                          <m:sSupPr>
                            <m:ctrlP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bSup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Gehe vorwärts in der Zeit bis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de-DE" dirty="0"/>
                  <a:t>, dann beantworte die Anfrage mit Anfragevariable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𝐸𝑝𝑖𝑑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sup>
                    </m:sSup>
                  </m:oMath>
                </a14:m>
                <a:endParaRPr lang="de-DE" dirty="0"/>
              </a:p>
              <a:p>
                <a:pPr lvl="1"/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de-DE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, aktueller Jtree mit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 im lokalen Modell von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  <m:sup>
                        <m:d>
                          <m:dPr>
                            <m:ctrlP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sup>
                    </m:sSubSup>
                  </m:oMath>
                </a14:m>
                <a:endParaRPr lang="de-DE" dirty="0">
                  <a:solidFill>
                    <a:schemeClr val="tx1"/>
                  </a:solidFill>
                </a:endParaRPr>
              </a:p>
              <a:p>
                <a:pPr lvl="2"/>
                <a:r>
                  <a:rPr lang="de-DE" dirty="0"/>
                  <a:t>Keine Evidenz zu behandeln: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e>
                      <m:sup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sup>
                    </m:sSup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Wenn nur Anfrage zu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𝐸𝑝𝑖𝑑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sup>
                    </m:sSup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de-DE" dirty="0"/>
              </a:p>
              <a:p>
                <a:pPr lvl="3"/>
                <a:r>
                  <a:rPr lang="de-DE" dirty="0"/>
                  <a:t>Versende Intra-Zeitscheiben-Nachrichten </a:t>
                </a:r>
                <a:br>
                  <a:rPr lang="de-DE" dirty="0"/>
                </a:br>
                <a:r>
                  <a:rPr lang="de-DE" dirty="0"/>
                  <a:t>in Richtung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𝑜𝑢𝑡</m:t>
                        </m:r>
                      </m:sub>
                      <m:sup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sup>
                    </m:sSubSup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 (oder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sup>
                    </m:sSubSup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)</a:t>
                </a:r>
              </a:p>
              <a:p>
                <a:pPr lvl="3"/>
                <a:r>
                  <a:rPr lang="de-DE" dirty="0">
                    <a:solidFill>
                      <a:schemeClr val="tx1"/>
                    </a:solidFill>
                  </a:rPr>
                  <a:t>Beantworte Anfrage 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𝑜𝑢𝑡</m:t>
                        </m:r>
                      </m:sub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sup>
                    </m:sSubSup>
                  </m:oMath>
                </a14:m>
                <a:endParaRPr lang="de-DE" dirty="0">
                  <a:solidFill>
                    <a:schemeClr val="tx1"/>
                  </a:solidFill>
                </a:endParaRPr>
              </a:p>
              <a:p>
                <a:pPr lvl="2"/>
                <a:r>
                  <a:rPr lang="de-DE" dirty="0"/>
                  <a:t>Sonst:</a:t>
                </a:r>
              </a:p>
              <a:p>
                <a:pPr lvl="3"/>
                <a:r>
                  <a:rPr lang="de-DE" dirty="0">
                    <a:solidFill>
                      <a:schemeClr val="tx1"/>
                    </a:solidFill>
                  </a:rPr>
                  <a:t>Alle Nachrichten versenden (auch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𝑜𝑢𝑡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,3</m:t>
                        </m:r>
                      </m:sub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sup>
                    </m:sSubSup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𝑜𝑢𝑡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𝑖𝑛</m:t>
                        </m:r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sup>
                    </m:sSubSup>
                  </m:oMath>
                </a14:m>
                <a:r>
                  <a:rPr lang="de-DE" dirty="0"/>
                  <a:t>)</a:t>
                </a:r>
              </a:p>
              <a:p>
                <a:pPr lvl="3"/>
                <a:endParaRPr lang="de-DE" dirty="0">
                  <a:solidFill>
                    <a:schemeClr val="tx1"/>
                  </a:solidFill>
                </a:endParaRPr>
              </a:p>
              <a:p>
                <a:pPr lvl="2"/>
                <a:endParaRPr lang="de-DE" dirty="0">
                  <a:solidFill>
                    <a:schemeClr val="tx1"/>
                  </a:solidFill>
                </a:endParaRPr>
              </a:p>
              <a:p>
                <a:pPr lvl="2"/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FBABF58-997D-704B-B8C0-883FFF797D0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090" b="-119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580720-B4D4-D444-AF74-69D299B191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56</a:t>
            </a:fld>
            <a:endParaRPr lang="de-DE"/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EBD16E11-2224-AF4F-9C6F-54C6ADE854F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78E113EF-6EF2-4148-A7CB-0E439253D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D7A6EDC-6B8E-4A4F-8915-DF84F9EBC848}"/>
                  </a:ext>
                </a:extLst>
              </p:cNvPr>
              <p:cNvSpPr txBox="1"/>
              <p:nvPr/>
            </p:nvSpPr>
            <p:spPr>
              <a:xfrm>
                <a:off x="9471811" y="4379246"/>
                <a:ext cx="708592" cy="3763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3,</m:t>
                          </m:r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  <m:sup>
                          <m:d>
                            <m:dPr>
                              <m:ctrlPr>
                                <a:rPr lang="de-DE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D7A6EDC-6B8E-4A4F-8915-DF84F9EBC8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1811" y="4379246"/>
                <a:ext cx="708592" cy="3763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3BABB7B9-584A-9346-8E4F-41982CB92F3D}"/>
              </a:ext>
            </a:extLst>
          </p:cNvPr>
          <p:cNvGrpSpPr/>
          <p:nvPr/>
        </p:nvGrpSpPr>
        <p:grpSpPr>
          <a:xfrm>
            <a:off x="5954449" y="3916667"/>
            <a:ext cx="4109292" cy="1953708"/>
            <a:chOff x="7210189" y="1653213"/>
            <a:chExt cx="4109292" cy="19537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7AA44592-8239-7B49-A1D2-63B27E99FB57}"/>
                    </a:ext>
                  </a:extLst>
                </p:cNvPr>
                <p:cNvSpPr/>
                <p:nvPr/>
              </p:nvSpPr>
              <p:spPr>
                <a:xfrm>
                  <a:off x="7371867" y="1654113"/>
                  <a:ext cx="1700276" cy="504000"/>
                </a:xfrm>
                <a:prstGeom prst="ellipse">
                  <a:avLst/>
                </a:prstGeom>
                <a:solidFill>
                  <a:schemeClr val="accent5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i="1" dirty="0">
                    <a:solidFill>
                      <a:schemeClr val="bg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     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7AA44592-8239-7B49-A1D2-63B27E99FB5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71867" y="1654113"/>
                  <a:ext cx="1700276" cy="504000"/>
                </a:xfrm>
                <a:prstGeom prst="ellipse">
                  <a:avLst/>
                </a:prstGeom>
                <a:blipFill>
                  <a:blip r:embed="rId4"/>
                  <a:stretch>
                    <a:fillRect b="-6977"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829C7AB7-4A36-C843-963B-E63E8229E5E3}"/>
                    </a:ext>
                  </a:extLst>
                </p:cNvPr>
                <p:cNvSpPr/>
                <p:nvPr/>
              </p:nvSpPr>
              <p:spPr>
                <a:xfrm>
                  <a:off x="8328594" y="2147134"/>
                  <a:ext cx="392030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</m:oMath>
                    </m:oMathPara>
                  </a14:m>
                  <a:endParaRPr lang="de-DE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829C7AB7-4A36-C843-963B-E63E8229E5E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8594" y="2147134"/>
                  <a:ext cx="392030" cy="307777"/>
                </a:xfrm>
                <a:prstGeom prst="rect">
                  <a:avLst/>
                </a:prstGeom>
                <a:blipFill>
                  <a:blip r:embed="rId5"/>
                  <a:stretch>
                    <a:fillRect b="-3846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68EEA33C-9FEA-064D-A8EC-A646FACF7F06}"/>
                    </a:ext>
                  </a:extLst>
                </p:cNvPr>
                <p:cNvSpPr txBox="1"/>
                <p:nvPr/>
              </p:nvSpPr>
              <p:spPr>
                <a:xfrm>
                  <a:off x="7210189" y="2046072"/>
                  <a:ext cx="629083" cy="4414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68EEA33C-9FEA-064D-A8EC-A646FACF7F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10189" y="2046072"/>
                  <a:ext cx="629083" cy="441403"/>
                </a:xfrm>
                <a:prstGeom prst="rect">
                  <a:avLst/>
                </a:prstGeom>
                <a:blipFill>
                  <a:blip r:embed="rId6"/>
                  <a:stretch>
                    <a:fillRect b="-5556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C6C46CA0-85AC-1449-A741-5E178FA2BDDC}"/>
                    </a:ext>
                  </a:extLst>
                </p:cNvPr>
                <p:cNvSpPr txBox="1"/>
                <p:nvPr/>
              </p:nvSpPr>
              <p:spPr>
                <a:xfrm>
                  <a:off x="9111622" y="2050507"/>
                  <a:ext cx="678006" cy="4347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1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1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𝑜𝑢𝑡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dirty="0">
                    <a:solidFill>
                      <a:schemeClr val="accent6"/>
                    </a:solidFill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C6C46CA0-85AC-1449-A741-5E178FA2BD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11622" y="2050507"/>
                  <a:ext cx="678006" cy="43473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FF9A936E-CBAB-F141-AD3E-57807DAE0F9C}"/>
                    </a:ext>
                  </a:extLst>
                </p:cNvPr>
                <p:cNvSpPr txBox="1"/>
                <p:nvPr/>
              </p:nvSpPr>
              <p:spPr>
                <a:xfrm>
                  <a:off x="9126993" y="3170519"/>
                  <a:ext cx="629082" cy="43640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FF9A936E-CBAB-F141-AD3E-57807DAE0F9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26993" y="3170519"/>
                  <a:ext cx="629082" cy="436402"/>
                </a:xfrm>
                <a:prstGeom prst="rect">
                  <a:avLst/>
                </a:prstGeom>
                <a:blipFill>
                  <a:blip r:embed="rId8"/>
                  <a:stretch>
                    <a:fillRect b="-285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34A9F5D2-5BA2-5243-A0AE-ED0F2F8441B0}"/>
                    </a:ext>
                  </a:extLst>
                </p:cNvPr>
                <p:cNvSpPr/>
                <p:nvPr/>
              </p:nvSpPr>
              <p:spPr>
                <a:xfrm>
                  <a:off x="9312675" y="2786354"/>
                  <a:ext cx="1751045" cy="504000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d>
                          </m:sup>
                        </m:sSup>
                        <m:r>
                          <a:rPr lang="de-DE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 </m:t>
                        </m:r>
                        <m:sSup>
                          <m:sSupPr>
                            <m:ctrlP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𝑇𝑟</m:t>
                            </m:r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34A9F5D2-5BA2-5243-A0AE-ED0F2F8441B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12675" y="2786354"/>
                  <a:ext cx="1751045" cy="504000"/>
                </a:xfrm>
                <a:prstGeom prst="ellipse">
                  <a:avLst/>
                </a:prstGeom>
                <a:blipFill>
                  <a:blip r:embed="rId9"/>
                  <a:stretch>
                    <a:fillRect b="-9524"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F685ED29-AC70-9943-8AC3-97CEB89A332F}"/>
                    </a:ext>
                  </a:extLst>
                </p:cNvPr>
                <p:cNvSpPr/>
                <p:nvPr/>
              </p:nvSpPr>
              <p:spPr>
                <a:xfrm>
                  <a:off x="9312676" y="1653213"/>
                  <a:ext cx="1751044" cy="504000"/>
                </a:xfrm>
                <a:prstGeom prst="ellipse">
                  <a:avLst/>
                </a:prstGeom>
                <a:solidFill>
                  <a:schemeClr val="accent6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d>
                          </m:sup>
                        </m:sSup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i="1" dirty="0">
                    <a:solidFill>
                      <a:schemeClr val="bg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     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𝑇𝑟𝑎𝑣𝑒𝑙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F685ED29-AC70-9943-8AC3-97CEB89A332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12676" y="1653213"/>
                  <a:ext cx="1751044" cy="504000"/>
                </a:xfrm>
                <a:prstGeom prst="ellipse">
                  <a:avLst/>
                </a:prstGeom>
                <a:blipFill>
                  <a:blip r:embed="rId10"/>
                  <a:stretch>
                    <a:fillRect b="-6977"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E16EFB0-1537-3842-97C3-185AAA2802B0}"/>
                </a:ext>
              </a:extLst>
            </p:cNvPr>
            <p:cNvCxnSpPr>
              <a:cxnSpLocks/>
              <a:stCxn id="35" idx="4"/>
              <a:endCxn id="34" idx="0"/>
            </p:cNvCxnSpPr>
            <p:nvPr/>
          </p:nvCxnSpPr>
          <p:spPr>
            <a:xfrm>
              <a:off x="10188198" y="2157213"/>
              <a:ext cx="0" cy="62914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01A01EDA-C67D-554E-9C81-82A8A83209B6}"/>
                    </a:ext>
                  </a:extLst>
                </p:cNvPr>
                <p:cNvSpPr/>
                <p:nvPr/>
              </p:nvSpPr>
              <p:spPr>
                <a:xfrm>
                  <a:off x="10428731" y="2084192"/>
                  <a:ext cx="526619" cy="35875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01A01EDA-C67D-554E-9C81-82A8A83209B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28731" y="2084192"/>
                  <a:ext cx="526619" cy="358753"/>
                </a:xfrm>
                <a:prstGeom prst="rect">
                  <a:avLst/>
                </a:prstGeom>
                <a:blipFill>
                  <a:blip r:embed="rId11"/>
                  <a:stretch>
                    <a:fillRect b="-3333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087A7E01-5B33-9B4F-962D-132DFF67C04B}"/>
                    </a:ext>
                  </a:extLst>
                </p:cNvPr>
                <p:cNvSpPr/>
                <p:nvPr/>
              </p:nvSpPr>
              <p:spPr>
                <a:xfrm>
                  <a:off x="10424172" y="3219656"/>
                  <a:ext cx="895309" cy="3600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d>
                          </m:sup>
                        </m:sSubSup>
                        <m:r>
                          <a:rPr lang="de-DE" sz="1400" b="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087A7E01-5B33-9B4F-962D-132DFF67C04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24172" y="3219656"/>
                  <a:ext cx="895309" cy="360099"/>
                </a:xfrm>
                <a:prstGeom prst="rect">
                  <a:avLst/>
                </a:prstGeom>
                <a:blipFill>
                  <a:blip r:embed="rId12"/>
                  <a:stretch>
                    <a:fillRect b="-7143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CB11601-6D83-E242-8A87-960A368B9F03}"/>
                </a:ext>
              </a:extLst>
            </p:cNvPr>
            <p:cNvCxnSpPr>
              <a:cxnSpLocks/>
              <a:stCxn id="35" idx="2"/>
              <a:endCxn id="29" idx="6"/>
            </p:cNvCxnSpPr>
            <p:nvPr/>
          </p:nvCxnSpPr>
          <p:spPr>
            <a:xfrm flipH="1">
              <a:off x="9072143" y="1905213"/>
              <a:ext cx="240533" cy="9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A8268AE2-6470-CF4F-BD42-C71121B4A177}"/>
                  </a:ext>
                </a:extLst>
              </p:cNvPr>
              <p:cNvSpPr/>
              <p:nvPr/>
            </p:nvSpPr>
            <p:spPr>
              <a:xfrm>
                <a:off x="7265381" y="4418972"/>
                <a:ext cx="532645" cy="3222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4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d>
                            <m:dPr>
                              <m:ctrlPr>
                                <a:rPr lang="de-DE" sz="1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A8268AE2-6470-CF4F-BD42-C71121B4A1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5381" y="4418972"/>
                <a:ext cx="532645" cy="32226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F15213A-1C6B-9948-B4F5-93C2C5E7CB7C}"/>
                  </a:ext>
                </a:extLst>
              </p:cNvPr>
              <p:cNvSpPr txBox="1"/>
              <p:nvPr/>
            </p:nvSpPr>
            <p:spPr>
              <a:xfrm>
                <a:off x="9454989" y="4688647"/>
                <a:ext cx="766941" cy="380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  <m:sup>
                          <m:d>
                            <m:dPr>
                              <m:ctrlPr>
                                <a:rPr lang="de-DE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F15213A-1C6B-9948-B4F5-93C2C5E7CB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4989" y="4688647"/>
                <a:ext cx="766941" cy="3802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5484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4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512FC-E947-9442-92A0-A88915B6E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Rückschau (</a:t>
            </a:r>
            <a:r>
              <a:rPr lang="de-DE" i="1"/>
              <a:t>hindsight</a:t>
            </a:r>
            <a:r>
              <a:rPr lang="de-DE"/>
              <a:t>): Wieder zurück in der Zeit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D2F8AAA-EB22-0540-A7CA-F4560CC4582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/>
                  <a:t>Rückschau: Anfrage an vergangene Instanzen von Zufallsvariablen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</m:d>
                          </m:sup>
                        </m:sSup>
                      </m:e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0 :</m:t>
                                </m:r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e>
                    </m:d>
                    <m:r>
                      <a:rPr lang="de-DE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Zurückblicken mit dem Wissen von jetzt (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de-DE" dirty="0"/>
                  <a:t>) bezogen auf Evidenz, i.e., </a:t>
                </a:r>
              </a:p>
              <a:p>
                <a:pPr lvl="2"/>
                <a:r>
                  <a:rPr lang="de-DE" dirty="0"/>
                  <a:t>Von der jetzigen Zeitscheibe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de-DE" dirty="0"/>
                  <a:t> rückwärts gehen und die Informationen, die sich zwischen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de-DE" dirty="0"/>
                  <a:t> </a:t>
                </a:r>
                <a:r>
                  <a:rPr lang="de-DE" dirty="0" err="1"/>
                  <a:t>and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de-DE" dirty="0"/>
                  <a:t> angesammelt haben, nach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de-DE" dirty="0"/>
                  <a:t> bringen; dann eine Filterungsanfrage in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de-DE" dirty="0"/>
                  <a:t> beantworten</a:t>
                </a:r>
              </a:p>
              <a:p>
                <a:r>
                  <a:rPr lang="de-DE" dirty="0"/>
                  <a:t>Anfragebeantwortung für Rückschauen</a:t>
                </a:r>
              </a:p>
              <a:p>
                <a:pPr lvl="1"/>
                <a:r>
                  <a:rPr lang="de-DE" dirty="0"/>
                  <a:t>Bewege dich rückwärts in der Zeit bis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Berechne dafür </a:t>
                </a:r>
                <a:r>
                  <a:rPr lang="de-DE" i="1" dirty="0">
                    <a:solidFill>
                      <a:srgbClr val="FFC000"/>
                    </a:solidFill>
                  </a:rPr>
                  <a:t>Rückwärtsnachrichten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d>
                          <m:dPr>
                            <m:ctrlPr>
                              <a:rPr lang="de-DE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 von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𝑖𝑛</m:t>
                        </m:r>
                      </m:sub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bSup>
                  </m:oMath>
                </a14:m>
                <a:r>
                  <a:rPr lang="de-DE" dirty="0"/>
                  <a:t> zu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𝑜𝑢𝑡</m:t>
                        </m:r>
                      </m:sub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sup>
                    </m:sSubSup>
                  </m:oMath>
                </a14:m>
                <a:r>
                  <a:rPr lang="de-DE" dirty="0"/>
                  <a:t> beginnend bei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de-DE" dirty="0"/>
                  <a:t> bis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endParaRPr lang="de-DE" dirty="0"/>
              </a:p>
              <a:p>
                <a:pPr lvl="3"/>
                <a:r>
                  <a:rPr lang="de-DE" dirty="0"/>
                  <a:t>Eine Nachrichten-Phase von der Peripherie zum Zentrum mit </a:t>
                </a:r>
                <a:r>
                  <a:rPr lang="de-DE" i="1" dirty="0"/>
                  <a:t>Incluster</a:t>
                </a:r>
                <a:r>
                  <a:rPr lang="de-DE" dirty="0"/>
                  <a:t> als Zentrum ausreichend</a:t>
                </a:r>
              </a:p>
              <a:p>
                <a:pPr lvl="1"/>
                <a:r>
                  <a:rPr lang="de-DE" dirty="0"/>
                  <a:t>Beantworte Anfrage mit Anfragevariable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 </a:t>
                </a:r>
                <a:r>
                  <a:rPr lang="de-DE" sz="2000" dirty="0"/>
                  <a:t>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p>
                    </m:sSup>
                  </m:oMath>
                </a14:m>
                <a:r>
                  <a:rPr lang="de-DE" sz="2000" dirty="0"/>
                  <a:t> mit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sz="2000" dirty="0"/>
                  <a:t> im Incluster,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de-DE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sz="2000" dirty="0"/>
                  <a:t> im Outcluster</a:t>
                </a:r>
                <a:endParaRPr lang="de-DE" dirty="0"/>
              </a:p>
              <a:p>
                <a:pPr lvl="2"/>
                <a:r>
                  <a:rPr lang="de-DE" dirty="0"/>
                  <a:t>Wenn nur eine Anfrage </a:t>
                </a:r>
              </a:p>
              <a:p>
                <a:pPr lvl="3"/>
                <a:r>
                  <a:rPr lang="de-DE" dirty="0"/>
                  <a:t>Eine Nachrichten-Phase von der Peripherie zu Cluster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p>
                    </m:sSubSup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</m:d>
                      </m:sup>
                    </m:sSup>
                    <m:r>
                      <a:rPr lang="de-DE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bSup>
                      <m:sSubSupPr>
                        <m:ctrlPr>
                          <a:rPr lang="de-DE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p>
                    </m:sSubSup>
                  </m:oMath>
                </a14:m>
                <a:r>
                  <a:rPr lang="de-DE" dirty="0"/>
                  <a:t>, als Zentrum; beantworte Anfrage 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p>
                    </m:sSubSup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Sonst: Vollständigen Nachrichtenversand (zwei Phasen) durchführen; Anfragen beantworten</a:t>
                </a: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D2F8AAA-EB22-0540-A7CA-F4560CC4582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090" b="-328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1C6B42-679D-8947-8C39-AF12392C01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57</a:t>
            </a:fld>
            <a:endParaRPr lang="de-DE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7E2DDE3-8317-964E-96D4-B95218F3405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9B0CED5-6FE5-CA4F-BC34-B5CD0C5838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A5D5BE-F016-9945-BD5A-937B4005AD9C}"/>
              </a:ext>
            </a:extLst>
          </p:cNvPr>
          <p:cNvSpPr txBox="1"/>
          <p:nvPr/>
        </p:nvSpPr>
        <p:spPr>
          <a:xfrm>
            <a:off x="2404535" y="6286226"/>
            <a:ext cx="73949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>
                <a:solidFill>
                  <a:schemeClr val="tx1">
                    <a:lumMod val="60000"/>
                    <a:lumOff val="40000"/>
                  </a:schemeClr>
                </a:solidFill>
              </a:rPr>
              <a:t>Kevin Murphy: Dynamic Bayesian Networks: Representation, Inference and Learning. </a:t>
            </a:r>
            <a:r>
              <a:rPr lang="de-DE" sz="1000" i="1">
                <a:solidFill>
                  <a:schemeClr val="tx1">
                    <a:lumMod val="60000"/>
                    <a:lumOff val="40000"/>
                  </a:schemeClr>
                </a:solidFill>
              </a:rPr>
              <a:t>Dissertation</a:t>
            </a:r>
            <a:r>
              <a:rPr lang="de-DE" sz="1000">
                <a:solidFill>
                  <a:schemeClr val="tx1">
                    <a:lumMod val="60000"/>
                    <a:lumOff val="40000"/>
                  </a:schemeClr>
                </a:solidFill>
              </a:rPr>
              <a:t>, University of California, Berkeley, 2022. </a:t>
            </a:r>
          </a:p>
        </p:txBody>
      </p:sp>
    </p:spTree>
    <p:extLst>
      <p:ext uri="{BB962C8B-B14F-4D97-AF65-F5344CB8AC3E}">
        <p14:creationId xmlns:p14="http://schemas.microsoft.com/office/powerpoint/2010/main" val="34139720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6F512FC-E947-9442-92A0-A88915B6ECB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de-DE" dirty="0"/>
                  <a:t>Rückschau (</a:t>
                </a:r>
                <a:r>
                  <a:rPr lang="en-GB" i="1" dirty="0"/>
                  <a:t>hindsight</a:t>
                </a:r>
                <a:r>
                  <a:rPr lang="de-DE" dirty="0"/>
                  <a:t>): Rückwärtsnachricht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d>
                          <m:dPr>
                            <m:ctrlPr>
                              <a:rPr lang="de-DE" b="1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6F512FC-E947-9442-92A0-A88915B6EC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766" b="-2553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D2F8AAA-EB22-0540-A7CA-F4560CC4582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dirty="0"/>
                  <a:t>Idee: Zeitscheibe unabhängig von der Zukunft machen (Vorwärtsnachricht umgekehrt)</a:t>
                </a:r>
              </a:p>
              <a:p>
                <a:r>
                  <a:rPr lang="de-DE" dirty="0"/>
                  <a:t>Aus der Perspektive von Zeitscheibe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de-DE" dirty="0"/>
                  <a:t> irgendwo in der Sequenz von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de-DE" dirty="0"/>
                  <a:t> bis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Vorwärtsnachricht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d>
                          <m:d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 beinhaltet alle Informationen zu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0 :</m:t>
                            </m:r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</m:d>
                      </m:sup>
                    </m:sSup>
                  </m:oMath>
                </a14:m>
                <a:r>
                  <a:rPr lang="de-DE" dirty="0"/>
                  <a:t> inklusive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0 :</m:t>
                            </m:r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</m:d>
                      </m:sup>
                    </m:sSup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Macht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de-DE" dirty="0"/>
                  <a:t> unabhängig von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Rückwärtsnachricht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d>
                          <m:dPr>
                            <m:ctrlPr>
                              <a:rPr lang="de-DE" b="1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de-DE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 beinhaltet alle Informationen zu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e>
                            </m:d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: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 inklusive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e>
                            </m:d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: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 </a:t>
                </a:r>
              </a:p>
              <a:p>
                <a:pPr lvl="2"/>
                <a:r>
                  <a:rPr lang="de-DE" dirty="0"/>
                  <a:t>Macht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de-DE" dirty="0"/>
                  <a:t> unabhängig von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+1</m:t>
                    </m:r>
                  </m:oMath>
                </a14:m>
                <a:endParaRPr lang="de-DE" dirty="0"/>
              </a:p>
              <a:p>
                <a:endParaRPr lang="de-DE" dirty="0"/>
              </a:p>
              <a:p>
                <a:r>
                  <a:rPr lang="de-DE" dirty="0"/>
                  <a:t>Immer von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𝑖𝑛</m:t>
                        </m:r>
                      </m:sub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bSup>
                  </m:oMath>
                </a14:m>
                <a:r>
                  <a:rPr lang="de-DE" dirty="0"/>
                  <a:t> zu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𝑜𝑢𝑡</m:t>
                        </m:r>
                      </m:sub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sup>
                    </m:sSubSup>
                  </m:oMath>
                </a14:m>
                <a:r>
                  <a:rPr lang="de-DE" dirty="0"/>
                  <a:t> </a:t>
                </a:r>
                <a:br>
                  <a:rPr lang="de-DE" dirty="0"/>
                </a:br>
                <a:r>
                  <a:rPr lang="de-DE" dirty="0"/>
                  <a:t>verschickt, bis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D2F8AAA-EB22-0540-A7CA-F4560CC4582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35" t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1C6B42-679D-8947-8C39-AF12392C01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58</a:t>
            </a:fld>
            <a:endParaRPr lang="de-DE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89B5FA56-C5DA-264E-B4A8-E6E2617EA861}"/>
              </a:ext>
            </a:extLst>
          </p:cNvPr>
          <p:cNvSpPr/>
          <p:nvPr/>
        </p:nvSpPr>
        <p:spPr>
          <a:xfrm>
            <a:off x="5508999" y="3720934"/>
            <a:ext cx="5146256" cy="21849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4159E4C9-85CA-754E-84D5-343BD6FFF029}"/>
              </a:ext>
            </a:extLst>
          </p:cNvPr>
          <p:cNvSpPr/>
          <p:nvPr/>
        </p:nvSpPr>
        <p:spPr>
          <a:xfrm>
            <a:off x="10655255" y="3720934"/>
            <a:ext cx="1188746" cy="21849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64307535-8B1A-FD45-AD69-B7FCB90C1C0C}"/>
              </a:ext>
            </a:extLst>
          </p:cNvPr>
          <p:cNvSpPr/>
          <p:nvPr/>
        </p:nvSpPr>
        <p:spPr>
          <a:xfrm>
            <a:off x="4378036" y="3720614"/>
            <a:ext cx="1130963" cy="21868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CFB8C8-91CC-4948-9F8D-D9FE6CFAF13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E55EE2-0E51-1C4C-85BC-6712446B9E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7A99E707-0F80-EF44-BE61-C3553042F696}"/>
                  </a:ext>
                </a:extLst>
              </p:cNvPr>
              <p:cNvSpPr/>
              <p:nvPr/>
            </p:nvSpPr>
            <p:spPr>
              <a:xfrm>
                <a:off x="4299159" y="4012695"/>
                <a:ext cx="634148" cy="3879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d>
                            <m:dPr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7A99E707-0F80-EF44-BE61-C3553042F6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9159" y="4012695"/>
                <a:ext cx="634148" cy="38792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C9334D4-87CB-7741-92DB-C76E7AA4E635}"/>
              </a:ext>
            </a:extLst>
          </p:cNvPr>
          <p:cNvCxnSpPr>
            <a:cxnSpLocks/>
            <a:stCxn id="55" idx="3"/>
            <a:endCxn id="66" idx="2"/>
          </p:cNvCxnSpPr>
          <p:nvPr/>
        </p:nvCxnSpPr>
        <p:spPr>
          <a:xfrm>
            <a:off x="4933307" y="4206659"/>
            <a:ext cx="1302893" cy="901"/>
          </a:xfrm>
          <a:prstGeom prst="line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DBBC0FBB-DC07-724E-AB59-E8590E6DE43A}"/>
                  </a:ext>
                </a:extLst>
              </p:cNvPr>
              <p:cNvSpPr/>
              <p:nvPr/>
            </p:nvSpPr>
            <p:spPr>
              <a:xfrm>
                <a:off x="5187325" y="3693031"/>
                <a:ext cx="793872" cy="5522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4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𝐸𝑝𝑖𝑑</m:t>
                          </m:r>
                        </m:e>
                        <m:sup>
                          <m:d>
                            <m:dPr>
                              <m:ctrlPr>
                                <a:rPr lang="de-DE" sz="14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sz="1400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𝑆𝑖𝑐𝑘</m:t>
                          </m:r>
                        </m:e>
                        <m:sup>
                          <m:d>
                            <m:dPr>
                              <m:ctrlPr>
                                <a:rPr lang="de-DE" sz="14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sz="1400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DBBC0FBB-DC07-724E-AB59-E8590E6DE4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7325" y="3693031"/>
                <a:ext cx="793872" cy="55220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14E2FF79-BE2C-A342-96A3-8A24965783B5}"/>
                  </a:ext>
                </a:extLst>
              </p:cNvPr>
              <p:cNvSpPr/>
              <p:nvPr/>
            </p:nvSpPr>
            <p:spPr>
              <a:xfrm>
                <a:off x="10282035" y="3720934"/>
                <a:ext cx="793872" cy="5522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4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𝐸𝑝𝑖𝑑</m:t>
                          </m:r>
                        </m:e>
                        <m:sup>
                          <m:d>
                            <m:dPr>
                              <m:ctrlPr>
                                <a:rPr lang="de-DE" sz="14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sz="1400" i="1" dirty="0">
                  <a:solidFill>
                    <a:srgbClr val="FFC000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𝑆𝑖𝑐𝑘</m:t>
                          </m:r>
                        </m:e>
                        <m:sup>
                          <m:d>
                            <m:dPr>
                              <m:ctrlPr>
                                <a:rPr lang="de-DE" sz="14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sz="1400" i="1" dirty="0">
                  <a:solidFill>
                    <a:srgbClr val="FFC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14E2FF79-BE2C-A342-96A3-8A24965783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2035" y="3720934"/>
                <a:ext cx="793872" cy="55220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A616137A-7C8B-D84D-BCA7-082DC9B22302}"/>
                  </a:ext>
                </a:extLst>
              </p:cNvPr>
              <p:cNvSpPr/>
              <p:nvPr/>
            </p:nvSpPr>
            <p:spPr>
              <a:xfrm>
                <a:off x="11301295" y="4012696"/>
                <a:ext cx="634148" cy="3879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d>
                            <m:dPr>
                              <m:ctrlP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A616137A-7C8B-D84D-BCA7-082DC9B223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1295" y="4012696"/>
                <a:ext cx="634148" cy="387927"/>
              </a:xfrm>
              <a:prstGeom prst="rect">
                <a:avLst/>
              </a:prstGeom>
              <a:blipFill>
                <a:blip r:embed="rId7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6EC9D707-A1B1-1A4A-92DD-8B0CE309FC61}"/>
              </a:ext>
            </a:extLst>
          </p:cNvPr>
          <p:cNvCxnSpPr>
            <a:cxnSpLocks/>
            <a:stCxn id="72" idx="6"/>
            <a:endCxn id="63" idx="1"/>
          </p:cNvCxnSpPr>
          <p:nvPr/>
        </p:nvCxnSpPr>
        <p:spPr>
          <a:xfrm>
            <a:off x="9928053" y="4206660"/>
            <a:ext cx="1373242" cy="0"/>
          </a:xfrm>
          <a:prstGeom prst="line">
            <a:avLst/>
          </a:prstGeom>
          <a:ln w="28575">
            <a:solidFill>
              <a:srgbClr val="FFC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8239D01-0E79-FB48-9B46-E08445C1775A}"/>
              </a:ext>
            </a:extLst>
          </p:cNvPr>
          <p:cNvGrpSpPr/>
          <p:nvPr/>
        </p:nvGrpSpPr>
        <p:grpSpPr>
          <a:xfrm>
            <a:off x="6074522" y="3954660"/>
            <a:ext cx="4109292" cy="1953708"/>
            <a:chOff x="7210189" y="1653213"/>
            <a:chExt cx="4109292" cy="19537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79CC85B5-8360-5545-BE2F-30063E8FBAD1}"/>
                    </a:ext>
                  </a:extLst>
                </p:cNvPr>
                <p:cNvSpPr/>
                <p:nvPr/>
              </p:nvSpPr>
              <p:spPr>
                <a:xfrm>
                  <a:off x="7371867" y="1654113"/>
                  <a:ext cx="1700276" cy="504000"/>
                </a:xfrm>
                <a:prstGeom prst="ellipse">
                  <a:avLst/>
                </a:prstGeom>
                <a:solidFill>
                  <a:schemeClr val="accent5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i="1" dirty="0">
                    <a:solidFill>
                      <a:schemeClr val="bg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     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79CC85B5-8360-5545-BE2F-30063E8FBAD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71867" y="1654113"/>
                  <a:ext cx="1700276" cy="504000"/>
                </a:xfrm>
                <a:prstGeom prst="ellipse">
                  <a:avLst/>
                </a:prstGeom>
                <a:blipFill>
                  <a:blip r:embed="rId8"/>
                  <a:stretch>
                    <a:fillRect b="-6977"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EF987C1F-25BD-654C-848E-8EAEFB645E74}"/>
                    </a:ext>
                  </a:extLst>
                </p:cNvPr>
                <p:cNvSpPr/>
                <p:nvPr/>
              </p:nvSpPr>
              <p:spPr>
                <a:xfrm>
                  <a:off x="8328594" y="2147134"/>
                  <a:ext cx="392030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</m:oMath>
                    </m:oMathPara>
                  </a14:m>
                  <a:endParaRPr lang="de-DE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EF987C1F-25BD-654C-848E-8EAEFB645E7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8594" y="2147134"/>
                  <a:ext cx="392030" cy="307777"/>
                </a:xfrm>
                <a:prstGeom prst="rect">
                  <a:avLst/>
                </a:prstGeom>
                <a:blipFill>
                  <a:blip r:embed="rId9"/>
                  <a:stretch>
                    <a:fillRect b="-3846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F9CDB420-E9AE-7943-A13C-FE7BD9554B9A}"/>
                    </a:ext>
                  </a:extLst>
                </p:cNvPr>
                <p:cNvSpPr txBox="1"/>
                <p:nvPr/>
              </p:nvSpPr>
              <p:spPr>
                <a:xfrm>
                  <a:off x="7210189" y="2046072"/>
                  <a:ext cx="629083" cy="4414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F9CDB420-E9AE-7943-A13C-FE7BD9554B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10189" y="2046072"/>
                  <a:ext cx="629083" cy="441403"/>
                </a:xfrm>
                <a:prstGeom prst="rect">
                  <a:avLst/>
                </a:prstGeom>
                <a:blipFill>
                  <a:blip r:embed="rId10"/>
                  <a:stretch>
                    <a:fillRect b="-5556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50687003-A6DD-1242-AD6A-25BF54ADB005}"/>
                    </a:ext>
                  </a:extLst>
                </p:cNvPr>
                <p:cNvSpPr txBox="1"/>
                <p:nvPr/>
              </p:nvSpPr>
              <p:spPr>
                <a:xfrm>
                  <a:off x="9111622" y="2050507"/>
                  <a:ext cx="678006" cy="4347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1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1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𝑜𝑢𝑡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dirty="0">
                    <a:solidFill>
                      <a:schemeClr val="accent6"/>
                    </a:solidFill>
                  </a:endParaRPr>
                </a:p>
              </p:txBody>
            </p:sp>
          </mc:Choice>
          <mc:Fallback xmlns="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50687003-A6DD-1242-AD6A-25BF54ADB00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11622" y="2050507"/>
                  <a:ext cx="678006" cy="434734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5524EF81-C00F-E44A-AE8E-FD9216D87CF7}"/>
                    </a:ext>
                  </a:extLst>
                </p:cNvPr>
                <p:cNvSpPr txBox="1"/>
                <p:nvPr/>
              </p:nvSpPr>
              <p:spPr>
                <a:xfrm>
                  <a:off x="9126993" y="3170519"/>
                  <a:ext cx="629082" cy="43640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5524EF81-C00F-E44A-AE8E-FD9216D87C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26993" y="3170519"/>
                  <a:ext cx="629082" cy="436402"/>
                </a:xfrm>
                <a:prstGeom prst="rect">
                  <a:avLst/>
                </a:prstGeom>
                <a:blipFill>
                  <a:blip r:embed="rId12"/>
                  <a:stretch>
                    <a:fillRect b="-285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4F81501A-AAA8-A84C-9EBE-DEA11A3CFEE4}"/>
                    </a:ext>
                  </a:extLst>
                </p:cNvPr>
                <p:cNvSpPr/>
                <p:nvPr/>
              </p:nvSpPr>
              <p:spPr>
                <a:xfrm>
                  <a:off x="9312675" y="2786354"/>
                  <a:ext cx="1751045" cy="504000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  <m:r>
                          <a:rPr lang="de-DE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 </m:t>
                        </m:r>
                        <m:sSup>
                          <m:sSupPr>
                            <m:ctrlP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𝑇𝑟</m:t>
                            </m:r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4F81501A-AAA8-A84C-9EBE-DEA11A3CFEE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12675" y="2786354"/>
                  <a:ext cx="1751045" cy="504000"/>
                </a:xfrm>
                <a:prstGeom prst="ellipse">
                  <a:avLst/>
                </a:prstGeom>
                <a:blipFill>
                  <a:blip r:embed="rId13"/>
                  <a:stretch>
                    <a:fillRect b="-7143"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83D968CD-AC55-CC4C-8D0C-746FA20A78E5}"/>
                    </a:ext>
                  </a:extLst>
                </p:cNvPr>
                <p:cNvSpPr/>
                <p:nvPr/>
              </p:nvSpPr>
              <p:spPr>
                <a:xfrm>
                  <a:off x="9312676" y="1653213"/>
                  <a:ext cx="1751044" cy="504000"/>
                </a:xfrm>
                <a:prstGeom prst="ellipse">
                  <a:avLst/>
                </a:prstGeom>
                <a:solidFill>
                  <a:schemeClr val="accent6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i="1" dirty="0">
                    <a:solidFill>
                      <a:schemeClr val="bg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     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𝑇𝑟𝑎𝑣𝑒𝑙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83D968CD-AC55-CC4C-8D0C-746FA20A78E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12676" y="1653213"/>
                  <a:ext cx="1751044" cy="504000"/>
                </a:xfrm>
                <a:prstGeom prst="ellipse">
                  <a:avLst/>
                </a:prstGeom>
                <a:blipFill>
                  <a:blip r:embed="rId14"/>
                  <a:stretch>
                    <a:fillRect b="-6977"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6022337-9B36-344C-BFCF-1ACB0C36CE23}"/>
                </a:ext>
              </a:extLst>
            </p:cNvPr>
            <p:cNvCxnSpPr>
              <a:cxnSpLocks/>
              <a:stCxn id="72" idx="4"/>
              <a:endCxn id="71" idx="0"/>
            </p:cNvCxnSpPr>
            <p:nvPr/>
          </p:nvCxnSpPr>
          <p:spPr>
            <a:xfrm>
              <a:off x="10188198" y="2157213"/>
              <a:ext cx="0" cy="62914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27E0330C-A265-824E-9947-7DCBEFB27451}"/>
                    </a:ext>
                  </a:extLst>
                </p:cNvPr>
                <p:cNvSpPr/>
                <p:nvPr/>
              </p:nvSpPr>
              <p:spPr>
                <a:xfrm>
                  <a:off x="10428731" y="2084192"/>
                  <a:ext cx="526619" cy="35875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27E0330C-A265-824E-9947-7DCBEFB2745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28731" y="2084192"/>
                  <a:ext cx="526619" cy="358753"/>
                </a:xfrm>
                <a:prstGeom prst="rect">
                  <a:avLst/>
                </a:prstGeom>
                <a:blipFill>
                  <a:blip r:embed="rId15"/>
                  <a:stretch>
                    <a:fillRect b="-3333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B8B918E0-1D51-FD49-8E84-DE01623848BC}"/>
                    </a:ext>
                  </a:extLst>
                </p:cNvPr>
                <p:cNvSpPr/>
                <p:nvPr/>
              </p:nvSpPr>
              <p:spPr>
                <a:xfrm>
                  <a:off x="10424172" y="3219656"/>
                  <a:ext cx="895309" cy="3600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bSup>
                        <m:r>
                          <a:rPr lang="de-DE" sz="1400" b="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B8B918E0-1D51-FD49-8E84-DE01623848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24172" y="3219656"/>
                  <a:ext cx="895309" cy="360099"/>
                </a:xfrm>
                <a:prstGeom prst="rect">
                  <a:avLst/>
                </a:prstGeom>
                <a:blipFill>
                  <a:blip r:embed="rId16"/>
                  <a:stretch>
                    <a:fillRect b="-689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96B68B6E-E057-EB4B-A395-043741FAB88E}"/>
                </a:ext>
              </a:extLst>
            </p:cNvPr>
            <p:cNvCxnSpPr>
              <a:cxnSpLocks/>
              <a:stCxn id="72" idx="2"/>
              <a:endCxn id="66" idx="6"/>
            </p:cNvCxnSpPr>
            <p:nvPr/>
          </p:nvCxnSpPr>
          <p:spPr>
            <a:xfrm flipH="1">
              <a:off x="9072143" y="1905213"/>
              <a:ext cx="240533" cy="9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1757716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6F512FC-E947-9442-92A0-A88915B6ECB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de-DE" dirty="0"/>
                  <a:t>Rückschau (</a:t>
                </a:r>
                <a:r>
                  <a:rPr lang="en-GB" i="1" dirty="0"/>
                  <a:t>hindsight</a:t>
                </a:r>
                <a:r>
                  <a:rPr lang="de-DE" dirty="0"/>
                  <a:t>): Rückwärtsnachricht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6F512FC-E947-9442-92A0-A88915B6EC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766" b="-2553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D2F8AAA-EB22-0540-A7CA-F4560CC4582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dirty="0"/>
                  <a:t>Berechnung</a:t>
                </a:r>
              </a:p>
              <a:p>
                <a:pPr lvl="1"/>
                <a:r>
                  <a:rPr lang="de-DE" dirty="0"/>
                  <a:t>Eliminiere alle Nichtseparator-Variablen zwischen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𝑖𝑛</m:t>
                        </m:r>
                      </m:sub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bSup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𝑜𝑢𝑡</m:t>
                        </m:r>
                      </m:sub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sup>
                    </m:sSubSup>
                  </m:oMath>
                </a14:m>
                <a:r>
                  <a:rPr lang="de-DE" dirty="0"/>
                  <a:t> aus dem lokalen Modell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𝑖𝑛</m:t>
                        </m:r>
                      </m:sub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bSup>
                  </m:oMath>
                </a14:m>
                <a:r>
                  <a:rPr lang="de-DE" dirty="0"/>
                  <a:t> und den eingehenden Nachrichten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𝑖𝑛</m:t>
                        </m:r>
                      </m:sub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bSup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Für Rückwärtsnachricht nicht Vorwärtsnachricht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 berücksichtigen, da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 von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𝑜𝑢𝑡</m:t>
                        </m:r>
                      </m:sub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sup>
                    </m:sSubSup>
                  </m:oMath>
                </a14:m>
                <a:r>
                  <a:rPr lang="de-DE" dirty="0"/>
                  <a:t> kam </a:t>
                </a:r>
              </a:p>
              <a:p>
                <a:pPr lvl="3"/>
                <a:r>
                  <a:rPr lang="de-DE" dirty="0"/>
                  <a:t>Diese Information schon in Zeitscheibe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vorhanden</a:t>
                </a:r>
              </a:p>
              <a:p>
                <a:r>
                  <a:rPr lang="de-DE" dirty="0"/>
                  <a:t>Beispiel: </a:t>
                </a:r>
              </a:p>
              <a:p>
                <a:pPr lvl="1"/>
                <a:r>
                  <a:rPr lang="de-DE" dirty="0"/>
                  <a:t>Aktuelle Zeitscheibe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de-DE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Berechne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 durch Eliminierung </a:t>
                </a:r>
                <a:br>
                  <a:rPr lang="de-DE" dirty="0"/>
                </a:br>
                <a:r>
                  <a:rPr lang="de-DE" dirty="0"/>
                  <a:t>von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e>
                      <m:sup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 aus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𝑜𝑢𝑡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  <m:sup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sup>
                    </m:sSubSup>
                  </m:oMath>
                </a14:m>
                <a:r>
                  <a:rPr lang="de-DE" dirty="0"/>
                  <a:t> </a:t>
                </a:r>
              </a:p>
              <a:p>
                <a:pPr lvl="2"/>
                <a:r>
                  <a:rPr lang="de-DE" dirty="0"/>
                  <a:t>Ohne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d>
                          <m:d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sup>
                    </m:sSup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D2F8AAA-EB22-0540-A7CA-F4560CC4582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35" t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1C6B42-679D-8947-8C39-AF12392C01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59</a:t>
            </a:fld>
            <a:endParaRPr lang="en-GB"/>
          </a:p>
        </p:txBody>
      </p:sp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48BD2CEB-7EC5-904E-B23B-213A07356EF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9A7BE349-543D-9643-A4E9-D6A215FFB3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31D3DD4-A6FC-8441-84E0-E6835DC8178D}"/>
              </a:ext>
            </a:extLst>
          </p:cNvPr>
          <p:cNvCxnSpPr>
            <a:cxnSpLocks/>
            <a:stCxn id="66" idx="6"/>
            <a:endCxn id="52" idx="2"/>
          </p:cNvCxnSpPr>
          <p:nvPr/>
        </p:nvCxnSpPr>
        <p:spPr>
          <a:xfrm>
            <a:off x="6852713" y="4171484"/>
            <a:ext cx="885484" cy="9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C7E499A9-1F59-C843-B094-AB36E7C1FCC5}"/>
                  </a:ext>
                </a:extLst>
              </p:cNvPr>
              <p:cNvSpPr/>
              <p:nvPr/>
            </p:nvSpPr>
            <p:spPr>
              <a:xfrm>
                <a:off x="6893557" y="3667707"/>
                <a:ext cx="793872" cy="5522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𝐸𝑝𝑖𝑑</m:t>
                          </m:r>
                        </m:e>
                        <m:sup>
                          <m:d>
                            <m:dPr>
                              <m:ctrlPr>
                                <a:rPr lang="de-DE" sz="14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sz="1400" i="1" dirty="0">
                  <a:solidFill>
                    <a:srgbClr val="FFC000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𝑆𝑖𝑐𝑘</m:t>
                          </m:r>
                        </m:e>
                        <m:sup>
                          <m:d>
                            <m:dPr>
                              <m:ctrlPr>
                                <a:rPr lang="de-DE" sz="14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sz="1400" i="1" dirty="0">
                  <a:solidFill>
                    <a:srgbClr val="FFC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C7E499A9-1F59-C843-B094-AB36E7C1FC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3557" y="3667707"/>
                <a:ext cx="793872" cy="55220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89D535D3-0314-824A-9FB8-AEFAA3AAA0E3}"/>
                  </a:ext>
                </a:extLst>
              </p:cNvPr>
              <p:cNvSpPr/>
              <p:nvPr/>
            </p:nvSpPr>
            <p:spPr>
              <a:xfrm>
                <a:off x="8188790" y="4743886"/>
                <a:ext cx="631263" cy="3879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d>
                            <m:dPr>
                              <m:ctrlP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89D535D3-0314-824A-9FB8-AEFAA3AAA0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8790" y="4743886"/>
                <a:ext cx="631263" cy="387927"/>
              </a:xfrm>
              <a:prstGeom prst="rect">
                <a:avLst/>
              </a:prstGeom>
              <a:blipFill>
                <a:blip r:embed="rId5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BF1B8204-5FB9-F94C-8057-1A8F8F843CCA}"/>
              </a:ext>
            </a:extLst>
          </p:cNvPr>
          <p:cNvCxnSpPr>
            <a:cxnSpLocks/>
            <a:stCxn id="48" idx="1"/>
          </p:cNvCxnSpPr>
          <p:nvPr/>
        </p:nvCxnSpPr>
        <p:spPr>
          <a:xfrm flipH="1">
            <a:off x="6481033" y="4937850"/>
            <a:ext cx="1707757" cy="0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43F0DC12-AC23-6B4F-A6F8-36DB7F52BA88}"/>
                  </a:ext>
                </a:extLst>
              </p:cNvPr>
              <p:cNvSpPr txBox="1"/>
              <p:nvPr/>
            </p:nvSpPr>
            <p:spPr>
              <a:xfrm>
                <a:off x="11093881" y="4382063"/>
                <a:ext cx="708592" cy="3763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3,</m:t>
                          </m:r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  <m:sup>
                          <m:d>
                            <m:dPr>
                              <m:ctrlPr>
                                <a:rPr lang="de-DE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43F0DC12-AC23-6B4F-A6F8-36DB7F52BA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3881" y="4382063"/>
                <a:ext cx="708592" cy="37638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1" name="Group 50">
            <a:extLst>
              <a:ext uri="{FF2B5EF4-FFF2-40B4-BE49-F238E27FC236}">
                <a16:creationId xmlns:a16="http://schemas.microsoft.com/office/drawing/2014/main" id="{C6572C48-DDB1-CF49-BFFE-01E3FFCC437F}"/>
              </a:ext>
            </a:extLst>
          </p:cNvPr>
          <p:cNvGrpSpPr/>
          <p:nvPr/>
        </p:nvGrpSpPr>
        <p:grpSpPr>
          <a:xfrm>
            <a:off x="7576519" y="3919484"/>
            <a:ext cx="4109292" cy="1953708"/>
            <a:chOff x="7210189" y="1653213"/>
            <a:chExt cx="4109292" cy="19537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CED174E4-C840-354E-AFC6-0D2332C9E2C1}"/>
                    </a:ext>
                  </a:extLst>
                </p:cNvPr>
                <p:cNvSpPr/>
                <p:nvPr/>
              </p:nvSpPr>
              <p:spPr>
                <a:xfrm>
                  <a:off x="7371867" y="1654113"/>
                  <a:ext cx="1700276" cy="504000"/>
                </a:xfrm>
                <a:prstGeom prst="ellipse">
                  <a:avLst/>
                </a:prstGeom>
                <a:solidFill>
                  <a:schemeClr val="accent5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i="1" dirty="0">
                    <a:solidFill>
                      <a:schemeClr val="bg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     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CED174E4-C840-354E-AFC6-0D2332C9E2C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71867" y="1654113"/>
                  <a:ext cx="1700276" cy="504000"/>
                </a:xfrm>
                <a:prstGeom prst="ellipse">
                  <a:avLst/>
                </a:prstGeom>
                <a:blipFill>
                  <a:blip r:embed="rId7"/>
                  <a:stretch>
                    <a:fillRect b="-7143"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D2062919-FA61-0C4F-B970-1314DFE0A941}"/>
                    </a:ext>
                  </a:extLst>
                </p:cNvPr>
                <p:cNvSpPr/>
                <p:nvPr/>
              </p:nvSpPr>
              <p:spPr>
                <a:xfrm>
                  <a:off x="8328594" y="2147134"/>
                  <a:ext cx="392030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</m:oMath>
                    </m:oMathPara>
                  </a14:m>
                  <a:endParaRPr lang="de-DE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D2062919-FA61-0C4F-B970-1314DFE0A94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8594" y="2147134"/>
                  <a:ext cx="392030" cy="307777"/>
                </a:xfrm>
                <a:prstGeom prst="rect">
                  <a:avLst/>
                </a:prstGeom>
                <a:blipFill>
                  <a:blip r:embed="rId8"/>
                  <a:stretch>
                    <a:fillRect b="-416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7B1CF020-1854-3545-AA3E-3EC38BA5B381}"/>
                    </a:ext>
                  </a:extLst>
                </p:cNvPr>
                <p:cNvSpPr txBox="1"/>
                <p:nvPr/>
              </p:nvSpPr>
              <p:spPr>
                <a:xfrm>
                  <a:off x="7210189" y="2046072"/>
                  <a:ext cx="629083" cy="4414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7B1CF020-1854-3545-AA3E-3EC38BA5B3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10189" y="2046072"/>
                  <a:ext cx="629083" cy="441403"/>
                </a:xfrm>
                <a:prstGeom prst="rect">
                  <a:avLst/>
                </a:prstGeom>
                <a:blipFill>
                  <a:blip r:embed="rId9"/>
                  <a:stretch>
                    <a:fillRect b="-5714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8D4580C9-FC53-8C45-BB10-E8AEC2DE7627}"/>
                    </a:ext>
                  </a:extLst>
                </p:cNvPr>
                <p:cNvSpPr txBox="1"/>
                <p:nvPr/>
              </p:nvSpPr>
              <p:spPr>
                <a:xfrm>
                  <a:off x="9111622" y="2050507"/>
                  <a:ext cx="678006" cy="4347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1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1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𝑜𝑢𝑡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dirty="0">
                    <a:solidFill>
                      <a:schemeClr val="accent6"/>
                    </a:solidFill>
                  </a:endParaRPr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8D4580C9-FC53-8C45-BB10-E8AEC2DE76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11622" y="2050507"/>
                  <a:ext cx="678006" cy="43473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E12B42B6-95CC-FE4A-A4C9-40840E4466ED}"/>
                    </a:ext>
                  </a:extLst>
                </p:cNvPr>
                <p:cNvSpPr txBox="1"/>
                <p:nvPr/>
              </p:nvSpPr>
              <p:spPr>
                <a:xfrm>
                  <a:off x="9126993" y="3170519"/>
                  <a:ext cx="629082" cy="43640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E12B42B6-95CC-FE4A-A4C9-40840E4466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26993" y="3170519"/>
                  <a:ext cx="629082" cy="436402"/>
                </a:xfrm>
                <a:prstGeom prst="rect">
                  <a:avLst/>
                </a:prstGeom>
                <a:blipFill>
                  <a:blip r:embed="rId11"/>
                  <a:stretch>
                    <a:fillRect b="-285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FBAA343A-65FB-9346-9931-8C497F203A62}"/>
                    </a:ext>
                  </a:extLst>
                </p:cNvPr>
                <p:cNvSpPr/>
                <p:nvPr/>
              </p:nvSpPr>
              <p:spPr>
                <a:xfrm>
                  <a:off x="9312675" y="2786354"/>
                  <a:ext cx="1751045" cy="504000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d>
                          </m:sup>
                        </m:sSup>
                        <m:r>
                          <a:rPr lang="de-DE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 </m:t>
                        </m:r>
                        <m:sSup>
                          <m:sSupPr>
                            <m:ctrlP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𝑇𝑟</m:t>
                            </m:r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FBAA343A-65FB-9346-9931-8C497F203A6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12675" y="2786354"/>
                  <a:ext cx="1751045" cy="504000"/>
                </a:xfrm>
                <a:prstGeom prst="ellipse">
                  <a:avLst/>
                </a:prstGeom>
                <a:blipFill>
                  <a:blip r:embed="rId12"/>
                  <a:stretch>
                    <a:fillRect b="-6977"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DEC4093D-573F-474F-BB6C-34EFBA9637E7}"/>
                    </a:ext>
                  </a:extLst>
                </p:cNvPr>
                <p:cNvSpPr/>
                <p:nvPr/>
              </p:nvSpPr>
              <p:spPr>
                <a:xfrm>
                  <a:off x="9312676" y="1653213"/>
                  <a:ext cx="1751044" cy="504000"/>
                </a:xfrm>
                <a:prstGeom prst="ellipse">
                  <a:avLst/>
                </a:prstGeom>
                <a:solidFill>
                  <a:schemeClr val="accent6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d>
                          </m:sup>
                        </m:sSup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i="1" dirty="0">
                    <a:solidFill>
                      <a:schemeClr val="bg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     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𝑇𝑟𝑎𝑣𝑒𝑙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DEC4093D-573F-474F-BB6C-34EFBA9637E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12676" y="1653213"/>
                  <a:ext cx="1751044" cy="504000"/>
                </a:xfrm>
                <a:prstGeom prst="ellipse">
                  <a:avLst/>
                </a:prstGeom>
                <a:blipFill>
                  <a:blip r:embed="rId13"/>
                  <a:stretch>
                    <a:fillRect b="-7143"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10078AAB-0F1D-B249-A378-DB14CE030BD2}"/>
                </a:ext>
              </a:extLst>
            </p:cNvPr>
            <p:cNvCxnSpPr>
              <a:cxnSpLocks/>
              <a:stCxn id="58" idx="4"/>
              <a:endCxn id="57" idx="0"/>
            </p:cNvCxnSpPr>
            <p:nvPr/>
          </p:nvCxnSpPr>
          <p:spPr>
            <a:xfrm>
              <a:off x="10188198" y="2157213"/>
              <a:ext cx="0" cy="62914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057EC11B-2189-5E45-97AF-EF35132092F4}"/>
                    </a:ext>
                  </a:extLst>
                </p:cNvPr>
                <p:cNvSpPr/>
                <p:nvPr/>
              </p:nvSpPr>
              <p:spPr>
                <a:xfrm>
                  <a:off x="10428731" y="2084192"/>
                  <a:ext cx="526619" cy="35875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057EC11B-2189-5E45-97AF-EF35132092F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28731" y="2084192"/>
                  <a:ext cx="526619" cy="358753"/>
                </a:xfrm>
                <a:prstGeom prst="rect">
                  <a:avLst/>
                </a:prstGeom>
                <a:blipFill>
                  <a:blip r:embed="rId14"/>
                  <a:stretch>
                    <a:fillRect b="-3448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8FF3F17A-7D32-7140-A074-5229EC690337}"/>
                    </a:ext>
                  </a:extLst>
                </p:cNvPr>
                <p:cNvSpPr/>
                <p:nvPr/>
              </p:nvSpPr>
              <p:spPr>
                <a:xfrm>
                  <a:off x="10424172" y="3219656"/>
                  <a:ext cx="895309" cy="3600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d>
                          </m:sup>
                        </m:sSubSup>
                        <m:r>
                          <a:rPr lang="de-DE" sz="1400" b="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8FF3F17A-7D32-7140-A074-5229EC69033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24172" y="3219656"/>
                  <a:ext cx="895309" cy="360099"/>
                </a:xfrm>
                <a:prstGeom prst="rect">
                  <a:avLst/>
                </a:prstGeom>
                <a:blipFill>
                  <a:blip r:embed="rId15"/>
                  <a:stretch>
                    <a:fillRect b="-7143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D759246-89B6-9845-BAD3-C789AF486081}"/>
                </a:ext>
              </a:extLst>
            </p:cNvPr>
            <p:cNvCxnSpPr>
              <a:cxnSpLocks/>
              <a:stCxn id="58" idx="2"/>
              <a:endCxn id="52" idx="6"/>
            </p:cNvCxnSpPr>
            <p:nvPr/>
          </p:nvCxnSpPr>
          <p:spPr>
            <a:xfrm flipH="1">
              <a:off x="9072143" y="1905213"/>
              <a:ext cx="240533" cy="9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6228CA19-A406-7840-9F4B-3036FC6701C0}"/>
                  </a:ext>
                </a:extLst>
              </p:cNvPr>
              <p:cNvSpPr/>
              <p:nvPr/>
            </p:nvSpPr>
            <p:spPr>
              <a:xfrm>
                <a:off x="8891305" y="4427711"/>
                <a:ext cx="532645" cy="3222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4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d>
                            <m:dPr>
                              <m:ctrlPr>
                                <a:rPr lang="de-DE" sz="1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6228CA19-A406-7840-9F4B-3036FC6701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1305" y="4427711"/>
                <a:ext cx="532645" cy="32226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2D801294-1137-F843-A4BC-48694CD393CB}"/>
                  </a:ext>
                </a:extLst>
              </p:cNvPr>
              <p:cNvSpPr txBox="1"/>
              <p:nvPr/>
            </p:nvSpPr>
            <p:spPr>
              <a:xfrm>
                <a:off x="11077059" y="4691464"/>
                <a:ext cx="766941" cy="380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  <m:sup>
                          <m:d>
                            <m:dPr>
                              <m:ctrlPr>
                                <a:rPr lang="de-DE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2D801294-1137-F843-A4BC-48694CD393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77059" y="4691464"/>
                <a:ext cx="766941" cy="3802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4C7979E4-4DBC-5648-9EEF-FC99574BCA7E}"/>
                  </a:ext>
                </a:extLst>
              </p:cNvPr>
              <p:cNvSpPr txBox="1"/>
              <p:nvPr/>
            </p:nvSpPr>
            <p:spPr>
              <a:xfrm>
                <a:off x="4900615" y="4316778"/>
                <a:ext cx="678006" cy="4347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  <m:sup>
                          <m:d>
                            <m:dPr>
                              <m:ctrlPr>
                                <a:rPr lang="de-DE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de-DE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4C7979E4-4DBC-5648-9EEF-FC99574BCA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0615" y="4316778"/>
                <a:ext cx="678006" cy="434734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F7235F1E-5698-6247-B6B4-4D68D5326C41}"/>
                  </a:ext>
                </a:extLst>
              </p:cNvPr>
              <p:cNvSpPr/>
              <p:nvPr/>
            </p:nvSpPr>
            <p:spPr>
              <a:xfrm>
                <a:off x="5101669" y="3919484"/>
                <a:ext cx="1751044" cy="504000"/>
              </a:xfrm>
              <a:prstGeom prst="ellipse">
                <a:avLst/>
              </a:prstGeom>
              <a:solidFill>
                <a:schemeClr val="accent6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p>
                        <m:sSupPr>
                          <m:ctrlPr>
                            <a:rPr lang="de-DE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𝐸𝑝𝑖𝑑</m:t>
                          </m:r>
                        </m:e>
                        <m:sup>
                          <m:d>
                            <m:dPr>
                              <m:ctrlPr>
                                <a:rPr lang="de-DE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  <m:r>
                        <a:rPr lang="de-DE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de-DE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𝑆𝑖𝑐𝑘</m:t>
                          </m:r>
                        </m:e>
                        <m:sup>
                          <m:d>
                            <m:dPr>
                              <m:ctrlPr>
                                <a:rPr lang="de-DE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sz="1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       </m:t>
                      </m:r>
                      <m:sSup>
                        <m:sSupPr>
                          <m:ctrlPr>
                            <a:rPr lang="de-DE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𝑇𝑟𝑎𝑣𝑒𝑙</m:t>
                          </m:r>
                        </m:e>
                        <m:sup>
                          <m:d>
                            <m:dPr>
                              <m:ctrlPr>
                                <a:rPr lang="de-DE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sz="1400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F7235F1E-5698-6247-B6B4-4D68D5326C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1669" y="3919484"/>
                <a:ext cx="1751044" cy="504000"/>
              </a:xfrm>
              <a:prstGeom prst="ellipse">
                <a:avLst/>
              </a:prstGeom>
              <a:blipFill>
                <a:blip r:embed="rId19"/>
                <a:stretch>
                  <a:fillRect b="-7143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A94EE16E-ADEF-1A4D-A673-532C32FF1B2D}"/>
                  </a:ext>
                </a:extLst>
              </p:cNvPr>
              <p:cNvSpPr/>
              <p:nvPr/>
            </p:nvSpPr>
            <p:spPr>
              <a:xfrm>
                <a:off x="6217724" y="4350463"/>
                <a:ext cx="526619" cy="3587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d>
                            <m:dPr>
                              <m:ctrlPr>
                                <a:rPr lang="de-DE" sz="1400" b="0" i="1" smtClean="0">
                                  <a:solidFill>
                                    <a:schemeClr val="tx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solidFill>
                                    <a:schemeClr val="tx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de-DE" sz="1400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A94EE16E-ADEF-1A4D-A673-532C32FF1B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7724" y="4350463"/>
                <a:ext cx="526619" cy="358753"/>
              </a:xfrm>
              <a:prstGeom prst="rect">
                <a:avLst/>
              </a:prstGeom>
              <a:blipFill>
                <a:blip r:embed="rId20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3CF7671D-C928-9645-9DAB-77F77FB3E0B9}"/>
                  </a:ext>
                </a:extLst>
              </p:cNvPr>
              <p:cNvSpPr txBox="1"/>
              <p:nvPr/>
            </p:nvSpPr>
            <p:spPr>
              <a:xfrm>
                <a:off x="11496108" y="5477783"/>
                <a:ext cx="708592" cy="3763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𝑜𝑢𝑡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,3</m:t>
                          </m:r>
                        </m:sub>
                        <m:sup>
                          <m:d>
                            <m:dPr>
                              <m:ctrlPr>
                                <a:rPr lang="de-DE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3CF7671D-C928-9645-9DAB-77F77FB3E0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6108" y="5477783"/>
                <a:ext cx="708592" cy="376385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1C9F9238-AFE6-E84A-8782-E63E0C03721F}"/>
                  </a:ext>
                </a:extLst>
              </p:cNvPr>
              <p:cNvSpPr txBox="1"/>
              <p:nvPr/>
            </p:nvSpPr>
            <p:spPr>
              <a:xfrm>
                <a:off x="8710682" y="4636280"/>
                <a:ext cx="766941" cy="380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𝑜𝑢𝑡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</m:sub>
                        <m:sup>
                          <m:d>
                            <m:dPr>
                              <m:ctrlPr>
                                <a:rPr lang="de-DE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1C9F9238-AFE6-E84A-8782-E63E0C0372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0682" y="4636280"/>
                <a:ext cx="766941" cy="380232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TextBox 82">
            <a:extLst>
              <a:ext uri="{FF2B5EF4-FFF2-40B4-BE49-F238E27FC236}">
                <a16:creationId xmlns:a16="http://schemas.microsoft.com/office/drawing/2014/main" id="{1257004E-2F99-3B4D-B6CB-364D5C46E9C7}"/>
              </a:ext>
            </a:extLst>
          </p:cNvPr>
          <p:cNvSpPr txBox="1"/>
          <p:nvPr/>
        </p:nvSpPr>
        <p:spPr>
          <a:xfrm>
            <a:off x="2404535" y="6286226"/>
            <a:ext cx="73949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>
                <a:solidFill>
                  <a:schemeClr val="tx1">
                    <a:lumMod val="60000"/>
                    <a:lumOff val="40000"/>
                  </a:schemeClr>
                </a:solidFill>
              </a:rPr>
              <a:t>Kevin Murphy: Dynamic Bayesian Networks: Representation, Inference and Learning. </a:t>
            </a:r>
            <a:r>
              <a:rPr lang="de-DE" sz="1000" i="1">
                <a:solidFill>
                  <a:schemeClr val="tx1">
                    <a:lumMod val="60000"/>
                    <a:lumOff val="40000"/>
                  </a:schemeClr>
                </a:solidFill>
              </a:rPr>
              <a:t>Dissertation</a:t>
            </a:r>
            <a:r>
              <a:rPr lang="de-DE" sz="1000">
                <a:solidFill>
                  <a:schemeClr val="tx1">
                    <a:lumMod val="60000"/>
                    <a:lumOff val="40000"/>
                  </a:schemeClr>
                </a:solidFill>
              </a:rPr>
              <a:t>, University of California, Berkeley, 2022. </a:t>
            </a:r>
          </a:p>
        </p:txBody>
      </p:sp>
    </p:spTree>
    <p:extLst>
      <p:ext uri="{BB962C8B-B14F-4D97-AF65-F5344CB8AC3E}">
        <p14:creationId xmlns:p14="http://schemas.microsoft.com/office/powerpoint/2010/main" val="1605231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8" grpId="0"/>
      <p:bldP spid="65" grpId="0"/>
      <p:bldP spid="66" grpId="0" animBg="1"/>
      <p:bldP spid="6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1119C-B65B-CB42-9CF3-571EF0469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Überblick: 6. Sequentielle PGMs und Inferenz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A9154B-E1A0-4B4B-A26C-1F7D84FD80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lphaUcPeriod"/>
            </a:pPr>
            <a:r>
              <a:rPr lang="de-DE" b="1" i="1" dirty="0">
                <a:solidFill>
                  <a:schemeClr val="accent1"/>
                </a:solidFill>
              </a:rPr>
              <a:t>Sequentielle PGMs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Templates, dynamische BNs, dynamische Faktormodelle, Hidden Markov Modelle; Semantik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Inferenzaufgaben: Wahrscheinlichkeitsanfragen (</a:t>
            </a:r>
            <a:r>
              <a:rPr lang="de-DE" dirty="0" err="1">
                <a:solidFill>
                  <a:schemeClr val="accent1"/>
                </a:solidFill>
              </a:rPr>
              <a:t>Filtering</a:t>
            </a:r>
            <a:r>
              <a:rPr lang="de-DE" dirty="0">
                <a:solidFill>
                  <a:schemeClr val="accent1"/>
                </a:solidFill>
              </a:rPr>
              <a:t>, </a:t>
            </a:r>
            <a:r>
              <a:rPr lang="de-DE" dirty="0" err="1">
                <a:solidFill>
                  <a:schemeClr val="accent1"/>
                </a:solidFill>
              </a:rPr>
              <a:t>Prediction</a:t>
            </a:r>
            <a:r>
              <a:rPr lang="de-DE" dirty="0">
                <a:solidFill>
                  <a:schemeClr val="accent1"/>
                </a:solidFill>
              </a:rPr>
              <a:t>, </a:t>
            </a:r>
            <a:r>
              <a:rPr lang="de-DE" dirty="0" err="1">
                <a:solidFill>
                  <a:schemeClr val="accent1"/>
                </a:solidFill>
              </a:rPr>
              <a:t>Hindsight</a:t>
            </a:r>
            <a:r>
              <a:rPr lang="de-DE" dirty="0">
                <a:solidFill>
                  <a:schemeClr val="accent1"/>
                </a:solidFill>
              </a:rPr>
              <a:t>), Zustandsanfragen (MPE, MAP)</a:t>
            </a:r>
          </a:p>
          <a:p>
            <a:pPr marL="457200" indent="-457200">
              <a:buFont typeface="+mj-lt"/>
              <a:buAutoNum type="alphaUcPeriod"/>
            </a:pPr>
            <a:r>
              <a:rPr lang="de-DE" i="1" dirty="0"/>
              <a:t>Sequentielle Inferenz</a:t>
            </a:r>
          </a:p>
          <a:p>
            <a:pPr lvl="1"/>
            <a:r>
              <a:rPr lang="de-DE" dirty="0" err="1"/>
              <a:t>Naïve</a:t>
            </a:r>
            <a:r>
              <a:rPr lang="de-DE" dirty="0"/>
              <a:t> Inferenz mittels Ausrollen, Interface Algorithmus, Komplexität, Approximationen</a:t>
            </a:r>
          </a:p>
          <a:p>
            <a:pPr marL="457200" indent="-457200">
              <a:buFont typeface="+mj-lt"/>
              <a:buAutoNum type="alphaUcPeriod"/>
            </a:pPr>
            <a:r>
              <a:rPr lang="de-DE" i="1" dirty="0"/>
              <a:t>Spezialfall Hidden-Markov-Modelle</a:t>
            </a:r>
          </a:p>
          <a:p>
            <a:pPr lvl="1"/>
            <a:r>
              <a:rPr lang="de-DE" dirty="0" err="1"/>
              <a:t>Viterbi</a:t>
            </a:r>
            <a:r>
              <a:rPr lang="de-DE" dirty="0"/>
              <a:t>-Algorithmus für MPEs</a:t>
            </a:r>
          </a:p>
          <a:p>
            <a:pPr lvl="1"/>
            <a:r>
              <a:rPr lang="de-DE" dirty="0"/>
              <a:t>Anfragebeantwortung durch Matrixoperationen</a:t>
            </a:r>
          </a:p>
          <a:p>
            <a:pPr lvl="1"/>
            <a:r>
              <a:rPr lang="de-DE" dirty="0"/>
              <a:t>Baum-Welch-Algorithmus zum Lernen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A1763E-ED14-5148-99F6-6B8A390209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6</a:t>
            </a:fld>
            <a:r>
              <a:rPr lang="de-DE"/>
              <a:t> </a:t>
            </a:r>
            <a:endParaRPr lang="de-DE" sz="140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97A5C3-1EBD-B542-A8C6-D5E7EFDD8C0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F7DA9E-6A11-7A46-B364-70ABAE87AC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221862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15ECC-9230-634F-8E1B-456793F95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904868"/>
            <a:ext cx="11484001" cy="575329"/>
          </a:xfrm>
        </p:spPr>
        <p:txBody>
          <a:bodyPr/>
          <a:lstStyle/>
          <a:p>
            <a:r>
              <a:rPr lang="de-DE"/>
              <a:t>Rückschau (</a:t>
            </a:r>
            <a:r>
              <a:rPr lang="de-DE" i="1"/>
              <a:t>hindsight</a:t>
            </a:r>
            <a:r>
              <a:rPr lang="de-DE"/>
              <a:t>): Beispiel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FBABF58-997D-704B-B8C0-883FFF797D0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</m:e>
                      <m:e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0 :3</m:t>
                                </m:r>
                              </m:e>
                            </m:d>
                          </m:sup>
                        </m:sSup>
                      </m:e>
                    </m:d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Gehe rückwärts in der Zeit bis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de-DE" dirty="0"/>
                  <a:t>, dann beantworte die Anfrage mit Anfragevariable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𝐸𝑝𝑖𝑑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p>
                  </m:oMath>
                </a14:m>
                <a:endParaRPr lang="de-DE" dirty="0"/>
              </a:p>
              <a:p>
                <a:pPr lvl="1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de-DE" dirty="0"/>
                  <a:t>, aktueller Jtree mit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 im lokalen Modell von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sup>
                    </m:sSubSup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Berechne Rückwärtsnachricht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d>
                          <m:dPr>
                            <m:ctrlPr>
                              <a:rPr lang="de-DE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sup>
                    </m:sSup>
                  </m:oMath>
                </a14:m>
                <a:endParaRPr lang="de-DE" dirty="0">
                  <a:solidFill>
                    <a:schemeClr val="tx1"/>
                  </a:solidFill>
                </a:endParaRPr>
              </a:p>
              <a:p>
                <a:pPr lvl="2"/>
                <a:r>
                  <a:rPr lang="de-DE" dirty="0"/>
                  <a:t>Instanziiere Jtree für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, füge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 </a:t>
                </a:r>
                <a:br>
                  <a:rPr lang="de-DE" dirty="0">
                    <a:solidFill>
                      <a:schemeClr val="tx1"/>
                    </a:solidFill>
                  </a:rPr>
                </a:br>
                <a:r>
                  <a:rPr lang="de-DE" dirty="0">
                    <a:solidFill>
                      <a:schemeClr val="tx1"/>
                    </a:solidFill>
                  </a:rPr>
                  <a:t>zu lokalem Modell von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𝑜𝑢𝑡</m:t>
                        </m:r>
                      </m:sub>
                      <m:sup>
                        <m:d>
                          <m:dPr>
                            <m:ctrlP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sup>
                    </m:sSubSup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 hinzu</a:t>
                </a:r>
              </a:p>
              <a:p>
                <a:pPr lvl="3"/>
                <a:endParaRPr lang="de-DE" dirty="0">
                  <a:solidFill>
                    <a:schemeClr val="tx1"/>
                  </a:solidFill>
                </a:endParaRPr>
              </a:p>
              <a:p>
                <a:pPr lvl="2"/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FBABF58-997D-704B-B8C0-883FFF797D0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09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580720-B4D4-D444-AF74-69D299B191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60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AC4E34-9321-FA44-852F-29F16C0140C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03DA1F-7613-0F4F-8426-2B2DA3AB2B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18CDC841-4989-364A-A67E-68BED5EAF727}"/>
              </a:ext>
            </a:extLst>
          </p:cNvPr>
          <p:cNvCxnSpPr>
            <a:cxnSpLocks/>
            <a:stCxn id="79" idx="3"/>
            <a:endCxn id="83" idx="2"/>
          </p:cNvCxnSpPr>
          <p:nvPr/>
        </p:nvCxnSpPr>
        <p:spPr>
          <a:xfrm>
            <a:off x="6646850" y="4171484"/>
            <a:ext cx="1091347" cy="900"/>
          </a:xfrm>
          <a:prstGeom prst="line">
            <a:avLst/>
          </a:prstGeom>
          <a:ln w="28575">
            <a:solidFill>
              <a:srgbClr val="FFC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307AE9AE-46FB-F046-A491-3C924F566A68}"/>
                  </a:ext>
                </a:extLst>
              </p:cNvPr>
              <p:cNvSpPr/>
              <p:nvPr/>
            </p:nvSpPr>
            <p:spPr>
              <a:xfrm>
                <a:off x="6893557" y="3667707"/>
                <a:ext cx="793872" cy="5522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𝐸𝑝𝑖𝑑</m:t>
                          </m:r>
                        </m:e>
                        <m:sup>
                          <m:d>
                            <m:dPr>
                              <m:ctrlPr>
                                <a:rPr lang="de-DE" sz="14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sz="1400" i="1" dirty="0">
                  <a:solidFill>
                    <a:srgbClr val="FFC000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𝑆𝑖𝑐𝑘</m:t>
                          </m:r>
                        </m:e>
                        <m:sup>
                          <m:d>
                            <m:dPr>
                              <m:ctrlPr>
                                <a:rPr lang="de-DE" sz="14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sz="1400" i="1" dirty="0">
                  <a:solidFill>
                    <a:srgbClr val="FFC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307AE9AE-46FB-F046-A491-3C924F566A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3557" y="3667707"/>
                <a:ext cx="793872" cy="55220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2CBC946B-09A1-8346-8820-77A0833BEA34}"/>
                  </a:ext>
                </a:extLst>
              </p:cNvPr>
              <p:cNvSpPr/>
              <p:nvPr/>
            </p:nvSpPr>
            <p:spPr>
              <a:xfrm>
                <a:off x="6015587" y="3977520"/>
                <a:ext cx="631263" cy="3879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d>
                            <m:dPr>
                              <m:ctrlP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2CBC946B-09A1-8346-8820-77A0833BEA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5587" y="3977520"/>
                <a:ext cx="631263" cy="387927"/>
              </a:xfrm>
              <a:prstGeom prst="rect">
                <a:avLst/>
              </a:prstGeom>
              <a:blipFill>
                <a:blip r:embed="rId4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B4CD8DE0-9EA7-1044-B011-230F24A6962C}"/>
                  </a:ext>
                </a:extLst>
              </p:cNvPr>
              <p:cNvSpPr txBox="1"/>
              <p:nvPr/>
            </p:nvSpPr>
            <p:spPr>
              <a:xfrm>
                <a:off x="11093881" y="4382063"/>
                <a:ext cx="708592" cy="3763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3,</m:t>
                          </m:r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  <m:sup>
                          <m:d>
                            <m:dPr>
                              <m:ctrlPr>
                                <a:rPr lang="de-DE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B4CD8DE0-9EA7-1044-B011-230F24A696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3881" y="4382063"/>
                <a:ext cx="708592" cy="37638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2" name="Group 81">
            <a:extLst>
              <a:ext uri="{FF2B5EF4-FFF2-40B4-BE49-F238E27FC236}">
                <a16:creationId xmlns:a16="http://schemas.microsoft.com/office/drawing/2014/main" id="{E9A37F11-FC81-7B4D-86AD-4E954EF1F9A9}"/>
              </a:ext>
            </a:extLst>
          </p:cNvPr>
          <p:cNvGrpSpPr/>
          <p:nvPr/>
        </p:nvGrpSpPr>
        <p:grpSpPr>
          <a:xfrm>
            <a:off x="7576519" y="3919484"/>
            <a:ext cx="4109292" cy="1953708"/>
            <a:chOff x="7210189" y="1653213"/>
            <a:chExt cx="4109292" cy="19537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F16E6D3B-AC9D-2F45-8490-C7F6D62770EB}"/>
                    </a:ext>
                  </a:extLst>
                </p:cNvPr>
                <p:cNvSpPr/>
                <p:nvPr/>
              </p:nvSpPr>
              <p:spPr>
                <a:xfrm>
                  <a:off x="7371867" y="1654113"/>
                  <a:ext cx="1700276" cy="504000"/>
                </a:xfrm>
                <a:prstGeom prst="ellipse">
                  <a:avLst/>
                </a:prstGeom>
                <a:solidFill>
                  <a:schemeClr val="accent5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i="1" dirty="0">
                    <a:solidFill>
                      <a:schemeClr val="bg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     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F16E6D3B-AC9D-2F45-8490-C7F6D62770E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71867" y="1654113"/>
                  <a:ext cx="1700276" cy="504000"/>
                </a:xfrm>
                <a:prstGeom prst="ellipse">
                  <a:avLst/>
                </a:prstGeom>
                <a:blipFill>
                  <a:blip r:embed="rId6"/>
                  <a:stretch>
                    <a:fillRect b="-7143"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9F33040E-A781-444F-8391-659A99E54EE7}"/>
                    </a:ext>
                  </a:extLst>
                </p:cNvPr>
                <p:cNvSpPr/>
                <p:nvPr/>
              </p:nvSpPr>
              <p:spPr>
                <a:xfrm>
                  <a:off x="8328594" y="2147134"/>
                  <a:ext cx="392030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</m:oMath>
                    </m:oMathPara>
                  </a14:m>
                  <a:endParaRPr lang="de-DE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9F33040E-A781-444F-8391-659A99E54EE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8594" y="2147134"/>
                  <a:ext cx="392030" cy="307777"/>
                </a:xfrm>
                <a:prstGeom prst="rect">
                  <a:avLst/>
                </a:prstGeom>
                <a:blipFill>
                  <a:blip r:embed="rId7"/>
                  <a:stretch>
                    <a:fillRect b="-416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092E2CB0-1F1F-F74D-B923-61C21BA42EAC}"/>
                    </a:ext>
                  </a:extLst>
                </p:cNvPr>
                <p:cNvSpPr txBox="1"/>
                <p:nvPr/>
              </p:nvSpPr>
              <p:spPr>
                <a:xfrm>
                  <a:off x="7210189" y="2046072"/>
                  <a:ext cx="629083" cy="4414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092E2CB0-1F1F-F74D-B923-61C21BA42E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10189" y="2046072"/>
                  <a:ext cx="629083" cy="441403"/>
                </a:xfrm>
                <a:prstGeom prst="rect">
                  <a:avLst/>
                </a:prstGeom>
                <a:blipFill>
                  <a:blip r:embed="rId8"/>
                  <a:stretch>
                    <a:fillRect b="-5714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9C4249D1-3244-A849-8A0D-0869BCF7678D}"/>
                    </a:ext>
                  </a:extLst>
                </p:cNvPr>
                <p:cNvSpPr txBox="1"/>
                <p:nvPr/>
              </p:nvSpPr>
              <p:spPr>
                <a:xfrm>
                  <a:off x="9111622" y="2050507"/>
                  <a:ext cx="678006" cy="4347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1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1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𝑜𝑢𝑡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dirty="0">
                    <a:solidFill>
                      <a:schemeClr val="accent6"/>
                    </a:solidFill>
                  </a:endParaRPr>
                </a:p>
              </p:txBody>
            </p:sp>
          </mc:Choice>
          <mc:Fallback xmlns="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9C4249D1-3244-A849-8A0D-0869BCF767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11622" y="2050507"/>
                  <a:ext cx="678006" cy="43473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7AE8DF5D-CE6A-B44B-A576-4D735D944A1C}"/>
                    </a:ext>
                  </a:extLst>
                </p:cNvPr>
                <p:cNvSpPr txBox="1"/>
                <p:nvPr/>
              </p:nvSpPr>
              <p:spPr>
                <a:xfrm>
                  <a:off x="9126993" y="3170519"/>
                  <a:ext cx="629082" cy="43640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7AE8DF5D-CE6A-B44B-A576-4D735D944A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26993" y="3170519"/>
                  <a:ext cx="629082" cy="436402"/>
                </a:xfrm>
                <a:prstGeom prst="rect">
                  <a:avLst/>
                </a:prstGeom>
                <a:blipFill>
                  <a:blip r:embed="rId10"/>
                  <a:stretch>
                    <a:fillRect b="-285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0E2BD2ED-EFDD-B74A-9C03-E3E6C3B95223}"/>
                    </a:ext>
                  </a:extLst>
                </p:cNvPr>
                <p:cNvSpPr/>
                <p:nvPr/>
              </p:nvSpPr>
              <p:spPr>
                <a:xfrm>
                  <a:off x="9312675" y="2786354"/>
                  <a:ext cx="1751045" cy="504000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d>
                          </m:sup>
                        </m:sSup>
                        <m:r>
                          <a:rPr lang="de-DE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 </m:t>
                        </m:r>
                        <m:sSup>
                          <m:sSupPr>
                            <m:ctrlP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𝑇𝑟</m:t>
                            </m:r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0E2BD2ED-EFDD-B74A-9C03-E3E6C3B9522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12675" y="2786354"/>
                  <a:ext cx="1751045" cy="504000"/>
                </a:xfrm>
                <a:prstGeom prst="ellipse">
                  <a:avLst/>
                </a:prstGeom>
                <a:blipFill>
                  <a:blip r:embed="rId11"/>
                  <a:stretch>
                    <a:fillRect b="-6977"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D5F7471B-2B54-884C-8E93-E5CB517B7B8F}"/>
                    </a:ext>
                  </a:extLst>
                </p:cNvPr>
                <p:cNvSpPr/>
                <p:nvPr/>
              </p:nvSpPr>
              <p:spPr>
                <a:xfrm>
                  <a:off x="9312676" y="1653213"/>
                  <a:ext cx="1751044" cy="504000"/>
                </a:xfrm>
                <a:prstGeom prst="ellipse">
                  <a:avLst/>
                </a:prstGeom>
                <a:solidFill>
                  <a:schemeClr val="accent6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d>
                          </m:sup>
                        </m:sSup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i="1" dirty="0">
                    <a:solidFill>
                      <a:schemeClr val="bg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     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𝑇𝑟𝑎𝑣𝑒𝑙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D5F7471B-2B54-884C-8E93-E5CB517B7B8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12676" y="1653213"/>
                  <a:ext cx="1751044" cy="504000"/>
                </a:xfrm>
                <a:prstGeom prst="ellipse">
                  <a:avLst/>
                </a:prstGeom>
                <a:blipFill>
                  <a:blip r:embed="rId12"/>
                  <a:stretch>
                    <a:fillRect b="-7143"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863082B3-9C29-5C49-A60B-9AA745230AA3}"/>
                </a:ext>
              </a:extLst>
            </p:cNvPr>
            <p:cNvCxnSpPr>
              <a:cxnSpLocks/>
              <a:stCxn id="89" idx="4"/>
              <a:endCxn id="88" idx="0"/>
            </p:cNvCxnSpPr>
            <p:nvPr/>
          </p:nvCxnSpPr>
          <p:spPr>
            <a:xfrm>
              <a:off x="10188198" y="2157213"/>
              <a:ext cx="0" cy="62914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B7A4F3D5-C93F-F242-951C-82EED05AA6D1}"/>
                    </a:ext>
                  </a:extLst>
                </p:cNvPr>
                <p:cNvSpPr/>
                <p:nvPr/>
              </p:nvSpPr>
              <p:spPr>
                <a:xfrm>
                  <a:off x="10428731" y="2084192"/>
                  <a:ext cx="526619" cy="35875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B7A4F3D5-C93F-F242-951C-82EED05AA6D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28731" y="2084192"/>
                  <a:ext cx="526619" cy="358753"/>
                </a:xfrm>
                <a:prstGeom prst="rect">
                  <a:avLst/>
                </a:prstGeom>
                <a:blipFill>
                  <a:blip r:embed="rId13"/>
                  <a:stretch>
                    <a:fillRect b="-3448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2185EBEA-CDED-D74B-A289-638CA85F72B9}"/>
                    </a:ext>
                  </a:extLst>
                </p:cNvPr>
                <p:cNvSpPr/>
                <p:nvPr/>
              </p:nvSpPr>
              <p:spPr>
                <a:xfrm>
                  <a:off x="10424172" y="3219656"/>
                  <a:ext cx="895309" cy="3600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d>
                          </m:sup>
                        </m:sSubSup>
                        <m:r>
                          <a:rPr lang="de-DE" sz="1400" b="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2185EBEA-CDED-D74B-A289-638CA85F72B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24172" y="3219656"/>
                  <a:ext cx="895309" cy="360099"/>
                </a:xfrm>
                <a:prstGeom prst="rect">
                  <a:avLst/>
                </a:prstGeom>
                <a:blipFill>
                  <a:blip r:embed="rId14"/>
                  <a:stretch>
                    <a:fillRect b="-7143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E5814B09-F16A-5E4B-A43D-DCEFAF28C3C9}"/>
                </a:ext>
              </a:extLst>
            </p:cNvPr>
            <p:cNvCxnSpPr>
              <a:cxnSpLocks/>
              <a:stCxn id="89" idx="2"/>
              <a:endCxn id="83" idx="6"/>
            </p:cNvCxnSpPr>
            <p:nvPr/>
          </p:nvCxnSpPr>
          <p:spPr>
            <a:xfrm flipH="1">
              <a:off x="9072143" y="1905213"/>
              <a:ext cx="240533" cy="9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F0054FC4-169E-8942-9AC5-105784CB2218}"/>
                  </a:ext>
                </a:extLst>
              </p:cNvPr>
              <p:cNvSpPr/>
              <p:nvPr/>
            </p:nvSpPr>
            <p:spPr>
              <a:xfrm>
                <a:off x="8891305" y="4427711"/>
                <a:ext cx="532645" cy="3222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4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d>
                            <m:dPr>
                              <m:ctrlPr>
                                <a:rPr lang="de-DE" sz="1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F0054FC4-169E-8942-9AC5-105784CB22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1305" y="4427711"/>
                <a:ext cx="532645" cy="32226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C27F10C3-5600-474B-B376-9E347F8AE63C}"/>
                  </a:ext>
                </a:extLst>
              </p:cNvPr>
              <p:cNvSpPr txBox="1"/>
              <p:nvPr/>
            </p:nvSpPr>
            <p:spPr>
              <a:xfrm>
                <a:off x="11077059" y="4691464"/>
                <a:ext cx="766941" cy="380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  <m:sup>
                          <m:d>
                            <m:dPr>
                              <m:ctrlPr>
                                <a:rPr lang="de-DE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C27F10C3-5600-474B-B376-9E347F8AE6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77059" y="4691464"/>
                <a:ext cx="766941" cy="3802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44B2AC42-0E1E-B94C-B233-B6E39B31158E}"/>
                  </a:ext>
                </a:extLst>
              </p:cNvPr>
              <p:cNvSpPr txBox="1"/>
              <p:nvPr/>
            </p:nvSpPr>
            <p:spPr>
              <a:xfrm>
                <a:off x="11496108" y="5477783"/>
                <a:ext cx="708592" cy="3763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𝑜𝑢𝑡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,3</m:t>
                          </m:r>
                        </m:sub>
                        <m:sup>
                          <m:d>
                            <m:dPr>
                              <m:ctrlPr>
                                <a:rPr lang="de-DE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44B2AC42-0E1E-B94C-B233-B6E39B3115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6108" y="5477783"/>
                <a:ext cx="708592" cy="37638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3FD80B7C-D090-2149-99B0-30790BFFDFE1}"/>
                  </a:ext>
                </a:extLst>
              </p:cNvPr>
              <p:cNvSpPr txBox="1"/>
              <p:nvPr/>
            </p:nvSpPr>
            <p:spPr>
              <a:xfrm>
                <a:off x="8710682" y="4636280"/>
                <a:ext cx="766941" cy="380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𝑜𝑢𝑡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</m:sub>
                        <m:sup>
                          <m:d>
                            <m:dPr>
                              <m:ctrlPr>
                                <a:rPr lang="de-DE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3FD80B7C-D090-2149-99B0-30790BFFDF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0682" y="4636280"/>
                <a:ext cx="766941" cy="3802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1883848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15ECC-9230-634F-8E1B-456793F95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904868"/>
            <a:ext cx="11484001" cy="575329"/>
          </a:xfrm>
        </p:spPr>
        <p:txBody>
          <a:bodyPr/>
          <a:lstStyle/>
          <a:p>
            <a:r>
              <a:rPr lang="de-DE"/>
              <a:t>Rückschau (</a:t>
            </a:r>
            <a:r>
              <a:rPr lang="de-DE" i="1"/>
              <a:t>hindsight</a:t>
            </a:r>
            <a:r>
              <a:rPr lang="de-DE"/>
              <a:t>): Beispiel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FBABF58-997D-704B-B8C0-883FFF797D0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</m:e>
                      <m:e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0 :3</m:t>
                                </m:r>
                              </m:e>
                            </m:d>
                          </m:sup>
                        </m:sSup>
                      </m:e>
                    </m:d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Gehe rückwärts in der Zeit bis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de-DE" dirty="0"/>
                  <a:t>, dann beantworte die Anfrage mit Anfragevariable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𝐸𝑝𝑖𝑑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p>
                  </m:oMath>
                </a14:m>
                <a:endParaRPr lang="de-DE" dirty="0"/>
              </a:p>
              <a:p>
                <a:pPr lvl="1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de-DE" dirty="0"/>
                  <a:t>, aktueller Jtree mit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 im lokalen Modell von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𝑜𝑢𝑡</m:t>
                        </m:r>
                      </m:sub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sup>
                    </m:sSubSup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Behandle Evidenz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sup>
                    </m:sSup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Sende Nachrichten in Richtung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𝑖𝑛</m:t>
                        </m:r>
                      </m:sub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sup>
                    </m:sSubSup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Berechne Rückwärtsnachricht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d>
                          <m:dPr>
                            <m:ctrlPr>
                              <a:rPr lang="de-DE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sup>
                    </m:sSup>
                  </m:oMath>
                </a14:m>
                <a:endParaRPr lang="de-DE" dirty="0">
                  <a:solidFill>
                    <a:schemeClr val="tx1"/>
                  </a:solidFill>
                </a:endParaRPr>
              </a:p>
              <a:p>
                <a:pPr lvl="2"/>
                <a:r>
                  <a:rPr lang="de-DE" dirty="0"/>
                  <a:t>Instanziiere Jtree für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, </a:t>
                </a:r>
                <a:br>
                  <a:rPr lang="de-DE" dirty="0">
                    <a:solidFill>
                      <a:schemeClr val="tx1"/>
                    </a:solidFill>
                  </a:rPr>
                </a:br>
                <a:r>
                  <a:rPr lang="de-DE" dirty="0">
                    <a:solidFill>
                      <a:schemeClr val="tx1"/>
                    </a:solidFill>
                  </a:rPr>
                  <a:t>füge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 zu lokalem Modell </a:t>
                </a:r>
                <a:br>
                  <a:rPr lang="de-DE" dirty="0">
                    <a:solidFill>
                      <a:schemeClr val="tx1"/>
                    </a:solidFill>
                  </a:rPr>
                </a:br>
                <a:r>
                  <a:rPr lang="de-DE" dirty="0">
                    <a:solidFill>
                      <a:schemeClr val="tx1"/>
                    </a:solidFill>
                  </a:rPr>
                  <a:t>von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𝑜𝑢𝑡</m:t>
                        </m:r>
                      </m:sub>
                      <m:sup>
                        <m:d>
                          <m:dPr>
                            <m:ctrlP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sup>
                    </m:sSubSup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 hinzu</a:t>
                </a:r>
              </a:p>
              <a:p>
                <a:pPr lvl="3"/>
                <a:endParaRPr lang="de-DE" dirty="0">
                  <a:solidFill>
                    <a:schemeClr val="tx1"/>
                  </a:solidFill>
                </a:endParaRPr>
              </a:p>
              <a:p>
                <a:pPr lvl="2"/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FBABF58-997D-704B-B8C0-883FFF797D0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09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580720-B4D4-D444-AF74-69D299B191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61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AC4E34-9321-FA44-852F-29F16C0140C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03DA1F-7613-0F4F-8426-2B2DA3AB2B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B4CD8DE0-9EA7-1044-B011-230F24A6962C}"/>
                  </a:ext>
                </a:extLst>
              </p:cNvPr>
              <p:cNvSpPr txBox="1"/>
              <p:nvPr/>
            </p:nvSpPr>
            <p:spPr>
              <a:xfrm>
                <a:off x="11093881" y="4382063"/>
                <a:ext cx="708592" cy="3763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3,</m:t>
                          </m:r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  <m:sup>
                          <m:d>
                            <m:dPr>
                              <m:ctrlPr>
                                <a:rPr lang="de-DE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B4CD8DE0-9EA7-1044-B011-230F24A696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3881" y="4382063"/>
                <a:ext cx="708592" cy="3763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2" name="Group 81">
            <a:extLst>
              <a:ext uri="{FF2B5EF4-FFF2-40B4-BE49-F238E27FC236}">
                <a16:creationId xmlns:a16="http://schemas.microsoft.com/office/drawing/2014/main" id="{E9A37F11-FC81-7B4D-86AD-4E954EF1F9A9}"/>
              </a:ext>
            </a:extLst>
          </p:cNvPr>
          <p:cNvGrpSpPr/>
          <p:nvPr/>
        </p:nvGrpSpPr>
        <p:grpSpPr>
          <a:xfrm>
            <a:off x="7576519" y="3919484"/>
            <a:ext cx="4109292" cy="1953708"/>
            <a:chOff x="7210189" y="1653213"/>
            <a:chExt cx="4109292" cy="19537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F16E6D3B-AC9D-2F45-8490-C7F6D62770EB}"/>
                    </a:ext>
                  </a:extLst>
                </p:cNvPr>
                <p:cNvSpPr/>
                <p:nvPr/>
              </p:nvSpPr>
              <p:spPr>
                <a:xfrm>
                  <a:off x="7371867" y="1654113"/>
                  <a:ext cx="1700276" cy="504000"/>
                </a:xfrm>
                <a:prstGeom prst="ellipse">
                  <a:avLst/>
                </a:prstGeom>
                <a:solidFill>
                  <a:schemeClr val="accent5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i="1" dirty="0">
                    <a:solidFill>
                      <a:schemeClr val="bg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     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F16E6D3B-AC9D-2F45-8490-C7F6D62770E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71867" y="1654113"/>
                  <a:ext cx="1700276" cy="504000"/>
                </a:xfrm>
                <a:prstGeom prst="ellipse">
                  <a:avLst/>
                </a:prstGeom>
                <a:blipFill>
                  <a:blip r:embed="rId4"/>
                  <a:stretch>
                    <a:fillRect b="-7143"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9F33040E-A781-444F-8391-659A99E54EE7}"/>
                    </a:ext>
                  </a:extLst>
                </p:cNvPr>
                <p:cNvSpPr/>
                <p:nvPr/>
              </p:nvSpPr>
              <p:spPr>
                <a:xfrm>
                  <a:off x="8328594" y="2147134"/>
                  <a:ext cx="392030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</m:oMath>
                    </m:oMathPara>
                  </a14:m>
                  <a:endParaRPr lang="de-DE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9F33040E-A781-444F-8391-659A99E54EE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8594" y="2147134"/>
                  <a:ext cx="392030" cy="307777"/>
                </a:xfrm>
                <a:prstGeom prst="rect">
                  <a:avLst/>
                </a:prstGeom>
                <a:blipFill>
                  <a:blip r:embed="rId5"/>
                  <a:stretch>
                    <a:fillRect b="-416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092E2CB0-1F1F-F74D-B923-61C21BA42EAC}"/>
                    </a:ext>
                  </a:extLst>
                </p:cNvPr>
                <p:cNvSpPr txBox="1"/>
                <p:nvPr/>
              </p:nvSpPr>
              <p:spPr>
                <a:xfrm>
                  <a:off x="7210189" y="2046072"/>
                  <a:ext cx="629083" cy="4414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092E2CB0-1F1F-F74D-B923-61C21BA42E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10189" y="2046072"/>
                  <a:ext cx="629083" cy="441403"/>
                </a:xfrm>
                <a:prstGeom prst="rect">
                  <a:avLst/>
                </a:prstGeom>
                <a:blipFill>
                  <a:blip r:embed="rId6"/>
                  <a:stretch>
                    <a:fillRect b="-5714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9C4249D1-3244-A849-8A0D-0869BCF7678D}"/>
                    </a:ext>
                  </a:extLst>
                </p:cNvPr>
                <p:cNvSpPr txBox="1"/>
                <p:nvPr/>
              </p:nvSpPr>
              <p:spPr>
                <a:xfrm>
                  <a:off x="9111622" y="2050507"/>
                  <a:ext cx="678006" cy="4347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1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1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𝑜𝑢𝑡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dirty="0">
                    <a:solidFill>
                      <a:schemeClr val="accent6"/>
                    </a:solidFill>
                  </a:endParaRPr>
                </a:p>
              </p:txBody>
            </p:sp>
          </mc:Choice>
          <mc:Fallback xmlns="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9C4249D1-3244-A849-8A0D-0869BCF767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11622" y="2050507"/>
                  <a:ext cx="678006" cy="43473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7AE8DF5D-CE6A-B44B-A576-4D735D944A1C}"/>
                    </a:ext>
                  </a:extLst>
                </p:cNvPr>
                <p:cNvSpPr txBox="1"/>
                <p:nvPr/>
              </p:nvSpPr>
              <p:spPr>
                <a:xfrm>
                  <a:off x="9126993" y="3170519"/>
                  <a:ext cx="629082" cy="43640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7AE8DF5D-CE6A-B44B-A576-4D735D944A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26993" y="3170519"/>
                  <a:ext cx="629082" cy="436402"/>
                </a:xfrm>
                <a:prstGeom prst="rect">
                  <a:avLst/>
                </a:prstGeom>
                <a:blipFill>
                  <a:blip r:embed="rId8"/>
                  <a:stretch>
                    <a:fillRect b="-285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0E2BD2ED-EFDD-B74A-9C03-E3E6C3B95223}"/>
                    </a:ext>
                  </a:extLst>
                </p:cNvPr>
                <p:cNvSpPr/>
                <p:nvPr/>
              </p:nvSpPr>
              <p:spPr>
                <a:xfrm>
                  <a:off x="9312675" y="2786354"/>
                  <a:ext cx="1751045" cy="504000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  <m:r>
                          <a:rPr lang="de-DE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 </m:t>
                        </m:r>
                        <m:sSup>
                          <m:sSupPr>
                            <m:ctrlP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𝑇𝑟</m:t>
                            </m:r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0E2BD2ED-EFDD-B74A-9C03-E3E6C3B9522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12675" y="2786354"/>
                  <a:ext cx="1751045" cy="504000"/>
                </a:xfrm>
                <a:prstGeom prst="ellipse">
                  <a:avLst/>
                </a:prstGeom>
                <a:blipFill>
                  <a:blip r:embed="rId9"/>
                  <a:stretch>
                    <a:fillRect b="-6977"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D5F7471B-2B54-884C-8E93-E5CB517B7B8F}"/>
                    </a:ext>
                  </a:extLst>
                </p:cNvPr>
                <p:cNvSpPr/>
                <p:nvPr/>
              </p:nvSpPr>
              <p:spPr>
                <a:xfrm>
                  <a:off x="9312676" y="1653213"/>
                  <a:ext cx="1751044" cy="504000"/>
                </a:xfrm>
                <a:prstGeom prst="ellipse">
                  <a:avLst/>
                </a:prstGeom>
                <a:solidFill>
                  <a:schemeClr val="accent6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i="1" dirty="0">
                    <a:solidFill>
                      <a:schemeClr val="bg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     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𝑇𝑟𝑎𝑣𝑒𝑙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D5F7471B-2B54-884C-8E93-E5CB517B7B8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12676" y="1653213"/>
                  <a:ext cx="1751044" cy="504000"/>
                </a:xfrm>
                <a:prstGeom prst="ellipse">
                  <a:avLst/>
                </a:prstGeom>
                <a:blipFill>
                  <a:blip r:embed="rId10"/>
                  <a:stretch>
                    <a:fillRect b="-7143"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863082B3-9C29-5C49-A60B-9AA745230AA3}"/>
                </a:ext>
              </a:extLst>
            </p:cNvPr>
            <p:cNvCxnSpPr>
              <a:cxnSpLocks/>
              <a:stCxn id="89" idx="4"/>
              <a:endCxn id="88" idx="0"/>
            </p:cNvCxnSpPr>
            <p:nvPr/>
          </p:nvCxnSpPr>
          <p:spPr>
            <a:xfrm>
              <a:off x="10188198" y="2157213"/>
              <a:ext cx="0" cy="62914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B7A4F3D5-C93F-F242-951C-82EED05AA6D1}"/>
                    </a:ext>
                  </a:extLst>
                </p:cNvPr>
                <p:cNvSpPr/>
                <p:nvPr/>
              </p:nvSpPr>
              <p:spPr>
                <a:xfrm>
                  <a:off x="10428731" y="2084192"/>
                  <a:ext cx="526619" cy="35875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B7A4F3D5-C93F-F242-951C-82EED05AA6D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28731" y="2084192"/>
                  <a:ext cx="526619" cy="358753"/>
                </a:xfrm>
                <a:prstGeom prst="rect">
                  <a:avLst/>
                </a:prstGeom>
                <a:blipFill>
                  <a:blip r:embed="rId11"/>
                  <a:stretch>
                    <a:fillRect b="-3448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2185EBEA-CDED-D74B-A289-638CA85F72B9}"/>
                    </a:ext>
                  </a:extLst>
                </p:cNvPr>
                <p:cNvSpPr/>
                <p:nvPr/>
              </p:nvSpPr>
              <p:spPr>
                <a:xfrm>
                  <a:off x="10424172" y="3219656"/>
                  <a:ext cx="895309" cy="3600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bSup>
                        <m:r>
                          <a:rPr lang="de-DE" sz="1400" b="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2185EBEA-CDED-D74B-A289-638CA85F72B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24172" y="3219656"/>
                  <a:ext cx="895309" cy="360099"/>
                </a:xfrm>
                <a:prstGeom prst="rect">
                  <a:avLst/>
                </a:prstGeom>
                <a:blipFill>
                  <a:blip r:embed="rId12"/>
                  <a:stretch>
                    <a:fillRect b="-7143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E5814B09-F16A-5E4B-A43D-DCEFAF28C3C9}"/>
                </a:ext>
              </a:extLst>
            </p:cNvPr>
            <p:cNvCxnSpPr>
              <a:cxnSpLocks/>
              <a:stCxn id="89" idx="2"/>
              <a:endCxn id="83" idx="6"/>
            </p:cNvCxnSpPr>
            <p:nvPr/>
          </p:nvCxnSpPr>
          <p:spPr>
            <a:xfrm flipH="1">
              <a:off x="9072143" y="1905213"/>
              <a:ext cx="240533" cy="9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3FD80B7C-D090-2149-99B0-30790BFFDFE1}"/>
                  </a:ext>
                </a:extLst>
              </p:cNvPr>
              <p:cNvSpPr txBox="1"/>
              <p:nvPr/>
            </p:nvSpPr>
            <p:spPr>
              <a:xfrm>
                <a:off x="8710682" y="4636280"/>
                <a:ext cx="766941" cy="380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𝑜𝑢𝑡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</m:sub>
                        <m:sup>
                          <m:d>
                            <m:dPr>
                              <m:ctrlPr>
                                <a:rPr lang="de-DE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3FD80B7C-D090-2149-99B0-30790BFFDF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0682" y="4636280"/>
                <a:ext cx="766941" cy="3802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FE76A7A-76B4-A843-908D-D1D65132D5E9}"/>
              </a:ext>
            </a:extLst>
          </p:cNvPr>
          <p:cNvCxnSpPr>
            <a:cxnSpLocks/>
            <a:stCxn id="33" idx="3"/>
            <a:endCxn id="83" idx="2"/>
          </p:cNvCxnSpPr>
          <p:nvPr/>
        </p:nvCxnSpPr>
        <p:spPr>
          <a:xfrm>
            <a:off x="6646850" y="4171484"/>
            <a:ext cx="1091347" cy="900"/>
          </a:xfrm>
          <a:prstGeom prst="line">
            <a:avLst/>
          </a:prstGeom>
          <a:ln w="28575">
            <a:solidFill>
              <a:srgbClr val="FFC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03C2D12E-251D-5646-BDD5-CA7A801B5652}"/>
                  </a:ext>
                </a:extLst>
              </p:cNvPr>
              <p:cNvSpPr/>
              <p:nvPr/>
            </p:nvSpPr>
            <p:spPr>
              <a:xfrm>
                <a:off x="6893557" y="3667707"/>
                <a:ext cx="793872" cy="5522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40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𝐸𝑝𝑖𝑑</m:t>
                          </m:r>
                        </m:e>
                        <m:sup>
                          <m:d>
                            <m:dPr>
                              <m:ctrlPr>
                                <a:rPr lang="de-DE" sz="14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sz="1400" i="1" dirty="0">
                  <a:solidFill>
                    <a:srgbClr val="FFC000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𝑆𝑖𝑐𝑘</m:t>
                          </m:r>
                        </m:e>
                        <m:sup>
                          <m:d>
                            <m:dPr>
                              <m:ctrlPr>
                                <a:rPr lang="de-DE" sz="14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sz="1400" i="1" dirty="0">
                  <a:solidFill>
                    <a:srgbClr val="FFC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03C2D12E-251D-5646-BDD5-CA7A801B56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3557" y="3667707"/>
                <a:ext cx="793872" cy="55220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E855D8D3-0BE1-864D-8107-9D62A9B49155}"/>
                  </a:ext>
                </a:extLst>
              </p:cNvPr>
              <p:cNvSpPr/>
              <p:nvPr/>
            </p:nvSpPr>
            <p:spPr>
              <a:xfrm>
                <a:off x="6015587" y="3977520"/>
                <a:ext cx="631263" cy="3879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d>
                            <m:dPr>
                              <m:ctrlP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E855D8D3-0BE1-864D-8107-9D62A9B491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5587" y="3977520"/>
                <a:ext cx="631263" cy="387927"/>
              </a:xfrm>
              <a:prstGeom prst="rect">
                <a:avLst/>
              </a:prstGeom>
              <a:blipFill>
                <a:blip r:embed="rId15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827F845-7B7F-F246-9CDA-30594B25EC33}"/>
                  </a:ext>
                </a:extLst>
              </p:cNvPr>
              <p:cNvSpPr/>
              <p:nvPr/>
            </p:nvSpPr>
            <p:spPr>
              <a:xfrm>
                <a:off x="11667475" y="4383155"/>
                <a:ext cx="532645" cy="3222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40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d>
                            <m:dPr>
                              <m:ctrlPr>
                                <a:rPr lang="de-DE" sz="14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sz="1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827F845-7B7F-F246-9CDA-30594B25EC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67475" y="4383155"/>
                <a:ext cx="532645" cy="322268"/>
              </a:xfrm>
              <a:prstGeom prst="rect">
                <a:avLst/>
              </a:prstGeom>
              <a:blipFill>
                <a:blip r:embed="rId16"/>
                <a:stretch>
                  <a:fillRect b="-370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141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100" grpId="0"/>
      <p:bldP spid="32" grpId="0"/>
      <p:bldP spid="33" grpId="0"/>
      <p:bldP spid="35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15ECC-9230-634F-8E1B-456793F95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904868"/>
            <a:ext cx="11484001" cy="575329"/>
          </a:xfrm>
        </p:spPr>
        <p:txBody>
          <a:bodyPr/>
          <a:lstStyle/>
          <a:p>
            <a:r>
              <a:rPr lang="de-DE"/>
              <a:t>Rückschau (</a:t>
            </a:r>
            <a:r>
              <a:rPr lang="de-DE" i="1"/>
              <a:t>hindsight</a:t>
            </a:r>
            <a:r>
              <a:rPr lang="de-DE"/>
              <a:t>): Beispiel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FBABF58-997D-704B-B8C0-883FFF797D0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</m:e>
                      <m:e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0 :3</m:t>
                                </m:r>
                              </m:e>
                            </m:d>
                          </m:sup>
                        </m:sSup>
                      </m:e>
                    </m:d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Gehe rückwärts in der Zeit bis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de-DE" dirty="0"/>
                  <a:t>, dann beantworte die Anfrage mit Anfragevariable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𝐸𝑝𝑖𝑑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p>
                  </m:oMath>
                </a14:m>
                <a:endParaRPr lang="de-DE" dirty="0"/>
              </a:p>
              <a:p>
                <a:pPr lvl="1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de-DE" dirty="0"/>
                  <a:t>, aktueller Jtree mit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 im lokalen Modell von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𝑜𝑢𝑡</m:t>
                        </m:r>
                      </m:sub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d>
                          <m:dPr>
                            <m:ctrlPr>
                              <a:rPr lang="de-DE" sz="20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0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 im lokalen Modell von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Behandle Evidenz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p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Wenn nur Anfrage zu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𝐸𝑝𝑖𝑑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p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de-DE" dirty="0"/>
              </a:p>
              <a:p>
                <a:pPr lvl="3"/>
                <a:r>
                  <a:rPr lang="de-DE" dirty="0"/>
                  <a:t>Versende Intra-Zeitscheiben-Nachrichten </a:t>
                </a:r>
                <a:br>
                  <a:rPr lang="de-DE" dirty="0"/>
                </a:br>
                <a:r>
                  <a:rPr lang="de-DE" dirty="0"/>
                  <a:t>in Richtung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</m:oMath>
                </a14:m>
                <a:r>
                  <a:rPr lang="de-DE" dirty="0"/>
                  <a:t> (oder die anderen beiden)</a:t>
                </a:r>
              </a:p>
              <a:p>
                <a:pPr lvl="3"/>
                <a:r>
                  <a:rPr lang="de-DE" dirty="0"/>
                  <a:t>Beantworte Anfrage 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Sonst: Alle Nachrichten versenden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FBABF58-997D-704B-B8C0-883FFF797D0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09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580720-B4D4-D444-AF74-69D299B191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62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AC4E34-9321-FA44-852F-29F16C0140C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03DA1F-7613-0F4F-8426-2B2DA3AB2B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B4CD8DE0-9EA7-1044-B011-230F24A6962C}"/>
                  </a:ext>
                </a:extLst>
              </p:cNvPr>
              <p:cNvSpPr txBox="1"/>
              <p:nvPr/>
            </p:nvSpPr>
            <p:spPr>
              <a:xfrm>
                <a:off x="11093881" y="4382063"/>
                <a:ext cx="708592" cy="3763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3,</m:t>
                          </m:r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  <m:sup>
                          <m:d>
                            <m:dPr>
                              <m:ctrlPr>
                                <a:rPr lang="de-DE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B4CD8DE0-9EA7-1044-B011-230F24A696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3881" y="4382063"/>
                <a:ext cx="708592" cy="3763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2" name="Group 81">
            <a:extLst>
              <a:ext uri="{FF2B5EF4-FFF2-40B4-BE49-F238E27FC236}">
                <a16:creationId xmlns:a16="http://schemas.microsoft.com/office/drawing/2014/main" id="{E9A37F11-FC81-7B4D-86AD-4E954EF1F9A9}"/>
              </a:ext>
            </a:extLst>
          </p:cNvPr>
          <p:cNvGrpSpPr/>
          <p:nvPr/>
        </p:nvGrpSpPr>
        <p:grpSpPr>
          <a:xfrm>
            <a:off x="7576519" y="3919484"/>
            <a:ext cx="4109292" cy="1953708"/>
            <a:chOff x="7210189" y="1653213"/>
            <a:chExt cx="4109292" cy="19537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F16E6D3B-AC9D-2F45-8490-C7F6D62770EB}"/>
                    </a:ext>
                  </a:extLst>
                </p:cNvPr>
                <p:cNvSpPr/>
                <p:nvPr/>
              </p:nvSpPr>
              <p:spPr>
                <a:xfrm>
                  <a:off x="7371867" y="1654113"/>
                  <a:ext cx="1700276" cy="504000"/>
                </a:xfrm>
                <a:prstGeom prst="ellipse">
                  <a:avLst/>
                </a:prstGeom>
                <a:solidFill>
                  <a:schemeClr val="accent5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i="1" dirty="0">
                    <a:solidFill>
                      <a:schemeClr val="bg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     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F16E6D3B-AC9D-2F45-8490-C7F6D62770E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71867" y="1654113"/>
                  <a:ext cx="1700276" cy="504000"/>
                </a:xfrm>
                <a:prstGeom prst="ellipse">
                  <a:avLst/>
                </a:prstGeom>
                <a:blipFill>
                  <a:blip r:embed="rId4"/>
                  <a:stretch>
                    <a:fillRect b="-7143"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9F33040E-A781-444F-8391-659A99E54EE7}"/>
                    </a:ext>
                  </a:extLst>
                </p:cNvPr>
                <p:cNvSpPr/>
                <p:nvPr/>
              </p:nvSpPr>
              <p:spPr>
                <a:xfrm>
                  <a:off x="8328594" y="2147134"/>
                  <a:ext cx="392030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</m:oMath>
                    </m:oMathPara>
                  </a14:m>
                  <a:endParaRPr lang="de-DE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9F33040E-A781-444F-8391-659A99E54EE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8594" y="2147134"/>
                  <a:ext cx="392030" cy="307777"/>
                </a:xfrm>
                <a:prstGeom prst="rect">
                  <a:avLst/>
                </a:prstGeom>
                <a:blipFill>
                  <a:blip r:embed="rId5"/>
                  <a:stretch>
                    <a:fillRect b="-416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092E2CB0-1F1F-F74D-B923-61C21BA42EAC}"/>
                    </a:ext>
                  </a:extLst>
                </p:cNvPr>
                <p:cNvSpPr txBox="1"/>
                <p:nvPr/>
              </p:nvSpPr>
              <p:spPr>
                <a:xfrm>
                  <a:off x="7210189" y="2046072"/>
                  <a:ext cx="629083" cy="4414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092E2CB0-1F1F-F74D-B923-61C21BA42E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10189" y="2046072"/>
                  <a:ext cx="629083" cy="441403"/>
                </a:xfrm>
                <a:prstGeom prst="rect">
                  <a:avLst/>
                </a:prstGeom>
                <a:blipFill>
                  <a:blip r:embed="rId6"/>
                  <a:stretch>
                    <a:fillRect b="-5714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9C4249D1-3244-A849-8A0D-0869BCF7678D}"/>
                    </a:ext>
                  </a:extLst>
                </p:cNvPr>
                <p:cNvSpPr txBox="1"/>
                <p:nvPr/>
              </p:nvSpPr>
              <p:spPr>
                <a:xfrm>
                  <a:off x="9111622" y="2050507"/>
                  <a:ext cx="678006" cy="4347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1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1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𝑜𝑢𝑡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dirty="0">
                    <a:solidFill>
                      <a:schemeClr val="accent6"/>
                    </a:solidFill>
                  </a:endParaRPr>
                </a:p>
              </p:txBody>
            </p:sp>
          </mc:Choice>
          <mc:Fallback xmlns="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9C4249D1-3244-A849-8A0D-0869BCF767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11622" y="2050507"/>
                  <a:ext cx="678006" cy="43473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7AE8DF5D-CE6A-B44B-A576-4D735D944A1C}"/>
                    </a:ext>
                  </a:extLst>
                </p:cNvPr>
                <p:cNvSpPr txBox="1"/>
                <p:nvPr/>
              </p:nvSpPr>
              <p:spPr>
                <a:xfrm>
                  <a:off x="9126993" y="3170519"/>
                  <a:ext cx="629082" cy="43640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7AE8DF5D-CE6A-B44B-A576-4D735D944A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26993" y="3170519"/>
                  <a:ext cx="629082" cy="436402"/>
                </a:xfrm>
                <a:prstGeom prst="rect">
                  <a:avLst/>
                </a:prstGeom>
                <a:blipFill>
                  <a:blip r:embed="rId8"/>
                  <a:stretch>
                    <a:fillRect b="-285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0E2BD2ED-EFDD-B74A-9C03-E3E6C3B95223}"/>
                    </a:ext>
                  </a:extLst>
                </p:cNvPr>
                <p:cNvSpPr/>
                <p:nvPr/>
              </p:nvSpPr>
              <p:spPr>
                <a:xfrm>
                  <a:off x="9312675" y="2786354"/>
                  <a:ext cx="1751045" cy="504000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  <m:r>
                          <a:rPr lang="de-DE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 </m:t>
                        </m:r>
                        <m:sSup>
                          <m:sSupPr>
                            <m:ctrlP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𝑇𝑟</m:t>
                            </m:r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0E2BD2ED-EFDD-B74A-9C03-E3E6C3B9522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12675" y="2786354"/>
                  <a:ext cx="1751045" cy="504000"/>
                </a:xfrm>
                <a:prstGeom prst="ellipse">
                  <a:avLst/>
                </a:prstGeom>
                <a:blipFill>
                  <a:blip r:embed="rId9"/>
                  <a:stretch>
                    <a:fillRect b="-6977"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D5F7471B-2B54-884C-8E93-E5CB517B7B8F}"/>
                    </a:ext>
                  </a:extLst>
                </p:cNvPr>
                <p:cNvSpPr/>
                <p:nvPr/>
              </p:nvSpPr>
              <p:spPr>
                <a:xfrm>
                  <a:off x="9312676" y="1653213"/>
                  <a:ext cx="1751044" cy="504000"/>
                </a:xfrm>
                <a:prstGeom prst="ellipse">
                  <a:avLst/>
                </a:prstGeom>
                <a:solidFill>
                  <a:schemeClr val="accent6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i="1" dirty="0">
                    <a:solidFill>
                      <a:schemeClr val="bg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     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𝑇𝑟𝑎𝑣𝑒𝑙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D5F7471B-2B54-884C-8E93-E5CB517B7B8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12676" y="1653213"/>
                  <a:ext cx="1751044" cy="504000"/>
                </a:xfrm>
                <a:prstGeom prst="ellipse">
                  <a:avLst/>
                </a:prstGeom>
                <a:blipFill>
                  <a:blip r:embed="rId10"/>
                  <a:stretch>
                    <a:fillRect b="-7143"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863082B3-9C29-5C49-A60B-9AA745230AA3}"/>
                </a:ext>
              </a:extLst>
            </p:cNvPr>
            <p:cNvCxnSpPr>
              <a:cxnSpLocks/>
              <a:stCxn id="89" idx="4"/>
              <a:endCxn id="88" idx="0"/>
            </p:cNvCxnSpPr>
            <p:nvPr/>
          </p:nvCxnSpPr>
          <p:spPr>
            <a:xfrm>
              <a:off x="10188198" y="2157213"/>
              <a:ext cx="0" cy="62914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B7A4F3D5-C93F-F242-951C-82EED05AA6D1}"/>
                    </a:ext>
                  </a:extLst>
                </p:cNvPr>
                <p:cNvSpPr/>
                <p:nvPr/>
              </p:nvSpPr>
              <p:spPr>
                <a:xfrm>
                  <a:off x="10428731" y="2084192"/>
                  <a:ext cx="526619" cy="35875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B7A4F3D5-C93F-F242-951C-82EED05AA6D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28731" y="2084192"/>
                  <a:ext cx="526619" cy="358753"/>
                </a:xfrm>
                <a:prstGeom prst="rect">
                  <a:avLst/>
                </a:prstGeom>
                <a:blipFill>
                  <a:blip r:embed="rId11"/>
                  <a:stretch>
                    <a:fillRect b="-3448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2185EBEA-CDED-D74B-A289-638CA85F72B9}"/>
                    </a:ext>
                  </a:extLst>
                </p:cNvPr>
                <p:cNvSpPr/>
                <p:nvPr/>
              </p:nvSpPr>
              <p:spPr>
                <a:xfrm>
                  <a:off x="10424172" y="3219656"/>
                  <a:ext cx="895309" cy="3600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bSup>
                        <m:r>
                          <a:rPr lang="de-DE" sz="1400" b="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2185EBEA-CDED-D74B-A289-638CA85F72B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24172" y="3219656"/>
                  <a:ext cx="895309" cy="360099"/>
                </a:xfrm>
                <a:prstGeom prst="rect">
                  <a:avLst/>
                </a:prstGeom>
                <a:blipFill>
                  <a:blip r:embed="rId12"/>
                  <a:stretch>
                    <a:fillRect b="-7143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E5814B09-F16A-5E4B-A43D-DCEFAF28C3C9}"/>
                </a:ext>
              </a:extLst>
            </p:cNvPr>
            <p:cNvCxnSpPr>
              <a:cxnSpLocks/>
              <a:stCxn id="89" idx="2"/>
              <a:endCxn id="83" idx="6"/>
            </p:cNvCxnSpPr>
            <p:nvPr/>
          </p:nvCxnSpPr>
          <p:spPr>
            <a:xfrm flipH="1">
              <a:off x="9072143" y="1905213"/>
              <a:ext cx="240533" cy="9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3FD80B7C-D090-2149-99B0-30790BFFDFE1}"/>
                  </a:ext>
                </a:extLst>
              </p:cNvPr>
              <p:cNvSpPr txBox="1"/>
              <p:nvPr/>
            </p:nvSpPr>
            <p:spPr>
              <a:xfrm>
                <a:off x="8710682" y="4636280"/>
                <a:ext cx="766941" cy="380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𝑜𝑢𝑡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</m:sub>
                        <m:sup>
                          <m:d>
                            <m:dPr>
                              <m:ctrlPr>
                                <a:rPr lang="de-DE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3FD80B7C-D090-2149-99B0-30790BFFDF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0682" y="4636280"/>
                <a:ext cx="766941" cy="3802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827F845-7B7F-F246-9CDA-30594B25EC33}"/>
                  </a:ext>
                </a:extLst>
              </p:cNvPr>
              <p:cNvSpPr/>
              <p:nvPr/>
            </p:nvSpPr>
            <p:spPr>
              <a:xfrm>
                <a:off x="11667475" y="4383155"/>
                <a:ext cx="532645" cy="3222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40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d>
                            <m:dPr>
                              <m:ctrlPr>
                                <a:rPr lang="de-DE" sz="14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sz="1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827F845-7B7F-F246-9CDA-30594B25EC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67475" y="4383155"/>
                <a:ext cx="532645" cy="322268"/>
              </a:xfrm>
              <a:prstGeom prst="rect">
                <a:avLst/>
              </a:prstGeom>
              <a:blipFill>
                <a:blip r:embed="rId14"/>
                <a:stretch>
                  <a:fillRect b="-370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9DA71FB-430F-204F-B3D9-81BE03CEB57A}"/>
                  </a:ext>
                </a:extLst>
              </p:cNvPr>
              <p:cNvSpPr/>
              <p:nvPr/>
            </p:nvSpPr>
            <p:spPr>
              <a:xfrm>
                <a:off x="8891305" y="4427711"/>
                <a:ext cx="532645" cy="3222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4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d>
                            <m:dPr>
                              <m:ctrlPr>
                                <a:rPr lang="de-DE" sz="1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9DA71FB-430F-204F-B3D9-81BE03CEB5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1305" y="4427711"/>
                <a:ext cx="532645" cy="32226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E4A9AB1-25A3-2247-B146-850DCC033F4A}"/>
                  </a:ext>
                </a:extLst>
              </p:cNvPr>
              <p:cNvSpPr txBox="1"/>
              <p:nvPr/>
            </p:nvSpPr>
            <p:spPr>
              <a:xfrm>
                <a:off x="359999" y="4965827"/>
                <a:ext cx="6058186" cy="941925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de-DE" dirty="0"/>
                  <a:t>Um Rückschau-Anfragen zu beliebigen Zeitscheiben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de-DE" dirty="0"/>
                  <a:t> zu ermöglichen, müssen wir uns die Vorwärtsnachrichten merken, da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solidFill>
                              <a:schemeClr val="accent3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solidFill>
                              <a:schemeClr val="accent3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solidFill>
                                  <a:schemeClr val="accent3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de-DE" b="0" i="1" smtClean="0">
                                <a:solidFill>
                                  <a:schemeClr val="accent3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 für die Anfragebeantwortung in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de-DE" dirty="0"/>
                  <a:t> benötigt wird.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E4A9AB1-25A3-2247-B146-850DCC033F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999" y="4965827"/>
                <a:ext cx="6058186" cy="94192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067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25" grpId="0"/>
      <p:bldP spid="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EFBEB-26E4-DF42-BF3B-C76C05B64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Allgemeine Anfragenbeantwortung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2DA926D-7995-E343-ABD7-B953782A7AF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>
                    <a:solidFill>
                      <a:schemeClr val="accent1"/>
                    </a:solidFill>
                  </a:rPr>
                  <a:t>Vorwärts-Rückwärts-Algorithmus</a:t>
                </a:r>
                <a:r>
                  <a:rPr lang="de-DE" dirty="0"/>
                  <a:t> für die Anfragentypen Filterung, Vorhersage, Rückschau</a:t>
                </a:r>
              </a:p>
              <a:p>
                <a:r>
                  <a:rPr lang="de-DE" dirty="0"/>
                  <a:t>Gegeben: Menge von Anfragen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p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0 :</m:t>
                            </m:r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</m:e>
                        </m:d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de-DE" b="1" i="1">
                                            <a:latin typeface="Cambria Math" panose="02040503050406030204" pitchFamily="18" charset="0"/>
                                          </a:rPr>
                                          <m:t>𝑸</m:t>
                                        </m:r>
                                      </m:e>
                                      <m:sub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  <m:sup>
                                        <m:d>
                                          <m:dPr>
                                            <m:ctrlP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de-DE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de-DE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𝜋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de-DE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sup>
                                    </m:sSubSup>
                                  </m:e>
                                </m:d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  <m:sup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sup>
                            </m:sSubSup>
                          </m:e>
                        </m:d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sSub>
                          <m:sSub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</m:sup>
                    </m:sSubSup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Bei anwachsender Evidenz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0 :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0,…, 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Quasi zwei Ströme an Anfragen und Evidenz über die Zeit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Aus Effizienzgründen, gehe durch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0 :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</m:e>
                        </m:d>
                      </m:sup>
                    </m:sSup>
                  </m:oMath>
                </a14:m>
                <a:r>
                  <a:rPr lang="de-DE" dirty="0"/>
                  <a:t> mit ansteigendem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de-DE" dirty="0"/>
                  <a:t> und durch die Anfragen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b="1" i="1"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</m:e>
                                      <m:sub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sup>
                            </m:sSubSup>
                          </m:e>
                        </m:d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sup>
                    </m:sSubSup>
                  </m:oMath>
                </a14:m>
                <a:r>
                  <a:rPr lang="de-DE" dirty="0"/>
                  <a:t> bei gegebener Evidenz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0 :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 basierend auf dem Typ 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de-DE" b="0" dirty="0">
                  <a:ea typeface="Cambria Math" panose="02040503050406030204" pitchFamily="18" charset="0"/>
                </a:endParaRPr>
              </a:p>
              <a:p>
                <a:pPr marL="990600" lvl="2" indent="-457200">
                  <a:buFont typeface="+mj-lt"/>
                  <a:buAutoNum type="arabicPeriod"/>
                </a:pPr>
                <a:r>
                  <a:rPr lang="de-DE" dirty="0"/>
                  <a:t>Filterungsanfragen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sup>
                    </m:sSubSup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</m:t>
                    </m:r>
                  </m:oMath>
                </a14:m>
                <a:endParaRPr lang="de-DE" b="0" dirty="0">
                  <a:ea typeface="Cambria Math" panose="02040503050406030204" pitchFamily="18" charset="0"/>
                </a:endParaRPr>
              </a:p>
              <a:p>
                <a:pPr marL="990600" lvl="2" indent="-457200">
                  <a:buFont typeface="+mj-lt"/>
                  <a:buAutoNum type="arabicPeriod"/>
                </a:pPr>
                <a:r>
                  <a:rPr lang="de-DE" dirty="0"/>
                  <a:t>Vorhersage-Anfragen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sup>
                    </m:sSubSup>
                  </m:oMath>
                </a14:m>
                <a:r>
                  <a:rPr lang="de-DE" dirty="0"/>
                  <a:t>, geordnet nach ansteigendem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de-DE" dirty="0"/>
                  <a:t>)</a:t>
                </a:r>
              </a:p>
              <a:p>
                <a:pPr marL="990600" lvl="2" indent="-457200">
                  <a:buFont typeface="+mj-lt"/>
                  <a:buAutoNum type="arabicPeriod"/>
                </a:pPr>
                <a:r>
                  <a:rPr lang="de-DE" dirty="0"/>
                  <a:t>Rückschau-Anfragen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sup>
                    </m:sSubSup>
                  </m:oMath>
                </a14:m>
                <a:r>
                  <a:rPr lang="de-DE" dirty="0"/>
                  <a:t>, geordnet nach absteigendem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de-DE" dirty="0"/>
                  <a:t>)</a:t>
                </a:r>
              </a:p>
              <a:p>
                <a:pPr lvl="2"/>
                <a:r>
                  <a:rPr lang="de-DE" dirty="0"/>
                  <a:t>Reihenfolge von 2. und 3. könnte man tauschen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2DA926D-7995-E343-ABD7-B953782A7AF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687" r="-110" b="-567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7FC653-B85A-6D48-928B-DA6AD19201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63</a:t>
            </a:fld>
            <a:endParaRPr lang="de-DE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CC9B328-D1B5-3241-9C07-88C077FB0B7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A3BD16D-2F0D-D540-AB22-4C56843D3E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664D1C-180E-0B45-9B7D-DD153633C78D}"/>
              </a:ext>
            </a:extLst>
          </p:cNvPr>
          <p:cNvSpPr txBox="1"/>
          <p:nvPr/>
        </p:nvSpPr>
        <p:spPr>
          <a:xfrm>
            <a:off x="2404535" y="6286226"/>
            <a:ext cx="73949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>
                <a:solidFill>
                  <a:schemeClr val="tx1">
                    <a:lumMod val="60000"/>
                    <a:lumOff val="40000"/>
                  </a:schemeClr>
                </a:solidFill>
              </a:rPr>
              <a:t>Kevin Murphy: Dynamic Bayesian Networks: Representation, Inference and Learning. </a:t>
            </a:r>
            <a:r>
              <a:rPr lang="de-DE" sz="1000" i="1">
                <a:solidFill>
                  <a:schemeClr val="tx1">
                    <a:lumMod val="60000"/>
                    <a:lumOff val="40000"/>
                  </a:schemeClr>
                </a:solidFill>
              </a:rPr>
              <a:t>Dissertation</a:t>
            </a:r>
            <a:r>
              <a:rPr lang="de-DE" sz="1000">
                <a:solidFill>
                  <a:schemeClr val="tx1">
                    <a:lumMod val="60000"/>
                    <a:lumOff val="40000"/>
                  </a:schemeClr>
                </a:solidFill>
              </a:rPr>
              <a:t>, University of California, Berkeley, 2022. </a:t>
            </a:r>
          </a:p>
        </p:txBody>
      </p:sp>
    </p:spTree>
    <p:extLst>
      <p:ext uri="{BB962C8B-B14F-4D97-AF65-F5344CB8AC3E}">
        <p14:creationId xmlns:p14="http://schemas.microsoft.com/office/powerpoint/2010/main" val="282991584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EFBEB-26E4-DF42-BF3B-C76C05B64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Allgemeine Anfragenbeantwortung: Genaues Vorgehen bei Anfragen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2DA926D-7995-E343-ABD7-B953782A7AF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b="0">
                    <a:ea typeface="Cambria Math" panose="02040503050406030204" pitchFamily="18" charset="0"/>
                  </a:rPr>
                  <a:t>Gegeben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de-DE"/>
                  <a:t> als die aktuelle Zeitscheibe, Anfragevariablen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b="1" i="1"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</m:e>
                                      <m:sub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sup>
                            </m:sSubSup>
                          </m:e>
                        </m:d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sup>
                    </m:sSubSup>
                  </m:oMath>
                </a14:m>
                <a:r>
                  <a:rPr lang="de-DE"/>
                  <a:t> und einem abgeschlossenen Nachrichtenversand in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endParaRPr lang="de-DE"/>
              </a:p>
              <a:p>
                <a:pPr lvl="1"/>
                <a:r>
                  <a:rPr lang="de-DE"/>
                  <a:t>Für alle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sup>
                    </m:sSubSup>
                  </m:oMath>
                </a14:m>
                <a:r>
                  <a:rPr lang="de-DE"/>
                  <a:t> mit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/>
                  <a:t>, beantworte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sup>
                    </m:sSubSup>
                  </m:oMath>
                </a14:m>
                <a:r>
                  <a:rPr lang="de-DE"/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endParaRPr lang="de-DE"/>
              </a:p>
              <a:p>
                <a:pPr lvl="1"/>
                <a:r>
                  <a:rPr lang="de-DE"/>
                  <a:t>Behalte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/>
                  <a:t> und bewege dich mit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de-DE"/>
                  <a:t> in der Zeit</a:t>
                </a:r>
              </a:p>
              <a:p>
                <a:pPr lvl="1"/>
                <a:r>
                  <a:rPr lang="de-DE"/>
                  <a:t>Für alle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sup>
                    </m:sSubSup>
                  </m:oMath>
                </a14:m>
                <a:r>
                  <a:rPr lang="de-DE"/>
                  <a:t> mit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/>
                  <a:t>, bewege dich ohne Evidenz vorwärts in der Zeit bis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de-DE" b="0" i="0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de-DE" b="0" i="0" smtClean="0"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func>
                  </m:oMath>
                </a14:m>
                <a:r>
                  <a:rPr lang="de-DE"/>
                  <a:t>:</a:t>
                </a:r>
              </a:p>
              <a:p>
                <a:pPr lvl="2"/>
                <a:r>
                  <a:rPr lang="de-DE"/>
                  <a:t>Instanziiere Jtree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</m:sup>
                    </m:sSup>
                  </m:oMath>
                </a14:m>
                <a:r>
                  <a:rPr lang="de-DE"/>
                  <a:t> und berechne entsprechende Nachrichten</a:t>
                </a:r>
              </a:p>
              <a:p>
                <a:pPr lvl="2"/>
                <a:r>
                  <a:rPr lang="de-DE"/>
                  <a:t>Wann immer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/>
                  <a:t>, beantworte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sup>
                    </m:sSubSup>
                  </m:oMath>
                </a14:m>
                <a:endParaRPr lang="de-DE"/>
              </a:p>
              <a:p>
                <a:pPr lvl="1"/>
                <a:r>
                  <a:rPr lang="de-DE"/>
                  <a:t>Für alle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sup>
                    </m:sSubSup>
                  </m:oMath>
                </a14:m>
                <a:r>
                  <a:rPr lang="de-DE"/>
                  <a:t> mit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/>
                  <a:t>, bewege dich rückwärts in der Zeit bis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de-DE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de-DE" b="0" i="0" smtClean="0"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func>
                  </m:oMath>
                </a14:m>
                <a:endParaRPr lang="de-DE"/>
              </a:p>
              <a:p>
                <a:pPr lvl="2"/>
                <a:r>
                  <a:rPr lang="de-DE"/>
                  <a:t>Instanziiere Jtree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</m:sup>
                    </m:sSup>
                  </m:oMath>
                </a14:m>
                <a:r>
                  <a:rPr lang="de-DE"/>
                  <a:t>, behandle Evidenz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</m:sup>
                    </m:sSup>
                  </m:oMath>
                </a14:m>
                <a:r>
                  <a:rPr lang="de-DE"/>
                  <a:t> und berechne entsprechende Nachrichten</a:t>
                </a:r>
              </a:p>
              <a:p>
                <a:pPr lvl="2"/>
                <a:r>
                  <a:rPr lang="de-DE"/>
                  <a:t>Wann immer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/>
                  <a:t>, beantworte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sup>
                    </m:sSubSup>
                  </m:oMath>
                </a14:m>
                <a:endParaRPr lang="de-DE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2DA926D-7995-E343-ABD7-B953782A7AF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597" b="-358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7FC653-B85A-6D48-928B-DA6AD19201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64</a:t>
            </a:fld>
            <a:endParaRPr lang="de-DE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54561-5BB7-B545-97F9-0107E0F4780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F71DA42-BEC1-4A48-847E-16BC3F9140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FBAEB0D-01E0-3149-A21C-AE23F45A5471}"/>
              </a:ext>
            </a:extLst>
          </p:cNvPr>
          <p:cNvGrpSpPr/>
          <p:nvPr/>
        </p:nvGrpSpPr>
        <p:grpSpPr>
          <a:xfrm>
            <a:off x="10303726" y="3936380"/>
            <a:ext cx="1540273" cy="1494264"/>
            <a:chOff x="2574883" y="5075598"/>
            <a:chExt cx="1540273" cy="149426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CC1373F-0566-1945-9461-78550D03BF72}"/>
                </a:ext>
              </a:extLst>
            </p:cNvPr>
            <p:cNvSpPr txBox="1"/>
            <p:nvPr/>
          </p:nvSpPr>
          <p:spPr>
            <a:xfrm>
              <a:off x="2574883" y="5075598"/>
              <a:ext cx="1540273" cy="1494264"/>
            </a:xfrm>
            <a:prstGeom prst="cloudCallout">
              <a:avLst>
                <a:gd name="adj1" fmla="val -89801"/>
                <a:gd name="adj2" fmla="val -4016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noAutofit/>
            </a:bodyPr>
            <a:lstStyle/>
            <a:p>
              <a:endParaRPr lang="de-DE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2F62004-A528-C540-BB87-A5D3FB53EE0E}"/>
                </a:ext>
              </a:extLst>
            </p:cNvPr>
            <p:cNvSpPr/>
            <p:nvPr/>
          </p:nvSpPr>
          <p:spPr>
            <a:xfrm>
              <a:off x="2574884" y="5173393"/>
              <a:ext cx="1524205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>
                  <a:solidFill>
                    <a:schemeClr val="bg1"/>
                  </a:solidFill>
                </a:rPr>
                <a:t>Welche Nachrichten müssen wir berechnen?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923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80A6D-C599-2549-AB27-21B837230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Dynamischer Jtree Algorithmus (DJT) – AKA </a:t>
            </a:r>
            <a:r>
              <a:rPr lang="de-DE" i="1" dirty="0" err="1">
                <a:solidFill>
                  <a:schemeClr val="accent2"/>
                </a:solidFill>
              </a:rPr>
              <a:t>Murphy‘s</a:t>
            </a:r>
            <a:r>
              <a:rPr lang="de-DE" i="1" dirty="0">
                <a:solidFill>
                  <a:schemeClr val="accent2"/>
                </a:solidFill>
              </a:rPr>
              <a:t> Interface </a:t>
            </a:r>
            <a:r>
              <a:rPr lang="de-DE" i="1" dirty="0" err="1">
                <a:solidFill>
                  <a:schemeClr val="accent2"/>
                </a:solidFill>
              </a:rPr>
              <a:t>Algorithm</a:t>
            </a:r>
            <a:endParaRPr lang="de-DE" i="1" dirty="0">
              <a:solidFill>
                <a:schemeClr val="accent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27E7A5-F632-1247-960C-71E9ADB96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65</a:t>
            </a:fld>
            <a:endParaRPr lang="de-DE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572D49F-5A09-984B-AED1-3DB3BC5ECC0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E23CC75-00DF-9A45-98A2-C08487A265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1AA18E-D4F0-6144-AF80-B63C010E7E6D}"/>
              </a:ext>
            </a:extLst>
          </p:cNvPr>
          <p:cNvSpPr/>
          <p:nvPr/>
        </p:nvSpPr>
        <p:spPr>
          <a:xfrm>
            <a:off x="337696" y="1636265"/>
            <a:ext cx="11484001" cy="3571355"/>
          </a:xfrm>
          <a:prstGeom prst="rect">
            <a:avLst/>
          </a:prstGeom>
          <a:solidFill>
            <a:schemeClr val="accent1">
              <a:alpha val="1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9690967-4B74-5246-AFC7-D51AF736C80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de-DE" b="1" dirty="0"/>
                  <a:t>procedure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b="1" i="0" smtClean="0">
                        <a:latin typeface="Cambria Math" panose="02040503050406030204" pitchFamily="18" charset="0"/>
                      </a:rPr>
                      <m:t>DJT</m:t>
                    </m:r>
                  </m:oMath>
                </a14:m>
                <a:r>
                  <a:rPr lang="de-DE" dirty="0"/>
                  <a:t>(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p>
                            <m:r>
                              <a:rPr lang="de-DE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</m:t>
                            </m:r>
                          </m:sup>
                        </m:sSup>
                      </m:e>
                    </m:d>
                    <m:r>
                      <a:rPr lang="de-DE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0 :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</m:e>
                        </m:d>
                      </m:sup>
                    </m:sSup>
                    <m:r>
                      <a:rPr lang="de-DE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0 :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e>
                        </m:d>
                      </m:sup>
                    </m:sSup>
                  </m:oMath>
                </a14:m>
                <a:r>
                  <a:rPr lang="de-DE" dirty="0"/>
                  <a:t>)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tabLst>
                    <a:tab pos="450000" algn="l"/>
                    <a:tab pos="900000" algn="l"/>
                    <a:tab pos="1350000" algn="l"/>
                    <a:tab pos="1800000" algn="l"/>
                  </a:tabLst>
                </a:pPr>
                <a:r>
                  <a:rPr lang="de-DE" dirty="0"/>
                  <a:t>	Baue Jtrees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r>
                              <a:rPr lang="de-DE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</m:t>
                            </m:r>
                          </m:sup>
                        </m:sSup>
                      </m:e>
                    </m:d>
                  </m:oMath>
                </a14:m>
                <a:r>
                  <a:rPr lang="de-DE" dirty="0"/>
                  <a:t> für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de-DE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</m:sup>
                    </m:sSup>
                  </m:oMath>
                </a14:m>
                <a:endParaRPr lang="de-DE" dirty="0"/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tabLst>
                    <a:tab pos="450000" algn="l"/>
                    <a:tab pos="900000" algn="l"/>
                    <a:tab pos="1350000" algn="l"/>
                    <a:tab pos="1800000" algn="l"/>
                  </a:tabLst>
                </a:pPr>
                <a:r>
                  <a:rPr lang="de-DE" dirty="0"/>
                  <a:t>	</a:t>
                </a:r>
                <a:r>
                  <a:rPr lang="de-DE" b="1" dirty="0" err="1"/>
                  <a:t>for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de-DE" dirty="0"/>
                  <a:t> </a:t>
                </a:r>
                <a:r>
                  <a:rPr lang="de-DE" b="1" dirty="0"/>
                  <a:t>in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0…</m:t>
                    </m:r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lang="de-DE" dirty="0"/>
                  <a:t> </a:t>
                </a:r>
                <a:r>
                  <a:rPr lang="de-DE" b="1" dirty="0"/>
                  <a:t>do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tabLst>
                    <a:tab pos="449263" algn="l"/>
                    <a:tab pos="898525" algn="l"/>
                    <a:tab pos="1349375" algn="l"/>
                    <a:tab pos="1798638" algn="l"/>
                    <a:tab pos="11417300" algn="r"/>
                  </a:tabLst>
                </a:pPr>
                <a:r>
                  <a:rPr lang="de-DE" dirty="0"/>
                  <a:t>		Instanziiere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 und lösche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	▹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de-DE" dirty="0"/>
                  <a:t> bei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de-DE" dirty="0"/>
                  <a:t>;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</m:sup>
                    </m:sSup>
                  </m:oMath>
                </a14:m>
                <a:r>
                  <a:rPr lang="de-DE" dirty="0"/>
                  <a:t> sonst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tabLst>
                    <a:tab pos="449263" algn="l"/>
                    <a:tab pos="898525" algn="l"/>
                    <a:tab pos="1349375" algn="l"/>
                    <a:tab pos="1798638" algn="l"/>
                    <a:tab pos="11417300" algn="r"/>
                  </a:tabLst>
                </a:pPr>
                <a:r>
                  <a:rPr lang="de-DE" dirty="0"/>
                  <a:t>		Füge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 zum Incluster von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 hinzu	▹falls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de-DE" dirty="0"/>
                  <a:t> 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tabLst>
                    <a:tab pos="449263" algn="l"/>
                    <a:tab pos="898525" algn="l"/>
                    <a:tab pos="1349375" algn="l"/>
                    <a:tab pos="1798638" algn="l"/>
                    <a:tab pos="11417300" algn="r"/>
                  </a:tabLst>
                </a:pPr>
                <a:r>
                  <a:rPr lang="de-DE" dirty="0"/>
                  <a:t>		Behandle Evidenz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endParaRPr lang="de-DE" b="0" dirty="0"/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tabLst>
                    <a:tab pos="449263" algn="l"/>
                    <a:tab pos="898525" algn="l"/>
                    <a:tab pos="1349375" algn="l"/>
                    <a:tab pos="1798638" algn="l"/>
                    <a:tab pos="11417300" algn="r"/>
                  </a:tabLst>
                </a:pPr>
                <a:r>
                  <a:rPr lang="de-DE" dirty="0"/>
                  <a:t>		Verschicke Nachrichten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endParaRPr lang="de-DE" b="0" dirty="0"/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tabLst>
                    <a:tab pos="449263" algn="l"/>
                    <a:tab pos="898525" algn="l"/>
                    <a:tab pos="1349375" algn="l"/>
                    <a:tab pos="1798638" algn="l"/>
                    <a:tab pos="11417300" algn="r"/>
                  </a:tabLst>
                </a:pPr>
                <a:r>
                  <a:rPr lang="de-DE" dirty="0"/>
                  <a:t>		Beantworte Anfragen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p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	▹Vorgehen auf vorheriger Folie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tabLst>
                    <a:tab pos="449263" algn="l"/>
                    <a:tab pos="898525" algn="l"/>
                    <a:tab pos="1349375" algn="l"/>
                    <a:tab pos="1798638" algn="l"/>
                    <a:tab pos="11417300" algn="r"/>
                  </a:tabLst>
                </a:pPr>
                <a:r>
                  <a:rPr lang="de-DE" dirty="0"/>
                  <a:t>		Berechne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endParaRPr lang="de-DE" dirty="0"/>
              </a:p>
              <a:p>
                <a:r>
                  <a:rPr lang="de-DE" dirty="0"/>
                  <a:t>Bei Online-Inferenz, zwei Ströme für eingehende Anfragen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 und Evidenz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 </a:t>
                </a:r>
              </a:p>
              <a:p>
                <a:pPr lvl="1"/>
                <a:r>
                  <a:rPr lang="de-DE" dirty="0"/>
                  <a:t>Anstatt Eingaben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0 :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</m:e>
                        </m:d>
                      </m:sup>
                    </m:sSup>
                    <m:r>
                      <a:rPr lang="de-DE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0 :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e>
                        </m:d>
                      </m:sup>
                    </m:sSup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9690967-4B74-5246-AFC7-D51AF736C80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5" t="-299" r="-993" b="-686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2D54AA2C-6DF6-F848-9B5F-4B106A586A29}"/>
              </a:ext>
            </a:extLst>
          </p:cNvPr>
          <p:cNvSpPr/>
          <p:nvPr/>
        </p:nvSpPr>
        <p:spPr>
          <a:xfrm>
            <a:off x="11288670" y="4919706"/>
            <a:ext cx="533027" cy="28791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de-DE"/>
              <a:t>DJT</a:t>
            </a:r>
          </a:p>
        </p:txBody>
      </p:sp>
    </p:spTree>
    <p:extLst>
      <p:ext uri="{BB962C8B-B14F-4D97-AF65-F5344CB8AC3E}">
        <p14:creationId xmlns:p14="http://schemas.microsoft.com/office/powerpoint/2010/main" val="408721737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67C1E-6119-4549-9319-2E0A61200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Vorgehensweisen beim Rückwärtsgehen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303B729-86EC-C54F-9640-43AD31E5FA8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/>
                  <a:t>Für beliebige Rückschau-Anfragen müssen Vorwärtsnachrichten gespeichert werden</a:t>
                </a:r>
              </a:p>
              <a:p>
                <a:pPr lvl="1"/>
                <a:r>
                  <a:rPr lang="de-DE" dirty="0"/>
                  <a:t>Vorwärtsnachricht im Incluster gebraucht für Rückschau-Anfragen an diesen Zeitschritt</a:t>
                </a:r>
              </a:p>
              <a:p>
                <a:r>
                  <a:rPr lang="de-DE" dirty="0"/>
                  <a:t>Rückwärts gehen bedeutet zwischendrin Nachrichten erneut zu berechnen</a:t>
                </a:r>
              </a:p>
              <a:p>
                <a:pPr lvl="1"/>
                <a:r>
                  <a:rPr lang="de-DE" dirty="0"/>
                  <a:t>Jeder Schritt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de-DE" dirty="0"/>
                  <a:t> rückwärts ohne Anfrage</a:t>
                </a:r>
              </a:p>
              <a:p>
                <a:pPr lvl="2"/>
                <a:r>
                  <a:rPr lang="de-DE" dirty="0"/>
                  <a:t>Berechne eine Nachrichtenphase zum Incluster mit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de-DE" dirty="0"/>
                  <a:t> Nachrichten,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dirty="0"/>
                  <a:t> Anzahl an Cluster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Jeder Schritt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de-DE" dirty="0"/>
                  <a:t> rückwärts mit Anfragen</a:t>
                </a:r>
              </a:p>
              <a:p>
                <a:pPr lvl="2"/>
                <a:r>
                  <a:rPr lang="de-DE" dirty="0"/>
                  <a:t>Berechne vollständigen Nachrichtenversand </a:t>
                </a:r>
                <a:br>
                  <a:rPr lang="de-DE" dirty="0"/>
                </a:br>
                <a:r>
                  <a:rPr lang="de-DE" dirty="0"/>
                  <a:t>mit </a:t>
                </a:r>
                <a14:m>
                  <m:oMath xmlns:m="http://schemas.openxmlformats.org/officeDocument/2006/math">
                    <m:r>
                      <a:rPr lang="de-DE" b="0" i="0" smtClean="0">
                        <a:latin typeface="Cambria Math" panose="02040503050406030204" pitchFamily="18" charset="0"/>
                      </a:rPr>
                      <m:t>2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</m:oMath>
                </a14:m>
                <a:r>
                  <a:rPr lang="de-DE" dirty="0"/>
                  <a:t> Nachrichten</a:t>
                </a:r>
              </a:p>
              <a:p>
                <a:pPr lvl="1"/>
                <a:r>
                  <a:rPr lang="de-DE" dirty="0"/>
                  <a:t>Vorteil</a:t>
                </a:r>
              </a:p>
              <a:p>
                <a:pPr lvl="2"/>
                <a:r>
                  <a:rPr lang="de-DE" dirty="0"/>
                  <a:t>Nur ein Jtree im Speicher zur Zeit</a:t>
                </a:r>
              </a:p>
              <a:p>
                <a:r>
                  <a:rPr lang="de-DE" dirty="0"/>
                  <a:t>Was, wenn DJT die Jtrees behalten hätte?</a:t>
                </a:r>
              </a:p>
              <a:p>
                <a:pPr lvl="1"/>
                <a:r>
                  <a:rPr lang="de-DE" dirty="0"/>
                  <a:t>Bedarfsweise instanziieren (bisher) vs. Instanziierungen behalten</a:t>
                </a: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303B729-86EC-C54F-9640-43AD31E5FA8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35" t="-2687" b="-358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6C1312-CC73-9644-BDD5-2D3919F99F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66</a:t>
            </a:fld>
            <a:endParaRPr lang="de-DE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3289B3C-BE4C-4D4C-84AD-F68CFA4A5B7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2289725-95D5-C647-A1B5-457AB2D9FE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0669C9E-127E-9F47-AD7D-4F88090AB532}"/>
                  </a:ext>
                </a:extLst>
              </p:cNvPr>
              <p:cNvSpPr txBox="1"/>
              <p:nvPr/>
            </p:nvSpPr>
            <p:spPr>
              <a:xfrm>
                <a:off x="11093881" y="4382063"/>
                <a:ext cx="708592" cy="3763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3,</m:t>
                          </m:r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  <m:sup>
                          <m:d>
                            <m:dPr>
                              <m:ctrlPr>
                                <a:rPr lang="de-DE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0669C9E-127E-9F47-AD7D-4F88090AB5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3881" y="4382063"/>
                <a:ext cx="708592" cy="3763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1D4B426D-B280-844A-9A9C-597A3EC2C9E9}"/>
              </a:ext>
            </a:extLst>
          </p:cNvPr>
          <p:cNvGrpSpPr/>
          <p:nvPr/>
        </p:nvGrpSpPr>
        <p:grpSpPr>
          <a:xfrm>
            <a:off x="7576519" y="3919484"/>
            <a:ext cx="4109292" cy="1953708"/>
            <a:chOff x="7210189" y="1653213"/>
            <a:chExt cx="4109292" cy="19537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8395247E-23A4-734A-858D-768A0E10315C}"/>
                    </a:ext>
                  </a:extLst>
                </p:cNvPr>
                <p:cNvSpPr/>
                <p:nvPr/>
              </p:nvSpPr>
              <p:spPr>
                <a:xfrm>
                  <a:off x="7371867" y="1654113"/>
                  <a:ext cx="1700276" cy="504000"/>
                </a:xfrm>
                <a:prstGeom prst="ellipse">
                  <a:avLst/>
                </a:prstGeom>
                <a:solidFill>
                  <a:schemeClr val="accent5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i="1" dirty="0">
                    <a:solidFill>
                      <a:schemeClr val="bg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     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F16E6D3B-AC9D-2F45-8490-C7F6D62770E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71867" y="1654113"/>
                  <a:ext cx="1700276" cy="504000"/>
                </a:xfrm>
                <a:prstGeom prst="ellipse">
                  <a:avLst/>
                </a:prstGeom>
                <a:blipFill>
                  <a:blip r:embed="rId5"/>
                  <a:stretch>
                    <a:fillRect b="-7143"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18E61E69-2F83-374C-95CF-C57C6B5A6D52}"/>
                    </a:ext>
                  </a:extLst>
                </p:cNvPr>
                <p:cNvSpPr/>
                <p:nvPr/>
              </p:nvSpPr>
              <p:spPr>
                <a:xfrm>
                  <a:off x="8328594" y="2147134"/>
                  <a:ext cx="392030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</m:oMath>
                    </m:oMathPara>
                  </a14:m>
                  <a:endParaRPr lang="de-DE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9F33040E-A781-444F-8391-659A99E54EE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8594" y="2147134"/>
                  <a:ext cx="392030" cy="307777"/>
                </a:xfrm>
                <a:prstGeom prst="rect">
                  <a:avLst/>
                </a:prstGeom>
                <a:blipFill>
                  <a:blip r:embed="rId6"/>
                  <a:stretch>
                    <a:fillRect b="-416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95FA064-FA11-6F47-99BB-D4093EE004C1}"/>
                    </a:ext>
                  </a:extLst>
                </p:cNvPr>
                <p:cNvSpPr txBox="1"/>
                <p:nvPr/>
              </p:nvSpPr>
              <p:spPr>
                <a:xfrm>
                  <a:off x="7210189" y="2046072"/>
                  <a:ext cx="629083" cy="4414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092E2CB0-1F1F-F74D-B923-61C21BA42E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10189" y="2046072"/>
                  <a:ext cx="629083" cy="441403"/>
                </a:xfrm>
                <a:prstGeom prst="rect">
                  <a:avLst/>
                </a:prstGeom>
                <a:blipFill>
                  <a:blip r:embed="rId7"/>
                  <a:stretch>
                    <a:fillRect b="-5714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BE0E88D5-012C-8D4F-904A-93C85DD4C14B}"/>
                    </a:ext>
                  </a:extLst>
                </p:cNvPr>
                <p:cNvSpPr txBox="1"/>
                <p:nvPr/>
              </p:nvSpPr>
              <p:spPr>
                <a:xfrm>
                  <a:off x="9111622" y="2050507"/>
                  <a:ext cx="678006" cy="4347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1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1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𝑜𝑢𝑡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dirty="0">
                    <a:solidFill>
                      <a:schemeClr val="accent6"/>
                    </a:solidFill>
                  </a:endParaRPr>
                </a:p>
              </p:txBody>
            </p:sp>
          </mc:Choice>
          <mc:Fallback xmlns="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9C4249D1-3244-A849-8A0D-0869BCF767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11622" y="2050507"/>
                  <a:ext cx="678006" cy="43473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0566AE4-C05E-DB44-A3F9-BE9A69825C8D}"/>
                    </a:ext>
                  </a:extLst>
                </p:cNvPr>
                <p:cNvSpPr txBox="1"/>
                <p:nvPr/>
              </p:nvSpPr>
              <p:spPr>
                <a:xfrm>
                  <a:off x="9126993" y="3170519"/>
                  <a:ext cx="629082" cy="43640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7AE8DF5D-CE6A-B44B-A576-4D735D944A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26993" y="3170519"/>
                  <a:ext cx="629082" cy="436402"/>
                </a:xfrm>
                <a:prstGeom prst="rect">
                  <a:avLst/>
                </a:prstGeom>
                <a:blipFill>
                  <a:blip r:embed="rId9"/>
                  <a:stretch>
                    <a:fillRect b="-285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2C9E7DE5-4B82-F44B-8DC9-157861E61826}"/>
                    </a:ext>
                  </a:extLst>
                </p:cNvPr>
                <p:cNvSpPr/>
                <p:nvPr/>
              </p:nvSpPr>
              <p:spPr>
                <a:xfrm>
                  <a:off x="9312675" y="2786354"/>
                  <a:ext cx="1751045" cy="504000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  <m:r>
                          <a:rPr lang="de-DE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 </m:t>
                        </m:r>
                        <m:sSup>
                          <m:sSupPr>
                            <m:ctrlP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𝑇𝑟</m:t>
                            </m:r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0E2BD2ED-EFDD-B74A-9C03-E3E6C3B9522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12675" y="2786354"/>
                  <a:ext cx="1751045" cy="504000"/>
                </a:xfrm>
                <a:prstGeom prst="ellipse">
                  <a:avLst/>
                </a:prstGeom>
                <a:blipFill>
                  <a:blip r:embed="rId10"/>
                  <a:stretch>
                    <a:fillRect b="-6977"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CE060BEB-2E6A-7B4D-9B68-A52F546D3401}"/>
                    </a:ext>
                  </a:extLst>
                </p:cNvPr>
                <p:cNvSpPr/>
                <p:nvPr/>
              </p:nvSpPr>
              <p:spPr>
                <a:xfrm>
                  <a:off x="9312676" y="1653213"/>
                  <a:ext cx="1751044" cy="504000"/>
                </a:xfrm>
                <a:prstGeom prst="ellipse">
                  <a:avLst/>
                </a:prstGeom>
                <a:solidFill>
                  <a:schemeClr val="accent6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i="1" dirty="0">
                    <a:solidFill>
                      <a:schemeClr val="bg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     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𝑇𝑟𝑎𝑣𝑒𝑙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D5F7471B-2B54-884C-8E93-E5CB517B7B8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12676" y="1653213"/>
                  <a:ext cx="1751044" cy="504000"/>
                </a:xfrm>
                <a:prstGeom prst="ellipse">
                  <a:avLst/>
                </a:prstGeom>
                <a:blipFill>
                  <a:blip r:embed="rId11"/>
                  <a:stretch>
                    <a:fillRect b="-7143"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F5AD791-5116-3947-B44B-BF17481F5839}"/>
                </a:ext>
              </a:extLst>
            </p:cNvPr>
            <p:cNvCxnSpPr>
              <a:cxnSpLocks/>
              <a:stCxn id="16" idx="4"/>
              <a:endCxn id="15" idx="0"/>
            </p:cNvCxnSpPr>
            <p:nvPr/>
          </p:nvCxnSpPr>
          <p:spPr>
            <a:xfrm>
              <a:off x="10188198" y="2157213"/>
              <a:ext cx="0" cy="62914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62565A12-C9A1-DC49-84A5-FCA0EB6B3AA2}"/>
                    </a:ext>
                  </a:extLst>
                </p:cNvPr>
                <p:cNvSpPr/>
                <p:nvPr/>
              </p:nvSpPr>
              <p:spPr>
                <a:xfrm>
                  <a:off x="10428731" y="2084192"/>
                  <a:ext cx="526619" cy="35875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B7A4F3D5-C93F-F242-951C-82EED05AA6D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28731" y="2084192"/>
                  <a:ext cx="526619" cy="358753"/>
                </a:xfrm>
                <a:prstGeom prst="rect">
                  <a:avLst/>
                </a:prstGeom>
                <a:blipFill>
                  <a:blip r:embed="rId12"/>
                  <a:stretch>
                    <a:fillRect b="-3448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9777AD9D-7561-E348-98AC-2264C54963AF}"/>
                    </a:ext>
                  </a:extLst>
                </p:cNvPr>
                <p:cNvSpPr/>
                <p:nvPr/>
              </p:nvSpPr>
              <p:spPr>
                <a:xfrm>
                  <a:off x="10424172" y="3219656"/>
                  <a:ext cx="895309" cy="3600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bSup>
                        <m:r>
                          <a:rPr lang="de-DE" sz="1400" b="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2185EBEA-CDED-D74B-A289-638CA85F72B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24172" y="3219656"/>
                  <a:ext cx="895309" cy="360099"/>
                </a:xfrm>
                <a:prstGeom prst="rect">
                  <a:avLst/>
                </a:prstGeom>
                <a:blipFill>
                  <a:blip r:embed="rId13"/>
                  <a:stretch>
                    <a:fillRect b="-7143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6B6972C-0248-B047-AEFB-0C5C0C2F60A9}"/>
                </a:ext>
              </a:extLst>
            </p:cNvPr>
            <p:cNvCxnSpPr>
              <a:cxnSpLocks/>
              <a:stCxn id="16" idx="2"/>
              <a:endCxn id="10" idx="6"/>
            </p:cNvCxnSpPr>
            <p:nvPr/>
          </p:nvCxnSpPr>
          <p:spPr>
            <a:xfrm flipH="1">
              <a:off x="9072143" y="1905213"/>
              <a:ext cx="240533" cy="9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365F8BC-A633-4948-9711-2960D00911E7}"/>
                  </a:ext>
                </a:extLst>
              </p:cNvPr>
              <p:cNvSpPr txBox="1"/>
              <p:nvPr/>
            </p:nvSpPr>
            <p:spPr>
              <a:xfrm>
                <a:off x="8710682" y="4636280"/>
                <a:ext cx="766941" cy="380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𝑜𝑢𝑡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</m:sub>
                        <m:sup>
                          <m:d>
                            <m:dPr>
                              <m:ctrlPr>
                                <a:rPr lang="de-DE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365F8BC-A633-4948-9711-2960D00911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0682" y="4636280"/>
                <a:ext cx="766941" cy="3802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EA1DD06-4702-C145-B6AF-183841EFC7EC}"/>
              </a:ext>
            </a:extLst>
          </p:cNvPr>
          <p:cNvCxnSpPr>
            <a:cxnSpLocks/>
            <a:stCxn id="24" idx="3"/>
            <a:endCxn id="10" idx="2"/>
          </p:cNvCxnSpPr>
          <p:nvPr/>
        </p:nvCxnSpPr>
        <p:spPr>
          <a:xfrm>
            <a:off x="6646850" y="4171484"/>
            <a:ext cx="1091347" cy="900"/>
          </a:xfrm>
          <a:prstGeom prst="line">
            <a:avLst/>
          </a:prstGeom>
          <a:ln w="28575">
            <a:solidFill>
              <a:srgbClr val="FFC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F41C85C-EBD4-FD4A-8481-E46221946A86}"/>
                  </a:ext>
                </a:extLst>
              </p:cNvPr>
              <p:cNvSpPr/>
              <p:nvPr/>
            </p:nvSpPr>
            <p:spPr>
              <a:xfrm>
                <a:off x="6893557" y="3667707"/>
                <a:ext cx="793872" cy="5522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40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𝐸𝑝𝑖𝑑</m:t>
                          </m:r>
                        </m:e>
                        <m:sup>
                          <m:d>
                            <m:dPr>
                              <m:ctrlPr>
                                <a:rPr lang="de-DE" sz="14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sz="1400" i="1" dirty="0">
                  <a:solidFill>
                    <a:srgbClr val="FFC000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𝑆𝑖𝑐𝑘</m:t>
                          </m:r>
                        </m:e>
                        <m:sup>
                          <m:d>
                            <m:dPr>
                              <m:ctrlPr>
                                <a:rPr lang="de-DE" sz="14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sz="1400" i="1" dirty="0">
                  <a:solidFill>
                    <a:srgbClr val="FFC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F41C85C-EBD4-FD4A-8481-E46221946A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3557" y="3667707"/>
                <a:ext cx="793872" cy="55220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2297188E-ED58-9444-B0DF-3AF2ACFAC19D}"/>
                  </a:ext>
                </a:extLst>
              </p:cNvPr>
              <p:cNvSpPr/>
              <p:nvPr/>
            </p:nvSpPr>
            <p:spPr>
              <a:xfrm>
                <a:off x="6015587" y="3977520"/>
                <a:ext cx="631263" cy="3879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d>
                            <m:dPr>
                              <m:ctrlP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2297188E-ED58-9444-B0DF-3AF2ACFAC1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5587" y="3977520"/>
                <a:ext cx="631263" cy="387927"/>
              </a:xfrm>
              <a:prstGeom prst="rect">
                <a:avLst/>
              </a:prstGeom>
              <a:blipFill>
                <a:blip r:embed="rId16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1922CEC-E2A5-AF44-9D7B-1D80DB01B7D7}"/>
                  </a:ext>
                </a:extLst>
              </p:cNvPr>
              <p:cNvSpPr/>
              <p:nvPr/>
            </p:nvSpPr>
            <p:spPr>
              <a:xfrm>
                <a:off x="11667475" y="4383155"/>
                <a:ext cx="532645" cy="3222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40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d>
                            <m:dPr>
                              <m:ctrlPr>
                                <a:rPr lang="de-DE" sz="14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sz="1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1922CEC-E2A5-AF44-9D7B-1D80DB01B7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67475" y="4383155"/>
                <a:ext cx="532645" cy="322268"/>
              </a:xfrm>
              <a:prstGeom prst="rect">
                <a:avLst/>
              </a:prstGeom>
              <a:blipFill>
                <a:blip r:embed="rId17"/>
                <a:stretch>
                  <a:fillRect b="-370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407597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67C1E-6119-4549-9319-2E0A61200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Instanziierungen behalten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303B729-86EC-C54F-9640-43AD31E5FA8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/>
                  <a:t>Was zahlt DJT an Speicher?</a:t>
                </a:r>
              </a:p>
              <a:p>
                <a:pPr lvl="1"/>
                <a:r>
                  <a:rPr lang="de-DE" dirty="0"/>
                  <a:t>Lokale Modelle, Intra-Zeitscheiben-Nachrichten für jede Zeitscheibe speichern</a:t>
                </a:r>
              </a:p>
              <a:p>
                <a:r>
                  <a:rPr lang="de-DE" dirty="0"/>
                  <a:t>Wie viel Aufwand kann DJT einsparen?</a:t>
                </a:r>
              </a:p>
              <a:p>
                <a:pPr lvl="1"/>
                <a:r>
                  <a:rPr lang="de-DE" dirty="0"/>
                  <a:t>Evidenz behandeln nicht nötig, da schon in lokalen Modellen absorbiert beim Vorwärtsgehen</a:t>
                </a:r>
              </a:p>
              <a:p>
                <a:pPr lvl="1"/>
                <a:r>
                  <a:rPr lang="de-DE" dirty="0"/>
                  <a:t>Adaptiver Nachrichtenversand: Nur Nachrichten aktualisieren, die durch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de-DE" dirty="0"/>
                  <a:t> geändert</a:t>
                </a:r>
              </a:p>
              <a:p>
                <a:pPr lvl="2"/>
                <a:r>
                  <a:rPr lang="de-DE" dirty="0"/>
                  <a:t>Jeder Schritt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de-DE" dirty="0"/>
                  <a:t> rückwärts ohne Anfrage</a:t>
                </a:r>
              </a:p>
              <a:p>
                <a:pPr lvl="3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de-DE" dirty="0"/>
                  <a:t> neue Information, die beim Outcluster ankommt und zum Incluster geschafft werden muss</a:t>
                </a:r>
              </a:p>
              <a:p>
                <a:pPr lvl="3"/>
                <a:r>
                  <a:rPr lang="de-DE" dirty="0"/>
                  <a:t>Berechne eine Nachrichten auf dem Pfad zwischen Outcluster und Incluster ➝ bis zu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de-DE" dirty="0"/>
                  <a:t> Nachrichten,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dirty="0"/>
                  <a:t> Anzahl an Cluster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de-DE" dirty="0"/>
                  <a:t> (Worst Case: alle Cluster in Reihe mit In- und Outcluster an den jeweiligen Enden)</a:t>
                </a:r>
              </a:p>
              <a:p>
                <a:pPr lvl="2"/>
                <a:r>
                  <a:rPr lang="de-DE" dirty="0"/>
                  <a:t>Jeder Schritt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de-DE" dirty="0"/>
                  <a:t> rückwärts mit Anfragen</a:t>
                </a:r>
              </a:p>
              <a:p>
                <a:pPr lvl="3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de-DE" dirty="0"/>
                  <a:t> neue Information, die beim Outcluster ankommt und zu allen anderen Clustern geschafft werden muss</a:t>
                </a:r>
              </a:p>
              <a:p>
                <a:pPr lvl="3"/>
                <a:r>
                  <a:rPr lang="de-DE" dirty="0"/>
                  <a:t>Berechne eine Nachrichtenphase vom Outcluster zur Peripherie mit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de-DE" dirty="0"/>
                  <a:t> Nachrichten,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dirty="0"/>
                  <a:t> Anzahl an Cluster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sub>
                    </m:sSub>
                  </m:oMath>
                </a14:m>
                <a:endParaRPr lang="de-DE" dirty="0"/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303B729-86EC-C54F-9640-43AD31E5FA8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6C1312-CC73-9644-BDD5-2D3919F99F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67</a:t>
            </a:fld>
            <a:endParaRPr lang="de-DE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64E69D5-D614-CD40-A003-B015DDD71ED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E3712C4-A28F-6F43-8E99-2FAFCF378D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</p:spTree>
    <p:extLst>
      <p:ext uri="{BB962C8B-B14F-4D97-AF65-F5344CB8AC3E}">
        <p14:creationId xmlns:p14="http://schemas.microsoft.com/office/powerpoint/2010/main" val="47845942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8567C1E-6119-4549-9319-2E0A612006E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de-DE" dirty="0"/>
                  <a:t>Beispiel: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b="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𝑇𝑟𝑒𝑎𝑡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</m:e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1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0 :</m:t>
                                </m:r>
                                <m: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d>
                          </m:sup>
                        </m:sSup>
                      </m:e>
                    </m:d>
                  </m:oMath>
                </a14:m>
                <a:r>
                  <a:rPr lang="de-DE" dirty="0"/>
                  <a:t> – Zu berechnende Nachrichten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8567C1E-6119-4549-9319-2E0A612006E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766" b="-2340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303B729-86EC-C54F-9640-43AD31E5FA8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665066"/>
                <a:ext cx="11484001" cy="2352048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de-DE" dirty="0"/>
                  <a:t>In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de-DE" dirty="0"/>
                  <a:t> (keine Anfrage)</a:t>
                </a:r>
              </a:p>
              <a:p>
                <a:pPr lvl="1"/>
                <a:r>
                  <a:rPr lang="de-DE" dirty="0"/>
                  <a:t>Instanziierungen behalten: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𝑜𝑢𝑡</m:t>
                        </m:r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  <m:sup>
                        <m:d>
                          <m:d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sup>
                    </m:sSubSup>
                  </m:oMath>
                </a14:m>
                <a:r>
                  <a:rPr lang="de-DE" dirty="0"/>
                  <a:t> (auf </a:t>
                </a:r>
                <a:r>
                  <a:rPr lang="de-DE" dirty="0">
                    <a:solidFill>
                      <a:schemeClr val="accent1"/>
                    </a:solidFill>
                  </a:rPr>
                  <a:t>Pfad</a:t>
                </a:r>
                <a:r>
                  <a:rPr lang="de-DE" dirty="0"/>
                  <a:t>)</a:t>
                </a:r>
              </a:p>
              <a:p>
                <a:pPr lvl="1"/>
                <a:r>
                  <a:rPr lang="de-DE" b="0" dirty="0"/>
                  <a:t>Bedarfsweise instanziieren: 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3,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𝑜𝑢𝑡</m:t>
                        </m:r>
                      </m:sub>
                      <m:sup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sup>
                    </m:sSubSup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𝑜𝑢𝑡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  <m:sup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sup>
                    </m:sSubSup>
                  </m:oMath>
                </a14:m>
                <a:r>
                  <a:rPr lang="de-DE" dirty="0"/>
                  <a:t> (einwärts nach</a:t>
                </a:r>
                <a:r>
                  <a:rPr lang="de-DE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𝑖𝑛</m:t>
                        </m:r>
                      </m:sup>
                    </m:sSubSup>
                  </m:oMath>
                </a14:m>
                <a:r>
                  <a:rPr lang="de-DE" dirty="0"/>
                  <a:t>)</a:t>
                </a:r>
              </a:p>
              <a:p>
                <a:r>
                  <a:rPr lang="de-DE" dirty="0"/>
                  <a:t>In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de-DE" dirty="0"/>
                  <a:t> (mit Anfrage)</a:t>
                </a:r>
              </a:p>
              <a:p>
                <a:pPr lvl="1"/>
                <a:r>
                  <a:rPr lang="de-DE" dirty="0"/>
                  <a:t>Instanziierungen behalten: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𝑜𝑢𝑡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,3</m:t>
                        </m:r>
                      </m:sub>
                      <m:sup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</m:oMath>
                </a14:m>
                <a:r>
                  <a:rPr lang="de-DE" dirty="0"/>
                  <a:t>  (</a:t>
                </a:r>
                <a:r>
                  <a:rPr lang="de-DE" dirty="0">
                    <a:solidFill>
                      <a:schemeClr val="accent1"/>
                    </a:solidFill>
                  </a:rPr>
                  <a:t>auswärts</a:t>
                </a:r>
                <a:r>
                  <a:rPr lang="de-DE" dirty="0"/>
                  <a:t> nach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</m:oMath>
                </a14:m>
                <a:r>
                  <a:rPr lang="de-DE" dirty="0"/>
                  <a:t>) +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𝑜𝑢𝑡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</m:oMath>
                </a14:m>
                <a:r>
                  <a:rPr lang="de-DE" dirty="0"/>
                  <a:t> (für beliebige Anfragen)</a:t>
                </a:r>
              </a:p>
              <a:p>
                <a:pPr lvl="1"/>
                <a:r>
                  <a:rPr lang="de-DE" dirty="0"/>
                  <a:t>Bedarfsweise instanziieren: 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𝑖𝑛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𝑜𝑢𝑡</m:t>
                        </m:r>
                      </m:sub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𝑜𝑢𝑡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,3</m:t>
                        </m:r>
                      </m:sub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</m:oMath>
                </a14:m>
                <a:r>
                  <a:rPr lang="de-DE" dirty="0"/>
                  <a:t> (nach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</m:oMath>
                </a14:m>
                <a:r>
                  <a:rPr lang="de-DE" dirty="0"/>
                  <a:t>) +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𝑜𝑢𝑡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3,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𝑜𝑢𝑡</m:t>
                        </m:r>
                      </m:sub>
                      <m:sup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</m:oMath>
                </a14:m>
                <a:r>
                  <a:rPr lang="de-DE" dirty="0"/>
                  <a:t> (für beliebige Anfragen)</a:t>
                </a:r>
              </a:p>
              <a:p>
                <a:endParaRPr lang="de-DE" dirty="0"/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303B729-86EC-C54F-9640-43AD31E5FA8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665066"/>
                <a:ext cx="11484001" cy="2352048"/>
              </a:xfrm>
              <a:blipFill>
                <a:blip r:embed="rId3"/>
                <a:stretch>
                  <a:fillRect l="-1325" t="-591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6C1312-CC73-9644-BDD5-2D3919F99F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68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7637DA13-B7B7-4B48-94FD-D39997FC7671}"/>
                  </a:ext>
                </a:extLst>
              </p:cNvPr>
              <p:cNvSpPr/>
              <p:nvPr/>
            </p:nvSpPr>
            <p:spPr>
              <a:xfrm>
                <a:off x="12925080" y="4753233"/>
                <a:ext cx="707822" cy="3345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de-DE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1,</m:t>
                          </m:r>
                          <m:r>
                            <a:rPr lang="de-DE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𝑜𝑢𝑡</m:t>
                          </m:r>
                        </m:sup>
                      </m:sSubSup>
                    </m:oMath>
                  </m:oMathPara>
                </a14:m>
                <a:endParaRPr lang="de-DE" sz="14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7637DA13-B7B7-4B48-94FD-D39997FC76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25080" y="4753233"/>
                <a:ext cx="707822" cy="33457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1D24B314-68E5-5640-9762-1D6F232E156C}"/>
                  </a:ext>
                </a:extLst>
              </p:cNvPr>
              <p:cNvSpPr/>
              <p:nvPr/>
            </p:nvSpPr>
            <p:spPr>
              <a:xfrm>
                <a:off x="12918651" y="5851570"/>
                <a:ext cx="711670" cy="3345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de-DE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𝑜𝑢𝑡</m:t>
                          </m:r>
                          <m:r>
                            <a:rPr lang="de-DE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,1</m:t>
                          </m:r>
                        </m:sup>
                      </m:sSubSup>
                    </m:oMath>
                  </m:oMathPara>
                </a14:m>
                <a:endParaRPr lang="de-DE" sz="14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1D24B314-68E5-5640-9762-1D6F232E15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18651" y="5851570"/>
                <a:ext cx="711670" cy="33457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71215DE5-57F1-774C-B510-9DFE87DA563D}"/>
                  </a:ext>
                </a:extLst>
              </p:cNvPr>
              <p:cNvSpPr/>
              <p:nvPr/>
            </p:nvSpPr>
            <p:spPr>
              <a:xfrm>
                <a:off x="13142266" y="4944336"/>
                <a:ext cx="770019" cy="3426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de-DE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de-DE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𝑜𝑢𝑡</m:t>
                          </m:r>
                        </m:sup>
                      </m:sSubSup>
                    </m:oMath>
                  </m:oMathPara>
                </a14:m>
                <a:endParaRPr lang="de-DE" sz="14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71215DE5-57F1-774C-B510-9DFE87DA56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42266" y="4944336"/>
                <a:ext cx="770019" cy="34265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49A68F44-7BF3-434F-986B-31477132C878}"/>
                  </a:ext>
                </a:extLst>
              </p:cNvPr>
              <p:cNvSpPr/>
              <p:nvPr/>
            </p:nvSpPr>
            <p:spPr>
              <a:xfrm>
                <a:off x="9496163" y="1482438"/>
                <a:ext cx="770019" cy="3426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de-DE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𝑜𝑢𝑡</m:t>
                          </m:r>
                          <m:r>
                            <a:rPr lang="de-DE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𝑖𝑛</m:t>
                          </m:r>
                        </m:sup>
                      </m:sSubSup>
                    </m:oMath>
                  </m:oMathPara>
                </a14:m>
                <a:endParaRPr lang="de-DE" sz="14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49A68F44-7BF3-434F-986B-31477132C8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6163" y="1482438"/>
                <a:ext cx="770019" cy="34265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38468644-F86B-D449-9DDF-8ACA2647E00B}"/>
              </a:ext>
            </a:extLst>
          </p:cNvPr>
          <p:cNvSpPr txBox="1"/>
          <p:nvPr/>
        </p:nvSpPr>
        <p:spPr>
          <a:xfrm>
            <a:off x="4313621" y="6308169"/>
            <a:ext cx="2991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1"/>
                </a:solidFill>
              </a:rPr>
              <a:t>Ausgerollter Jtree im Speicher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62477D-D79F-B048-8708-588C78E02D5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/>
          </a:p>
        </p:txBody>
      </p:sp>
      <p:sp>
        <p:nvSpPr>
          <p:cNvPr id="44" name="Footer Placeholder 43">
            <a:extLst>
              <a:ext uri="{FF2B5EF4-FFF2-40B4-BE49-F238E27FC236}">
                <a16:creationId xmlns:a16="http://schemas.microsoft.com/office/drawing/2014/main" id="{677CC560-CBC2-FF44-8C1D-17B99BF903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9278B01B-A7F0-9346-AB70-68C2C56BBCBA}"/>
              </a:ext>
            </a:extLst>
          </p:cNvPr>
          <p:cNvSpPr/>
          <p:nvPr/>
        </p:nvSpPr>
        <p:spPr>
          <a:xfrm>
            <a:off x="-1070203" y="4018724"/>
            <a:ext cx="2314506" cy="20086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AEBDCB4A-1580-C84D-9E26-BAACDFF49F1F}"/>
              </a:ext>
            </a:extLst>
          </p:cNvPr>
          <p:cNvSpPr/>
          <p:nvPr/>
        </p:nvSpPr>
        <p:spPr>
          <a:xfrm>
            <a:off x="1244302" y="4018724"/>
            <a:ext cx="4572727" cy="200866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44C89346-50EF-D544-A5A7-34628AA67A59}"/>
              </a:ext>
            </a:extLst>
          </p:cNvPr>
          <p:cNvSpPr/>
          <p:nvPr/>
        </p:nvSpPr>
        <p:spPr>
          <a:xfrm>
            <a:off x="5817029" y="4018724"/>
            <a:ext cx="4369859" cy="200866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D83BD90E-DA6D-FC41-9891-2A540A4A8E79}"/>
              </a:ext>
            </a:extLst>
          </p:cNvPr>
          <p:cNvGrpSpPr/>
          <p:nvPr/>
        </p:nvGrpSpPr>
        <p:grpSpPr>
          <a:xfrm>
            <a:off x="-1127912" y="4100851"/>
            <a:ext cx="2208337" cy="1948236"/>
            <a:chOff x="4077998" y="2519086"/>
            <a:chExt cx="2208337" cy="19482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670D7381-C2AC-704E-9206-5742CA93E7DF}"/>
                    </a:ext>
                  </a:extLst>
                </p:cNvPr>
                <p:cNvSpPr/>
                <p:nvPr/>
              </p:nvSpPr>
              <p:spPr>
                <a:xfrm>
                  <a:off x="4279529" y="3652227"/>
                  <a:ext cx="1751045" cy="504000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  <m:r>
                          <a:rPr lang="de-DE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 </m:t>
                        </m:r>
                        <m:sSup>
                          <m:sSupPr>
                            <m:ctrlP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𝑇𝑟</m:t>
                            </m:r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DAD4B044-8A25-3C49-A59F-F1F4E8217BA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79529" y="3652227"/>
                  <a:ext cx="1751045" cy="504000"/>
                </a:xfrm>
                <a:prstGeom prst="ellipse">
                  <a:avLst/>
                </a:prstGeom>
                <a:blipFill>
                  <a:blip r:embed="rId8"/>
                  <a:stretch>
                    <a:fillRect b="-7143"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id="{3E4BC23F-EB7F-3B40-9846-FC8688ABF2FD}"/>
                    </a:ext>
                  </a:extLst>
                </p:cNvPr>
                <p:cNvSpPr/>
                <p:nvPr/>
              </p:nvSpPr>
              <p:spPr>
                <a:xfrm>
                  <a:off x="4279530" y="2519086"/>
                  <a:ext cx="1751044" cy="504000"/>
                </a:xfrm>
                <a:prstGeom prst="ellipse">
                  <a:avLst/>
                </a:prstGeom>
                <a:solidFill>
                  <a:schemeClr val="accent6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i="1" dirty="0">
                    <a:solidFill>
                      <a:schemeClr val="bg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     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𝑇𝑟𝑎𝑣𝑒𝑙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68BB84CD-EA86-5E46-AFBD-080D5F1979A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79530" y="2519086"/>
                  <a:ext cx="1751044" cy="504000"/>
                </a:xfrm>
                <a:prstGeom prst="ellipse">
                  <a:avLst/>
                </a:prstGeom>
                <a:blipFill>
                  <a:blip r:embed="rId9"/>
                  <a:stretch>
                    <a:fillRect b="-6977"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798BD8D8-043B-164A-9176-46B7C08E6742}"/>
                </a:ext>
              </a:extLst>
            </p:cNvPr>
            <p:cNvCxnSpPr>
              <a:cxnSpLocks/>
              <a:stCxn id="84" idx="4"/>
              <a:endCxn id="83" idx="0"/>
            </p:cNvCxnSpPr>
            <p:nvPr/>
          </p:nvCxnSpPr>
          <p:spPr>
            <a:xfrm>
              <a:off x="5155052" y="3023086"/>
              <a:ext cx="0" cy="62914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6A6303AC-4574-1843-AE32-98969AA478BA}"/>
                    </a:ext>
                  </a:extLst>
                </p:cNvPr>
                <p:cNvSpPr/>
                <p:nvPr/>
              </p:nvSpPr>
              <p:spPr>
                <a:xfrm>
                  <a:off x="5395585" y="2950065"/>
                  <a:ext cx="526619" cy="35875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7072F43A-5696-D14C-B018-C3FF32ED3B3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95585" y="2950065"/>
                  <a:ext cx="526619" cy="358753"/>
                </a:xfrm>
                <a:prstGeom prst="rect">
                  <a:avLst/>
                </a:prstGeom>
                <a:blipFill>
                  <a:blip r:embed="rId10"/>
                  <a:stretch>
                    <a:fillRect b="-689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6BAE4F9A-9FC0-0D4A-9E4A-8531CAC94860}"/>
                    </a:ext>
                  </a:extLst>
                </p:cNvPr>
                <p:cNvSpPr/>
                <p:nvPr/>
              </p:nvSpPr>
              <p:spPr>
                <a:xfrm>
                  <a:off x="5391026" y="4085529"/>
                  <a:ext cx="895309" cy="3600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bSup>
                        <m:r>
                          <a:rPr lang="de-DE" sz="1400" b="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F3F665F5-4F3F-BD4B-A0DC-219D2D5FC06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91026" y="4085529"/>
                  <a:ext cx="895309" cy="360099"/>
                </a:xfrm>
                <a:prstGeom prst="rect">
                  <a:avLst/>
                </a:prstGeom>
                <a:blipFill>
                  <a:blip r:embed="rId11"/>
                  <a:stretch>
                    <a:fillRect b="-3333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7A8ADF95-A673-F54D-BBE0-86A2E2E374DF}"/>
                    </a:ext>
                  </a:extLst>
                </p:cNvPr>
                <p:cNvSpPr txBox="1"/>
                <p:nvPr/>
              </p:nvSpPr>
              <p:spPr>
                <a:xfrm>
                  <a:off x="4077998" y="2911945"/>
                  <a:ext cx="678006" cy="4347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1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1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𝑜𝑢𝑡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dirty="0">
                    <a:solidFill>
                      <a:schemeClr val="accent6"/>
                    </a:solidFill>
                  </a:endParaRPr>
                </a:p>
              </p:txBody>
            </p:sp>
          </mc:Choice>
          <mc:Fallback xmlns="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EDC2BFC5-BA7B-0F48-AA4B-1B38D04136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77998" y="2911945"/>
                  <a:ext cx="678006" cy="434734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72ABF793-6BC3-E94E-8CDD-39B6483336BF}"/>
                    </a:ext>
                  </a:extLst>
                </p:cNvPr>
                <p:cNvSpPr txBox="1"/>
                <p:nvPr/>
              </p:nvSpPr>
              <p:spPr>
                <a:xfrm>
                  <a:off x="4098789" y="4030920"/>
                  <a:ext cx="629082" cy="43640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1550C754-0BE2-FF4C-9150-0A8EEED643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98789" y="4030920"/>
                  <a:ext cx="629082" cy="436402"/>
                </a:xfrm>
                <a:prstGeom prst="rect">
                  <a:avLst/>
                </a:prstGeom>
                <a:blipFill>
                  <a:blip r:embed="rId13"/>
                  <a:stretch>
                    <a:fillRect b="-285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37901765-C371-D547-B4D4-2922397F3EE4}"/>
              </a:ext>
            </a:extLst>
          </p:cNvPr>
          <p:cNvGrpSpPr/>
          <p:nvPr/>
        </p:nvGrpSpPr>
        <p:grpSpPr>
          <a:xfrm>
            <a:off x="1526025" y="4098637"/>
            <a:ext cx="4109292" cy="1944999"/>
            <a:chOff x="7210189" y="1653213"/>
            <a:chExt cx="4109292" cy="19449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49E37A6D-01EA-2A44-A4BF-E6C1E9F65FAE}"/>
                    </a:ext>
                  </a:extLst>
                </p:cNvPr>
                <p:cNvSpPr/>
                <p:nvPr/>
              </p:nvSpPr>
              <p:spPr>
                <a:xfrm>
                  <a:off x="7371867" y="1654113"/>
                  <a:ext cx="1700276" cy="504000"/>
                </a:xfrm>
                <a:prstGeom prst="ellipse">
                  <a:avLst/>
                </a:prstGeom>
                <a:solidFill>
                  <a:schemeClr val="accent5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i="1" dirty="0">
                    <a:solidFill>
                      <a:schemeClr val="bg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     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443D6A3D-58E1-4F43-8F64-087D59CC7E8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71867" y="1654113"/>
                  <a:ext cx="1700276" cy="504000"/>
                </a:xfrm>
                <a:prstGeom prst="ellipse">
                  <a:avLst/>
                </a:prstGeom>
                <a:blipFill>
                  <a:blip r:embed="rId14"/>
                  <a:stretch>
                    <a:fillRect b="-6977"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F4F4052B-22E8-0D45-B391-D959E804188B}"/>
                    </a:ext>
                  </a:extLst>
                </p:cNvPr>
                <p:cNvSpPr/>
                <p:nvPr/>
              </p:nvSpPr>
              <p:spPr>
                <a:xfrm>
                  <a:off x="8328594" y="2147134"/>
                  <a:ext cx="392030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</m:oMath>
                    </m:oMathPara>
                  </a14:m>
                  <a:endParaRPr lang="de-DE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8F2650D9-3BF8-B44E-BCB7-5FFE7C25447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8594" y="2147134"/>
                  <a:ext cx="392030" cy="307777"/>
                </a:xfrm>
                <a:prstGeom prst="rect">
                  <a:avLst/>
                </a:prstGeom>
                <a:blipFill>
                  <a:blip r:embed="rId15"/>
                  <a:stretch>
                    <a:fillRect b="-4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6769261A-33DA-8C41-90A9-80C8EA5BB830}"/>
                    </a:ext>
                  </a:extLst>
                </p:cNvPr>
                <p:cNvSpPr txBox="1"/>
                <p:nvPr/>
              </p:nvSpPr>
              <p:spPr>
                <a:xfrm>
                  <a:off x="7210189" y="2046072"/>
                  <a:ext cx="629083" cy="4414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BF833DB2-7F66-7143-B24D-26C1E41048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10189" y="2046072"/>
                  <a:ext cx="629083" cy="441403"/>
                </a:xfrm>
                <a:prstGeom prst="rect">
                  <a:avLst/>
                </a:prstGeom>
                <a:blipFill>
                  <a:blip r:embed="rId16"/>
                  <a:stretch>
                    <a:fillRect b="-5556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2574714D-7F86-0547-A3C1-D2DA4A7694D9}"/>
                    </a:ext>
                  </a:extLst>
                </p:cNvPr>
                <p:cNvSpPr txBox="1"/>
                <p:nvPr/>
              </p:nvSpPr>
              <p:spPr>
                <a:xfrm>
                  <a:off x="9090553" y="2050507"/>
                  <a:ext cx="678006" cy="4347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1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1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𝑜𝑢𝑡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dirty="0">
                    <a:solidFill>
                      <a:schemeClr val="accent6"/>
                    </a:solidFill>
                  </a:endParaRPr>
                </a:p>
              </p:txBody>
            </p:sp>
          </mc:Choice>
          <mc:Fallback xmlns="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13B1FE0D-4983-7247-8505-57BC6CB00D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90553" y="2050507"/>
                  <a:ext cx="678006" cy="434734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7E33CB8A-77BF-BE4E-926C-531887C3F67E}"/>
                    </a:ext>
                  </a:extLst>
                </p:cNvPr>
                <p:cNvSpPr txBox="1"/>
                <p:nvPr/>
              </p:nvSpPr>
              <p:spPr>
                <a:xfrm>
                  <a:off x="9092157" y="3161810"/>
                  <a:ext cx="629082" cy="43640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551CC3C1-7EA7-7942-B97B-030A4CC850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92157" y="3161810"/>
                  <a:ext cx="629082" cy="436402"/>
                </a:xfrm>
                <a:prstGeom prst="rect">
                  <a:avLst/>
                </a:prstGeom>
                <a:blipFill>
                  <a:blip r:embed="rId18"/>
                  <a:stretch>
                    <a:fillRect b="-285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173081F6-8FB4-0C46-9FC6-5B415AE14B83}"/>
                    </a:ext>
                  </a:extLst>
                </p:cNvPr>
                <p:cNvSpPr/>
                <p:nvPr/>
              </p:nvSpPr>
              <p:spPr>
                <a:xfrm>
                  <a:off x="9312675" y="2786354"/>
                  <a:ext cx="1751045" cy="504000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  <m:r>
                          <a:rPr lang="de-DE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 </m:t>
                        </m:r>
                        <m:sSup>
                          <m:sSupPr>
                            <m:ctrlP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𝑇𝑟</m:t>
                            </m:r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F252F02C-104E-0C4F-B5AA-9CB1147A5D2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12675" y="2786354"/>
                  <a:ext cx="1751045" cy="504000"/>
                </a:xfrm>
                <a:prstGeom prst="ellipse">
                  <a:avLst/>
                </a:prstGeom>
                <a:blipFill>
                  <a:blip r:embed="rId19"/>
                  <a:stretch>
                    <a:fillRect b="-7143"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3986C60C-B462-FA45-A841-670218D9988C}"/>
                    </a:ext>
                  </a:extLst>
                </p:cNvPr>
                <p:cNvSpPr/>
                <p:nvPr/>
              </p:nvSpPr>
              <p:spPr>
                <a:xfrm>
                  <a:off x="9312676" y="1653213"/>
                  <a:ext cx="1751044" cy="504000"/>
                </a:xfrm>
                <a:prstGeom prst="ellipse">
                  <a:avLst/>
                </a:prstGeom>
                <a:solidFill>
                  <a:schemeClr val="accent6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i="1" dirty="0">
                    <a:solidFill>
                      <a:schemeClr val="bg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     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𝑇𝑟𝑎𝑣𝑒𝑙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6149F667-3E4F-B648-8C2F-52E6B945CAF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12676" y="1653213"/>
                  <a:ext cx="1751044" cy="504000"/>
                </a:xfrm>
                <a:prstGeom prst="ellipse">
                  <a:avLst/>
                </a:prstGeom>
                <a:blipFill>
                  <a:blip r:embed="rId20"/>
                  <a:stretch>
                    <a:fillRect b="-6977"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044E7AB2-2B4A-A243-A645-66AD41F66494}"/>
                </a:ext>
              </a:extLst>
            </p:cNvPr>
            <p:cNvCxnSpPr>
              <a:cxnSpLocks/>
              <a:stCxn id="97" idx="4"/>
              <a:endCxn id="96" idx="0"/>
            </p:cNvCxnSpPr>
            <p:nvPr/>
          </p:nvCxnSpPr>
          <p:spPr>
            <a:xfrm>
              <a:off x="10188198" y="2157213"/>
              <a:ext cx="0" cy="62914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95D455C4-D610-0B42-A4C5-39680CEA79BF}"/>
                    </a:ext>
                  </a:extLst>
                </p:cNvPr>
                <p:cNvSpPr/>
                <p:nvPr/>
              </p:nvSpPr>
              <p:spPr>
                <a:xfrm>
                  <a:off x="10428731" y="2084192"/>
                  <a:ext cx="526619" cy="35875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E985A9F3-B75A-5544-B679-5DF7EE48609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28731" y="2084192"/>
                  <a:ext cx="526619" cy="358753"/>
                </a:xfrm>
                <a:prstGeom prst="rect">
                  <a:avLst/>
                </a:prstGeom>
                <a:blipFill>
                  <a:blip r:embed="rId21"/>
                  <a:stretch>
                    <a:fillRect b="-689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22BAA900-7975-F54C-8C2E-56504BBEB473}"/>
                    </a:ext>
                  </a:extLst>
                </p:cNvPr>
                <p:cNvSpPr/>
                <p:nvPr/>
              </p:nvSpPr>
              <p:spPr>
                <a:xfrm>
                  <a:off x="10424172" y="3219656"/>
                  <a:ext cx="895309" cy="3600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bSup>
                        <m:r>
                          <a:rPr lang="de-DE" sz="1400" b="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7AF38BD2-D308-4F45-BD98-1FAC811B5AF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24172" y="3219656"/>
                  <a:ext cx="895309" cy="360099"/>
                </a:xfrm>
                <a:prstGeom prst="rect">
                  <a:avLst/>
                </a:prstGeom>
                <a:blipFill>
                  <a:blip r:embed="rId22"/>
                  <a:stretch>
                    <a:fillRect b="-3333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C31FED51-B62E-9243-AA8C-AEA9C19D8E4E}"/>
                </a:ext>
              </a:extLst>
            </p:cNvPr>
            <p:cNvCxnSpPr>
              <a:cxnSpLocks/>
              <a:stCxn id="97" idx="2"/>
              <a:endCxn id="91" idx="6"/>
            </p:cNvCxnSpPr>
            <p:nvPr/>
          </p:nvCxnSpPr>
          <p:spPr>
            <a:xfrm flipH="1">
              <a:off x="9072143" y="1905213"/>
              <a:ext cx="240533" cy="9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2016CD1F-B801-754E-9E13-5422D64BFC98}"/>
              </a:ext>
            </a:extLst>
          </p:cNvPr>
          <p:cNvCxnSpPr>
            <a:cxnSpLocks/>
            <a:stCxn id="91" idx="2"/>
            <a:endCxn id="84" idx="6"/>
          </p:cNvCxnSpPr>
          <p:nvPr/>
        </p:nvCxnSpPr>
        <p:spPr>
          <a:xfrm flipH="1">
            <a:off x="824664" y="4351537"/>
            <a:ext cx="863039" cy="131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3A5A1902-96F0-BA45-8360-C1341D3C492E}"/>
              </a:ext>
            </a:extLst>
          </p:cNvPr>
          <p:cNvGrpSpPr/>
          <p:nvPr/>
        </p:nvGrpSpPr>
        <p:grpSpPr>
          <a:xfrm>
            <a:off x="6077596" y="4098637"/>
            <a:ext cx="4109292" cy="1944999"/>
            <a:chOff x="7210189" y="1653213"/>
            <a:chExt cx="4109292" cy="19449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Oval 103">
                  <a:extLst>
                    <a:ext uri="{FF2B5EF4-FFF2-40B4-BE49-F238E27FC236}">
                      <a16:creationId xmlns:a16="http://schemas.microsoft.com/office/drawing/2014/main" id="{98D5B013-9276-DF41-A150-393E4676726D}"/>
                    </a:ext>
                  </a:extLst>
                </p:cNvPr>
                <p:cNvSpPr/>
                <p:nvPr/>
              </p:nvSpPr>
              <p:spPr>
                <a:xfrm>
                  <a:off x="7371867" y="1654113"/>
                  <a:ext cx="1700276" cy="504000"/>
                </a:xfrm>
                <a:prstGeom prst="ellipse">
                  <a:avLst/>
                </a:prstGeom>
                <a:solidFill>
                  <a:schemeClr val="accent5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i="1" dirty="0">
                    <a:solidFill>
                      <a:schemeClr val="bg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     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E9A11122-58A3-654C-BC8A-67F3ABB6939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71867" y="1654113"/>
                  <a:ext cx="1700276" cy="504000"/>
                </a:xfrm>
                <a:prstGeom prst="ellipse">
                  <a:avLst/>
                </a:prstGeom>
                <a:blipFill>
                  <a:blip r:embed="rId23"/>
                  <a:stretch>
                    <a:fillRect b="-6977"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4B5C8C43-8B81-6447-89FD-7BC8EF73740E}"/>
                    </a:ext>
                  </a:extLst>
                </p:cNvPr>
                <p:cNvSpPr/>
                <p:nvPr/>
              </p:nvSpPr>
              <p:spPr>
                <a:xfrm>
                  <a:off x="8328594" y="2147134"/>
                  <a:ext cx="392030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</m:oMath>
                    </m:oMathPara>
                  </a14:m>
                  <a:endParaRPr lang="de-DE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B172F0E0-59FA-CC4E-B521-F7F9F2C14D2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8594" y="2147134"/>
                  <a:ext cx="392030" cy="307777"/>
                </a:xfrm>
                <a:prstGeom prst="rect">
                  <a:avLst/>
                </a:prstGeom>
                <a:blipFill>
                  <a:blip r:embed="rId24"/>
                  <a:stretch>
                    <a:fillRect b="-4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TextBox 105">
                  <a:extLst>
                    <a:ext uri="{FF2B5EF4-FFF2-40B4-BE49-F238E27FC236}">
                      <a16:creationId xmlns:a16="http://schemas.microsoft.com/office/drawing/2014/main" id="{604D92F9-7D33-D44D-A007-B025C48F4A18}"/>
                    </a:ext>
                  </a:extLst>
                </p:cNvPr>
                <p:cNvSpPr txBox="1"/>
                <p:nvPr/>
              </p:nvSpPr>
              <p:spPr>
                <a:xfrm>
                  <a:off x="7210189" y="2046072"/>
                  <a:ext cx="629083" cy="4414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14D2E09F-5E4E-FF47-A365-E1CE86A7AC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10189" y="2046072"/>
                  <a:ext cx="629083" cy="441403"/>
                </a:xfrm>
                <a:prstGeom prst="rect">
                  <a:avLst/>
                </a:prstGeom>
                <a:blipFill>
                  <a:blip r:embed="rId25"/>
                  <a:stretch>
                    <a:fillRect b="-5556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A828C08B-9230-C043-BAD5-B4CB65F84A77}"/>
                    </a:ext>
                  </a:extLst>
                </p:cNvPr>
                <p:cNvSpPr txBox="1"/>
                <p:nvPr/>
              </p:nvSpPr>
              <p:spPr>
                <a:xfrm>
                  <a:off x="9090553" y="2050507"/>
                  <a:ext cx="678006" cy="4347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1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1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𝑜𝑢𝑡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dirty="0">
                    <a:solidFill>
                      <a:schemeClr val="accent6"/>
                    </a:solidFill>
                  </a:endParaRPr>
                </a:p>
              </p:txBody>
            </p:sp>
          </mc:Choice>
          <mc:Fallback xmlns=""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B281FC0B-9D09-D24D-9A03-4F66B87433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90553" y="2050507"/>
                  <a:ext cx="678006" cy="434734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" name="TextBox 107">
                  <a:extLst>
                    <a:ext uri="{FF2B5EF4-FFF2-40B4-BE49-F238E27FC236}">
                      <a16:creationId xmlns:a16="http://schemas.microsoft.com/office/drawing/2014/main" id="{97BA367A-FD9D-E048-BA3F-7C4C24C05F16}"/>
                    </a:ext>
                  </a:extLst>
                </p:cNvPr>
                <p:cNvSpPr txBox="1"/>
                <p:nvPr/>
              </p:nvSpPr>
              <p:spPr>
                <a:xfrm>
                  <a:off x="9092157" y="3161810"/>
                  <a:ext cx="629082" cy="43640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ADF47A66-31B4-E74A-9BC1-CED94918F8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92157" y="3161810"/>
                  <a:ext cx="629082" cy="436402"/>
                </a:xfrm>
                <a:prstGeom prst="rect">
                  <a:avLst/>
                </a:prstGeom>
                <a:blipFill>
                  <a:blip r:embed="rId27"/>
                  <a:stretch>
                    <a:fillRect b="-285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9" name="Oval 108">
                  <a:extLst>
                    <a:ext uri="{FF2B5EF4-FFF2-40B4-BE49-F238E27FC236}">
                      <a16:creationId xmlns:a16="http://schemas.microsoft.com/office/drawing/2014/main" id="{E9A11CE8-F363-A144-AC6E-4D5B43E59435}"/>
                    </a:ext>
                  </a:extLst>
                </p:cNvPr>
                <p:cNvSpPr/>
                <p:nvPr/>
              </p:nvSpPr>
              <p:spPr>
                <a:xfrm>
                  <a:off x="9312675" y="2786354"/>
                  <a:ext cx="1751045" cy="504000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  <m:r>
                          <a:rPr lang="de-DE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 </m:t>
                        </m:r>
                        <m:sSup>
                          <m:sSupPr>
                            <m:ctrlP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𝑇𝑟</m:t>
                            </m:r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1" name="Oval 100">
                  <a:extLst>
                    <a:ext uri="{FF2B5EF4-FFF2-40B4-BE49-F238E27FC236}">
                      <a16:creationId xmlns:a16="http://schemas.microsoft.com/office/drawing/2014/main" id="{586B17AA-F69F-E44D-B1D6-EF7C3459CF4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12675" y="2786354"/>
                  <a:ext cx="1751045" cy="504000"/>
                </a:xfrm>
                <a:prstGeom prst="ellipse">
                  <a:avLst/>
                </a:prstGeom>
                <a:blipFill>
                  <a:blip r:embed="rId28"/>
                  <a:stretch>
                    <a:fillRect b="-7143"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D42F8F7A-5379-BE4D-ACF7-677BC81CF6DA}"/>
                    </a:ext>
                  </a:extLst>
                </p:cNvPr>
                <p:cNvSpPr/>
                <p:nvPr/>
              </p:nvSpPr>
              <p:spPr>
                <a:xfrm>
                  <a:off x="9312676" y="1653213"/>
                  <a:ext cx="1751044" cy="504000"/>
                </a:xfrm>
                <a:prstGeom prst="ellipse">
                  <a:avLst/>
                </a:prstGeom>
                <a:solidFill>
                  <a:schemeClr val="accent6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i="1" dirty="0">
                    <a:solidFill>
                      <a:schemeClr val="bg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     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𝑇𝑟𝑎𝑣𝑒𝑙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61FF6F2C-124E-754A-870F-2018C489601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12676" y="1653213"/>
                  <a:ext cx="1751044" cy="504000"/>
                </a:xfrm>
                <a:prstGeom prst="ellipse">
                  <a:avLst/>
                </a:prstGeom>
                <a:blipFill>
                  <a:blip r:embed="rId29"/>
                  <a:stretch>
                    <a:fillRect b="-6977"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1689690C-15C5-014C-AF5C-6AC4BFC74932}"/>
                </a:ext>
              </a:extLst>
            </p:cNvPr>
            <p:cNvCxnSpPr>
              <a:cxnSpLocks/>
              <a:stCxn id="110" idx="4"/>
              <a:endCxn id="109" idx="0"/>
            </p:cNvCxnSpPr>
            <p:nvPr/>
          </p:nvCxnSpPr>
          <p:spPr>
            <a:xfrm>
              <a:off x="10188198" y="2157213"/>
              <a:ext cx="0" cy="62914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41D1CEA1-37E9-B845-9C58-C9B26D59FF6F}"/>
                    </a:ext>
                  </a:extLst>
                </p:cNvPr>
                <p:cNvSpPr/>
                <p:nvPr/>
              </p:nvSpPr>
              <p:spPr>
                <a:xfrm>
                  <a:off x="10428731" y="2084192"/>
                  <a:ext cx="526619" cy="35875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E43988BB-EA9E-494F-9C4F-5D72833F826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28731" y="2084192"/>
                  <a:ext cx="526619" cy="358753"/>
                </a:xfrm>
                <a:prstGeom prst="rect">
                  <a:avLst/>
                </a:prstGeom>
                <a:blipFill>
                  <a:blip r:embed="rId30"/>
                  <a:stretch>
                    <a:fillRect b="-689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72F1338A-D7B2-5D4F-B741-98D1C11EE587}"/>
                    </a:ext>
                  </a:extLst>
                </p:cNvPr>
                <p:cNvSpPr/>
                <p:nvPr/>
              </p:nvSpPr>
              <p:spPr>
                <a:xfrm>
                  <a:off x="10424172" y="3219656"/>
                  <a:ext cx="895309" cy="3600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bSup>
                        <m:r>
                          <a:rPr lang="de-DE" sz="1400" b="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EBF2DC23-E7DD-0048-A285-ED92585213F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24172" y="3219656"/>
                  <a:ext cx="895309" cy="360099"/>
                </a:xfrm>
                <a:prstGeom prst="rect">
                  <a:avLst/>
                </a:prstGeom>
                <a:blipFill>
                  <a:blip r:embed="rId31"/>
                  <a:stretch>
                    <a:fillRect b="-3333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3BE18778-FB18-8E4F-9707-58E25D48B09E}"/>
                </a:ext>
              </a:extLst>
            </p:cNvPr>
            <p:cNvCxnSpPr>
              <a:cxnSpLocks/>
              <a:stCxn id="110" idx="2"/>
              <a:endCxn id="104" idx="6"/>
            </p:cNvCxnSpPr>
            <p:nvPr/>
          </p:nvCxnSpPr>
          <p:spPr>
            <a:xfrm flipH="1">
              <a:off x="9072143" y="1905213"/>
              <a:ext cx="240533" cy="9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CDEC9213-726C-AB4D-B569-D9D127A9EAD3}"/>
              </a:ext>
            </a:extLst>
          </p:cNvPr>
          <p:cNvCxnSpPr>
            <a:cxnSpLocks/>
            <a:stCxn id="104" idx="2"/>
            <a:endCxn id="97" idx="6"/>
          </p:cNvCxnSpPr>
          <p:nvPr/>
        </p:nvCxnSpPr>
        <p:spPr>
          <a:xfrm flipH="1" flipV="1">
            <a:off x="5379556" y="4350637"/>
            <a:ext cx="859718" cy="9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C3C5ED75-38B7-C140-B623-43B20424A96C}"/>
                  </a:ext>
                </a:extLst>
              </p:cNvPr>
              <p:cNvSpPr txBox="1"/>
              <p:nvPr/>
            </p:nvSpPr>
            <p:spPr>
              <a:xfrm>
                <a:off x="5422675" y="5692298"/>
                <a:ext cx="708592" cy="3763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𝑜𝑢𝑡</m:t>
                          </m:r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,3</m:t>
                          </m:r>
                        </m:sub>
                        <m:sup>
                          <m:d>
                            <m:dPr>
                              <m:ctrlPr>
                                <a:rPr lang="de-DE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C3C5ED75-38B7-C140-B623-43B20424A9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2675" y="5692298"/>
                <a:ext cx="708592" cy="376385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16F71CAC-D7DF-2346-A739-6E094D41AF5A}"/>
                  </a:ext>
                </a:extLst>
              </p:cNvPr>
              <p:cNvSpPr txBox="1"/>
              <p:nvPr/>
            </p:nvSpPr>
            <p:spPr>
              <a:xfrm>
                <a:off x="5040061" y="4542017"/>
                <a:ext cx="708592" cy="3763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3,</m:t>
                          </m:r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  <m:sup>
                          <m:d>
                            <m:dPr>
                              <m:ctrlPr>
                                <a:rPr lang="de-DE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16F71CAC-D7DF-2346-A739-6E094D41AF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0061" y="4542017"/>
                <a:ext cx="708592" cy="376385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E8736D06-5423-1845-AB5D-DD8E8E3E686A}"/>
                  </a:ext>
                </a:extLst>
              </p:cNvPr>
              <p:cNvSpPr txBox="1"/>
              <p:nvPr/>
            </p:nvSpPr>
            <p:spPr>
              <a:xfrm>
                <a:off x="2422909" y="4821614"/>
                <a:ext cx="766941" cy="380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𝑜𝑢𝑡</m:t>
                          </m:r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</m:sub>
                        <m:sup>
                          <m:d>
                            <m:dPr>
                              <m:ctrlPr>
                                <a:rPr lang="de-DE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E8736D06-5423-1845-AB5D-DD8E8E3E68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2909" y="4821614"/>
                <a:ext cx="766941" cy="380232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6DCC584A-7BF3-504F-8F9C-4955E76E9370}"/>
                  </a:ext>
                </a:extLst>
              </p:cNvPr>
              <p:cNvSpPr txBox="1"/>
              <p:nvPr/>
            </p:nvSpPr>
            <p:spPr>
              <a:xfrm>
                <a:off x="5023239" y="4851418"/>
                <a:ext cx="766941" cy="380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  <m:sup>
                          <m:d>
                            <m:dPr>
                              <m:ctrlPr>
                                <a:rPr lang="de-DE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6DCC584A-7BF3-504F-8F9C-4955E76E93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3239" y="4851418"/>
                <a:ext cx="766941" cy="380232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5EBC2A05-E58B-604A-BE8C-1AA3721765DD}"/>
                  </a:ext>
                </a:extLst>
              </p:cNvPr>
              <p:cNvSpPr txBox="1"/>
              <p:nvPr/>
            </p:nvSpPr>
            <p:spPr>
              <a:xfrm>
                <a:off x="897980" y="5692298"/>
                <a:ext cx="708592" cy="3763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𝑜𝑢𝑡</m:t>
                          </m:r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,3</m:t>
                          </m:r>
                        </m:sub>
                        <m:sup>
                          <m:d>
                            <m:dPr>
                              <m:ctrlPr>
                                <a:rPr lang="de-DE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5EBC2A05-E58B-604A-BE8C-1AA3721765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980" y="5692298"/>
                <a:ext cx="708592" cy="376385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1A808AB6-40F3-DC4A-8CFF-A7FC77DA28DA}"/>
                  </a:ext>
                </a:extLst>
              </p:cNvPr>
              <p:cNvSpPr txBox="1"/>
              <p:nvPr/>
            </p:nvSpPr>
            <p:spPr>
              <a:xfrm>
                <a:off x="515366" y="4542017"/>
                <a:ext cx="708592" cy="3763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3,</m:t>
                          </m:r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  <m:sup>
                          <m:d>
                            <m:dPr>
                              <m:ctrlPr>
                                <a:rPr lang="de-DE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1A808AB6-40F3-DC4A-8CFF-A7FC77DA28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366" y="4542017"/>
                <a:ext cx="708592" cy="376385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4842CFFF-D54F-5C48-BFDE-1E72CE3F9691}"/>
                  </a:ext>
                </a:extLst>
              </p:cNvPr>
              <p:cNvSpPr txBox="1"/>
              <p:nvPr/>
            </p:nvSpPr>
            <p:spPr>
              <a:xfrm>
                <a:off x="2530604" y="5199627"/>
                <a:ext cx="532645" cy="3222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40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d>
                            <m:dPr>
                              <m:ctrlPr>
                                <a:rPr lang="de-DE" sz="1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sz="140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4842CFFF-D54F-5C48-BFDE-1E72CE3F96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0604" y="5199627"/>
                <a:ext cx="532645" cy="322268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1BD6F8EA-6833-A648-A714-BA686EFE1CFB}"/>
                  </a:ext>
                </a:extLst>
              </p:cNvPr>
              <p:cNvSpPr txBox="1"/>
              <p:nvPr/>
            </p:nvSpPr>
            <p:spPr>
              <a:xfrm>
                <a:off x="7115295" y="5199627"/>
                <a:ext cx="532645" cy="3222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40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d>
                            <m:dPr>
                              <m:ctrlPr>
                                <a:rPr lang="de-DE" sz="1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sz="140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1BD6F8EA-6833-A648-A714-BA686EFE1C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5295" y="5199627"/>
                <a:ext cx="532645" cy="322268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5E95C136-9A9B-9F49-8D42-76F821A960A7}"/>
                  </a:ext>
                </a:extLst>
              </p:cNvPr>
              <p:cNvSpPr txBox="1"/>
              <p:nvPr/>
            </p:nvSpPr>
            <p:spPr>
              <a:xfrm>
                <a:off x="9593074" y="4567609"/>
                <a:ext cx="708592" cy="3763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3,</m:t>
                          </m:r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  <m:sup>
                          <m:d>
                            <m:dPr>
                              <m:ctrlPr>
                                <a:rPr lang="de-DE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5E95C136-9A9B-9F49-8D42-76F821A960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3074" y="4567609"/>
                <a:ext cx="708592" cy="376385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0B1D182E-5F5D-8B47-AC9D-1CA7F4B4793C}"/>
                  </a:ext>
                </a:extLst>
              </p:cNvPr>
              <p:cNvSpPr txBox="1"/>
              <p:nvPr/>
            </p:nvSpPr>
            <p:spPr>
              <a:xfrm>
                <a:off x="6975922" y="4847206"/>
                <a:ext cx="766941" cy="380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𝑜𝑢𝑡</m:t>
                          </m:r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</m:sub>
                        <m:sup>
                          <m:d>
                            <m:dPr>
                              <m:ctrlPr>
                                <a:rPr lang="de-DE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0B1D182E-5F5D-8B47-AC9D-1CA7F4B479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5922" y="4847206"/>
                <a:ext cx="766941" cy="380232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32D59F0B-29B9-344F-A96B-CB510FF4E720}"/>
                  </a:ext>
                </a:extLst>
              </p:cNvPr>
              <p:cNvSpPr txBox="1"/>
              <p:nvPr/>
            </p:nvSpPr>
            <p:spPr>
              <a:xfrm>
                <a:off x="9576252" y="4877010"/>
                <a:ext cx="766941" cy="380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  <m:sup>
                          <m:d>
                            <m:dPr>
                              <m:ctrlPr>
                                <a:rPr lang="de-DE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32D59F0B-29B9-344F-A96B-CB510FF4E7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76252" y="4877010"/>
                <a:ext cx="766941" cy="380232"/>
              </a:xfrm>
              <a:prstGeom prst="rect">
                <a:avLst/>
              </a:prstGeom>
              <a:blipFill>
                <a:blip r:embed="rId4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B515AADE-B6E3-324E-A5AF-9B7027BAA8E9}"/>
                  </a:ext>
                </a:extLst>
              </p:cNvPr>
              <p:cNvSpPr txBox="1"/>
              <p:nvPr/>
            </p:nvSpPr>
            <p:spPr>
              <a:xfrm>
                <a:off x="5394357" y="4330362"/>
                <a:ext cx="530722" cy="3222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40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d>
                            <m:dPr>
                              <m:ctrlPr>
                                <a:rPr lang="de-DE" sz="14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sz="1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B515AADE-B6E3-324E-A5AF-9B7027BAA8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4357" y="4330362"/>
                <a:ext cx="530722" cy="322268"/>
              </a:xfrm>
              <a:prstGeom prst="rect">
                <a:avLst/>
              </a:prstGeom>
              <a:blipFill>
                <a:blip r:embed="rId43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1B528DBC-F8EB-1647-8069-821C9CEBC4F6}"/>
                  </a:ext>
                </a:extLst>
              </p:cNvPr>
              <p:cNvSpPr txBox="1"/>
              <p:nvPr/>
            </p:nvSpPr>
            <p:spPr>
              <a:xfrm>
                <a:off x="9812306" y="4385032"/>
                <a:ext cx="530723" cy="3222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40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d>
                            <m:dPr>
                              <m:ctrlPr>
                                <a:rPr lang="de-DE" sz="14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sz="1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1B528DBC-F8EB-1647-8069-821C9CEBC4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2306" y="4385032"/>
                <a:ext cx="530723" cy="322268"/>
              </a:xfrm>
              <a:prstGeom prst="rect">
                <a:avLst/>
              </a:prstGeom>
              <a:blipFill>
                <a:blip r:embed="rId44"/>
                <a:stretch>
                  <a:fillRect b="-370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0" name="Rectangle 149">
            <a:extLst>
              <a:ext uri="{FF2B5EF4-FFF2-40B4-BE49-F238E27FC236}">
                <a16:creationId xmlns:a16="http://schemas.microsoft.com/office/drawing/2014/main" id="{1B4A2404-31D0-A748-9F75-A116EFF20EBC}"/>
              </a:ext>
            </a:extLst>
          </p:cNvPr>
          <p:cNvSpPr/>
          <p:nvPr/>
        </p:nvSpPr>
        <p:spPr>
          <a:xfrm>
            <a:off x="10188959" y="4018724"/>
            <a:ext cx="4369859" cy="20086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accent1"/>
              </a:solidFill>
            </a:endParaRPr>
          </a:p>
        </p:txBody>
      </p: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E916D25A-E580-664E-863B-960E934F7728}"/>
              </a:ext>
            </a:extLst>
          </p:cNvPr>
          <p:cNvGrpSpPr/>
          <p:nvPr/>
        </p:nvGrpSpPr>
        <p:grpSpPr>
          <a:xfrm>
            <a:off x="10449526" y="4098637"/>
            <a:ext cx="4109292" cy="1944999"/>
            <a:chOff x="7210189" y="1653213"/>
            <a:chExt cx="4109292" cy="19449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2" name="Oval 151">
                  <a:extLst>
                    <a:ext uri="{FF2B5EF4-FFF2-40B4-BE49-F238E27FC236}">
                      <a16:creationId xmlns:a16="http://schemas.microsoft.com/office/drawing/2014/main" id="{8E9558D4-FEF7-D84A-819C-138784FA96B5}"/>
                    </a:ext>
                  </a:extLst>
                </p:cNvPr>
                <p:cNvSpPr/>
                <p:nvPr/>
              </p:nvSpPr>
              <p:spPr>
                <a:xfrm>
                  <a:off x="7371867" y="1654113"/>
                  <a:ext cx="1700276" cy="504000"/>
                </a:xfrm>
                <a:prstGeom prst="ellipse">
                  <a:avLst/>
                </a:prstGeom>
                <a:solidFill>
                  <a:schemeClr val="accent5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i="1" dirty="0">
                    <a:solidFill>
                      <a:schemeClr val="bg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     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52" name="Oval 151">
                  <a:extLst>
                    <a:ext uri="{FF2B5EF4-FFF2-40B4-BE49-F238E27FC236}">
                      <a16:creationId xmlns:a16="http://schemas.microsoft.com/office/drawing/2014/main" id="{8E9558D4-FEF7-D84A-819C-138784FA96B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71867" y="1654113"/>
                  <a:ext cx="1700276" cy="504000"/>
                </a:xfrm>
                <a:prstGeom prst="ellipse">
                  <a:avLst/>
                </a:prstGeom>
                <a:blipFill>
                  <a:blip r:embed="rId45"/>
                  <a:stretch>
                    <a:fillRect b="-9524"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3" name="Rectangle 152">
                  <a:extLst>
                    <a:ext uri="{FF2B5EF4-FFF2-40B4-BE49-F238E27FC236}">
                      <a16:creationId xmlns:a16="http://schemas.microsoft.com/office/drawing/2014/main" id="{5BA65CAB-17D6-4240-9252-EBE7B2E2B5C5}"/>
                    </a:ext>
                  </a:extLst>
                </p:cNvPr>
                <p:cNvSpPr/>
                <p:nvPr/>
              </p:nvSpPr>
              <p:spPr>
                <a:xfrm>
                  <a:off x="8328594" y="2147134"/>
                  <a:ext cx="392030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accent6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solidFill>
                                  <a:schemeClr val="accent6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schemeClr val="accent6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</m:oMath>
                    </m:oMathPara>
                  </a14:m>
                  <a:endParaRPr lang="de-DE" sz="1400" dirty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3" name="Rectangle 152">
                  <a:extLst>
                    <a:ext uri="{FF2B5EF4-FFF2-40B4-BE49-F238E27FC236}">
                      <a16:creationId xmlns:a16="http://schemas.microsoft.com/office/drawing/2014/main" id="{5BA65CAB-17D6-4240-9252-EBE7B2E2B5C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8594" y="2147134"/>
                  <a:ext cx="392030" cy="307777"/>
                </a:xfrm>
                <a:prstGeom prst="rect">
                  <a:avLst/>
                </a:prstGeom>
                <a:blipFill>
                  <a:blip r:embed="rId46"/>
                  <a:stretch>
                    <a:fillRect b="-4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4" name="TextBox 153">
                  <a:extLst>
                    <a:ext uri="{FF2B5EF4-FFF2-40B4-BE49-F238E27FC236}">
                      <a16:creationId xmlns:a16="http://schemas.microsoft.com/office/drawing/2014/main" id="{677501CE-8F17-1845-9F54-2DFF5F8CB016}"/>
                    </a:ext>
                  </a:extLst>
                </p:cNvPr>
                <p:cNvSpPr txBox="1"/>
                <p:nvPr/>
              </p:nvSpPr>
              <p:spPr>
                <a:xfrm>
                  <a:off x="7210189" y="2046072"/>
                  <a:ext cx="629083" cy="4414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154" name="TextBox 153">
                  <a:extLst>
                    <a:ext uri="{FF2B5EF4-FFF2-40B4-BE49-F238E27FC236}">
                      <a16:creationId xmlns:a16="http://schemas.microsoft.com/office/drawing/2014/main" id="{677501CE-8F17-1845-9F54-2DFF5F8CB01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10189" y="2046072"/>
                  <a:ext cx="629083" cy="441403"/>
                </a:xfrm>
                <a:prstGeom prst="rect">
                  <a:avLst/>
                </a:prstGeom>
                <a:blipFill>
                  <a:blip r:embed="rId47"/>
                  <a:stretch>
                    <a:fillRect b="-8571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5" name="TextBox 154">
                  <a:extLst>
                    <a:ext uri="{FF2B5EF4-FFF2-40B4-BE49-F238E27FC236}">
                      <a16:creationId xmlns:a16="http://schemas.microsoft.com/office/drawing/2014/main" id="{FFB85E73-A08B-A745-94D3-90E06AAC2B2F}"/>
                    </a:ext>
                  </a:extLst>
                </p:cNvPr>
                <p:cNvSpPr txBox="1"/>
                <p:nvPr/>
              </p:nvSpPr>
              <p:spPr>
                <a:xfrm>
                  <a:off x="9090553" y="2050507"/>
                  <a:ext cx="678006" cy="4347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1" i="1" smtClean="0">
                                <a:solidFill>
                                  <a:schemeClr val="accent6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1" i="1" smtClean="0">
                                <a:solidFill>
                                  <a:schemeClr val="accent6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6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𝑜𝑢𝑡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 smtClean="0">
                                    <a:solidFill>
                                      <a:schemeClr val="accent6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accent6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dirty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5" name="TextBox 154">
                  <a:extLst>
                    <a:ext uri="{FF2B5EF4-FFF2-40B4-BE49-F238E27FC236}">
                      <a16:creationId xmlns:a16="http://schemas.microsoft.com/office/drawing/2014/main" id="{FFB85E73-A08B-A745-94D3-90E06AAC2B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90553" y="2050507"/>
                  <a:ext cx="678006" cy="434734"/>
                </a:xfrm>
                <a:prstGeom prst="rect">
                  <a:avLst/>
                </a:prstGeom>
                <a:blipFill>
                  <a:blip r:embed="rId4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6" name="TextBox 155">
                  <a:extLst>
                    <a:ext uri="{FF2B5EF4-FFF2-40B4-BE49-F238E27FC236}">
                      <a16:creationId xmlns:a16="http://schemas.microsoft.com/office/drawing/2014/main" id="{9147940C-266B-C849-99AB-2444211DF677}"/>
                    </a:ext>
                  </a:extLst>
                </p:cNvPr>
                <p:cNvSpPr txBox="1"/>
                <p:nvPr/>
              </p:nvSpPr>
              <p:spPr>
                <a:xfrm>
                  <a:off x="9092157" y="3161810"/>
                  <a:ext cx="629082" cy="43640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56" name="TextBox 155">
                  <a:extLst>
                    <a:ext uri="{FF2B5EF4-FFF2-40B4-BE49-F238E27FC236}">
                      <a16:creationId xmlns:a16="http://schemas.microsoft.com/office/drawing/2014/main" id="{9147940C-266B-C849-99AB-2444211DF6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92157" y="3161810"/>
                  <a:ext cx="629082" cy="436402"/>
                </a:xfrm>
                <a:prstGeom prst="rect">
                  <a:avLst/>
                </a:prstGeom>
                <a:blipFill>
                  <a:blip r:embed="rId49"/>
                  <a:stretch>
                    <a:fillRect b="-285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7" name="Oval 156">
                  <a:extLst>
                    <a:ext uri="{FF2B5EF4-FFF2-40B4-BE49-F238E27FC236}">
                      <a16:creationId xmlns:a16="http://schemas.microsoft.com/office/drawing/2014/main" id="{F1B34E83-0623-D541-A768-B1724F7E768F}"/>
                    </a:ext>
                  </a:extLst>
                </p:cNvPr>
                <p:cNvSpPr/>
                <p:nvPr/>
              </p:nvSpPr>
              <p:spPr>
                <a:xfrm>
                  <a:off x="9312675" y="2786354"/>
                  <a:ext cx="1751045" cy="504000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d>
                          </m:sup>
                        </m:sSup>
                        <m:r>
                          <a:rPr lang="de-DE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 </m:t>
                        </m:r>
                        <m:sSup>
                          <m:sSupPr>
                            <m:ctrlP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𝑇𝑟</m:t>
                            </m:r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57" name="Oval 156">
                  <a:extLst>
                    <a:ext uri="{FF2B5EF4-FFF2-40B4-BE49-F238E27FC236}">
                      <a16:creationId xmlns:a16="http://schemas.microsoft.com/office/drawing/2014/main" id="{F1B34E83-0623-D541-A768-B1724F7E768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12675" y="2786354"/>
                  <a:ext cx="1751045" cy="504000"/>
                </a:xfrm>
                <a:prstGeom prst="ellipse">
                  <a:avLst/>
                </a:prstGeom>
                <a:blipFill>
                  <a:blip r:embed="rId50"/>
                  <a:stretch>
                    <a:fillRect b="-6977"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8" name="Oval 157">
                  <a:extLst>
                    <a:ext uri="{FF2B5EF4-FFF2-40B4-BE49-F238E27FC236}">
                      <a16:creationId xmlns:a16="http://schemas.microsoft.com/office/drawing/2014/main" id="{21E2D960-77B6-3344-BF57-C334644ECDDE}"/>
                    </a:ext>
                  </a:extLst>
                </p:cNvPr>
                <p:cNvSpPr/>
                <p:nvPr/>
              </p:nvSpPr>
              <p:spPr>
                <a:xfrm>
                  <a:off x="9312676" y="1653213"/>
                  <a:ext cx="1751044" cy="504000"/>
                </a:xfrm>
                <a:prstGeom prst="ellipse">
                  <a:avLst/>
                </a:prstGeom>
                <a:solidFill>
                  <a:schemeClr val="accent6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d>
                          </m:sup>
                        </m:sSup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i="1" dirty="0">
                    <a:solidFill>
                      <a:schemeClr val="bg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     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𝑇𝑟𝑎𝑣𝑒𝑙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58" name="Oval 157">
                  <a:extLst>
                    <a:ext uri="{FF2B5EF4-FFF2-40B4-BE49-F238E27FC236}">
                      <a16:creationId xmlns:a16="http://schemas.microsoft.com/office/drawing/2014/main" id="{21E2D960-77B6-3344-BF57-C334644ECDD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12676" y="1653213"/>
                  <a:ext cx="1751044" cy="504000"/>
                </a:xfrm>
                <a:prstGeom prst="ellipse">
                  <a:avLst/>
                </a:prstGeom>
                <a:blipFill>
                  <a:blip r:embed="rId51"/>
                  <a:stretch>
                    <a:fillRect b="-9524"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766CAAD7-C519-694D-800E-1D275657CB38}"/>
                </a:ext>
              </a:extLst>
            </p:cNvPr>
            <p:cNvCxnSpPr>
              <a:cxnSpLocks/>
              <a:stCxn id="158" idx="4"/>
              <a:endCxn id="157" idx="0"/>
            </p:cNvCxnSpPr>
            <p:nvPr/>
          </p:nvCxnSpPr>
          <p:spPr>
            <a:xfrm>
              <a:off x="10188198" y="2157213"/>
              <a:ext cx="0" cy="62914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0" name="Rectangle 159">
                  <a:extLst>
                    <a:ext uri="{FF2B5EF4-FFF2-40B4-BE49-F238E27FC236}">
                      <a16:creationId xmlns:a16="http://schemas.microsoft.com/office/drawing/2014/main" id="{A0C10BC2-163D-2C4D-A3E7-8F0667D589D1}"/>
                    </a:ext>
                  </a:extLst>
                </p:cNvPr>
                <p:cNvSpPr/>
                <p:nvPr/>
              </p:nvSpPr>
              <p:spPr>
                <a:xfrm>
                  <a:off x="10428731" y="2084192"/>
                  <a:ext cx="526619" cy="35875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accent6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accent6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accent6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accent6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accent6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sz="1400" dirty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60" name="Rectangle 159">
                  <a:extLst>
                    <a:ext uri="{FF2B5EF4-FFF2-40B4-BE49-F238E27FC236}">
                      <a16:creationId xmlns:a16="http://schemas.microsoft.com/office/drawing/2014/main" id="{A0C10BC2-163D-2C4D-A3E7-8F0667D589D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28731" y="2084192"/>
                  <a:ext cx="526619" cy="358753"/>
                </a:xfrm>
                <a:prstGeom prst="rect">
                  <a:avLst/>
                </a:prstGeom>
                <a:blipFill>
                  <a:blip r:embed="rId52"/>
                  <a:stretch>
                    <a:fillRect b="-3448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1" name="Rectangle 160">
                  <a:extLst>
                    <a:ext uri="{FF2B5EF4-FFF2-40B4-BE49-F238E27FC236}">
                      <a16:creationId xmlns:a16="http://schemas.microsoft.com/office/drawing/2014/main" id="{FD799C88-A2D2-554C-91FE-4781D586C0C7}"/>
                    </a:ext>
                  </a:extLst>
                </p:cNvPr>
                <p:cNvSpPr/>
                <p:nvPr/>
              </p:nvSpPr>
              <p:spPr>
                <a:xfrm>
                  <a:off x="10424172" y="3219656"/>
                  <a:ext cx="895309" cy="3600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accent6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accent6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accent6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accent6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accent6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d>
                          </m:sup>
                        </m:sSubSup>
                        <m:r>
                          <a:rPr lang="de-DE" sz="1400" b="0" i="1" smtClean="0">
                            <a:solidFill>
                              <a:schemeClr val="accent6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accent6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accent6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accent6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accent6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accent6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sz="1400" dirty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61" name="Rectangle 160">
                  <a:extLst>
                    <a:ext uri="{FF2B5EF4-FFF2-40B4-BE49-F238E27FC236}">
                      <a16:creationId xmlns:a16="http://schemas.microsoft.com/office/drawing/2014/main" id="{FD799C88-A2D2-554C-91FE-4781D586C0C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24172" y="3219656"/>
                  <a:ext cx="895309" cy="360099"/>
                </a:xfrm>
                <a:prstGeom prst="rect">
                  <a:avLst/>
                </a:prstGeom>
                <a:blipFill>
                  <a:blip r:embed="rId53"/>
                  <a:stretch>
                    <a:fillRect b="-689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8146CF0B-F251-A644-8233-43662B863FFB}"/>
                </a:ext>
              </a:extLst>
            </p:cNvPr>
            <p:cNvCxnSpPr>
              <a:cxnSpLocks/>
              <a:stCxn id="158" idx="2"/>
              <a:endCxn id="152" idx="6"/>
            </p:cNvCxnSpPr>
            <p:nvPr/>
          </p:nvCxnSpPr>
          <p:spPr>
            <a:xfrm flipH="1">
              <a:off x="9072143" y="1905213"/>
              <a:ext cx="240533" cy="9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0409DE35-BB1D-CF4B-A538-E6A55CFD97B5}"/>
                  </a:ext>
                </a:extLst>
              </p:cNvPr>
              <p:cNvSpPr txBox="1"/>
              <p:nvPr/>
            </p:nvSpPr>
            <p:spPr>
              <a:xfrm>
                <a:off x="11487225" y="5199627"/>
                <a:ext cx="532645" cy="3222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40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d>
                            <m:dPr>
                              <m:ctrlPr>
                                <a:rPr lang="de-DE" sz="1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sz="140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0409DE35-BB1D-CF4B-A538-E6A55CFD97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87225" y="5199627"/>
                <a:ext cx="532645" cy="322268"/>
              </a:xfrm>
              <a:prstGeom prst="rect">
                <a:avLst/>
              </a:prstGeom>
              <a:blipFill>
                <a:blip r:embed="rId5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FB155E55-1397-2249-9A03-D02D08212431}"/>
                  </a:ext>
                </a:extLst>
              </p:cNvPr>
              <p:cNvSpPr txBox="1"/>
              <p:nvPr/>
            </p:nvSpPr>
            <p:spPr>
              <a:xfrm>
                <a:off x="14347618" y="5717890"/>
                <a:ext cx="708592" cy="3763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𝑜𝑢𝑡</m:t>
                          </m:r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,3</m:t>
                          </m:r>
                        </m:sub>
                        <m:sup>
                          <m:d>
                            <m:dPr>
                              <m:ctrlPr>
                                <a:rPr lang="de-DE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FB155E55-1397-2249-9A03-D02D082124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47618" y="5717890"/>
                <a:ext cx="708592" cy="376385"/>
              </a:xfrm>
              <a:prstGeom prst="rect">
                <a:avLst/>
              </a:prstGeom>
              <a:blipFill>
                <a:blip r:embed="rId5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089136BD-1F78-274E-82DA-B2EBD6F758A2}"/>
                  </a:ext>
                </a:extLst>
              </p:cNvPr>
              <p:cNvSpPr txBox="1"/>
              <p:nvPr/>
            </p:nvSpPr>
            <p:spPr>
              <a:xfrm>
                <a:off x="13965004" y="4567609"/>
                <a:ext cx="708592" cy="3763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3,</m:t>
                          </m:r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  <m:sup>
                          <m:d>
                            <m:dPr>
                              <m:ctrlPr>
                                <a:rPr lang="de-DE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089136BD-1F78-274E-82DA-B2EBD6F75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65004" y="4567609"/>
                <a:ext cx="708592" cy="376385"/>
              </a:xfrm>
              <a:prstGeom prst="rect">
                <a:avLst/>
              </a:prstGeom>
              <a:blipFill>
                <a:blip r:embed="rId5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44652651-79CB-0E45-ACF3-86CB0693A140}"/>
                  </a:ext>
                </a:extLst>
              </p:cNvPr>
              <p:cNvSpPr txBox="1"/>
              <p:nvPr/>
            </p:nvSpPr>
            <p:spPr>
              <a:xfrm>
                <a:off x="11347852" y="4847206"/>
                <a:ext cx="766941" cy="380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𝑜𝑢𝑡</m:t>
                          </m:r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</m:sub>
                        <m:sup>
                          <m:d>
                            <m:dPr>
                              <m:ctrlPr>
                                <a:rPr lang="de-DE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44652651-79CB-0E45-ACF3-86CB0693A1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47852" y="4847206"/>
                <a:ext cx="766941" cy="380232"/>
              </a:xfrm>
              <a:prstGeom prst="rect">
                <a:avLst/>
              </a:prstGeom>
              <a:blipFill>
                <a:blip r:embed="rId5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C501EC70-C38C-5F4D-9527-79006AC1E323}"/>
                  </a:ext>
                </a:extLst>
              </p:cNvPr>
              <p:cNvSpPr txBox="1"/>
              <p:nvPr/>
            </p:nvSpPr>
            <p:spPr>
              <a:xfrm>
                <a:off x="13948182" y="4877010"/>
                <a:ext cx="766941" cy="380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  <m:sup>
                          <m:d>
                            <m:dPr>
                              <m:ctrlPr>
                                <a:rPr lang="de-DE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C501EC70-C38C-5F4D-9527-79006AC1E3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48182" y="4877010"/>
                <a:ext cx="766941" cy="380232"/>
              </a:xfrm>
              <a:prstGeom prst="rect">
                <a:avLst/>
              </a:prstGeom>
              <a:blipFill>
                <a:blip r:embed="rId5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id="{D88BE967-B9AF-244D-9AC2-946D7AE08DC7}"/>
              </a:ext>
            </a:extLst>
          </p:cNvPr>
          <p:cNvCxnSpPr>
            <a:cxnSpLocks/>
            <a:stCxn id="152" idx="2"/>
          </p:cNvCxnSpPr>
          <p:nvPr/>
        </p:nvCxnSpPr>
        <p:spPr>
          <a:xfrm flipH="1">
            <a:off x="9961244" y="4351537"/>
            <a:ext cx="649960" cy="131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C5AF1BE5-4BDC-3F4B-9FD8-F3DCE4821F57}"/>
                  </a:ext>
                </a:extLst>
              </p:cNvPr>
              <p:cNvSpPr txBox="1"/>
              <p:nvPr/>
            </p:nvSpPr>
            <p:spPr>
              <a:xfrm>
                <a:off x="9975688" y="5717890"/>
                <a:ext cx="708592" cy="3763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𝑜𝑢𝑡</m:t>
                          </m:r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,3</m:t>
                          </m:r>
                        </m:sub>
                        <m:sup>
                          <m:d>
                            <m:dPr>
                              <m:ctrlPr>
                                <a:rPr lang="de-DE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C5AF1BE5-4BDC-3F4B-9FD8-F3DCE4821F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5688" y="5717890"/>
                <a:ext cx="708592" cy="376385"/>
              </a:xfrm>
              <a:prstGeom prst="rect">
                <a:avLst/>
              </a:prstGeom>
              <a:blipFill>
                <a:blip r:embed="rId5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9281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67C1E-6119-4549-9319-2E0A61200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Vorgehensweisen beim Rückwärtsgehen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303B729-86EC-C54F-9640-43AD31E5FA8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3620950"/>
                <a:ext cx="11484001" cy="2284964"/>
              </a:xfrm>
            </p:spPr>
            <p:txBody>
              <a:bodyPr>
                <a:noAutofit/>
              </a:bodyPr>
              <a:lstStyle/>
              <a:p>
                <a:r>
                  <a:rPr lang="de-DE" dirty="0"/>
                  <a:t>Alle Instanziierungen im Speicher vorhalten nicht durchführbar</a:t>
                </a:r>
              </a:p>
              <a:p>
                <a:pPr lvl="1"/>
                <a:r>
                  <a:rPr lang="de-DE" dirty="0"/>
                  <a:t>Ziel war ein speicher-effizienter Algorithmus, welcher nicht das gesamte Modell vom ersten Zeitschritt an im Speicher benötigt</a:t>
                </a:r>
              </a:p>
              <a:p>
                <a:r>
                  <a:rPr lang="de-DE" dirty="0"/>
                  <a:t>Laufzeit vs. Speicher gegeneinander abwägen</a:t>
                </a:r>
              </a:p>
              <a:p>
                <a:pPr lvl="1"/>
                <a:r>
                  <a:rPr lang="de-DE" dirty="0"/>
                  <a:t>Letzte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de-DE" dirty="0"/>
                  <a:t> Instanziierungen behalten</a:t>
                </a:r>
              </a:p>
              <a:p>
                <a:pPr lvl="2"/>
                <a:r>
                  <a:rPr lang="de-DE" dirty="0"/>
                  <a:t>Daten / Anfragen für typischen Versatz in Anfragen analysieren</a:t>
                </a:r>
              </a:p>
              <a:p>
                <a:pPr lvl="2"/>
                <a:r>
                  <a:rPr lang="de-DE" dirty="0"/>
                  <a:t>Bedarfsweise für Anfragen mit größerem Versatz instanziieren</a:t>
                </a:r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303B729-86EC-C54F-9640-43AD31E5FA8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3620950"/>
                <a:ext cx="11484001" cy="2284964"/>
              </a:xfrm>
              <a:blipFill>
                <a:blip r:embed="rId2"/>
                <a:stretch>
                  <a:fillRect l="-1435" t="-4972" b="-1270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6C1312-CC73-9644-BDD5-2D3919F99F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69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4" name="Table 43">
                <a:extLst>
                  <a:ext uri="{FF2B5EF4-FFF2-40B4-BE49-F238E27FC236}">
                    <a16:creationId xmlns:a16="http://schemas.microsoft.com/office/drawing/2014/main" id="{EB0B22FD-BEF3-F942-95A0-EE004F4C69E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1693967"/>
                  </p:ext>
                </p:extLst>
              </p:nvPr>
            </p:nvGraphicFramePr>
            <p:xfrm>
              <a:off x="1308927" y="1665066"/>
              <a:ext cx="9586144" cy="1771015"/>
            </p:xfrm>
            <a:graphic>
              <a:graphicData uri="http://schemas.openxmlformats.org/drawingml/2006/table">
                <a:tbl>
                  <a:tblPr firstRow="1" firstCol="1" bandCol="1">
                    <a:tableStyleId>{9D7B26C5-4107-4FEC-AEDC-1716B250A1EF}</a:tableStyleId>
                  </a:tblPr>
                  <a:tblGrid>
                    <a:gridCol w="3287268">
                      <a:extLst>
                        <a:ext uri="{9D8B030D-6E8A-4147-A177-3AD203B41FA5}">
                          <a16:colId xmlns:a16="http://schemas.microsoft.com/office/drawing/2014/main" val="3485926672"/>
                        </a:ext>
                      </a:extLst>
                    </a:gridCol>
                    <a:gridCol w="3463544">
                      <a:extLst>
                        <a:ext uri="{9D8B030D-6E8A-4147-A177-3AD203B41FA5}">
                          <a16:colId xmlns:a16="http://schemas.microsoft.com/office/drawing/2014/main" val="4235008738"/>
                        </a:ext>
                      </a:extLst>
                    </a:gridCol>
                    <a:gridCol w="2835332">
                      <a:extLst>
                        <a:ext uri="{9D8B030D-6E8A-4147-A177-3AD203B41FA5}">
                          <a16:colId xmlns:a16="http://schemas.microsoft.com/office/drawing/2014/main" val="16125201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de-DE" noProof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noProof="0" dirty="0"/>
                            <a:t>Instanziierungen behalten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noProof="0" dirty="0"/>
                            <a:t>Bedarfsweise instanziieren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646370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noProof="0" dirty="0"/>
                            <a:t>Schritte ohne Anfragen</a:t>
                          </a:r>
                          <a:endParaRPr lang="de-DE" b="1" noProof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noProof="0" smtClean="0">
                                    <a:latin typeface="Cambria Math" panose="02040503050406030204" pitchFamily="18" charset="0"/>
                                  </a:rPr>
                                  <m:t>≤</m:t>
                                </m:r>
                                <m:r>
                                  <a:rPr lang="de-DE" noProof="0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de-DE" noProof="0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oMath>
                            </m:oMathPara>
                          </a14:m>
                          <a:endParaRPr lang="de-DE" noProof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noProof="0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de-DE" noProof="0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oMath>
                            </m:oMathPara>
                          </a14:m>
                          <a:endParaRPr lang="de-DE" noProof="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6801851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noProof="0" dirty="0"/>
                            <a:t>Schritte mit beliebigen Anfragen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noProof="0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de-DE" noProof="0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oMath>
                            </m:oMathPara>
                          </a14:m>
                          <a:endParaRPr lang="de-DE" noProof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noProof="0" smtClean="0">
                                    <a:latin typeface="Cambria Math" panose="02040503050406030204" pitchFamily="18" charset="0"/>
                                  </a:rPr>
                                  <m:t>2(</m:t>
                                </m:r>
                                <m:r>
                                  <a:rPr lang="de-DE" noProof="0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de-DE" noProof="0" smtClean="0">
                                    <a:latin typeface="Cambria Math" panose="02040503050406030204" pitchFamily="18" charset="0"/>
                                  </a:rPr>
                                  <m:t>−1)</m:t>
                                </m:r>
                              </m:oMath>
                            </m:oMathPara>
                          </a14:m>
                          <a:endParaRPr lang="de-DE" noProof="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7290935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noProof="0" dirty="0"/>
                            <a:t>Zusätzlicher Speicher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noProof="0" dirty="0"/>
                            <a:t>Lokale Modelle, Intra-Zeitscheiben-</a:t>
                          </a:r>
                          <a:br>
                            <a:rPr lang="de-DE" noProof="0" dirty="0"/>
                          </a:br>
                          <a:r>
                            <a:rPr lang="de-DE" noProof="0" dirty="0"/>
                            <a:t>Nachrichten,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de-DE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noProof="0" smtClean="0">
                                      <a:latin typeface="Cambria Math" panose="02040503050406030204" pitchFamily="18" charset="0"/>
                                    </a:rPr>
                                    <m:t>α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de-DE" b="0" i="1" noProof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b="0" i="1" noProof="0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sup>
                              </m:sSup>
                            </m:oMath>
                          </a14:m>
                          <a:r>
                            <a:rPr lang="de-DE" noProof="0" dirty="0"/>
                            <a:t> Nachrichten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de-DE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noProof="0" smtClean="0">
                                      <a:latin typeface="Cambria Math" panose="02040503050406030204" pitchFamily="18" charset="0"/>
                                    </a:rPr>
                                    <m:t>α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de-DE" b="0" i="1" noProof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b="0" i="1" noProof="0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sup>
                              </m:sSup>
                            </m:oMath>
                          </a14:m>
                          <a:r>
                            <a:rPr lang="de-DE" noProof="0" dirty="0"/>
                            <a:t> Nachrichten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65866983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4" name="Table 43">
                <a:extLst>
                  <a:ext uri="{FF2B5EF4-FFF2-40B4-BE49-F238E27FC236}">
                    <a16:creationId xmlns:a16="http://schemas.microsoft.com/office/drawing/2014/main" id="{EB0B22FD-BEF3-F942-95A0-EE004F4C69E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1693967"/>
                  </p:ext>
                </p:extLst>
              </p:nvPr>
            </p:nvGraphicFramePr>
            <p:xfrm>
              <a:off x="1308927" y="1665066"/>
              <a:ext cx="9586144" cy="1771015"/>
            </p:xfrm>
            <a:graphic>
              <a:graphicData uri="http://schemas.openxmlformats.org/drawingml/2006/table">
                <a:tbl>
                  <a:tblPr firstRow="1" firstCol="1" bandCol="1">
                    <a:tableStyleId>{9D7B26C5-4107-4FEC-AEDC-1716B250A1EF}</a:tableStyleId>
                  </a:tblPr>
                  <a:tblGrid>
                    <a:gridCol w="3287268">
                      <a:extLst>
                        <a:ext uri="{9D8B030D-6E8A-4147-A177-3AD203B41FA5}">
                          <a16:colId xmlns:a16="http://schemas.microsoft.com/office/drawing/2014/main" val="3485926672"/>
                        </a:ext>
                      </a:extLst>
                    </a:gridCol>
                    <a:gridCol w="3463544">
                      <a:extLst>
                        <a:ext uri="{9D8B030D-6E8A-4147-A177-3AD203B41FA5}">
                          <a16:colId xmlns:a16="http://schemas.microsoft.com/office/drawing/2014/main" val="4235008738"/>
                        </a:ext>
                      </a:extLst>
                    </a:gridCol>
                    <a:gridCol w="2835332">
                      <a:extLst>
                        <a:ext uri="{9D8B030D-6E8A-4147-A177-3AD203B41FA5}">
                          <a16:colId xmlns:a16="http://schemas.microsoft.com/office/drawing/2014/main" val="16125201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de-DE" noProof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noProof="0" dirty="0"/>
                            <a:t>Instanziierungen behalten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noProof="0" dirty="0"/>
                            <a:t>Bedarfsweise instanziieren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646370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noProof="0" dirty="0"/>
                            <a:t>Schritte ohne Anfragen</a:t>
                          </a:r>
                          <a:endParaRPr lang="de-DE" b="1" noProof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95238" t="-103333" r="-81685" b="-29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39013" t="-103333" b="-29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6801851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noProof="0" dirty="0"/>
                            <a:t>Schritte mit beliebigen Anfragen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95238" t="-210345" r="-81685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39013" t="-210345" b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29093589"/>
                      </a:ext>
                    </a:extLst>
                  </a:tr>
                  <a:tr h="658495">
                    <a:tc>
                      <a:txBody>
                        <a:bodyPr/>
                        <a:lstStyle/>
                        <a:p>
                          <a:r>
                            <a:rPr lang="de-DE" noProof="0" dirty="0"/>
                            <a:t>Zusätzlicher Speicher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95238" t="-173077" r="-81685" b="-134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39013" t="-173077" b="-1346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5866983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0A75BE-98C0-C041-B8C6-B3F3990131D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47A2EF6-021F-1A41-81C2-57279C4666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</p:spTree>
    <p:extLst>
      <p:ext uri="{BB962C8B-B14F-4D97-AF65-F5344CB8AC3E}">
        <p14:creationId xmlns:p14="http://schemas.microsoft.com/office/powerpoint/2010/main" val="225351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5819F-C952-8441-8532-212663C2C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Zustand eines Systems über die Zeit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E23F5BA-0081-5F4F-8B6F-EF194BFDF49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Menge von Zufallsvariablen, um Zustand eines Systems zu beschreiben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𝑹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endParaRPr lang="de-DE" b="0" dirty="0"/>
              </a:p>
              <a:p>
                <a:pPr lvl="1"/>
                <a:r>
                  <a:rPr lang="de-DE" dirty="0">
                    <a:solidFill>
                      <a:schemeClr val="accent1"/>
                    </a:solidFill>
                  </a:rPr>
                  <a:t>Template-Variablen</a:t>
                </a:r>
                <a:r>
                  <a:rPr lang="de-DE" dirty="0"/>
                  <a:t> (Schablone, Vorlage)</a:t>
                </a:r>
              </a:p>
              <a:p>
                <a:r>
                  <a:rPr lang="de-DE" dirty="0"/>
                  <a:t>Zustand des Systems zu einem Zeitpunkt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de-DE" dirty="0"/>
                  <a:t>:</a:t>
                </a:r>
              </a:p>
              <a:p>
                <a:pPr lvl="1"/>
                <a:r>
                  <a:rPr lang="de-DE" dirty="0"/>
                  <a:t>Charakterisiert durch Belegungen von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𝑹</m:t>
                    </m:r>
                  </m:oMath>
                </a14:m>
                <a:r>
                  <a:rPr lang="de-DE" dirty="0"/>
                  <a:t> zum Zeitpunkt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Instanziierung der Template-Variablen mit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de-DE" dirty="0"/>
                  <a:t>, notiert als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p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bSup>
                        <m:r>
                          <a:rPr lang="de-DE" i="1">
                            <a:latin typeface="Cambria Math" panose="02040503050406030204" pitchFamily="18" charset="0"/>
                          </a:rPr>
                          <m:t>,…,</m:t>
                        </m:r>
                        <m:sSubSup>
                          <m:sSub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bSup>
                      </m:e>
                    </m:d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Belegung mit Werten aus jeweils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Val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  <m:r>
                      <a:rPr lang="de-DE" b="1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bSup>
                        <m:r>
                          <a:rPr lang="de-DE" i="1">
                            <a:latin typeface="Cambria Math" panose="02040503050406030204" pitchFamily="18" charset="0"/>
                          </a:rPr>
                          <m:t>,…,</m:t>
                        </m:r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bSup>
                      </m:e>
                    </m:d>
                    <m:r>
                      <a:rPr lang="de-DE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bSup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Val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endParaRPr lang="de-DE" dirty="0"/>
              </a:p>
              <a:p>
                <a:r>
                  <a:rPr lang="de-DE" dirty="0"/>
                  <a:t>Zustand des Systems über ein diskretes Intervall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Menge der Variablen: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 :</m:t>
                            </m:r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sup>
                    </m:sSup>
                    <m:r>
                      <a:rPr lang="de-DE" b="1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e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Zustands-„Sequenz“: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 :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sup>
                    </m:sSup>
                    <m:r>
                      <a:rPr lang="de-DE" b="1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e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Als Sequenz: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𝓻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 :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sup>
                    </m:sSup>
                    <m:r>
                      <a:rPr lang="de-DE" b="1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e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de-DE" dirty="0"/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E23F5BA-0081-5F4F-8B6F-EF194BFDF49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687" b="-567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7F2B3F-F901-F648-94BB-348810BF1BF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8F5D5A-FD99-AE4E-AB3C-97CABD8738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358E6E-9F3E-7E43-9F96-05F06F1DF5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7</a:t>
            </a:fld>
            <a:r>
              <a:rPr lang="de-DE"/>
              <a:t> 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789403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626C6-D0D9-D64A-BBB9-1A6628940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/>
              <a:t>Wahrscheinlichkeitsanfragen über Zeitschritte hinweg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66E1827-9DF5-0D42-A3C1-01C3D297CF9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/>
                  <a:t>Anfragevariablen aus unterschiedlichen Zeitscheiben</a:t>
                </a:r>
              </a:p>
              <a:p>
                <a:pPr lvl="1"/>
                <a:r>
                  <a:rPr lang="de-DE" dirty="0"/>
                  <a:t>Beispiel: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𝑇𝑟𝑒𝑎𝑡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𝑇𝑟𝑎𝑣𝑒𝑙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</m:e>
                      <m:e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 :3</m:t>
                                </m:r>
                              </m:e>
                            </m:d>
                          </m:sup>
                        </m:sSup>
                      </m:e>
                    </m:d>
                  </m:oMath>
                </a14:m>
                <a:r>
                  <a:rPr lang="de-DE" dirty="0"/>
                  <a:t> bei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de-DE" dirty="0"/>
                  <a:t> ➝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𝑚𝑖𝑛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=1,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𝑚𝑎𝑥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endParaRPr lang="de-DE" dirty="0"/>
              </a:p>
              <a:p>
                <a:r>
                  <a:rPr lang="de-DE" dirty="0"/>
                  <a:t>Anfragebeantwortung (eine von vielen Möglichkeiten):</a:t>
                </a:r>
              </a:p>
              <a:p>
                <a:pPr lvl="1"/>
                <a:r>
                  <a:rPr lang="de-DE" dirty="0"/>
                  <a:t>Rolle Jtrees für Zeitschritte aus, die in der Anfrage vorkommen: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𝑚𝑖𝑛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 :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𝑚𝑎𝑥</m:t>
                            </m:r>
                          </m:e>
                        </m:d>
                      </m:sup>
                    </m:sSup>
                  </m:oMath>
                </a14:m>
                <a:endParaRPr lang="de-DE" dirty="0"/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𝑚𝑖𝑛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de-DE" dirty="0"/>
                  <a:t> minimale Zeitscheibe in Anfrage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𝑎𝑥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de-DE" dirty="0"/>
                  <a:t> maximale Zeitscheibe in Anfrage</a:t>
                </a:r>
              </a:p>
              <a:p>
                <a:pPr lvl="2"/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𝑚𝑖𝑛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 in Incluster von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𝑚𝑖𝑛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;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𝑚𝑎𝑥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 in Outcluster von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𝑚𝑎𝑥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, wenn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𝑚𝑎𝑥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Füge Evidenz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𝑚𝑖𝑛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 :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𝑚𝑎𝑥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 ein</a:t>
                </a:r>
              </a:p>
              <a:p>
                <a:pPr lvl="1"/>
                <a:r>
                  <a:rPr lang="de-DE" dirty="0"/>
                  <a:t>Füge alle Anfragevariablen zu Cluster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𝑪</m:t>
                    </m:r>
                  </m:oMath>
                </a14:m>
                <a:r>
                  <a:rPr lang="de-DE" dirty="0"/>
                  <a:t> mit größter Überlappung mit Anfragevariablen hinzu</a:t>
                </a:r>
              </a:p>
              <a:p>
                <a:pPr lvl="1"/>
                <a:r>
                  <a:rPr lang="de-DE" dirty="0"/>
                  <a:t>Stelle </a:t>
                </a:r>
                <a:r>
                  <a:rPr lang="de-DE" i="1" dirty="0" err="1"/>
                  <a:t>running</a:t>
                </a:r>
                <a:r>
                  <a:rPr lang="de-DE" i="1" dirty="0"/>
                  <a:t> </a:t>
                </a:r>
                <a:r>
                  <a:rPr lang="de-DE" i="1" dirty="0" err="1"/>
                  <a:t>intersection</a:t>
                </a:r>
                <a:r>
                  <a:rPr lang="de-DE" i="1" dirty="0"/>
                  <a:t> </a:t>
                </a:r>
                <a:r>
                  <a:rPr lang="de-DE" i="1" dirty="0" err="1"/>
                  <a:t>property</a:t>
                </a:r>
                <a:r>
                  <a:rPr lang="de-DE" dirty="0"/>
                  <a:t> durch Erweitern von Clustern wieder her</a:t>
                </a:r>
              </a:p>
              <a:p>
                <a:pPr lvl="1"/>
                <a:r>
                  <a:rPr lang="de-DE" dirty="0"/>
                  <a:t>Führe eine einwärts Nachrichtenphase mit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𝑪</m:t>
                    </m:r>
                  </m:oMath>
                </a14:m>
                <a:r>
                  <a:rPr lang="de-DE" dirty="0"/>
                  <a:t> als Zentrum durch und beantworte Anfrage in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𝑪</m:t>
                    </m:r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Berechnet auch eigentliche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de-DE" dirty="0"/>
                  <a:t> Nachrichten neu, da wir weniger Variablen eliminieren als sonst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66E1827-9DF5-0D42-A3C1-01C3D297CF9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687" b="-65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3BAB28-D94A-E048-B03B-50EE8A947F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70</a:t>
            </a:fld>
            <a:endParaRPr lang="de-DE"/>
          </a:p>
        </p:txBody>
      </p:sp>
      <p:sp>
        <p:nvSpPr>
          <p:cNvPr id="50" name="Date Placeholder 49">
            <a:extLst>
              <a:ext uri="{FF2B5EF4-FFF2-40B4-BE49-F238E27FC236}">
                <a16:creationId xmlns:a16="http://schemas.microsoft.com/office/drawing/2014/main" id="{2B4038B8-E174-F544-BCFB-8EADED9669B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/>
          </a:p>
        </p:txBody>
      </p:sp>
      <p:sp>
        <p:nvSpPr>
          <p:cNvPr id="55" name="Footer Placeholder 54">
            <a:extLst>
              <a:ext uri="{FF2B5EF4-FFF2-40B4-BE49-F238E27FC236}">
                <a16:creationId xmlns:a16="http://schemas.microsoft.com/office/drawing/2014/main" id="{924924A7-CF5D-834B-AC8D-3299083432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</p:spTree>
    <p:extLst>
      <p:ext uri="{BB962C8B-B14F-4D97-AF65-F5344CB8AC3E}">
        <p14:creationId xmlns:p14="http://schemas.microsoft.com/office/powerpoint/2010/main" val="2883437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626C6-D0D9-D64A-BBB9-1A6628940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/>
              <a:t>Wahrscheinlichkeitsanfragen über Zeitschritte hinweg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66E1827-9DF5-0D42-A3C1-01C3D297CF9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/>
                  <a:t>Anfragevariablen aus unterschiedlichen Zeitscheiben</a:t>
                </a:r>
              </a:p>
              <a:p>
                <a:pPr lvl="1"/>
                <a:r>
                  <a:rPr lang="de-DE" dirty="0"/>
                  <a:t>Beispiel: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𝑇𝑟𝑒𝑎𝑡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𝑇𝑟𝑎𝑣𝑒𝑙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</m:e>
                      <m:e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 :3</m:t>
                                </m:r>
                              </m:e>
                            </m:d>
                          </m:sup>
                        </m:sSup>
                      </m:e>
                    </m:d>
                  </m:oMath>
                </a14:m>
                <a:r>
                  <a:rPr lang="de-DE" dirty="0"/>
                  <a:t> bei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de-DE" dirty="0"/>
                  <a:t> ➝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𝑚𝑖𝑛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=1,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𝑚𝑎𝑥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endParaRPr lang="de-DE" dirty="0"/>
              </a:p>
              <a:p>
                <a:r>
                  <a:rPr lang="de-DE" dirty="0"/>
                  <a:t>Anfragebeantwortung:</a:t>
                </a:r>
              </a:p>
              <a:p>
                <a:pPr lvl="1"/>
                <a:r>
                  <a:rPr lang="de-DE" dirty="0"/>
                  <a:t>Jtrees ausrollen (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1 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: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de-DE" dirty="0"/>
                  <a:t>) mit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d>
                          <m:d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 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1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  <m:sup>
                        <m:d>
                          <m:dPr>
                            <m:ctrlPr>
                              <a:rPr lang="de-DE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 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𝑜𝑢𝑡</m:t>
                        </m:r>
                      </m:sub>
                      <m:sup>
                        <m:d>
                          <m:dPr>
                            <m:ctrlPr>
                              <a:rPr lang="de-DE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sup>
                    </m:sSubSup>
                  </m:oMath>
                </a14:m>
                <a:r>
                  <a:rPr lang="de-DE" dirty="0"/>
                  <a:t>, Evidenz eingeben</a:t>
                </a:r>
              </a:p>
              <a:p>
                <a:pPr lvl="1"/>
                <a:r>
                  <a:rPr lang="de-DE" dirty="0"/>
                  <a:t>Anfragevariablen zu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𝑜𝑢𝑡</m:t>
                        </m:r>
                      </m:sub>
                      <m:sup>
                        <m:d>
                          <m:dPr>
                            <m:ctrlPr>
                              <a:rPr lang="de-DE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sup>
                    </m:sSubSup>
                  </m:oMath>
                </a14:m>
                <a:r>
                  <a:rPr lang="de-DE" dirty="0"/>
                  <a:t> hinzufügen</a:t>
                </a:r>
              </a:p>
              <a:p>
                <a:pPr lvl="1"/>
                <a:r>
                  <a:rPr lang="de-DE" dirty="0" err="1"/>
                  <a:t>Running</a:t>
                </a:r>
                <a:r>
                  <a:rPr lang="de-DE" dirty="0"/>
                  <a:t> inter-</a:t>
                </a:r>
                <a:br>
                  <a:rPr lang="de-DE" dirty="0"/>
                </a:br>
                <a:r>
                  <a:rPr lang="de-DE" dirty="0" err="1"/>
                  <a:t>section</a:t>
                </a:r>
                <a:r>
                  <a:rPr lang="de-DE" dirty="0"/>
                  <a:t> </a:t>
                </a:r>
                <a:r>
                  <a:rPr lang="de-DE" dirty="0" err="1"/>
                  <a:t>property</a:t>
                </a:r>
                <a:r>
                  <a:rPr lang="de-DE" dirty="0"/>
                  <a:t> </a:t>
                </a:r>
                <a:br>
                  <a:rPr lang="de-DE" dirty="0"/>
                </a:br>
                <a:r>
                  <a:rPr lang="de-DE" dirty="0"/>
                  <a:t>herstellen</a:t>
                </a:r>
              </a:p>
              <a:p>
                <a:pPr lvl="1"/>
                <a:r>
                  <a:rPr lang="de-DE" dirty="0"/>
                  <a:t>Nachrichten zu</a:t>
                </a:r>
                <a:br>
                  <a:rPr lang="de-DE" dirty="0"/>
                </a:br>
                <a14:m>
                  <m:oMath xmlns:m="http://schemas.openxmlformats.org/officeDocument/2006/math">
                    <m:sSubSup>
                      <m:sSubSupPr>
                        <m:ctrlPr>
                          <a:rPr lang="de-DE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𝑜𝑢𝑡</m:t>
                        </m:r>
                      </m:sub>
                      <m:sup>
                        <m:d>
                          <m:dPr>
                            <m:ctrlPr>
                              <a:rPr lang="de-DE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sup>
                    </m:sSubSup>
                  </m:oMath>
                </a14:m>
                <a:r>
                  <a:rPr lang="de-DE" dirty="0"/>
                  <a:t> senden</a:t>
                </a:r>
              </a:p>
              <a:p>
                <a:pPr lvl="1"/>
                <a:r>
                  <a:rPr lang="de-DE" dirty="0"/>
                  <a:t>Anfrage </a:t>
                </a:r>
                <a:r>
                  <a:rPr lang="de-DE" dirty="0" err="1"/>
                  <a:t>beantw</a:t>
                </a:r>
                <a:r>
                  <a:rPr lang="de-DE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66E1827-9DF5-0D42-A3C1-01C3D297CF9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687" b="-29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3BAB28-D94A-E048-B03B-50EE8A947F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71</a:t>
            </a:fld>
            <a:endParaRPr lang="de-DE"/>
          </a:p>
        </p:txBody>
      </p:sp>
      <p:sp>
        <p:nvSpPr>
          <p:cNvPr id="50" name="Date Placeholder 49">
            <a:extLst>
              <a:ext uri="{FF2B5EF4-FFF2-40B4-BE49-F238E27FC236}">
                <a16:creationId xmlns:a16="http://schemas.microsoft.com/office/drawing/2014/main" id="{2B4038B8-E174-F544-BCFB-8EADED9669B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/>
          </a:p>
        </p:txBody>
      </p:sp>
      <p:sp>
        <p:nvSpPr>
          <p:cNvPr id="55" name="Footer Placeholder 54">
            <a:extLst>
              <a:ext uri="{FF2B5EF4-FFF2-40B4-BE49-F238E27FC236}">
                <a16:creationId xmlns:a16="http://schemas.microsoft.com/office/drawing/2014/main" id="{924924A7-CF5D-834B-AC8D-3299083432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B8F4C397-BB67-0447-8AB7-89804D2704CB}"/>
              </a:ext>
            </a:extLst>
          </p:cNvPr>
          <p:cNvSpPr/>
          <p:nvPr/>
        </p:nvSpPr>
        <p:spPr>
          <a:xfrm>
            <a:off x="2901414" y="3881002"/>
            <a:ext cx="4572727" cy="200866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1C2AD2A-D019-CE45-A412-B2C10F426A16}"/>
              </a:ext>
            </a:extLst>
          </p:cNvPr>
          <p:cNvSpPr/>
          <p:nvPr/>
        </p:nvSpPr>
        <p:spPr>
          <a:xfrm>
            <a:off x="7474141" y="3881002"/>
            <a:ext cx="4369859" cy="200866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6B4A90EC-6CCB-FD4D-9EAB-0AF58888CCD1}"/>
              </a:ext>
            </a:extLst>
          </p:cNvPr>
          <p:cNvGrpSpPr/>
          <p:nvPr/>
        </p:nvGrpSpPr>
        <p:grpSpPr>
          <a:xfrm>
            <a:off x="3183137" y="3960915"/>
            <a:ext cx="4109292" cy="1944999"/>
            <a:chOff x="7210189" y="1653213"/>
            <a:chExt cx="4109292" cy="19449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15E2EADE-91F4-534D-8AF4-F3CA8717A230}"/>
                    </a:ext>
                  </a:extLst>
                </p:cNvPr>
                <p:cNvSpPr/>
                <p:nvPr/>
              </p:nvSpPr>
              <p:spPr>
                <a:xfrm>
                  <a:off x="7371867" y="1654113"/>
                  <a:ext cx="1700276" cy="504000"/>
                </a:xfrm>
                <a:prstGeom prst="ellipse">
                  <a:avLst/>
                </a:prstGeom>
                <a:solidFill>
                  <a:schemeClr val="accent5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i="1" dirty="0">
                    <a:solidFill>
                      <a:schemeClr val="bg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     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443D6A3D-58E1-4F43-8F64-087D59CC7E8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71867" y="1654113"/>
                  <a:ext cx="1700276" cy="504000"/>
                </a:xfrm>
                <a:prstGeom prst="ellipse">
                  <a:avLst/>
                </a:prstGeom>
                <a:blipFill>
                  <a:blip r:embed="rId9"/>
                  <a:stretch>
                    <a:fillRect b="-6977"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63960AAE-2941-C846-8C50-4843025CC9DE}"/>
                    </a:ext>
                  </a:extLst>
                </p:cNvPr>
                <p:cNvSpPr/>
                <p:nvPr/>
              </p:nvSpPr>
              <p:spPr>
                <a:xfrm>
                  <a:off x="8328594" y="2147134"/>
                  <a:ext cx="392030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</m:oMath>
                    </m:oMathPara>
                  </a14:m>
                  <a:endParaRPr lang="de-DE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8F2650D9-3BF8-B44E-BCB7-5FFE7C25447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8594" y="2147134"/>
                  <a:ext cx="392030" cy="307777"/>
                </a:xfrm>
                <a:prstGeom prst="rect">
                  <a:avLst/>
                </a:prstGeom>
                <a:blipFill>
                  <a:blip r:embed="rId10"/>
                  <a:stretch>
                    <a:fillRect b="-4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4AC417D9-FA57-C64E-944D-C817C5C866F2}"/>
                    </a:ext>
                  </a:extLst>
                </p:cNvPr>
                <p:cNvSpPr txBox="1"/>
                <p:nvPr/>
              </p:nvSpPr>
              <p:spPr>
                <a:xfrm>
                  <a:off x="7210189" y="2046072"/>
                  <a:ext cx="629083" cy="4414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BF833DB2-7F66-7143-B24D-26C1E41048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10189" y="2046072"/>
                  <a:ext cx="629083" cy="441403"/>
                </a:xfrm>
                <a:prstGeom prst="rect">
                  <a:avLst/>
                </a:prstGeom>
                <a:blipFill>
                  <a:blip r:embed="rId11"/>
                  <a:stretch>
                    <a:fillRect b="-5556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2FCB89EC-30AA-DA47-A2FB-74921B025043}"/>
                    </a:ext>
                  </a:extLst>
                </p:cNvPr>
                <p:cNvSpPr txBox="1"/>
                <p:nvPr/>
              </p:nvSpPr>
              <p:spPr>
                <a:xfrm>
                  <a:off x="9090553" y="2050507"/>
                  <a:ext cx="678006" cy="4347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1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1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𝑜𝑢𝑡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dirty="0">
                    <a:solidFill>
                      <a:schemeClr val="accent6"/>
                    </a:solidFill>
                  </a:endParaRPr>
                </a:p>
              </p:txBody>
            </p:sp>
          </mc:Choice>
          <mc:Fallback xmlns="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13B1FE0D-4983-7247-8505-57BC6CB00D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90553" y="2050507"/>
                  <a:ext cx="678006" cy="434734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BEDA0945-321E-EB4E-9B12-CAF1A931DFE3}"/>
                    </a:ext>
                  </a:extLst>
                </p:cNvPr>
                <p:cNvSpPr txBox="1"/>
                <p:nvPr/>
              </p:nvSpPr>
              <p:spPr>
                <a:xfrm>
                  <a:off x="9092157" y="3161810"/>
                  <a:ext cx="629082" cy="43640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551CC3C1-7EA7-7942-B97B-030A4CC850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92157" y="3161810"/>
                  <a:ext cx="629082" cy="436402"/>
                </a:xfrm>
                <a:prstGeom prst="rect">
                  <a:avLst/>
                </a:prstGeom>
                <a:blipFill>
                  <a:blip r:embed="rId13"/>
                  <a:stretch>
                    <a:fillRect b="-285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B35C5277-3CC7-CD47-824E-19ACE038DF63}"/>
                    </a:ext>
                  </a:extLst>
                </p:cNvPr>
                <p:cNvSpPr/>
                <p:nvPr/>
              </p:nvSpPr>
              <p:spPr>
                <a:xfrm>
                  <a:off x="9312675" y="2786354"/>
                  <a:ext cx="1751045" cy="504000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  <m:r>
                          <a:rPr lang="de-DE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 </m:t>
                        </m:r>
                        <m:sSup>
                          <m:sSupPr>
                            <m:ctrlP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𝑇𝑟</m:t>
                            </m:r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F252F02C-104E-0C4F-B5AA-9CB1147A5D2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12675" y="2786354"/>
                  <a:ext cx="1751045" cy="504000"/>
                </a:xfrm>
                <a:prstGeom prst="ellipse">
                  <a:avLst/>
                </a:prstGeom>
                <a:blipFill>
                  <a:blip r:embed="rId14"/>
                  <a:stretch>
                    <a:fillRect b="-7143"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D70FDD17-F1EC-9444-9099-D34A5C8018D8}"/>
                    </a:ext>
                  </a:extLst>
                </p:cNvPr>
                <p:cNvSpPr/>
                <p:nvPr/>
              </p:nvSpPr>
              <p:spPr>
                <a:xfrm>
                  <a:off x="9312676" y="1653213"/>
                  <a:ext cx="1751044" cy="504000"/>
                </a:xfrm>
                <a:prstGeom prst="ellipse">
                  <a:avLst/>
                </a:prstGeom>
                <a:solidFill>
                  <a:schemeClr val="accent6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i="1" dirty="0">
                    <a:solidFill>
                      <a:schemeClr val="bg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     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𝑇𝑟𝑎𝑣𝑒𝑙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6149F667-3E4F-B648-8C2F-52E6B945CAF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12676" y="1653213"/>
                  <a:ext cx="1751044" cy="504000"/>
                </a:xfrm>
                <a:prstGeom prst="ellipse">
                  <a:avLst/>
                </a:prstGeom>
                <a:blipFill>
                  <a:blip r:embed="rId15"/>
                  <a:stretch>
                    <a:fillRect b="-6977"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EE606EA-5F67-D14D-B043-DBD1E5BEE8EE}"/>
                </a:ext>
              </a:extLst>
            </p:cNvPr>
            <p:cNvCxnSpPr>
              <a:cxnSpLocks/>
              <a:stCxn id="77" idx="4"/>
              <a:endCxn id="76" idx="0"/>
            </p:cNvCxnSpPr>
            <p:nvPr/>
          </p:nvCxnSpPr>
          <p:spPr>
            <a:xfrm>
              <a:off x="10188198" y="2157213"/>
              <a:ext cx="0" cy="62914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E01F45C6-042E-FA49-AAEA-E1C54E0C4D14}"/>
                    </a:ext>
                  </a:extLst>
                </p:cNvPr>
                <p:cNvSpPr/>
                <p:nvPr/>
              </p:nvSpPr>
              <p:spPr>
                <a:xfrm>
                  <a:off x="10428731" y="2084192"/>
                  <a:ext cx="526619" cy="35875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E985A9F3-B75A-5544-B679-5DF7EE48609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28731" y="2084192"/>
                  <a:ext cx="526619" cy="358753"/>
                </a:xfrm>
                <a:prstGeom prst="rect">
                  <a:avLst/>
                </a:prstGeom>
                <a:blipFill>
                  <a:blip r:embed="rId16"/>
                  <a:stretch>
                    <a:fillRect b="-689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E599276C-56B5-C349-96B4-DB8478C2BE76}"/>
                    </a:ext>
                  </a:extLst>
                </p:cNvPr>
                <p:cNvSpPr/>
                <p:nvPr/>
              </p:nvSpPr>
              <p:spPr>
                <a:xfrm>
                  <a:off x="10424172" y="3219656"/>
                  <a:ext cx="895309" cy="3600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bSup>
                        <m:r>
                          <a:rPr lang="de-DE" sz="1400" b="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7AF38BD2-D308-4F45-BD98-1FAC811B5AF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24172" y="3219656"/>
                  <a:ext cx="895309" cy="360099"/>
                </a:xfrm>
                <a:prstGeom prst="rect">
                  <a:avLst/>
                </a:prstGeom>
                <a:blipFill>
                  <a:blip r:embed="rId17"/>
                  <a:stretch>
                    <a:fillRect b="-3333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7FBAB67E-E55C-CB47-A288-E50E933355EB}"/>
                </a:ext>
              </a:extLst>
            </p:cNvPr>
            <p:cNvCxnSpPr>
              <a:cxnSpLocks/>
              <a:stCxn id="77" idx="2"/>
              <a:endCxn id="71" idx="6"/>
            </p:cNvCxnSpPr>
            <p:nvPr/>
          </p:nvCxnSpPr>
          <p:spPr>
            <a:xfrm flipH="1">
              <a:off x="9072143" y="1905213"/>
              <a:ext cx="240533" cy="9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520EA65E-F9F0-8B40-8566-7FFD4EA618F1}"/>
              </a:ext>
            </a:extLst>
          </p:cNvPr>
          <p:cNvGrpSpPr/>
          <p:nvPr/>
        </p:nvGrpSpPr>
        <p:grpSpPr>
          <a:xfrm>
            <a:off x="7734708" y="3960915"/>
            <a:ext cx="4109292" cy="1944999"/>
            <a:chOff x="7210189" y="1653213"/>
            <a:chExt cx="4109292" cy="19449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2397C1B7-01F0-6E4B-B4A8-ABB01F9A56C4}"/>
                    </a:ext>
                  </a:extLst>
                </p:cNvPr>
                <p:cNvSpPr/>
                <p:nvPr/>
              </p:nvSpPr>
              <p:spPr>
                <a:xfrm>
                  <a:off x="7371867" y="1654113"/>
                  <a:ext cx="1700276" cy="504000"/>
                </a:xfrm>
                <a:prstGeom prst="ellipse">
                  <a:avLst/>
                </a:prstGeom>
                <a:solidFill>
                  <a:schemeClr val="accent5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i="1" dirty="0">
                    <a:solidFill>
                      <a:schemeClr val="bg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     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E9A11122-58A3-654C-BC8A-67F3ABB6939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71867" y="1654113"/>
                  <a:ext cx="1700276" cy="504000"/>
                </a:xfrm>
                <a:prstGeom prst="ellipse">
                  <a:avLst/>
                </a:prstGeom>
                <a:blipFill>
                  <a:blip r:embed="rId18"/>
                  <a:stretch>
                    <a:fillRect b="-6977"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5D16F68F-20A1-084C-B396-204A3EC462C7}"/>
                    </a:ext>
                  </a:extLst>
                </p:cNvPr>
                <p:cNvSpPr/>
                <p:nvPr/>
              </p:nvSpPr>
              <p:spPr>
                <a:xfrm>
                  <a:off x="8328594" y="2147134"/>
                  <a:ext cx="392030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</m:oMath>
                    </m:oMathPara>
                  </a14:m>
                  <a:endParaRPr lang="de-DE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B172F0E0-59FA-CC4E-B521-F7F9F2C14D2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8594" y="2147134"/>
                  <a:ext cx="392030" cy="307777"/>
                </a:xfrm>
                <a:prstGeom prst="rect">
                  <a:avLst/>
                </a:prstGeom>
                <a:blipFill>
                  <a:blip r:embed="rId19"/>
                  <a:stretch>
                    <a:fillRect b="-4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BC1CA529-1CB8-524C-AF75-A0B7EAEC9F1E}"/>
                    </a:ext>
                  </a:extLst>
                </p:cNvPr>
                <p:cNvSpPr txBox="1"/>
                <p:nvPr/>
              </p:nvSpPr>
              <p:spPr>
                <a:xfrm>
                  <a:off x="7210189" y="2046072"/>
                  <a:ext cx="629083" cy="4414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14D2E09F-5E4E-FF47-A365-E1CE86A7AC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10189" y="2046072"/>
                  <a:ext cx="629083" cy="441403"/>
                </a:xfrm>
                <a:prstGeom prst="rect">
                  <a:avLst/>
                </a:prstGeom>
                <a:blipFill>
                  <a:blip r:embed="rId20"/>
                  <a:stretch>
                    <a:fillRect b="-5556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6390C42C-018A-4A49-B935-59001BB0856A}"/>
                    </a:ext>
                  </a:extLst>
                </p:cNvPr>
                <p:cNvSpPr txBox="1"/>
                <p:nvPr/>
              </p:nvSpPr>
              <p:spPr>
                <a:xfrm>
                  <a:off x="9090553" y="2050507"/>
                  <a:ext cx="678006" cy="4347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1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1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𝑜𝑢𝑡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dirty="0">
                    <a:solidFill>
                      <a:schemeClr val="accent6"/>
                    </a:solidFill>
                  </a:endParaRPr>
                </a:p>
              </p:txBody>
            </p:sp>
          </mc:Choice>
          <mc:Fallback xmlns=""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B281FC0B-9D09-D24D-9A03-4F66B87433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90553" y="2050507"/>
                  <a:ext cx="678006" cy="434734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3F0E4059-E6C6-F644-AA56-48F2F39F3E10}"/>
                    </a:ext>
                  </a:extLst>
                </p:cNvPr>
                <p:cNvSpPr txBox="1"/>
                <p:nvPr/>
              </p:nvSpPr>
              <p:spPr>
                <a:xfrm>
                  <a:off x="9092157" y="3161810"/>
                  <a:ext cx="629082" cy="43640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ADF47A66-31B4-E74A-9BC1-CED94918F8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92157" y="3161810"/>
                  <a:ext cx="629082" cy="436402"/>
                </a:xfrm>
                <a:prstGeom prst="rect">
                  <a:avLst/>
                </a:prstGeom>
                <a:blipFill>
                  <a:blip r:embed="rId22"/>
                  <a:stretch>
                    <a:fillRect b="-285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54CAE88A-319D-E64F-AE3E-BFC7144B2DED}"/>
                    </a:ext>
                  </a:extLst>
                </p:cNvPr>
                <p:cNvSpPr/>
                <p:nvPr/>
              </p:nvSpPr>
              <p:spPr>
                <a:xfrm>
                  <a:off x="9312675" y="2786354"/>
                  <a:ext cx="1751045" cy="504000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  <m:r>
                          <a:rPr lang="de-DE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 </m:t>
                        </m:r>
                        <m:sSup>
                          <m:sSupPr>
                            <m:ctrlP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𝑇𝑟</m:t>
                            </m:r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1" name="Oval 100">
                  <a:extLst>
                    <a:ext uri="{FF2B5EF4-FFF2-40B4-BE49-F238E27FC236}">
                      <a16:creationId xmlns:a16="http://schemas.microsoft.com/office/drawing/2014/main" id="{586B17AA-F69F-E44D-B1D6-EF7C3459CF4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12675" y="2786354"/>
                  <a:ext cx="1751045" cy="504000"/>
                </a:xfrm>
                <a:prstGeom prst="ellipse">
                  <a:avLst/>
                </a:prstGeom>
                <a:blipFill>
                  <a:blip r:embed="rId23"/>
                  <a:stretch>
                    <a:fillRect b="-7143"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30F83102-ED91-1645-A0C9-AA8EB644A98C}"/>
                    </a:ext>
                  </a:extLst>
                </p:cNvPr>
                <p:cNvSpPr/>
                <p:nvPr/>
              </p:nvSpPr>
              <p:spPr>
                <a:xfrm>
                  <a:off x="9312676" y="1653213"/>
                  <a:ext cx="1751044" cy="504000"/>
                </a:xfrm>
                <a:prstGeom prst="ellipse">
                  <a:avLst/>
                </a:prstGeom>
                <a:solidFill>
                  <a:schemeClr val="accent6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i="1" dirty="0">
                    <a:solidFill>
                      <a:schemeClr val="bg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           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𝑇𝑟𝑎𝑣𝑒𝑙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b="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30F83102-ED91-1645-A0C9-AA8EB644A98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12676" y="1653213"/>
                  <a:ext cx="1751044" cy="504000"/>
                </a:xfrm>
                <a:prstGeom prst="ellipse">
                  <a:avLst/>
                </a:prstGeom>
                <a:blipFill>
                  <a:blip r:embed="rId24"/>
                  <a:stretch>
                    <a:fillRect b="-6977"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57A987E1-20E2-834F-BC8B-069ACC3DA79A}"/>
                </a:ext>
              </a:extLst>
            </p:cNvPr>
            <p:cNvCxnSpPr>
              <a:cxnSpLocks/>
              <a:stCxn id="89" idx="4"/>
              <a:endCxn id="88" idx="0"/>
            </p:cNvCxnSpPr>
            <p:nvPr/>
          </p:nvCxnSpPr>
          <p:spPr>
            <a:xfrm>
              <a:off x="10188198" y="2157213"/>
              <a:ext cx="0" cy="62914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C8571853-D8A5-2D48-840C-120D78A7FB54}"/>
                    </a:ext>
                  </a:extLst>
                </p:cNvPr>
                <p:cNvSpPr/>
                <p:nvPr/>
              </p:nvSpPr>
              <p:spPr>
                <a:xfrm>
                  <a:off x="10428731" y="2084192"/>
                  <a:ext cx="526619" cy="35875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E43988BB-EA9E-494F-9C4F-5D72833F826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28731" y="2084192"/>
                  <a:ext cx="526619" cy="358753"/>
                </a:xfrm>
                <a:prstGeom prst="rect">
                  <a:avLst/>
                </a:prstGeom>
                <a:blipFill>
                  <a:blip r:embed="rId25"/>
                  <a:stretch>
                    <a:fillRect b="-689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4CC3E0DB-9AFA-0C45-8305-57607861E8A2}"/>
                    </a:ext>
                  </a:extLst>
                </p:cNvPr>
                <p:cNvSpPr/>
                <p:nvPr/>
              </p:nvSpPr>
              <p:spPr>
                <a:xfrm>
                  <a:off x="10424172" y="3219656"/>
                  <a:ext cx="895309" cy="3600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bSup>
                        <m:r>
                          <a:rPr lang="de-DE" sz="1400" b="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lang="de-DE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EBF2DC23-E7DD-0048-A285-ED92585213F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24172" y="3219656"/>
                  <a:ext cx="895309" cy="360099"/>
                </a:xfrm>
                <a:prstGeom prst="rect">
                  <a:avLst/>
                </a:prstGeom>
                <a:blipFill>
                  <a:blip r:embed="rId26"/>
                  <a:stretch>
                    <a:fillRect b="-3333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92036D53-52BE-D749-B9C9-489E883F9AD9}"/>
                </a:ext>
              </a:extLst>
            </p:cNvPr>
            <p:cNvCxnSpPr>
              <a:cxnSpLocks/>
              <a:stCxn id="89" idx="2"/>
              <a:endCxn id="83" idx="6"/>
            </p:cNvCxnSpPr>
            <p:nvPr/>
          </p:nvCxnSpPr>
          <p:spPr>
            <a:xfrm flipH="1">
              <a:off x="9072143" y="1905213"/>
              <a:ext cx="240533" cy="9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BF6EDD59-45D8-0A49-847B-0ED8CAB1C723}"/>
              </a:ext>
            </a:extLst>
          </p:cNvPr>
          <p:cNvCxnSpPr>
            <a:cxnSpLocks/>
            <a:stCxn id="83" idx="2"/>
            <a:endCxn id="77" idx="6"/>
          </p:cNvCxnSpPr>
          <p:nvPr/>
        </p:nvCxnSpPr>
        <p:spPr>
          <a:xfrm flipH="1" flipV="1">
            <a:off x="7036668" y="4212915"/>
            <a:ext cx="859718" cy="9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DBB0E356-CAE8-4D43-9D16-685441E94BB0}"/>
                  </a:ext>
                </a:extLst>
              </p:cNvPr>
              <p:cNvSpPr txBox="1"/>
              <p:nvPr/>
            </p:nvSpPr>
            <p:spPr>
              <a:xfrm>
                <a:off x="6697173" y="4404295"/>
                <a:ext cx="708592" cy="3763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3,</m:t>
                          </m:r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  <m:sup>
                          <m:d>
                            <m:dPr>
                              <m:ctrlPr>
                                <a:rPr lang="de-DE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DBB0E356-CAE8-4D43-9D16-685441E94B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7173" y="4404295"/>
                <a:ext cx="708592" cy="376385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4247CF00-116E-264A-8F9C-51716DB85A83}"/>
                  </a:ext>
                </a:extLst>
              </p:cNvPr>
              <p:cNvSpPr txBox="1"/>
              <p:nvPr/>
            </p:nvSpPr>
            <p:spPr>
              <a:xfrm>
                <a:off x="6680351" y="4713696"/>
                <a:ext cx="766941" cy="380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  <m:sup>
                          <m:d>
                            <m:dPr>
                              <m:ctrlPr>
                                <a:rPr lang="de-DE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4247CF00-116E-264A-8F9C-51716DB85A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0351" y="4713696"/>
                <a:ext cx="766941" cy="380232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AE4D9399-4134-EF4D-977C-BC52E1A59AAD}"/>
                  </a:ext>
                </a:extLst>
              </p:cNvPr>
              <p:cNvSpPr txBox="1"/>
              <p:nvPr/>
            </p:nvSpPr>
            <p:spPr>
              <a:xfrm>
                <a:off x="4230346" y="4724202"/>
                <a:ext cx="532645" cy="3222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40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d>
                            <m:dPr>
                              <m:ctrlPr>
                                <a:rPr lang="de-DE" sz="1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sz="140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AE4D9399-4134-EF4D-977C-BC52E1A59A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0346" y="4724202"/>
                <a:ext cx="532645" cy="322268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7EFD357A-EEF4-CD49-8157-C732E739A654}"/>
                  </a:ext>
                </a:extLst>
              </p:cNvPr>
              <p:cNvSpPr txBox="1"/>
              <p:nvPr/>
            </p:nvSpPr>
            <p:spPr>
              <a:xfrm>
                <a:off x="11250186" y="4429887"/>
                <a:ext cx="708592" cy="3763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3,</m:t>
                          </m:r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  <m:sup>
                          <m:d>
                            <m:dPr>
                              <m:ctrlPr>
                                <a:rPr lang="de-DE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7EFD357A-EEF4-CD49-8157-C732E739A6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50186" y="4429887"/>
                <a:ext cx="708592" cy="376385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5CBB3222-A129-2B48-9052-97D475A22BE2}"/>
                  </a:ext>
                </a:extLst>
              </p:cNvPr>
              <p:cNvSpPr txBox="1"/>
              <p:nvPr/>
            </p:nvSpPr>
            <p:spPr>
              <a:xfrm>
                <a:off x="11233364" y="4739288"/>
                <a:ext cx="766941" cy="380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  <m:sup>
                          <m:d>
                            <m:dPr>
                              <m:ctrlPr>
                                <a:rPr lang="de-DE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5CBB3222-A129-2B48-9052-97D475A22B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33364" y="4739288"/>
                <a:ext cx="766941" cy="380232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1A0369AE-1A56-1448-8E7D-10A1FD89FBB3}"/>
                  </a:ext>
                </a:extLst>
              </p:cNvPr>
              <p:cNvSpPr txBox="1"/>
              <p:nvPr/>
            </p:nvSpPr>
            <p:spPr>
              <a:xfrm>
                <a:off x="11469418" y="4247310"/>
                <a:ext cx="530723" cy="3222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40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d>
                            <m:dPr>
                              <m:ctrlPr>
                                <a:rPr lang="de-DE" sz="14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sz="1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1A0369AE-1A56-1448-8E7D-10A1FD89FB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69418" y="4247310"/>
                <a:ext cx="530723" cy="322268"/>
              </a:xfrm>
              <a:prstGeom prst="rect">
                <a:avLst/>
              </a:prstGeom>
              <a:blipFill>
                <a:blip r:embed="rId32"/>
                <a:stretch>
                  <a:fillRect b="-370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D4D1B8B-6DFB-1F4F-9A0B-97E885A61C8A}"/>
                  </a:ext>
                </a:extLst>
              </p:cNvPr>
              <p:cNvSpPr/>
              <p:nvPr/>
            </p:nvSpPr>
            <p:spPr>
              <a:xfrm>
                <a:off x="9857157" y="4128892"/>
                <a:ext cx="878382" cy="3222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4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𝑇𝑟𝑒𝑎𝑡</m:t>
                          </m:r>
                        </m:e>
                        <m:sup>
                          <m:d>
                            <m:dPr>
                              <m:ctrlPr>
                                <a:rPr lang="de-DE" sz="14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sz="14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D4D1B8B-6DFB-1F4F-9A0B-97E885A61C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7157" y="4128892"/>
                <a:ext cx="878382" cy="322268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B2D18D1D-83AC-0C42-A66F-CAEBD23A340A}"/>
                  </a:ext>
                </a:extLst>
              </p:cNvPr>
              <p:cNvSpPr/>
              <p:nvPr/>
            </p:nvSpPr>
            <p:spPr>
              <a:xfrm>
                <a:off x="7834446" y="4100206"/>
                <a:ext cx="878382" cy="3222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4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𝑇𝑟𝑒𝑎𝑡</m:t>
                          </m:r>
                        </m:e>
                        <m:sup>
                          <m:d>
                            <m:dPr>
                              <m:ctrlPr>
                                <a:rPr lang="de-DE" sz="14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sz="14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B2D18D1D-83AC-0C42-A66F-CAEBD23A34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4446" y="4100206"/>
                <a:ext cx="878382" cy="322268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5D2B5F4B-6B05-D543-9252-E0A5BD797665}"/>
                  </a:ext>
                </a:extLst>
              </p:cNvPr>
              <p:cNvSpPr/>
              <p:nvPr/>
            </p:nvSpPr>
            <p:spPr>
              <a:xfrm>
                <a:off x="5205207" y="4086176"/>
                <a:ext cx="878382" cy="3222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4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𝑇𝑟𝑒𝑎𝑡</m:t>
                          </m:r>
                        </m:e>
                        <m:sup>
                          <m:d>
                            <m:dPr>
                              <m:ctrlPr>
                                <a:rPr lang="de-DE" sz="14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sz="14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5D2B5F4B-6B05-D543-9252-E0A5BD7976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5207" y="4086176"/>
                <a:ext cx="878382" cy="322268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08845C91-A4F1-0A48-8703-53C2B8DFF5F3}"/>
                  </a:ext>
                </a:extLst>
              </p:cNvPr>
              <p:cNvSpPr txBox="1"/>
              <p:nvPr/>
            </p:nvSpPr>
            <p:spPr>
              <a:xfrm>
                <a:off x="8789076" y="4723492"/>
                <a:ext cx="532645" cy="3222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40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d>
                            <m:dPr>
                              <m:ctrlPr>
                                <a:rPr lang="de-DE" sz="1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sz="140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08845C91-A4F1-0A48-8703-53C2B8DFF5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9076" y="4723492"/>
                <a:ext cx="532645" cy="322268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297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98" grpId="0"/>
      <p:bldP spid="101" grpId="0"/>
      <p:bldP spid="103" grpId="0"/>
      <p:bldP spid="5" grpId="0"/>
      <p:bldP spid="47" grpId="0"/>
      <p:bldP spid="48" grpId="0"/>
      <p:bldP spid="51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36692-E926-3843-83A3-1EB584435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Sequentielles MPE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B41E1E8-8153-A04A-B8AF-C53529C466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/>
                  <a:t>Wahrscheinlichste Zuweisungen an alle </a:t>
                </a:r>
                <a:r>
                  <a:rPr lang="de-DE" dirty="0">
                    <a:solidFill>
                      <a:schemeClr val="tx1"/>
                    </a:solidFill>
                  </a:rPr>
                  <a:t>Zufallsvariablen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p>
                        <m:d>
                          <m:dPr>
                            <m:ctrlPr>
                              <a:rPr lang="de-DE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 :</m:t>
                            </m:r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 ohne Evidenz gegeben Evidenz</a:t>
                </a:r>
                <a:r>
                  <a:rPr lang="de-DE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d>
                          <m:dPr>
                            <m:ctrlPr>
                              <a:rPr lang="de-DE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 :</m:t>
                            </m:r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</m:sup>
                    </m:sSup>
                  </m:oMath>
                </a14:m>
                <a:endParaRPr lang="de-DE" b="1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258762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𝑀𝑃</m:t>
                          </m:r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d>
                        <m:dPr>
                          <m:ctrlPr>
                            <a:rPr lang="de-DE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0 :</m:t>
                                  </m:r>
                                  <m: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</m:d>
                            </m:sup>
                          </m:sSup>
                        </m:e>
                      </m:d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arg</m:t>
                              </m:r>
                              <m:r>
                                <a:rPr lang="de-DE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sSup>
                                <m:sSup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𝒗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 :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sup>
                              </m:sSup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b="1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𝑽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0 :</m:t>
                                          </m:r>
                                          <m:r>
                                            <a:rPr lang="de-DE" b="0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</m:d>
                                    </m:sup>
                                  </m:sSup>
                                </m:e>
                              </m:d>
                            </m:lim>
                          </m:limLow>
                        </m:fName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𝒗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 :</m:t>
                                      </m:r>
                                      <m:r>
                                        <a:rPr lang="de-DE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</m:d>
                                </m:sup>
                              </m:sSup>
                            </m:e>
                            <m:e>
                              <m:sSup>
                                <m:sSup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𝒆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 :</m:t>
                                      </m:r>
                                      <m:r>
                                        <a:rPr lang="de-DE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</m:e>
                      </m:func>
                    </m:oMath>
                  </m:oMathPara>
                </a14:m>
                <a:endParaRPr lang="de-DE" i="1" dirty="0">
                  <a:latin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𝑽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 :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</m:sup>
                    </m:sSup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 :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</m:sup>
                    </m:sSup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0 :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</m:d>
                          </m:sup>
                        </m:sSup>
                      </m:e>
                    </m:d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Auch als laufende Anfrage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𝑀𝑃𝐸</m:t>
                        </m:r>
                      </m:e>
                      <m:sub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0 :</m:t>
                                </m:r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e>
                    </m:d>
                  </m:oMath>
                </a14:m>
                <a:r>
                  <a:rPr lang="de-DE" dirty="0"/>
                  <a:t> möglich</a:t>
                </a:r>
              </a:p>
              <a:p>
                <a:r>
                  <a:rPr lang="de-DE" dirty="0"/>
                  <a:t>Vorgehen ähnlich zu Filterungsanfragen</a:t>
                </a:r>
              </a:p>
              <a:p>
                <a:pPr lvl="1"/>
                <a:r>
                  <a:rPr lang="de-DE" dirty="0"/>
                  <a:t>Für jeden Zeitschritt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=0,…,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Jtree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 instanziieren, Vorwärtsnachricht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 zum Incluster von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 hinzufügen</a:t>
                </a:r>
              </a:p>
              <a:p>
                <a:pPr lvl="2"/>
                <a:r>
                  <a:rPr lang="de-DE" dirty="0"/>
                  <a:t>Evidenz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 behandeln</a:t>
                </a:r>
              </a:p>
              <a:p>
                <a:pPr lvl="2"/>
                <a:r>
                  <a:rPr lang="de-DE" dirty="0"/>
                  <a:t>Nachrichten mit </a:t>
                </a:r>
                <a:r>
                  <a:rPr lang="de-DE" dirty="0">
                    <a:solidFill>
                      <a:schemeClr val="accent1"/>
                    </a:solidFill>
                  </a:rPr>
                  <a:t>MPE-VE Operatoren</a:t>
                </a:r>
                <a:r>
                  <a:rPr lang="de-DE" dirty="0"/>
                  <a:t> berechnen und zum Outcluster von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 schicken</a:t>
                </a:r>
              </a:p>
              <a:p>
                <a:pPr lvl="2"/>
                <a:r>
                  <a:rPr lang="de-DE" dirty="0"/>
                  <a:t>Vorwärtsnachricht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 mit </a:t>
                </a:r>
                <a:r>
                  <a:rPr lang="de-DE" dirty="0">
                    <a:solidFill>
                      <a:schemeClr val="accent1"/>
                    </a:solidFill>
                  </a:rPr>
                  <a:t>MPE-VE Operatoren</a:t>
                </a:r>
                <a:r>
                  <a:rPr lang="de-DE" dirty="0"/>
                  <a:t> berechnen</a:t>
                </a: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B41E1E8-8153-A04A-B8AF-C53529C466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090" b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9A447B-82C9-D94B-91FC-5D3AD12097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72</a:t>
            </a:fld>
            <a:endParaRPr lang="de-DE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EFF6E5D-BBD8-CC4F-8836-DD927F2719D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73A0B63-2A26-1543-B884-28ED08BF21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509B73-389C-6147-BD0C-B1DCF2D494B5}"/>
              </a:ext>
            </a:extLst>
          </p:cNvPr>
          <p:cNvSpPr txBox="1"/>
          <p:nvPr/>
        </p:nvSpPr>
        <p:spPr>
          <a:xfrm>
            <a:off x="8546164" y="3739060"/>
            <a:ext cx="3297836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/>
              <a:t>Nur eine Nachrichtenphase zum Outcluster nötig (wie bei MPE-JT)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D7E9AE5-80CB-EA4C-866F-145F5654CCA1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9413824" y="4385391"/>
            <a:ext cx="781258" cy="80120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087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36692-E926-3843-83A3-1EB584435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Sequentielles MAP (und MPE)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B41E1E8-8153-A04A-B8AF-C53529C466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dirty="0"/>
                  <a:t>Wahrscheinlichste Zuweisungen an Sequenzen von </a:t>
                </a:r>
                <a:r>
                  <a:rPr lang="de-DE" dirty="0">
                    <a:solidFill>
                      <a:schemeClr val="tx1"/>
                    </a:solidFill>
                  </a:rPr>
                  <a:t>Zufallsvariablen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𝑼</m:t>
                        </m:r>
                      </m:e>
                      <m:sup>
                        <m:d>
                          <m:dPr>
                            <m:ctrlPr>
                              <a:rPr lang="de-DE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:</m:t>
                            </m:r>
                            <m:sSub>
                              <m:sSubPr>
                                <m:ctrlP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sup>
                    </m:sSup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 gegeben Evidenz</a:t>
                </a:r>
                <a:r>
                  <a:rPr lang="de-DE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d>
                          <m:dPr>
                            <m:ctrlPr>
                              <a:rPr lang="de-DE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 :</m:t>
                            </m:r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endParaRPr lang="de-DE" b="1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258762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𝑀𝐴𝑃</m:t>
                          </m:r>
                        </m:e>
                        <m:sub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d>
                        <m: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𝑼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 :</m:t>
                                  </m:r>
                                  <m:sSub>
                                    <m:sSubPr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sup>
                          </m:sSup>
                        </m:e>
                        <m:e>
                          <m:sSup>
                            <m:sSup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0 :</m:t>
                                  </m:r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sup>
                          </m:sSup>
                        </m:e>
                      </m:d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arg</m:t>
                              </m:r>
                              <m:r>
                                <a:rPr lang="de-DE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sSup>
                                <m:sSup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:</m:t>
                                      </m:r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sup>
                              </m:sSup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b="1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𝑼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 :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sup>
                                  </m:sSup>
                                </m:e>
                              </m:d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de-DE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p>
                                <m:sSupPr>
                                  <m:ctrlPr>
                                    <a:rPr lang="de-DE" i="1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1" i="1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𝒗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de-DE" i="1"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 :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</m:d>
                                </m:sup>
                              </m:sSup>
                              <m:r>
                                <a:rPr lang="de-DE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de-DE" i="1"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b="1" i="1"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𝑽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de-DE" i="1">
                                              <a:solidFill>
                                                <a:schemeClr val="accent5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5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0 :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accent5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</m:d>
                                    </m:sup>
                                  </m:sSup>
                                </m:e>
                              </m:d>
                            </m:sub>
                            <m:sup/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b="1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𝒖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 :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sup>
                                  </m:sSup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de-DE" i="1"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b="1" i="1"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𝒗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de-DE" i="1">
                                              <a:solidFill>
                                                <a:schemeClr val="accent5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5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0 :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accent5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</m:d>
                                    </m:sup>
                                  </m:sSup>
                                </m:e>
                                <m:e>
                                  <m:sSup>
                                    <m:sSupPr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b="1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𝒆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 :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sup>
                                  </m:sSup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lang="de-DE" i="1" dirty="0">
                  <a:latin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𝑽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 :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</m:sup>
                    </m:sSup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 :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</m:sup>
                    </m:sSup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𝑼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:</m:t>
                            </m:r>
                            <m:sSub>
                              <m:sSubPr>
                                <m:ctrlP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sup>
                    </m:sSup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0 :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</a:rPr>
                          <m:t>max</m:t>
                        </m:r>
                      </m:fName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func>
                  </m:oMath>
                </a14:m>
                <a:endParaRPr lang="de-DE" dirty="0"/>
              </a:p>
              <a:p>
                <a:r>
                  <a:rPr lang="de-DE" dirty="0"/>
                  <a:t>Vorgehen wie bei MAP-JT</a:t>
                </a:r>
              </a:p>
              <a:p>
                <a:pPr lvl="1"/>
                <a:r>
                  <a:rPr lang="de-DE" dirty="0"/>
                  <a:t>Jtrees über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 :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dirty="0"/>
                  <a:t> ausrollen: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 :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sup>
                    </m:sSup>
                  </m:oMath>
                </a14:m>
                <a:r>
                  <a:rPr lang="de-DE" dirty="0"/>
                  <a:t>;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 in Incluster von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sup>
                    </m:sSup>
                  </m:oMath>
                </a14:m>
                <a:r>
                  <a:rPr lang="de-DE" dirty="0"/>
                  <a:t>;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 in Outcluster von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sup>
                    </m:sSup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Finde </a:t>
                </a:r>
                <a:r>
                  <a:rPr lang="de-DE" dirty="0" err="1"/>
                  <a:t>Subgraph</a:t>
                </a:r>
                <a:r>
                  <a:rPr lang="de-DE" dirty="0"/>
                  <a:t> über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𝑼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 :</m:t>
                            </m:r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sup>
                    </m:sSup>
                  </m:oMath>
                </a14:m>
                <a:r>
                  <a:rPr lang="de-DE" dirty="0"/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 :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sup>
                    </m:sSup>
                  </m:oMath>
                </a14:m>
                <a:r>
                  <a:rPr lang="de-DE" dirty="0"/>
                  <a:t> </a:t>
                </a:r>
              </a:p>
              <a:p>
                <a:pPr lvl="1"/>
                <a:r>
                  <a:rPr lang="de-DE" dirty="0"/>
                  <a:t>Schicke Nachrichten an den Rand des Subgraphen (mittels VE Operatoren berechnet)</a:t>
                </a:r>
              </a:p>
              <a:p>
                <a:pPr lvl="1"/>
                <a:r>
                  <a:rPr lang="de-DE" dirty="0"/>
                  <a:t>Eliminiere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𝑽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 :</m:t>
                            </m:r>
                            <m:r>
                              <a:rPr lang="de-DE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 mit VE Operatoren im Modell des Subgraphen</a:t>
                </a:r>
              </a:p>
              <a:p>
                <a:pPr lvl="1"/>
                <a:r>
                  <a:rPr lang="de-DE" dirty="0"/>
                  <a:t>Eliminiere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𝑼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 :</m:t>
                            </m:r>
                            <m:sSub>
                              <m:sSubPr>
                                <m:ctrlP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sup>
                    </m:sSup>
                  </m:oMath>
                </a14:m>
                <a:r>
                  <a:rPr lang="de-DE" dirty="0"/>
                  <a:t> mit MPE-VE Operatoren im verbleibenden Modell</a:t>
                </a: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B41E1E8-8153-A04A-B8AF-C53529C466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13731" b="-298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9A447B-82C9-D94B-91FC-5D3AD12097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73</a:t>
            </a:fld>
            <a:endParaRPr lang="de-DE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EFF6E5D-BBD8-CC4F-8836-DD927F2719D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73A0B63-2A26-1543-B884-28ED08BF21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</p:spTree>
    <p:extLst>
      <p:ext uri="{BB962C8B-B14F-4D97-AF65-F5344CB8AC3E}">
        <p14:creationId xmlns:p14="http://schemas.microsoft.com/office/powerpoint/2010/main" val="1281639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36692-E926-3843-83A3-1EB584435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Sequentielles MAP (und MPE)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B41E1E8-8153-A04A-B8AF-C53529C466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dirty="0"/>
                  <a:t>Wahrscheinlichste Zuweisungen an Sequenzen von </a:t>
                </a:r>
                <a:r>
                  <a:rPr lang="de-DE" dirty="0">
                    <a:solidFill>
                      <a:schemeClr val="tx1"/>
                    </a:solidFill>
                  </a:rPr>
                  <a:t>Zufallsvariablen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𝑼</m:t>
                        </m:r>
                      </m:e>
                      <m:sup>
                        <m:d>
                          <m:dPr>
                            <m:ctrlPr>
                              <a:rPr lang="de-DE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:</m:t>
                            </m:r>
                            <m:sSub>
                              <m:sSubPr>
                                <m:ctrlP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sup>
                    </m:sSup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 gegeben Evidenz</a:t>
                </a:r>
                <a:r>
                  <a:rPr lang="de-DE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d>
                          <m:dPr>
                            <m:ctrlPr>
                              <a:rPr lang="de-DE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 :</m:t>
                            </m:r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endParaRPr lang="de-DE" b="1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258762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𝑀𝐴𝑃</m:t>
                          </m:r>
                        </m:e>
                        <m:sub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d>
                        <m: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𝑼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 :</m:t>
                                  </m:r>
                                  <m:sSub>
                                    <m:sSubPr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sup>
                          </m:sSup>
                        </m:e>
                        <m:e>
                          <m:sSup>
                            <m:sSup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0 :</m:t>
                                  </m:r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sup>
                          </m:sSup>
                        </m:e>
                      </m:d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arg</m:t>
                              </m:r>
                              <m:r>
                                <a:rPr lang="de-DE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sSup>
                                <m:sSup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:</m:t>
                                      </m:r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sup>
                              </m:sSup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b="1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𝑼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 :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sup>
                                  </m:sSup>
                                </m:e>
                              </m:d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de-DE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p>
                                <m:sSupPr>
                                  <m:ctrlPr>
                                    <a:rPr lang="de-DE" i="1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1" i="1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𝒗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de-DE" i="1"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 :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</m:d>
                                </m:sup>
                              </m:sSup>
                              <m:r>
                                <a:rPr lang="de-DE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de-DE" i="1"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b="1" i="1"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𝑽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de-DE" i="1">
                                              <a:solidFill>
                                                <a:schemeClr val="accent5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5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0 :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accent5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</m:d>
                                    </m:sup>
                                  </m:sSup>
                                </m:e>
                              </m:d>
                            </m:sub>
                            <m:sup/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b="1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𝒖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 :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sup>
                                  </m:sSup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de-DE" i="1"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b="1" i="1"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𝒗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de-DE" i="1">
                                              <a:solidFill>
                                                <a:schemeClr val="accent5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5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0 :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accent5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</m:d>
                                    </m:sup>
                                  </m:sSup>
                                </m:e>
                                <m:e>
                                  <m:sSup>
                                    <m:sSupPr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b="1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𝒆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 :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sup>
                                  </m:sSup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lang="de-DE" i="1" dirty="0">
                  <a:latin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𝑽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 :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</m:sup>
                    </m:sSup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 :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</m:sup>
                    </m:sSup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𝑼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:</m:t>
                            </m:r>
                            <m:sSub>
                              <m:sSubPr>
                                <m:ctrlP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sup>
                    </m:sSup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0 :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</a:rPr>
                          <m:t>max</m:t>
                        </m:r>
                      </m:fName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func>
                  </m:oMath>
                </a14:m>
                <a:endParaRPr lang="de-DE" dirty="0"/>
              </a:p>
              <a:p>
                <a:r>
                  <a:rPr lang="de-DE" dirty="0"/>
                  <a:t>MAP Anfragen über die letzten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de-DE" dirty="0"/>
                  <a:t> Zeitschritte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 :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de-DE" dirty="0"/>
                  <a:t> = MPE Anfrage über Zeitschritte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 :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de-DE" dirty="0"/>
                  <a:t> (wie bei MAP Anfragen an vollständige Subgraphen bei MAP-JT)</a:t>
                </a:r>
              </a:p>
              <a:p>
                <a:pPr lvl="1"/>
                <a:r>
                  <a:rPr lang="de-DE" dirty="0"/>
                  <a:t>Bis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de-DE" dirty="0"/>
                  <a:t> Nachrichten mittels VE Operatoren berechnen</a:t>
                </a:r>
              </a:p>
              <a:p>
                <a:pPr lvl="1"/>
                <a:r>
                  <a:rPr lang="de-DE" dirty="0"/>
                  <a:t>Ab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de-DE" dirty="0"/>
                  <a:t> Vorgehen wie bei MPE Anfragen</a:t>
                </a:r>
              </a:p>
              <a:p>
                <a:pPr lvl="2"/>
                <a:r>
                  <a:rPr lang="de-DE" dirty="0"/>
                  <a:t>Nachrichten mit </a:t>
                </a:r>
                <a:r>
                  <a:rPr lang="de-DE" dirty="0">
                    <a:solidFill>
                      <a:schemeClr val="accent1"/>
                    </a:solidFill>
                  </a:rPr>
                  <a:t>MPE-VE Operatoren</a:t>
                </a:r>
                <a:r>
                  <a:rPr lang="de-DE" dirty="0"/>
                  <a:t> berechnen und zum Outcluster von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 schicken</a:t>
                </a:r>
              </a:p>
              <a:p>
                <a:pPr lvl="2"/>
                <a:r>
                  <a:rPr lang="de-DE" dirty="0"/>
                  <a:t>Vorwärtsnachricht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 mit </a:t>
                </a:r>
                <a:r>
                  <a:rPr lang="de-DE" dirty="0">
                    <a:solidFill>
                      <a:schemeClr val="accent1"/>
                    </a:solidFill>
                  </a:rPr>
                  <a:t>MPE-VE Operatoren</a:t>
                </a:r>
                <a:r>
                  <a:rPr lang="de-DE" dirty="0"/>
                  <a:t> berechnen</a:t>
                </a:r>
              </a:p>
              <a:p>
                <a:pPr lvl="2"/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B41E1E8-8153-A04A-B8AF-C53529C466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1373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9A447B-82C9-D94B-91FC-5D3AD12097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74</a:t>
            </a:fld>
            <a:endParaRPr lang="de-DE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EFF6E5D-BBD8-CC4F-8836-DD927F2719D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73A0B63-2A26-1543-B884-28ED08BF21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</p:spTree>
    <p:extLst>
      <p:ext uri="{BB962C8B-B14F-4D97-AF65-F5344CB8AC3E}">
        <p14:creationId xmlns:p14="http://schemas.microsoft.com/office/powerpoint/2010/main" val="216692689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A1C61-8942-6F47-8C95-BFAA3759D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Komplexität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9A0731-8F2B-DA46-B599-E43F7F83EEC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dirty="0"/>
                  <a:t>JT Komplexität für Nachrichtenversand und Anfragebeantwortung (einfache Anfragen)</a:t>
                </a:r>
                <a:endParaRPr lang="de-DE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𝑀𝑃</m:t>
                          </m:r>
                        </m:sub>
                      </m:sSub>
                      <m:r>
                        <m:rPr>
                          <m:aln/>
                        </m:rP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i="1" smtClean="0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de-DE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sub>
                          </m:sSub>
                          <m: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de-DE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de-DE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p>
                          </m:sSup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𝑄𝐴</m:t>
                          </m:r>
                        </m:sub>
                      </m:sSub>
                      <m:r>
                        <m:rPr>
                          <m:aln/>
                        </m:rP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i="1" smtClean="0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de-DE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de-DE" dirty="0"/>
              </a:p>
              <a:p>
                <a:pPr lvl="1"/>
                <a:endParaRPr lang="de-DE" b="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</m:sSub>
                  </m:oMath>
                </a14:m>
                <a:r>
                  <a:rPr lang="de-DE" dirty="0"/>
                  <a:t> Anzahl der Knoten im Dtree / Jtree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de-DE" dirty="0"/>
                  <a:t> größte Domäne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de-DE" dirty="0"/>
                  <a:t> Baumweite (größtes Cluster)</a:t>
                </a:r>
              </a:p>
              <a:p>
                <a:r>
                  <a:rPr lang="de-DE" dirty="0"/>
                  <a:t>DJT: JT + mit der Zeit gehen</a:t>
                </a:r>
              </a:p>
              <a:p>
                <a:pPr lvl="1"/>
                <a:r>
                  <a:rPr lang="de-DE" dirty="0"/>
                  <a:t>Nachrichtenversand innerhalb einer Zeitscheibe ➝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𝑀𝑃</m:t>
                        </m:r>
                      </m:sub>
                    </m:sSub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Vorwärtsnachricht eine Anfrage an Outcluster ➝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Rückwärtsnachricht eine Anfrage an Incluster ➝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𝑄𝐴</m:t>
                        </m:r>
                      </m:sub>
                    </m:sSub>
                  </m:oMath>
                </a14:m>
                <a:endParaRPr lang="de-DE" dirty="0"/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9A0731-8F2B-DA46-B599-E43F7F83EE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521698-5EAE-2744-B460-B306071612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75</a:t>
            </a:fld>
            <a:endParaRPr lang="de-DE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0515174-D449-EB44-95F1-C1DF4C6590DB}"/>
              </a:ext>
            </a:extLst>
          </p:cNvPr>
          <p:cNvGrpSpPr/>
          <p:nvPr/>
        </p:nvGrpSpPr>
        <p:grpSpPr>
          <a:xfrm>
            <a:off x="8009946" y="3899704"/>
            <a:ext cx="2995749" cy="1217059"/>
            <a:chOff x="4960075" y="3480983"/>
            <a:chExt cx="2995749" cy="1217059"/>
          </a:xfrm>
        </p:grpSpPr>
        <p:sp>
          <p:nvSpPr>
            <p:cNvPr id="9" name="Cloud Callout 8">
              <a:extLst>
                <a:ext uri="{FF2B5EF4-FFF2-40B4-BE49-F238E27FC236}">
                  <a16:creationId xmlns:a16="http://schemas.microsoft.com/office/drawing/2014/main" id="{3988D927-35A4-D441-86C8-B0C4A1B97DF0}"/>
                </a:ext>
              </a:extLst>
            </p:cNvPr>
            <p:cNvSpPr/>
            <p:nvPr/>
          </p:nvSpPr>
          <p:spPr>
            <a:xfrm>
              <a:off x="4960075" y="3480983"/>
              <a:ext cx="2995749" cy="1217059"/>
            </a:xfrm>
            <a:prstGeom prst="cloudCallout">
              <a:avLst>
                <a:gd name="adj1" fmla="val -75484"/>
                <a:gd name="adj2" fmla="val 33162"/>
              </a:avLst>
            </a:prstGeom>
            <a:solidFill>
              <a:srgbClr val="FFC00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E408679-F4F3-F045-861C-7E89D7740427}"/>
                </a:ext>
              </a:extLst>
            </p:cNvPr>
            <p:cNvSpPr/>
            <p:nvPr/>
          </p:nvSpPr>
          <p:spPr>
            <a:xfrm>
              <a:off x="5290454" y="3619139"/>
              <a:ext cx="247758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>
                  <a:solidFill>
                    <a:schemeClr val="bg1"/>
                  </a:solidFill>
                </a:rPr>
                <a:t>Was sind die Best-Case- und Worst-Case-Fälle bzgl. Anfragen?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8DDAA7C-B6E8-954D-8EEB-BAD0CC848116}"/>
              </a:ext>
            </a:extLst>
          </p:cNvPr>
          <p:cNvSpPr txBox="1"/>
          <p:nvPr/>
        </p:nvSpPr>
        <p:spPr>
          <a:xfrm>
            <a:off x="5289265" y="2675661"/>
            <a:ext cx="27206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Größt</a:t>
            </a:r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mögliches Zwischenergebnis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91CDE4-8F9A-964B-A81E-D60863635ED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1FB29E-14B4-5542-A2AD-A585945617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</p:spTree>
    <p:extLst>
      <p:ext uri="{BB962C8B-B14F-4D97-AF65-F5344CB8AC3E}">
        <p14:creationId xmlns:p14="http://schemas.microsoft.com/office/powerpoint/2010/main" val="1721351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A1C61-8942-6F47-8C95-BFAA3759D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Komplexität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9A0731-8F2B-DA46-B599-E43F7F83EEC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dirty="0"/>
                  <a:t>Gegeben maximaler Zeitschritt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, der in allen Anfragen vorkommt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de-DE" b="0" dirty="0"/>
                  <a:t> Anzahl an Anfragen pro Zeitschritt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de-DE" b="0" dirty="0"/>
                  <a:t>, alle Anfragen: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de-DE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nary>
                  </m:oMath>
                </a14:m>
                <a:r>
                  <a:rPr lang="de-DE" dirty="0"/>
                  <a:t>, durchschnittliche Anfragen pro Zeitschritt: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den>
                    </m:f>
                    <m:nary>
                      <m:naryPr>
                        <m:chr m:val="∑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de-DE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nary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Vorwärts gehen: Informationen verteilen + Vorwärtsnachricht, i.e., 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smtClean="0">
                                <a:latin typeface="Cambria Math" panose="02040503050406030204" pitchFamily="18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𝑀𝑃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𝑄𝐴</m:t>
                            </m:r>
                          </m:sub>
                        </m:sSub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de-DE" i="1" dirty="0">
                    <a:solidFill>
                      <a:schemeClr val="accent1"/>
                    </a:solidFill>
                  </a:rPr>
                  <a:t>Best-</a:t>
                </a:r>
                <a:r>
                  <a:rPr lang="de-DE" dirty="0" err="1">
                    <a:solidFill>
                      <a:schemeClr val="accent1"/>
                    </a:solidFill>
                  </a:rPr>
                  <a:t>Worst</a:t>
                </a:r>
                <a:r>
                  <a:rPr lang="de-DE" dirty="0">
                    <a:solidFill>
                      <a:schemeClr val="accent1"/>
                    </a:solidFill>
                  </a:rPr>
                  <a:t>-Case</a:t>
                </a:r>
                <a:r>
                  <a:rPr lang="de-DE" dirty="0"/>
                  <a:t> bzgl. Anfragen im Zeitschritt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0,…,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Filterungsanfrage zu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de-DE" dirty="0"/>
                  <a:t>, kostet je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𝑄𝐴</m:t>
                        </m:r>
                      </m:sub>
                    </m:sSub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Zusammen,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 smtClean="0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𝑀𝑃</m:t>
                              </m:r>
                            </m:sub>
                          </m:s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𝑄𝐴</m:t>
                              </m:r>
                            </m:sub>
                          </m:sSub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𝑄𝐴</m:t>
                          </m:r>
                        </m:sub>
                      </m:sSub>
                      <m:r>
                        <a:rPr lang="de-DE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de-DE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sub>
                          </m:sSub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de-DE" i="1" smtClean="0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p>
                          </m:sSup>
                        </m:e>
                      </m:d>
                    </m:oMath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de-DE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de-DE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de-DE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de-DE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sub>
                              </m:sSub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d>
                          <m:r>
                            <a:rPr lang="de-DE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de-DE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p>
                          </m:sSup>
                        </m:e>
                      </m:d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de-DE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de-DE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de-DE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de-DE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sub>
                              </m:sSub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de-DE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  <m:r>
                            <a:rPr lang="de-DE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de-DE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de-DE" dirty="0"/>
              </a:p>
              <a:p>
                <a:pPr marL="0" indent="0">
                  <a:buNone/>
                </a:pPr>
                <a:endParaRPr lang="de-DE" dirty="0">
                  <a:solidFill>
                    <a:schemeClr val="tx1"/>
                  </a:solidFill>
                </a:endParaRPr>
              </a:p>
              <a:p>
                <a:pPr lvl="2"/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9A0731-8F2B-DA46-B599-E43F7F83EE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4776" r="-176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521698-5EAE-2744-B460-B306071612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76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95198B6-3409-534D-87A6-EFD58C57BBF8}"/>
                  </a:ext>
                </a:extLst>
              </p:cNvPr>
              <p:cNvSpPr/>
              <p:nvPr/>
            </p:nvSpPr>
            <p:spPr>
              <a:xfrm>
                <a:off x="3874947" y="5399044"/>
                <a:ext cx="4454104" cy="50687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r>
                  <a:rPr lang="de-DE" dirty="0"/>
                  <a:t>Vergleiche JT Komplexität: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  <m:t>𝐽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  <m:r>
                          <a:rPr lang="de-DE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de-DE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de-DE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sup>
                        </m:sSup>
                      </m:e>
                    </m:d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95198B6-3409-534D-87A6-EFD58C57BB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4947" y="5399044"/>
                <a:ext cx="4454104" cy="50687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E460A4B-1482-284C-9E7F-B7BCCB4FB75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347AE67-3253-464D-A591-EC6F7F9A20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</p:spTree>
    <p:extLst>
      <p:ext uri="{BB962C8B-B14F-4D97-AF65-F5344CB8AC3E}">
        <p14:creationId xmlns:p14="http://schemas.microsoft.com/office/powerpoint/2010/main" val="13697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A1C61-8942-6F47-8C95-BFAA3759D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Komplexität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9A0731-8F2B-DA46-B599-E43F7F83EEC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lvl="1"/>
                <a:r>
                  <a:rPr lang="de-DE" i="1" dirty="0" err="1">
                    <a:solidFill>
                      <a:srgbClr val="FFC000"/>
                    </a:solidFill>
                  </a:rPr>
                  <a:t>Worst</a:t>
                </a:r>
                <a:r>
                  <a:rPr lang="de-DE" dirty="0">
                    <a:solidFill>
                      <a:srgbClr val="FFC000"/>
                    </a:solidFill>
                  </a:rPr>
                  <a:t>-</a:t>
                </a:r>
                <a:r>
                  <a:rPr lang="de-DE" dirty="0" err="1">
                    <a:solidFill>
                      <a:srgbClr val="FFC000"/>
                    </a:solidFill>
                  </a:rPr>
                  <a:t>Worst</a:t>
                </a:r>
                <a:r>
                  <a:rPr lang="de-DE" dirty="0">
                    <a:solidFill>
                      <a:srgbClr val="FFC000"/>
                    </a:solidFill>
                  </a:rPr>
                  <a:t>-Case</a:t>
                </a:r>
                <a:r>
                  <a:rPr lang="de-DE" dirty="0">
                    <a:solidFill>
                      <a:schemeClr val="accent1"/>
                    </a:solidFill>
                  </a:rPr>
                  <a:t> </a:t>
                </a:r>
                <a:r>
                  <a:rPr lang="de-DE" dirty="0"/>
                  <a:t>bzgl. Anfragen im Zeitschritt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0,…,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Rückschau-Anfrage für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endParaRPr lang="de-DE" dirty="0"/>
              </a:p>
              <a:p>
                <a:pPr lvl="3"/>
                <a:r>
                  <a:rPr lang="de-DE" dirty="0"/>
                  <a:t>Rückwärts-Nachrichtenphase zu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de-DE" dirty="0"/>
                  <a:t>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smtClean="0">
                                <a:latin typeface="Cambria Math" panose="02040503050406030204" pitchFamily="18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𝑀𝑃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𝑄𝐴</m:t>
                            </m:r>
                          </m:sub>
                        </m:sSub>
                      </m:e>
                    </m:d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Vorhersagen-Anfrage für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</m:oMath>
                </a14:m>
                <a:endParaRPr lang="de-DE" dirty="0"/>
              </a:p>
              <a:p>
                <a:pPr lvl="3"/>
                <a:r>
                  <a:rPr lang="de-DE" dirty="0"/>
                  <a:t>Vorwärts-Nachrichtenphase zu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</m:d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smtClean="0">
                                <a:latin typeface="Cambria Math" panose="02040503050406030204" pitchFamily="18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𝑀𝑃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𝑄𝐴</m:t>
                            </m:r>
                          </m:sub>
                        </m:sSub>
                      </m:e>
                    </m:d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Zusammen führen eine Rückschau- und eine Vorhersagen-Anfragen zu einer Komplexität von</a:t>
                </a:r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7938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 smtClean="0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𝑀𝑃</m:t>
                              </m:r>
                            </m:sub>
                          </m:s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𝑄𝐴</m:t>
                              </m:r>
                            </m:sub>
                          </m:sSub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</m:d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 smtClean="0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𝑀𝑃</m:t>
                              </m:r>
                            </m:sub>
                          </m:s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𝑄𝐴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de-DE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𝑀𝑃</m:t>
                              </m:r>
                            </m:sub>
                          </m:sSub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𝑄𝐴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de-DE" dirty="0"/>
              </a:p>
              <a:p>
                <a:pPr lvl="2"/>
                <a:r>
                  <a:rPr lang="de-DE" dirty="0"/>
                  <a:t>Für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de-DE" dirty="0"/>
                  <a:t> Anfragen pro Zeitscheibe haben wir</a:t>
                </a:r>
              </a:p>
              <a:p>
                <a:pPr marL="127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𝑀𝑃</m:t>
                              </m:r>
                            </m:sub>
                          </m:sSub>
                          <m: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𝑄𝐴</m:t>
                              </m:r>
                            </m:sub>
                          </m:sSub>
                        </m:e>
                      </m:d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𝑄𝐴</m:t>
                          </m:r>
                        </m:sub>
                      </m:sSub>
                    </m:oMath>
                  </m:oMathPara>
                </a14:m>
                <a:endParaRPr lang="de-DE" dirty="0">
                  <a:solidFill>
                    <a:schemeClr val="tx1"/>
                  </a:solidFill>
                </a:endParaRPr>
              </a:p>
              <a:p>
                <a:pPr lvl="1"/>
                <a:r>
                  <a:rPr lang="de-DE" dirty="0">
                    <a:solidFill>
                      <a:schemeClr val="tx1"/>
                    </a:solidFill>
                  </a:rPr>
                  <a:t>Für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 </a:t>
                </a:r>
                <a:r>
                  <a:rPr lang="de-DE" dirty="0"/>
                  <a:t>Zeitschritte</a:t>
                </a:r>
                <a:r>
                  <a:rPr lang="de-DE" dirty="0">
                    <a:solidFill>
                      <a:schemeClr val="tx1"/>
                    </a:solidFill>
                  </a:rPr>
                  <a:t> haben wir</a:t>
                </a:r>
              </a:p>
              <a:p>
                <a:pPr marL="0" lvl="1" indent="-44450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de-DE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𝑀𝑃</m:t>
                              </m:r>
                            </m:sub>
                          </m:sSub>
                          <m: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𝑄𝐴</m:t>
                              </m:r>
                            </m:sub>
                          </m:sSub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𝑄𝐴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𝑀𝑃</m:t>
                              </m:r>
                            </m:sub>
                          </m:sSub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𝑄𝐴</m:t>
                              </m:r>
                            </m:sub>
                          </m:sSub>
                        </m:e>
                      </m:d>
                      <m:r>
                        <a:rPr lang="de-DE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de-DE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𝑄𝐴</m:t>
                          </m:r>
                        </m:sub>
                      </m:sSub>
                    </m:oMath>
                  </m:oMathPara>
                </a14:m>
                <a:endParaRPr lang="de-DE" dirty="0"/>
              </a:p>
              <a:p>
                <a:pPr lvl="2"/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9A0731-8F2B-DA46-B599-E43F7F83EE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521698-5EAE-2744-B460-B306071612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77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7B7A07-4205-EC42-924C-39D76018AE2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EF53A2-3284-E84F-93D6-161352A36E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</p:spTree>
    <p:extLst>
      <p:ext uri="{BB962C8B-B14F-4D97-AF65-F5344CB8AC3E}">
        <p14:creationId xmlns:p14="http://schemas.microsoft.com/office/powerpoint/2010/main" val="366470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A1C61-8942-6F47-8C95-BFAA3759D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Komplexität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9A0731-8F2B-DA46-B599-E43F7F83EEC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lvl="1"/>
                <a:r>
                  <a:rPr lang="de-DE" i="1" dirty="0" err="1">
                    <a:solidFill>
                      <a:srgbClr val="FFC000"/>
                    </a:solidFill>
                  </a:rPr>
                  <a:t>Worst</a:t>
                </a:r>
                <a:r>
                  <a:rPr lang="de-DE" dirty="0">
                    <a:solidFill>
                      <a:srgbClr val="FFC000"/>
                    </a:solidFill>
                  </a:rPr>
                  <a:t>-</a:t>
                </a:r>
                <a:r>
                  <a:rPr lang="de-DE" dirty="0" err="1">
                    <a:solidFill>
                      <a:srgbClr val="FFC000"/>
                    </a:solidFill>
                  </a:rPr>
                  <a:t>Worst</a:t>
                </a:r>
                <a:r>
                  <a:rPr lang="de-DE" dirty="0">
                    <a:solidFill>
                      <a:srgbClr val="FFC000"/>
                    </a:solidFill>
                  </a:rPr>
                  <a:t>-Case</a:t>
                </a:r>
                <a:endParaRPr lang="de-DE" dirty="0"/>
              </a:p>
              <a:p>
                <a:pPr lvl="2"/>
                <a:r>
                  <a:rPr lang="de-DE" dirty="0"/>
                  <a:t>Vorwärts gehen: Informationen verteilen + Vorwärtsnachricht, i.e., 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𝑀𝑃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𝑄𝐴</m:t>
                            </m:r>
                          </m:sub>
                        </m:sSub>
                      </m:e>
                    </m:d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Anfragen beantworten</a:t>
                </a:r>
              </a:p>
              <a:p>
                <a:pPr marL="5334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de-DE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de-DE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de-DE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𝑀𝑃</m:t>
                              </m:r>
                            </m:sub>
                          </m:sSub>
                          <m:r>
                            <a:rPr lang="de-DE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de-DE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𝑄𝐴</m:t>
                              </m:r>
                            </m:sub>
                          </m:sSub>
                        </m:e>
                      </m:d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de-DE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de-DE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𝑄𝐴</m:t>
                          </m:r>
                        </m:sub>
                      </m:sSub>
                    </m:oMath>
                  </m:oMathPara>
                </a14:m>
                <a:endParaRPr lang="de-DE" dirty="0"/>
              </a:p>
              <a:p>
                <a:pPr lvl="2"/>
                <a:r>
                  <a:rPr lang="de-DE" dirty="0"/>
                  <a:t>Zusammen,</a:t>
                </a:r>
              </a:p>
              <a:p>
                <a:pPr marL="5334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de-DE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 smtClean="0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de-DE" i="1" smtClean="0">
                                  <a:latin typeface="Cambria Math" panose="02040503050406030204" pitchFamily="18" charset="0"/>
                                </a:rPr>
                                <m:t>𝑀𝑃</m:t>
                              </m:r>
                            </m:sub>
                          </m:sSub>
                          <m:r>
                            <a:rPr lang="de-DE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 smtClean="0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de-DE" i="1" smtClean="0">
                                  <a:latin typeface="Cambria Math" panose="02040503050406030204" pitchFamily="18" charset="0"/>
                                </a:rPr>
                                <m:t>𝑄𝐴</m:t>
                              </m:r>
                            </m:sub>
                          </m:sSub>
                        </m:e>
                      </m:d>
                      <m:r>
                        <a:rPr lang="de-DE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de-DE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de-DE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de-DE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de-DE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𝑀𝑃</m:t>
                              </m:r>
                            </m:sub>
                          </m:sSub>
                          <m:r>
                            <a:rPr lang="de-DE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de-DE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𝑄𝐴</m:t>
                              </m:r>
                            </m:sub>
                          </m:sSub>
                        </m:e>
                      </m:d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de-DE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de-DE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𝑄𝐴</m:t>
                          </m:r>
                        </m:sub>
                      </m:sSub>
                    </m:oMath>
                    <m:oMath xmlns:m="http://schemas.openxmlformats.org/officeDocument/2006/math">
                      <m:r>
                        <m:rPr>
                          <m:aln/>
                        </m:rP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de-DE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𝐽</m:t>
                              </m:r>
                            </m:sub>
                          </m:sSub>
                          <m: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  <m: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de-DE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de-DE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𝐽</m:t>
                              </m:r>
                            </m:sub>
                          </m:sSub>
                          <m: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de-DE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de-DE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de-DE" i="1" smtClean="0">
                              <a:latin typeface="Cambria Math" panose="02040503050406030204" pitchFamily="18" charset="0"/>
                            </a:rPr>
                            <m:t>𝑄𝐴</m:t>
                          </m:r>
                        </m:sub>
                      </m:sSub>
                    </m:oMath>
                    <m:oMath xmlns:m="http://schemas.openxmlformats.org/officeDocument/2006/math">
                      <m:r>
                        <a:rPr lang="de-DE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de-DE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de-DE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de-DE" b="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de-DE" i="1" smtClean="0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i="1" smtClean="0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p>
                                      <m:r>
                                        <a:rPr lang="de-DE" b="0" i="1" smtClean="0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de-DE" b="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de-DE" b="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</m:d>
                              <m:r>
                                <a:rPr lang="de-DE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de-DE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de-DE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sub>
                              </m:sSub>
                              <m:r>
                                <a:rPr lang="de-DE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d>
                          <m:r>
                            <a:rPr lang="de-DE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de-DE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p>
                          </m:sSup>
                        </m:e>
                      </m:d>
                    </m:oMath>
                    <m:oMath xmlns:m="http://schemas.openxmlformats.org/officeDocument/2006/math"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de-DE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de-DE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de-DE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de-DE" i="1" smtClean="0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i="1" smtClean="0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p>
                                      <m:r>
                                        <a:rPr lang="de-DE" b="0" i="1" smtClean="0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de-DE" b="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</m:d>
                              <m:r>
                                <a:rPr lang="de-DE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de-DE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de-DE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sub>
                              </m:sSub>
                              <m:r>
                                <a:rPr lang="de-DE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de-DE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de-DE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  <m:r>
                            <a:rPr lang="de-DE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de-DE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de-DE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9A0731-8F2B-DA46-B599-E43F7F83EE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521698-5EAE-2744-B460-B306071612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78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C629C4F-2FE0-F743-A1E2-9F8838A78F21}"/>
                  </a:ext>
                </a:extLst>
              </p:cNvPr>
              <p:cNvSpPr/>
              <p:nvPr/>
            </p:nvSpPr>
            <p:spPr>
              <a:xfrm>
                <a:off x="2805135" y="5278876"/>
                <a:ext cx="6593728" cy="50687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r>
                  <a:rPr lang="de-DE"/>
                  <a:t>Vergleiche Komplexität Filterungsanfragen: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de-DE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sSub>
                              <m:sSubPr>
                                <m:ctrlPr>
                                  <a:rPr lang="de-DE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𝐽</m:t>
                                </m:r>
                              </m:sub>
                            </m:sSub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  <m:r>
                          <a:rPr lang="de-DE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sup>
                        </m:sSup>
                      </m:e>
                    </m:d>
                  </m:oMath>
                </a14:m>
                <a:endParaRPr lang="de-DE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C629C4F-2FE0-F743-A1E2-9F8838A78F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5135" y="5278876"/>
                <a:ext cx="6593728" cy="50687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7598E5-6EE6-3543-8CF1-8721E08EC56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DF54CC-5CEB-A042-A870-20079A1257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</p:spTree>
    <p:extLst>
      <p:ext uri="{BB962C8B-B14F-4D97-AF65-F5344CB8AC3E}">
        <p14:creationId xmlns:p14="http://schemas.microsoft.com/office/powerpoint/2010/main" val="379877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DC5B4-D0A6-2646-8FF1-D6725D872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Laufzeiten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9196174-C6D3-4141-A620-9D709429C58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665066"/>
                <a:ext cx="11484001" cy="2134237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de-DE" dirty="0"/>
                  <a:t>Algorithmen im Vergleich: LDJT, LJT FOJT: Inferenz auf ausgerolltem Jtree mittels JT, LJT Modell: Inferenz auf ausgerolltem Modell mittels JT</a:t>
                </a:r>
              </a:p>
              <a:p>
                <a:pPr lvl="1"/>
                <a:r>
                  <a:rPr lang="de-DE" dirty="0"/>
                  <a:t>Das ‚</a:t>
                </a:r>
                <a:r>
                  <a:rPr lang="de-DE" i="1" dirty="0"/>
                  <a:t>L</a:t>
                </a:r>
                <a:r>
                  <a:rPr lang="de-DE" dirty="0"/>
                  <a:t>‘ (von </a:t>
                </a:r>
                <a:r>
                  <a:rPr lang="de-DE" dirty="0" err="1"/>
                  <a:t>Lifted</a:t>
                </a:r>
                <a:r>
                  <a:rPr lang="de-DE" dirty="0"/>
                  <a:t>) bitte ignorieren; gezeigtes Verhalten gilt so für die propositionalen Algorithmen hier</a:t>
                </a:r>
              </a:p>
              <a:p>
                <a:pPr lvl="1"/>
                <a:r>
                  <a:rPr lang="de-DE" dirty="0"/>
                  <a:t>LJT FOJT  ähnlich zu LDJT, da die gleichen Berechnungen durchgeführt werden, nur LJT FOJT hält das gesamte Modell im Speicher (klein genug, dass das geht)</a:t>
                </a:r>
              </a:p>
              <a:p>
                <a:r>
                  <a:rPr lang="de-DE" dirty="0"/>
                  <a:t>Fig. 1: Filterungsanfragen, Fig. 2: Rückschau/ Vorhersage-Anfragen zu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0,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, Fig. 3: Rückschau-Anfragen (Vorhersage-Anfragen mit ähnlichen Laufzeiten)</a:t>
                </a:r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9196174-C6D3-4141-A620-9D709429C58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665066"/>
                <a:ext cx="11484001" cy="2134237"/>
              </a:xfrm>
              <a:blipFill>
                <a:blip r:embed="rId2"/>
                <a:stretch>
                  <a:fillRect l="-1325" t="-6509" b="-177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385163-3DD5-9C49-93AB-6228E2D5241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A1E342DC-DC02-6E43-8B78-8818D40EEE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469D86-B526-9249-89C9-45E201A67E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79</a:t>
            </a:fld>
            <a:endParaRPr 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5E335C-653B-474E-A37B-7C5480EC6777}"/>
              </a:ext>
            </a:extLst>
          </p:cNvPr>
          <p:cNvSpPr/>
          <p:nvPr/>
        </p:nvSpPr>
        <p:spPr>
          <a:xfrm>
            <a:off x="3536382" y="6286226"/>
            <a:ext cx="513123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Implementierung verfügbar:  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https://www.ifis.uni-luebeck.de/index.php?id=483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48B1BE-AFAB-2F4B-B88F-9920C044EF85}"/>
              </a:ext>
            </a:extLst>
          </p:cNvPr>
          <p:cNvSpPr txBox="1"/>
          <p:nvPr/>
        </p:nvSpPr>
        <p:spPr>
          <a:xfrm>
            <a:off x="2302506" y="5548454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Fig.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8A400B-6593-254E-BF10-46FE368818D9}"/>
              </a:ext>
            </a:extLst>
          </p:cNvPr>
          <p:cNvSpPr txBox="1"/>
          <p:nvPr/>
        </p:nvSpPr>
        <p:spPr>
          <a:xfrm>
            <a:off x="9502506" y="5548454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/>
              <a:t>Fig. 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48BD92B-B5BC-CD46-B10B-2C4E102B99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7199" y="3832053"/>
            <a:ext cx="3600000" cy="175212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C869AC2-C6D1-324C-BCB4-895B8CCDF4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199" y="3870351"/>
            <a:ext cx="3600000" cy="171383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F301129-CFE2-814C-89A6-52EC7CB32E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7199" y="3832053"/>
            <a:ext cx="3600000" cy="17521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74175DCD-C482-1D4E-A9B3-23F12E6D5488}"/>
                  </a:ext>
                </a:extLst>
              </p:cNvPr>
              <p:cNvSpPr/>
              <p:nvPr/>
            </p:nvSpPr>
            <p:spPr>
              <a:xfrm>
                <a:off x="4804352" y="5787428"/>
                <a:ext cx="276569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de-DE" sz="1400" dirty="0"/>
                  <a:t>Maximale Anzahl an Zeitschritten </a:t>
                </a:r>
                <a14:m>
                  <m:oMath xmlns:m="http://schemas.openxmlformats.org/officeDocument/2006/math">
                    <m:r>
                      <a:rPr lang="de-DE" sz="1400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de-DE" sz="1400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74175DCD-C482-1D4E-A9B3-23F12E6D54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4352" y="5787428"/>
                <a:ext cx="2765694" cy="307777"/>
              </a:xfrm>
              <a:prstGeom prst="rect">
                <a:avLst/>
              </a:prstGeom>
              <a:blipFill>
                <a:blip r:embed="rId7"/>
                <a:stretch>
                  <a:fillRect l="-457" t="-4167" b="-208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8">
            <a:extLst>
              <a:ext uri="{FF2B5EF4-FFF2-40B4-BE49-F238E27FC236}">
                <a16:creationId xmlns:a16="http://schemas.microsoft.com/office/drawing/2014/main" id="{207F6592-A86A-9A42-A75B-F3EE50B88A64}"/>
              </a:ext>
            </a:extLst>
          </p:cNvPr>
          <p:cNvSpPr/>
          <p:nvPr/>
        </p:nvSpPr>
        <p:spPr>
          <a:xfrm rot="16200000">
            <a:off x="-352894" y="4471528"/>
            <a:ext cx="16882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/>
              <a:t>Laufzeit in Sekunden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43FB8BC-95D5-5844-959B-773BEB81294E}"/>
              </a:ext>
            </a:extLst>
          </p:cNvPr>
          <p:cNvSpPr txBox="1"/>
          <p:nvPr/>
        </p:nvSpPr>
        <p:spPr>
          <a:xfrm>
            <a:off x="5902506" y="5548454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Fig. 2</a:t>
            </a:r>
          </a:p>
        </p:txBody>
      </p:sp>
    </p:spTree>
    <p:extLst>
      <p:ext uri="{BB962C8B-B14F-4D97-AF65-F5344CB8AC3E}">
        <p14:creationId xmlns:p14="http://schemas.microsoft.com/office/powerpoint/2010/main" val="2894698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5819F-C952-8441-8532-212663C2C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Zustand eines Systems über die Zeit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E23F5BA-0081-5F4F-8B6F-EF194BFDF49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Gegeben eine Menge von Template-Variablen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𝑹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b="0" dirty="0"/>
                  <a:t> und ein Endpunkt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de-DE" b="0" dirty="0"/>
              </a:p>
              <a:p>
                <a:pPr lvl="1"/>
                <a:r>
                  <a:rPr lang="de-DE" dirty="0"/>
                  <a:t>Menge der Variablen: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0 :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</m:sup>
                    </m:sSup>
                  </m:oMath>
                </a14:m>
                <a:endParaRPr lang="de-DE" dirty="0"/>
              </a:p>
              <a:p>
                <a:r>
                  <a:rPr lang="de-DE" dirty="0"/>
                  <a:t>Eine mögliche Welt: Belegung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0 :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 von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0 :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 mit Wahrscheinlichkeit belegt</a:t>
                </a:r>
              </a:p>
              <a:p>
                <a:pPr lvl="1"/>
                <a:r>
                  <a:rPr lang="de-DE" dirty="0"/>
                  <a:t>Genannt </a:t>
                </a:r>
                <a:r>
                  <a:rPr lang="de-DE" dirty="0">
                    <a:solidFill>
                      <a:schemeClr val="accent1"/>
                    </a:solidFill>
                  </a:rPr>
                  <a:t>Trajektorie</a:t>
                </a:r>
              </a:p>
              <a:p>
                <a:r>
                  <a:rPr lang="de-DE" dirty="0"/>
                  <a:t>Vollständige gemeinsame Wahrscheinlichkeitsverteilung über alle möglichen Trajektorien</a:t>
                </a:r>
              </a:p>
              <a:p>
                <a:pPr marL="258762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de-DE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 smtClean="0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0 :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</m:d>
                            </m:sup>
                          </m:sSup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 smtClean="0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,…,</m:t>
                          </m:r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 smtClean="0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,…,</m:t>
                          </m:r>
                          <m:sSubSup>
                            <m:sSub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b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,…,</m:t>
                          </m:r>
                          <m:sSubSup>
                            <m:sSub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</m:d>
                            </m:sup>
                          </m:sSub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,…,</m:t>
                          </m:r>
                          <m:sSubSup>
                            <m:sSub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</m:oMath>
                  </m:oMathPara>
                </a14:m>
                <a:endParaRPr lang="de-DE" dirty="0"/>
              </a:p>
              <a:p>
                <a:pPr lvl="1"/>
                <a:r>
                  <a:rPr lang="de-DE" dirty="0"/>
                  <a:t>Kettenregel angewendet:</a:t>
                </a:r>
              </a:p>
              <a:p>
                <a:pPr marL="5334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de-DE" b="1" i="1">
                              <a:latin typeface="Cambria Math" panose="02040503050406030204" pitchFamily="18" charset="0"/>
                            </a:rPr>
                            <m:t>𝑹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0 :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</m:d>
                            </m:sup>
                          </m:sSup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 smtClean="0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p>
                        </m:e>
                      </m:d>
                      <m:nary>
                        <m:naryPr>
                          <m:chr m:val="∏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1" i="1" smtClean="0"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sup>
                              </m:sSup>
                            </m:e>
                            <m:e>
                              <m:sSup>
                                <m:sSup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1" i="1" smtClean="0"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0:</m:t>
                                      </m:r>
                                      <m:d>
                                        <m:dPr>
                                          <m:ctrlP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  <m:t>−1</m:t>
                                          </m:r>
                                        </m:e>
                                      </m:d>
                                    </m:e>
                                  </m:d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lang="de-DE" dirty="0"/>
              </a:p>
              <a:p>
                <a:pPr lvl="1"/>
                <a:r>
                  <a:rPr lang="de-DE" dirty="0"/>
                  <a:t>Sehr komplexe Verteilung ohne weitere vereinfachende Annahmen</a:t>
                </a:r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E23F5BA-0081-5F4F-8B6F-EF194BFDF49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687" b="-1850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7F2B3F-F901-F648-94BB-348810BF1BF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8F5D5A-FD99-AE4E-AB3C-97CABD8738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358E6E-9F3E-7E43-9F96-05F06F1DF5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8</a:t>
            </a:fld>
            <a:r>
              <a:rPr lang="de-DE"/>
              <a:t> 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92754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3007D-CB2F-4540-835B-3BD8C7C3C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Approximationen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5A5686E-768D-9346-AB68-E6C169FA6CA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dirty="0" err="1">
                    <a:solidFill>
                      <a:schemeClr val="accent1"/>
                    </a:solidFill>
                  </a:rPr>
                  <a:t>Boyen</a:t>
                </a:r>
                <a:r>
                  <a:rPr lang="de-DE" dirty="0">
                    <a:solidFill>
                      <a:schemeClr val="accent1"/>
                    </a:solidFill>
                  </a:rPr>
                  <a:t>-Koller Algorithmus</a:t>
                </a:r>
              </a:p>
              <a:p>
                <a:pPr lvl="1"/>
                <a:r>
                  <a:rPr lang="de-DE" dirty="0"/>
                  <a:t>Annahme: Unabhängigkeiten im Interface</a:t>
                </a:r>
              </a:p>
              <a:p>
                <a:pPr lvl="2"/>
                <a:r>
                  <a:rPr lang="de-DE" dirty="0"/>
                  <a:t>Partitionierung des Interfaces als Eingabe gefordert</a:t>
                </a:r>
              </a:p>
              <a:p>
                <a:pPr lvl="3"/>
                <a:r>
                  <a:rPr lang="de-DE" dirty="0"/>
                  <a:t>Beispiel: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d>
                      </m:e>
                    </m:d>
                  </m:oMath>
                </a14:m>
                <a:r>
                  <a:rPr lang="de-DE" dirty="0"/>
                  <a:t> in einem Interface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Anfrage nicht mehr über das gesamte Interface, sondern als Produkt der unabhängigen Teile</a:t>
                </a:r>
              </a:p>
              <a:p>
                <a:pPr lvl="2"/>
                <a:r>
                  <a:rPr lang="de-DE" dirty="0"/>
                  <a:t>Inter-Zeitscheiben-Nachrichten: Vereinigung der Resultate der Anfragen über die einzelnen Partitionen</a:t>
                </a:r>
              </a:p>
              <a:p>
                <a:pPr lvl="2"/>
                <a:r>
                  <a:rPr lang="de-DE" dirty="0"/>
                  <a:t>Beispiel: VE aufrufen mit dem lokalen Modell und Nachrichten von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𝑜𝑢𝑡</m:t>
                        </m:r>
                      </m:sub>
                      <m:sup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bSup>
                  </m:oMath>
                </a14:m>
                <a:r>
                  <a:rPr lang="de-DE" dirty="0"/>
                  <a:t> und der Anfrage mit Anfragevariablen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r>
                  <a:rPr lang="de-DE" dirty="0"/>
                  <a:t> und  der Anfrage mit Anfragevariable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</m:oMath>
                </a14:m>
                <a:r>
                  <a:rPr lang="de-DE" dirty="0"/>
                  <a:t>: </a:t>
                </a:r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7938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de-DE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VE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𝑜𝑢𝑡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∪</m:t>
                              </m:r>
                              <m:nary>
                                <m:naryPr>
                                  <m:chr m:val="⋃"/>
                                  <m:supHide m:val="on"/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  <m:brk m:alnAt="7"/>
                                    </m:rPr>
                                    <a:rPr lang="de-DE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N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b</m:t>
                                  </m:r>
                                  <m:d>
                                    <m:d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de-DE" b="1" i="1">
                                              <a:latin typeface="Cambria Math" panose="02040503050406030204" pitchFamily="18" charset="0"/>
                                            </a:rPr>
                                            <m:t>𝑪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𝑜𝑢𝑡</m:t>
                                          </m:r>
                                        </m:sub>
                                        <m:sup>
                                          <m:d>
                                            <m:d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</m:d>
                                        </m:sup>
                                      </m:sSubSup>
                                    </m:e>
                                  </m:d>
                                </m:sub>
                                <m:sup/>
                                <m:e>
                                  <m:sSubSup>
                                    <m:sSubSup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𝑜𝑢𝑡</m:t>
                                      </m:r>
                                    </m:sub>
                                    <m:sup>
                                      <m:d>
                                        <m:dPr>
                                          <m:ctrlPr>
                                            <a:rPr lang="de-DE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sup>
                                  </m:sSubSup>
                                </m:e>
                              </m:nary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</m:d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,∅</m:t>
                              </m:r>
                            </m:e>
                          </m:d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nor/>
                            </m:rP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VE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𝑜𝑢𝑡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∪</m:t>
                              </m:r>
                              <m:nary>
                                <m:naryPr>
                                  <m:chr m:val="⋃"/>
                                  <m:supHide m:val="on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  <m:brk m:alnAt="7"/>
                                    </m:rPr>
                                    <a:rPr lang="de-DE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N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b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de-DE" b="1" i="1">
                                              <a:latin typeface="Cambria Math" panose="02040503050406030204" pitchFamily="18" charset="0"/>
                                            </a:rPr>
                                            <m:t>𝑪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𝑜𝑢𝑡</m:t>
                                          </m:r>
                                        </m:sub>
                                        <m:sup>
                                          <m:d>
                                            <m:d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</m:d>
                                        </m:sup>
                                      </m:sSubSup>
                                    </m:e>
                                  </m:d>
                                </m:sub>
                                <m:sup/>
                                <m:e>
                                  <m:sSubSup>
                                    <m:sSubSup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𝑜𝑢𝑡</m:t>
                                      </m:r>
                                    </m:sub>
                                    <m:sup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sup>
                                  </m:sSubSup>
                                </m:e>
                              </m:nary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d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,∅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de-DE" dirty="0"/>
              </a:p>
              <a:p>
                <a:pPr lvl="1"/>
                <a:r>
                  <a:rPr lang="de-DE" dirty="0"/>
                  <a:t>Exakter Algorithmus, wenn Unabhängigkeiten tatsächlich gelten, sonst approximativ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5A5686E-768D-9346-AB68-E6C169FA6CA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687" r="-331" b="-1880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C6501F-069F-874F-B6BF-0624C55C4C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80</a:t>
            </a:fld>
            <a:endParaRPr lang="de-D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3D8D64-229C-4346-B469-9672B808A4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4704"/>
          <a:stretch/>
        </p:blipFill>
        <p:spPr>
          <a:xfrm>
            <a:off x="7603785" y="1665066"/>
            <a:ext cx="2856411" cy="12563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6018B2-B3F9-3F44-A09E-8753035FD174}"/>
              </a:ext>
            </a:extLst>
          </p:cNvPr>
          <p:cNvSpPr txBox="1"/>
          <p:nvPr/>
        </p:nvSpPr>
        <p:spPr>
          <a:xfrm>
            <a:off x="3066454" y="6332392"/>
            <a:ext cx="60710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Xavier </a:t>
            </a:r>
            <a:r>
              <a:rPr lang="en-GB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Boyen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and Daphne Koller: Tractable Inference for Complex Stochastic Processes. In: </a:t>
            </a:r>
            <a:r>
              <a:rPr lang="en-GB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UAI-98 Proceedings of the Fourteenth Conference on Uncertainty in Artificial Intelligence</a:t>
            </a:r>
            <a:r>
              <a:rPr lang="en-GB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1998.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FD569E-4D86-8844-8406-69222D20615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F820A3-161B-684F-86BE-1D914CDAE0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</p:spTree>
    <p:extLst>
      <p:ext uri="{BB962C8B-B14F-4D97-AF65-F5344CB8AC3E}">
        <p14:creationId xmlns:p14="http://schemas.microsoft.com/office/powerpoint/2010/main" val="140539517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3007D-CB2F-4540-835B-3BD8C7C3C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Approximationen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A5686E-768D-9346-AB68-E6C169FA6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665066"/>
            <a:ext cx="7728448" cy="4240848"/>
          </a:xfrm>
        </p:spPr>
        <p:txBody>
          <a:bodyPr>
            <a:normAutofit/>
          </a:bodyPr>
          <a:lstStyle/>
          <a:p>
            <a:r>
              <a:rPr lang="de-DE" i="1" dirty="0" err="1">
                <a:solidFill>
                  <a:schemeClr val="accent1"/>
                </a:solidFill>
              </a:rPr>
              <a:t>Factored-frontier</a:t>
            </a:r>
            <a:r>
              <a:rPr lang="de-DE" dirty="0">
                <a:solidFill>
                  <a:schemeClr val="accent1"/>
                </a:solidFill>
              </a:rPr>
              <a:t> Algorithmus </a:t>
            </a:r>
            <a:r>
              <a:rPr lang="de-DE" sz="18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[Kevin Murphys Dissertation, 2002]</a:t>
            </a:r>
            <a:endParaRPr lang="de-DE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de-DE" dirty="0"/>
              <a:t>Zur Erinnerung: </a:t>
            </a:r>
          </a:p>
          <a:p>
            <a:pPr lvl="2"/>
            <a:r>
              <a:rPr lang="de-DE" dirty="0" err="1"/>
              <a:t>Probability</a:t>
            </a:r>
            <a:r>
              <a:rPr lang="de-DE" dirty="0"/>
              <a:t> Propagation auf </a:t>
            </a:r>
            <a:r>
              <a:rPr lang="de-DE" dirty="0" err="1"/>
              <a:t>Polytree</a:t>
            </a:r>
            <a:r>
              <a:rPr lang="de-DE" dirty="0"/>
              <a:t> BNs: Nachrichten direkt zwischen den Knoten versandt</a:t>
            </a:r>
          </a:p>
          <a:p>
            <a:pPr lvl="2"/>
            <a:r>
              <a:rPr lang="de-DE" dirty="0" err="1"/>
              <a:t>Probability</a:t>
            </a:r>
            <a:r>
              <a:rPr lang="de-DE" dirty="0"/>
              <a:t> Propagation in allgemeinen Graphen ➝ (</a:t>
            </a:r>
            <a:r>
              <a:rPr lang="de-DE" dirty="0" err="1"/>
              <a:t>loopy</a:t>
            </a:r>
            <a:r>
              <a:rPr lang="de-DE" dirty="0"/>
              <a:t>) belief </a:t>
            </a:r>
            <a:r>
              <a:rPr lang="de-DE" dirty="0" err="1"/>
              <a:t>propagation</a:t>
            </a:r>
            <a:r>
              <a:rPr lang="de-DE" dirty="0"/>
              <a:t>: Nachrichten direkt zwischen den Knoten versandt</a:t>
            </a:r>
          </a:p>
          <a:p>
            <a:pPr lvl="3"/>
            <a:r>
              <a:rPr lang="de-DE" dirty="0"/>
              <a:t>Exakt bei </a:t>
            </a:r>
            <a:r>
              <a:rPr lang="de-DE" dirty="0" err="1"/>
              <a:t>Polytrees</a:t>
            </a:r>
            <a:r>
              <a:rPr lang="de-DE" dirty="0"/>
              <a:t>, sonst approximativ</a:t>
            </a:r>
          </a:p>
          <a:p>
            <a:pPr lvl="1"/>
            <a:r>
              <a:rPr lang="de-DE" dirty="0"/>
              <a:t>Kerngedanke: Nutze </a:t>
            </a:r>
            <a:r>
              <a:rPr lang="de-DE" dirty="0" err="1"/>
              <a:t>loopy</a:t>
            </a:r>
            <a:r>
              <a:rPr lang="de-DE" dirty="0"/>
              <a:t> belief </a:t>
            </a:r>
            <a:r>
              <a:rPr lang="de-DE" dirty="0" err="1"/>
              <a:t>propagation</a:t>
            </a:r>
            <a:r>
              <a:rPr lang="de-DE" dirty="0"/>
              <a:t> über die Zeit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C6501F-069F-874F-B6BF-0624C55C4C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81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C31DE4-4C3D-C243-BD99-1603BB82E9B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40EBD89-DA55-0345-8622-E59000F2B8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688066E-238E-2F46-974E-ED8DACD02AA9}"/>
              </a:ext>
            </a:extLst>
          </p:cNvPr>
          <p:cNvGrpSpPr/>
          <p:nvPr/>
        </p:nvGrpSpPr>
        <p:grpSpPr>
          <a:xfrm>
            <a:off x="9022971" y="1665065"/>
            <a:ext cx="2821029" cy="3798721"/>
            <a:chOff x="8923627" y="1665065"/>
            <a:chExt cx="2821029" cy="37987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27">
                  <a:extLst>
                    <a:ext uri="{FF2B5EF4-FFF2-40B4-BE49-F238E27FC236}">
                      <a16:creationId xmlns:a16="http://schemas.microsoft.com/office/drawing/2014/main" id="{10C404C8-3865-2944-BC2E-66AD9EBAA2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91569" y="2168621"/>
                  <a:ext cx="982187" cy="3262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dirty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400" i="1" dirty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de-DE" sz="1400" b="0" i="1" dirty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1400" i="1" dirty="0">
                    <a:solidFill>
                      <a:schemeClr val="accent6"/>
                    </a:solidFill>
                  </a:endParaRPr>
                </a:p>
              </p:txBody>
            </p:sp>
          </mc:Choice>
          <mc:Fallback xmlns="">
            <p:sp>
              <p:nvSpPr>
                <p:cNvPr id="137" name="Rectangle 27">
                  <a:extLst>
                    <a:ext uri="{FF2B5EF4-FFF2-40B4-BE49-F238E27FC236}">
                      <a16:creationId xmlns:a16="http://schemas.microsoft.com/office/drawing/2014/main" id="{DC9288FA-0698-C144-93BD-60D6AC200F0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891569" y="2168621"/>
                  <a:ext cx="982187" cy="32624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30">
                  <a:extLst>
                    <a:ext uri="{FF2B5EF4-FFF2-40B4-BE49-F238E27FC236}">
                      <a16:creationId xmlns:a16="http://schemas.microsoft.com/office/drawing/2014/main" id="{0A795C43-DE47-AF45-955A-8EC9AE8B0C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003387" y="3802301"/>
                  <a:ext cx="827791" cy="3262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40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b>
                        </m:sSub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</m:oMath>
                    </m:oMathPara>
                  </a14:m>
                  <a:endParaRPr lang="en-US" sz="14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38" name="Rectangle 30">
                  <a:extLst>
                    <a:ext uri="{FF2B5EF4-FFF2-40B4-BE49-F238E27FC236}">
                      <a16:creationId xmlns:a16="http://schemas.microsoft.com/office/drawing/2014/main" id="{E5787BB9-77AE-F645-8083-40F6F4CB0C2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003387" y="3802301"/>
                  <a:ext cx="827791" cy="32624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35">
                  <a:extLst>
                    <a:ext uri="{FF2B5EF4-FFF2-40B4-BE49-F238E27FC236}">
                      <a16:creationId xmlns:a16="http://schemas.microsoft.com/office/drawing/2014/main" id="{81E24301-FABB-0147-AB4F-7E3446386A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451024" y="3802300"/>
                  <a:ext cx="930280" cy="3262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40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b>
                        </m:sSub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</m:oMath>
                    </m:oMathPara>
                  </a14:m>
                  <a:endParaRPr lang="en-US" sz="14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39" name="Rectangle 35">
                  <a:extLst>
                    <a:ext uri="{FF2B5EF4-FFF2-40B4-BE49-F238E27FC236}">
                      <a16:creationId xmlns:a16="http://schemas.microsoft.com/office/drawing/2014/main" id="{24A0A116-863D-A640-88C8-ED0E1BE867F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0451024" y="3802300"/>
                  <a:ext cx="930280" cy="32624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36">
                  <a:extLst>
                    <a:ext uri="{FF2B5EF4-FFF2-40B4-BE49-F238E27FC236}">
                      <a16:creationId xmlns:a16="http://schemas.microsoft.com/office/drawing/2014/main" id="{0D979766-6388-C84E-A29B-A93176B2A0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19462" y="1942175"/>
                  <a:ext cx="996027" cy="3262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dirty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400" i="1" dirty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sz="1400" b="0" i="1" dirty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1400" i="1" dirty="0">
                    <a:solidFill>
                      <a:schemeClr val="accent6"/>
                    </a:solidFill>
                  </a:endParaRPr>
                </a:p>
              </p:txBody>
            </p:sp>
          </mc:Choice>
          <mc:Fallback xmlns="">
            <p:sp>
              <p:nvSpPr>
                <p:cNvPr id="140" name="Rectangle 36">
                  <a:extLst>
                    <a:ext uri="{FF2B5EF4-FFF2-40B4-BE49-F238E27FC236}">
                      <a16:creationId xmlns:a16="http://schemas.microsoft.com/office/drawing/2014/main" id="{2F330F9C-6E8A-2649-9D70-CF5E4E405CE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319462" y="1942175"/>
                  <a:ext cx="996027" cy="32624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37">
                  <a:extLst>
                    <a:ext uri="{FF2B5EF4-FFF2-40B4-BE49-F238E27FC236}">
                      <a16:creationId xmlns:a16="http://schemas.microsoft.com/office/drawing/2014/main" id="{D520B7E9-D516-4D4E-AE4D-C7A8B48A91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23627" y="2913786"/>
                  <a:ext cx="865942" cy="3262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40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b>
                        </m:sSub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1400" i="1" dirty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14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1" name="Rectangle 37">
                  <a:extLst>
                    <a:ext uri="{FF2B5EF4-FFF2-40B4-BE49-F238E27FC236}">
                      <a16:creationId xmlns:a16="http://schemas.microsoft.com/office/drawing/2014/main" id="{EC2FCD2A-205D-A74C-8BA3-2C7644242F6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923627" y="2913786"/>
                  <a:ext cx="865942" cy="32624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38">
                  <a:extLst>
                    <a:ext uri="{FF2B5EF4-FFF2-40B4-BE49-F238E27FC236}">
                      <a16:creationId xmlns:a16="http://schemas.microsoft.com/office/drawing/2014/main" id="{38CD7D3A-B58A-C046-92AB-428B629FB9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76803" y="4780249"/>
                  <a:ext cx="821379" cy="3262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40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de-DE" sz="1400" b="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</m:oMath>
                    </m:oMathPara>
                  </a14:m>
                  <a:endParaRPr lang="en-US" sz="1400" i="1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142" name="Rectangle 38">
                  <a:extLst>
                    <a:ext uri="{FF2B5EF4-FFF2-40B4-BE49-F238E27FC236}">
                      <a16:creationId xmlns:a16="http://schemas.microsoft.com/office/drawing/2014/main" id="{37140185-2BEB-BD4C-877F-457A2476ED8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0076803" y="4780249"/>
                  <a:ext cx="821379" cy="32624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41">
                  <a:extLst>
                    <a:ext uri="{FF2B5EF4-FFF2-40B4-BE49-F238E27FC236}">
                      <a16:creationId xmlns:a16="http://schemas.microsoft.com/office/drawing/2014/main" id="{BE67962E-570C-0442-BE06-E3C176698E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01495" y="4533993"/>
                  <a:ext cx="821379" cy="3262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40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sz="1400" b="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</m:oMath>
                    </m:oMathPara>
                  </a14:m>
                  <a:endParaRPr lang="en-US" sz="1400" i="1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143" name="Rectangle 41">
                  <a:extLst>
                    <a:ext uri="{FF2B5EF4-FFF2-40B4-BE49-F238E27FC236}">
                      <a16:creationId xmlns:a16="http://schemas.microsoft.com/office/drawing/2014/main" id="{E01D709C-F980-DD4E-B19A-7146B3C95EF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601495" y="4533993"/>
                  <a:ext cx="821379" cy="32624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42">
                  <a:extLst>
                    <a:ext uri="{FF2B5EF4-FFF2-40B4-BE49-F238E27FC236}">
                      <a16:creationId xmlns:a16="http://schemas.microsoft.com/office/drawing/2014/main" id="{44C1DF3B-AA1B-F444-995F-D6B0FE4B3D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481109" y="2913563"/>
                  <a:ext cx="870110" cy="3262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40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b>
                        </m:sSub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14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4" name="Rectangle 42">
                  <a:extLst>
                    <a:ext uri="{FF2B5EF4-FFF2-40B4-BE49-F238E27FC236}">
                      <a16:creationId xmlns:a16="http://schemas.microsoft.com/office/drawing/2014/main" id="{8612F094-570F-7146-9B46-2C499244BA6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0481109" y="2913563"/>
                  <a:ext cx="870110" cy="326243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27">
                  <a:extLst>
                    <a:ext uri="{FF2B5EF4-FFF2-40B4-BE49-F238E27FC236}">
                      <a16:creationId xmlns:a16="http://schemas.microsoft.com/office/drawing/2014/main" id="{5044A38E-4D64-E749-AA2C-3AECE1318A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382662" y="3378228"/>
                  <a:ext cx="1361994" cy="3424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dirty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dirty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de-DE" sz="1400" b="0" i="1" dirty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 | </m:t>
                            </m:r>
                            <m:sSub>
                              <m:sSubPr>
                                <m:ctrlPr>
                                  <a:rPr lang="de-DE" sz="140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sz="1400" b="0" i="1" dirty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de-DE" sz="140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de-DE" sz="1400" i="1" dirty="0">
                    <a:solidFill>
                      <a:schemeClr val="bg2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45" name="Rectangle 27">
                  <a:extLst>
                    <a:ext uri="{FF2B5EF4-FFF2-40B4-BE49-F238E27FC236}">
                      <a16:creationId xmlns:a16="http://schemas.microsoft.com/office/drawing/2014/main" id="{0E95B025-9552-4F4F-8DC9-F54E4AAB3A0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0382662" y="3378228"/>
                  <a:ext cx="1361994" cy="342466"/>
                </a:xfrm>
                <a:prstGeom prst="rect">
                  <a:avLst/>
                </a:prstGeom>
                <a:blipFill>
                  <a:blip r:embed="rId11"/>
                  <a:stretch>
                    <a:fillRect b="-3571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F6D237EE-B98A-5D4C-9B52-A5ED27F9861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895897" y="3275273"/>
                  <a:ext cx="518400" cy="519351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D7381097-27A3-9C43-ABD6-C48DF9B14F2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95897" y="3275273"/>
                  <a:ext cx="518400" cy="519351"/>
                </a:xfrm>
                <a:prstGeom prst="ellipse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ED33C8B1-D26D-B24B-8876-9051816440E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952525" y="1665065"/>
                  <a:ext cx="518400" cy="519351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47" name="Oval 146">
                  <a:extLst>
                    <a:ext uri="{FF2B5EF4-FFF2-40B4-BE49-F238E27FC236}">
                      <a16:creationId xmlns:a16="http://schemas.microsoft.com/office/drawing/2014/main" id="{DA746E9F-E99F-1144-B202-39874F05F7C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52525" y="1665065"/>
                  <a:ext cx="518400" cy="519351"/>
                </a:xfrm>
                <a:prstGeom prst="ellipse">
                  <a:avLst/>
                </a:prstGeom>
                <a:blipFill>
                  <a:blip r:embed="rId13"/>
                  <a:stretch>
                    <a:fillRect l="-238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03E92867-AA14-C74D-AAC2-E108A39E550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840246" y="1665065"/>
                  <a:ext cx="518400" cy="519351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48" name="Oval 147">
                  <a:extLst>
                    <a:ext uri="{FF2B5EF4-FFF2-40B4-BE49-F238E27FC236}">
                      <a16:creationId xmlns:a16="http://schemas.microsoft.com/office/drawing/2014/main" id="{2D73A366-95FC-1C4F-8E09-30C8DB4EBE8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40246" y="1665065"/>
                  <a:ext cx="518400" cy="519351"/>
                </a:xfrm>
                <a:prstGeom prst="ellipse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9B06A5D2-2BF7-484A-A476-331765365ED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947879" y="4943371"/>
                  <a:ext cx="518400" cy="519351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49" name="Oval 148">
                  <a:extLst>
                    <a:ext uri="{FF2B5EF4-FFF2-40B4-BE49-F238E27FC236}">
                      <a16:creationId xmlns:a16="http://schemas.microsoft.com/office/drawing/2014/main" id="{3612F49E-9967-0E4A-9EEB-82ECE74AD4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47879" y="4943371"/>
                  <a:ext cx="518400" cy="519351"/>
                </a:xfrm>
                <a:prstGeom prst="ellipse">
                  <a:avLst/>
                </a:prstGeom>
                <a:blipFill>
                  <a:blip r:embed="rId15"/>
                  <a:stretch>
                    <a:fillRect l="-238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98689AFB-615A-1148-802F-B01401A6383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840246" y="4944435"/>
                  <a:ext cx="518400" cy="519351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50" name="Oval 149">
                  <a:extLst>
                    <a:ext uri="{FF2B5EF4-FFF2-40B4-BE49-F238E27FC236}">
                      <a16:creationId xmlns:a16="http://schemas.microsoft.com/office/drawing/2014/main" id="{AB45A206-8329-8948-99F8-BB80A245E76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40246" y="4944435"/>
                  <a:ext cx="518400" cy="519351"/>
                </a:xfrm>
                <a:prstGeom prst="ellipse">
                  <a:avLst/>
                </a:prstGeom>
                <a:blipFill>
                  <a:blip r:embed="rId16"/>
                  <a:stretch>
                    <a:fillRect l="-238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4EB3F869-37A5-6344-869A-F711F18E73CA}"/>
                </a:ext>
              </a:extLst>
            </p:cNvPr>
            <p:cNvCxnSpPr>
              <a:cxnSpLocks/>
              <a:stCxn id="18" idx="5"/>
              <a:endCxn id="22" idx="1"/>
            </p:cNvCxnSpPr>
            <p:nvPr/>
          </p:nvCxnSpPr>
          <p:spPr>
            <a:xfrm>
              <a:off x="10338379" y="3718567"/>
              <a:ext cx="577785" cy="130192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65FB6A4F-EB42-B44C-82BE-86BD04653B8C}"/>
                </a:ext>
              </a:extLst>
            </p:cNvPr>
            <p:cNvCxnSpPr>
              <a:cxnSpLocks/>
              <a:stCxn id="20" idx="3"/>
              <a:endCxn id="18" idx="7"/>
            </p:cNvCxnSpPr>
            <p:nvPr/>
          </p:nvCxnSpPr>
          <p:spPr>
            <a:xfrm flipH="1">
              <a:off x="10338379" y="2108359"/>
              <a:ext cx="577785" cy="124297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CDD6C654-A1A9-CE45-B731-5F41AF8DBB62}"/>
                </a:ext>
              </a:extLst>
            </p:cNvPr>
            <p:cNvCxnSpPr>
              <a:cxnSpLocks/>
              <a:stCxn id="19" idx="5"/>
              <a:endCxn id="18" idx="1"/>
            </p:cNvCxnSpPr>
            <p:nvPr/>
          </p:nvCxnSpPr>
          <p:spPr>
            <a:xfrm>
              <a:off x="9395007" y="2108359"/>
              <a:ext cx="576808" cy="124297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266895E5-6673-DB48-88D5-5AACA4BC43FA}"/>
                </a:ext>
              </a:extLst>
            </p:cNvPr>
            <p:cNvCxnSpPr>
              <a:cxnSpLocks/>
              <a:stCxn id="18" idx="3"/>
              <a:endCxn id="21" idx="7"/>
            </p:cNvCxnSpPr>
            <p:nvPr/>
          </p:nvCxnSpPr>
          <p:spPr>
            <a:xfrm flipH="1">
              <a:off x="9390361" y="3718567"/>
              <a:ext cx="581454" cy="130086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0CACBCFC-E6E6-DA43-B81F-2D8840D6B572}"/>
                </a:ext>
              </a:extLst>
            </p:cNvPr>
            <p:cNvCxnSpPr>
              <a:cxnSpLocks/>
            </p:cNvCxnSpPr>
            <p:nvPr/>
          </p:nvCxnSpPr>
          <p:spPr>
            <a:xfrm rot="-1080000" flipH="1">
              <a:off x="10541924" y="2277965"/>
              <a:ext cx="288000" cy="288000"/>
            </a:xfrm>
            <a:prstGeom prst="straightConnector1">
              <a:avLst/>
            </a:prstGeom>
            <a:ln w="9525">
              <a:solidFill>
                <a:schemeClr val="accent6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BC4379FB-2D17-C745-931D-7968BB195805}"/>
                </a:ext>
              </a:extLst>
            </p:cNvPr>
            <p:cNvCxnSpPr>
              <a:cxnSpLocks/>
            </p:cNvCxnSpPr>
            <p:nvPr/>
          </p:nvCxnSpPr>
          <p:spPr>
            <a:xfrm rot="-1080000" flipV="1">
              <a:off x="10434961" y="2874781"/>
              <a:ext cx="288000" cy="288000"/>
            </a:xfrm>
            <a:prstGeom prst="straightConnector1">
              <a:avLst/>
            </a:prstGeom>
            <a:ln w="9525">
              <a:solidFill>
                <a:schemeClr val="tx1">
                  <a:lumMod val="60000"/>
                  <a:lumOff val="4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3F828630-7DAC-384B-A65F-1A067682B089}"/>
                </a:ext>
              </a:extLst>
            </p:cNvPr>
            <p:cNvCxnSpPr>
              <a:cxnSpLocks/>
            </p:cNvCxnSpPr>
            <p:nvPr/>
          </p:nvCxnSpPr>
          <p:spPr>
            <a:xfrm rot="-1080000" flipH="1">
              <a:off x="9607880" y="3885598"/>
              <a:ext cx="288000" cy="288000"/>
            </a:xfrm>
            <a:prstGeom prst="straightConnector1">
              <a:avLst/>
            </a:prstGeom>
            <a:ln w="9525">
              <a:solidFill>
                <a:schemeClr val="tx1">
                  <a:lumMod val="60000"/>
                  <a:lumOff val="4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09A1DAE2-C61A-0542-9621-E98FC568EAF3}"/>
                </a:ext>
              </a:extLst>
            </p:cNvPr>
            <p:cNvCxnSpPr>
              <a:cxnSpLocks/>
            </p:cNvCxnSpPr>
            <p:nvPr/>
          </p:nvCxnSpPr>
          <p:spPr>
            <a:xfrm rot="-1080000" flipV="1">
              <a:off x="9499419" y="4553132"/>
              <a:ext cx="288000" cy="288000"/>
            </a:xfrm>
            <a:prstGeom prst="straightConnector1">
              <a:avLst/>
            </a:prstGeom>
            <a:ln w="9525">
              <a:solidFill>
                <a:schemeClr val="accent2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6DBE8B1D-64AE-D542-AEEE-01FDB5CDA6ED}"/>
                </a:ext>
              </a:extLst>
            </p:cNvPr>
            <p:cNvCxnSpPr>
              <a:cxnSpLocks/>
            </p:cNvCxnSpPr>
            <p:nvPr/>
          </p:nvCxnSpPr>
          <p:spPr>
            <a:xfrm rot="1080000" flipH="1" flipV="1">
              <a:off x="9564667" y="2833804"/>
              <a:ext cx="288000" cy="288000"/>
            </a:xfrm>
            <a:prstGeom prst="straightConnector1">
              <a:avLst/>
            </a:prstGeom>
            <a:ln w="9525">
              <a:solidFill>
                <a:schemeClr val="tx1">
                  <a:lumMod val="60000"/>
                  <a:lumOff val="4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B9556A9E-9DFE-2C49-B438-FE82DC5CAC00}"/>
                </a:ext>
              </a:extLst>
            </p:cNvPr>
            <p:cNvCxnSpPr>
              <a:cxnSpLocks/>
            </p:cNvCxnSpPr>
            <p:nvPr/>
          </p:nvCxnSpPr>
          <p:spPr>
            <a:xfrm rot="1080000">
              <a:off x="9500207" y="2281709"/>
              <a:ext cx="288000" cy="288000"/>
            </a:xfrm>
            <a:prstGeom prst="straightConnector1">
              <a:avLst/>
            </a:prstGeom>
            <a:ln w="9525">
              <a:solidFill>
                <a:schemeClr val="accent6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A1B084AA-6E6E-5543-9824-7F23ECDDD643}"/>
                </a:ext>
              </a:extLst>
            </p:cNvPr>
            <p:cNvCxnSpPr>
              <a:cxnSpLocks/>
            </p:cNvCxnSpPr>
            <p:nvPr/>
          </p:nvCxnSpPr>
          <p:spPr>
            <a:xfrm rot="1080000" flipH="1" flipV="1">
              <a:off x="10556507" y="4553133"/>
              <a:ext cx="288000" cy="288000"/>
            </a:xfrm>
            <a:prstGeom prst="straightConnector1">
              <a:avLst/>
            </a:prstGeom>
            <a:ln w="9525">
              <a:solidFill>
                <a:schemeClr val="accent2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2155F910-1060-E74C-8A93-8D598C3B506D}"/>
                </a:ext>
              </a:extLst>
            </p:cNvPr>
            <p:cNvCxnSpPr>
              <a:cxnSpLocks/>
            </p:cNvCxnSpPr>
            <p:nvPr/>
          </p:nvCxnSpPr>
          <p:spPr>
            <a:xfrm rot="1080000">
              <a:off x="10412486" y="3887692"/>
              <a:ext cx="288000" cy="288000"/>
            </a:xfrm>
            <a:prstGeom prst="straightConnector1">
              <a:avLst/>
            </a:prstGeom>
            <a:ln w="9525">
              <a:solidFill>
                <a:schemeClr val="tx1">
                  <a:lumMod val="60000"/>
                  <a:lumOff val="4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5E484AE5-3BCE-284F-8B04-9CEB830DAA6F}"/>
                    </a:ext>
                  </a:extLst>
                </p:cNvPr>
                <p:cNvSpPr/>
                <p:nvPr/>
              </p:nvSpPr>
              <p:spPr>
                <a:xfrm>
                  <a:off x="8923627" y="3392783"/>
                  <a:ext cx="1033423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d>
                          <m:dPr>
                            <m:ctrlPr>
                              <a:rPr lang="de-DE" sz="14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  <m:r>
                          <a:rPr lang="de-DE" sz="1400" i="1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sz="14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d>
                          <m:dPr>
                            <m:ctrlPr>
                              <a:rPr lang="de-DE" sz="14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163" name="Rectangle 162">
                  <a:extLst>
                    <a:ext uri="{FF2B5EF4-FFF2-40B4-BE49-F238E27FC236}">
                      <a16:creationId xmlns:a16="http://schemas.microsoft.com/office/drawing/2014/main" id="{906B6B51-56D7-2F48-B073-282254F8D5A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23627" y="3392783"/>
                  <a:ext cx="1033423" cy="307777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13827854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AE5F6DE-6110-2D48-9770-6E2B45E3D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Topic Modellierung über die Zeit: Dynamic Topic Modell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BC21BAC-9A80-1047-83A3-3BECEBCF0F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Wie auch Standard LDA, </a:t>
            </a:r>
            <a:r>
              <a:rPr lang="de-DE" i="1" dirty="0">
                <a:solidFill>
                  <a:schemeClr val="accent2"/>
                </a:solidFill>
              </a:rPr>
              <a:t>Sampling-basiert</a:t>
            </a:r>
          </a:p>
          <a:p>
            <a:r>
              <a:rPr lang="de-DE" dirty="0"/>
              <a:t>Beispiel: Journal </a:t>
            </a:r>
            <a:r>
              <a:rPr lang="de-DE" i="1" dirty="0"/>
              <a:t>Science</a:t>
            </a:r>
            <a:r>
              <a:rPr lang="de-DE" dirty="0"/>
              <a:t> (1880-2002) JSTOR Corpus</a:t>
            </a:r>
          </a:p>
          <a:p>
            <a:pPr lvl="1"/>
            <a:r>
              <a:rPr lang="de-DE" dirty="0"/>
              <a:t>Vokabular beschränkt auf die 30.000 Terme, die mehr als 10 mal vorkommen</a:t>
            </a:r>
          </a:p>
          <a:p>
            <a:pPr lvl="1"/>
            <a:r>
              <a:rPr lang="de-DE" dirty="0"/>
              <a:t>Ca. 76 Mio. Worte in rund 130.000 Dokumenten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C71840-401E-E047-8283-424A8DA4BF9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869CD8-9754-E141-B85F-54CBBB939F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5C6790-6456-1445-A3B7-F61E3BDC16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82</a:t>
            </a:fld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084B5D-2B18-1949-910A-AF7CDFF4A7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75" t="16847" r="11386" b="36502"/>
          <a:stretch/>
        </p:blipFill>
        <p:spPr>
          <a:xfrm>
            <a:off x="359999" y="3282752"/>
            <a:ext cx="5780913" cy="26231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99FF008-7995-8942-9ECB-46D571685E05}"/>
              </a:ext>
            </a:extLst>
          </p:cNvPr>
          <p:cNvSpPr txBox="1"/>
          <p:nvPr/>
        </p:nvSpPr>
        <p:spPr>
          <a:xfrm>
            <a:off x="4888365" y="6286226"/>
            <a:ext cx="2427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Abbildungen: David Blei,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Modelling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Science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F255D9-6AD0-CF4C-A6D5-20A780247E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32" t="15185" r="2203" b="8878"/>
          <a:stretch/>
        </p:blipFill>
        <p:spPr>
          <a:xfrm>
            <a:off x="7475200" y="3282752"/>
            <a:ext cx="4368800" cy="26231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859409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DF4D9-64AA-E34B-9E95-61BA1C979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Zwischenzusammenfassung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08E1900-9ADE-3A46-9F88-ED955A8A5C1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/>
                  <a:t>Interfaces separieren die Vergangenheit von der Gegenwart und die Gegenwart von der Zukunft</a:t>
                </a:r>
              </a:p>
              <a:p>
                <a:pPr lvl="1"/>
                <a:r>
                  <a:rPr lang="de-DE"/>
                  <a:t>Inter-Zeitscheiben-Nachrichten</a:t>
                </a:r>
              </a:p>
              <a:p>
                <a:pPr lvl="2"/>
                <a:r>
                  <a:rPr lang="de-DE"/>
                  <a:t>Vorwärtsnachricht transferiert alle Informationen aus der Vergangenheit bis zur aktuellen Zeitscheibe einschließlich zur nächsten Zeitscheibe</a:t>
                </a:r>
              </a:p>
              <a:p>
                <a:pPr lvl="2"/>
                <a:r>
                  <a:rPr lang="de-DE"/>
                  <a:t>Rückwärtsnachricht transferiert alle Informationen aus der Zukunft bis zur aktuellen Zeitscheibe einschließlich zur vorherigen Zeitscheibe</a:t>
                </a:r>
              </a:p>
              <a:p>
                <a:r>
                  <a:rPr lang="de-DE"/>
                  <a:t>DJT Algorithmus</a:t>
                </a:r>
              </a:p>
              <a:p>
                <a:pPr lvl="1"/>
                <a:r>
                  <a:rPr lang="de-DE"/>
                  <a:t>JT für Intra-Zeitscheiben-Anfragebeantwortung</a:t>
                </a:r>
              </a:p>
              <a:p>
                <a:pPr lvl="1"/>
                <a:r>
                  <a:rPr lang="de-DE"/>
                  <a:t>Inter-Zeitscheiben-Nachrichten um sich in der Zeit zu bewegen</a:t>
                </a:r>
              </a:p>
              <a:p>
                <a:pPr lvl="1"/>
                <a:r>
                  <a:rPr lang="de-DE"/>
                  <a:t>Komplexität: Abhängig von der maximalen Zeitscheibe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de-DE"/>
              </a:p>
              <a:p>
                <a:pPr lvl="1"/>
                <a:r>
                  <a:rPr lang="de-DE"/>
                  <a:t>Approximationen über Nachrichten direkt auf dem Graph oder Unabhängigkeiten im Interface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08E1900-9ADE-3A46-9F88-ED955A8A5C1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35" t="-2687" b="-59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9C3349-9143-0A45-8589-0F186E36EC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83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26B0DD-5A36-4E4D-8CC1-051A330B665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A30D24-2E43-D844-A387-30A68CAFA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</p:spTree>
    <p:extLst>
      <p:ext uri="{BB962C8B-B14F-4D97-AF65-F5344CB8AC3E}">
        <p14:creationId xmlns:p14="http://schemas.microsoft.com/office/powerpoint/2010/main" val="179552668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1119C-B65B-CB42-9CF3-571EF0469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Überblick: 6. Sequentielle PGMs und Inferenz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A9154B-E1A0-4B4B-A26C-1F7D84FD80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lphaUcPeriod"/>
            </a:pPr>
            <a:r>
              <a:rPr lang="de-DE" i="1" dirty="0"/>
              <a:t>Sequentielle PGMs</a:t>
            </a:r>
          </a:p>
          <a:p>
            <a:pPr lvl="1"/>
            <a:r>
              <a:rPr lang="de-DE" dirty="0"/>
              <a:t>Templates, dynamische BNs, dynamische Faktormodelle, Hidden-Markov-Modelle; Semantik</a:t>
            </a:r>
          </a:p>
          <a:p>
            <a:pPr lvl="1"/>
            <a:r>
              <a:rPr lang="de-DE" dirty="0"/>
              <a:t>Inferenzaufgaben: Wahrscheinlichkeitsanfragen (</a:t>
            </a:r>
            <a:r>
              <a:rPr lang="de-DE" dirty="0" err="1"/>
              <a:t>Filtering</a:t>
            </a:r>
            <a:r>
              <a:rPr lang="de-DE" dirty="0"/>
              <a:t>, </a:t>
            </a:r>
            <a:r>
              <a:rPr lang="de-DE" dirty="0" err="1"/>
              <a:t>Prediction</a:t>
            </a:r>
            <a:r>
              <a:rPr lang="de-DE" dirty="0"/>
              <a:t>, </a:t>
            </a:r>
            <a:r>
              <a:rPr lang="de-DE" dirty="0" err="1"/>
              <a:t>Hindsight</a:t>
            </a:r>
            <a:r>
              <a:rPr lang="de-DE" dirty="0"/>
              <a:t>), Zustandsanfragen (MPE, MAP)</a:t>
            </a:r>
          </a:p>
          <a:p>
            <a:pPr marL="457200" indent="-457200">
              <a:buFont typeface="+mj-lt"/>
              <a:buAutoNum type="alphaUcPeriod"/>
            </a:pPr>
            <a:r>
              <a:rPr lang="de-DE" i="1" dirty="0"/>
              <a:t>Sequentielle Inferenz</a:t>
            </a:r>
          </a:p>
          <a:p>
            <a:pPr lvl="1"/>
            <a:r>
              <a:rPr lang="de-DE" dirty="0" err="1"/>
              <a:t>Naïve</a:t>
            </a:r>
            <a:r>
              <a:rPr lang="de-DE" dirty="0"/>
              <a:t> Inferenz mittels Ausrollen, Interface Algorithmus, Komplexität, Approximationen</a:t>
            </a:r>
          </a:p>
          <a:p>
            <a:pPr marL="457200" indent="-457200">
              <a:buFont typeface="+mj-lt"/>
              <a:buAutoNum type="alphaUcPeriod"/>
            </a:pPr>
            <a:r>
              <a:rPr lang="de-DE" b="1" i="1" dirty="0">
                <a:solidFill>
                  <a:schemeClr val="accent1"/>
                </a:solidFill>
              </a:rPr>
              <a:t>Spezialfall Hidden-Markov-Modelle</a:t>
            </a:r>
          </a:p>
          <a:p>
            <a:pPr lvl="1"/>
            <a:r>
              <a:rPr lang="de-DE" dirty="0" err="1">
                <a:solidFill>
                  <a:schemeClr val="accent1"/>
                </a:solidFill>
              </a:rPr>
              <a:t>Viterbi</a:t>
            </a:r>
            <a:r>
              <a:rPr lang="de-DE" dirty="0">
                <a:solidFill>
                  <a:schemeClr val="accent1"/>
                </a:solidFill>
              </a:rPr>
              <a:t>-Algorithmus für MPEs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Anfragebeantwortung durch Matrixoperationen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Baum-Welch-Algorithmus zum Lernen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A1763E-ED14-5148-99F6-6B8A390209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84</a:t>
            </a:fld>
            <a:r>
              <a:rPr lang="de-DE"/>
              <a:t> </a:t>
            </a:r>
            <a:endParaRPr lang="de-DE" sz="140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97A5C3-1EBD-B542-A8C6-D5E7EFDD8C0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F7DA9E-6A11-7A46-B364-70ABAE87AC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5945635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313DF-C3AB-CD4B-925D-2EE819C9A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Wiederholt: Hidden Markov Modell (HMM)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ACE819-1F56-BF44-8388-1EEC894272F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665066"/>
                <a:ext cx="7568159" cy="4240848"/>
              </a:xfrm>
            </p:spPr>
            <p:txBody>
              <a:bodyPr/>
              <a:lstStyle/>
              <a:p>
                <a:r>
                  <a:rPr lang="de-DE" dirty="0"/>
                  <a:t>Spezialfall des DBN mit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𝑹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de-DE" dirty="0"/>
                  <a:t> bzw.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𝑽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𝑬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Latente Zufallsvariable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Evidenzvariable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Modell:</a:t>
                </a:r>
              </a:p>
              <a:p>
                <a:pPr lvl="2"/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e>
                    </m:d>
                  </m:oMath>
                </a14:m>
                <a:endParaRPr lang="de-DE" dirty="0"/>
              </a:p>
              <a:p>
                <a:pPr lvl="2"/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</m:d>
                              </m:sup>
                            </m:sSup>
                          </m:e>
                          <m:e>
                            <m:sSup>
                              <m:sSup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</m:d>
                              </m:sup>
                            </m:sSup>
                          </m:e>
                          <m:e>
                            <m:sSup>
                              <m:sSup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de-DE" b="0" dirty="0"/>
                  <a:t>Repräsentierte Verteilung: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e>
                    </m:d>
                    <m:nary>
                      <m:naryPr>
                        <m:chr m:val="∏"/>
                        <m:ctrlP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  <m:e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sup>
                            </m:sSup>
                          </m:e>
                          <m:e>
                            <m:sSup>
                              <m:sSupPr>
                                <m:ctrlP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de-DE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sup>
                            </m:sSup>
                          </m:e>
                          <m:e>
                            <m:sSup>
                              <m:sSupPr>
                                <m:ctrlP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</m:nary>
                  </m:oMath>
                </a14:m>
                <a:r>
                  <a:rPr lang="de-DE" dirty="0"/>
                  <a:t> </a:t>
                </a:r>
              </a:p>
              <a:p>
                <a:pPr lvl="2"/>
                <a:endParaRPr lang="de-DE" dirty="0"/>
              </a:p>
              <a:p>
                <a:pPr lvl="2"/>
                <a:endParaRPr lang="de-DE" dirty="0"/>
              </a:p>
              <a:p>
                <a:pPr lvl="2"/>
                <a:endParaRPr lang="de-DE" dirty="0"/>
              </a:p>
              <a:p>
                <a:pPr lvl="2"/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ACE819-1F56-BF44-8388-1EEC894272F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665066"/>
                <a:ext cx="7568159" cy="4240848"/>
              </a:xfrm>
              <a:blipFill>
                <a:blip r:embed="rId3"/>
                <a:stretch>
                  <a:fillRect l="-2178" t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FE3B7C-1E7D-0443-86E7-3F6DAFBE286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AF6B4C-67CA-1F4D-B301-13B4726326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1D197-45AF-5D49-B64A-167BF49AB2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85</a:t>
            </a:fld>
            <a:r>
              <a:rPr lang="de-DE"/>
              <a:t> </a:t>
            </a:r>
            <a:endParaRPr lang="de-DE" sz="14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9D88BA4-16D6-A245-94EC-C391DE2BA098}"/>
              </a:ext>
            </a:extLst>
          </p:cNvPr>
          <p:cNvGrpSpPr/>
          <p:nvPr/>
        </p:nvGrpSpPr>
        <p:grpSpPr>
          <a:xfrm>
            <a:off x="936930" y="4741643"/>
            <a:ext cx="6272995" cy="1163741"/>
            <a:chOff x="2975792" y="4360324"/>
            <a:chExt cx="6272995" cy="11637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E46B115D-7354-EE4D-97A1-DC856E80065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667435" y="5106197"/>
                  <a:ext cx="914400" cy="415661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E46B115D-7354-EE4D-97A1-DC856E8006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67435" y="5106197"/>
                  <a:ext cx="914400" cy="415661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A4BF955A-D429-794C-9654-F4E0B17C4A2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868873" y="5108404"/>
                  <a:ext cx="918962" cy="415661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A4BF955A-D429-794C-9654-F4E0B17C4A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68873" y="5108404"/>
                  <a:ext cx="918962" cy="415661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A7E979E-2205-BD47-8800-D9FBD071EC2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056718" y="5106197"/>
                  <a:ext cx="918962" cy="415661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+2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A7E979E-2205-BD47-8800-D9FBD071EC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56718" y="5106197"/>
                  <a:ext cx="918962" cy="415661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CEFA83D3-7DFE-484D-AAC8-A09E50BFE51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285978" y="5106197"/>
                  <a:ext cx="918962" cy="415661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CEFA83D3-7DFE-484D-AAC8-A09E50BFE5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85978" y="5106197"/>
                  <a:ext cx="918962" cy="415661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55FCBE6-99DC-004D-AB49-241B1AC4897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484552" y="5106197"/>
                  <a:ext cx="918962" cy="415661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55FCBE6-99DC-004D-AB49-241B1AC489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4552" y="5106197"/>
                  <a:ext cx="918962" cy="415661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9229F93-D961-8A48-A797-0E8A8BAB61A1}"/>
                </a:ext>
              </a:extLst>
            </p:cNvPr>
            <p:cNvCxnSpPr>
              <a:cxnSpLocks/>
              <a:stCxn id="22" idx="4"/>
              <a:endCxn id="12" idx="0"/>
            </p:cNvCxnSpPr>
            <p:nvPr/>
          </p:nvCxnSpPr>
          <p:spPr>
            <a:xfrm>
              <a:off x="4944033" y="4775985"/>
              <a:ext cx="0" cy="330212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930F4FB9-544C-DC49-8C4F-67C4D5CAD7C8}"/>
                </a:ext>
              </a:extLst>
            </p:cNvPr>
            <p:cNvCxnSpPr>
              <a:cxnSpLocks/>
              <a:stCxn id="18" idx="4"/>
              <a:endCxn id="8" idx="0"/>
            </p:cNvCxnSpPr>
            <p:nvPr/>
          </p:nvCxnSpPr>
          <p:spPr>
            <a:xfrm>
              <a:off x="6124635" y="4775985"/>
              <a:ext cx="0" cy="330212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223B348D-6D33-3B45-AC6B-AE09A41671B6}"/>
                </a:ext>
              </a:extLst>
            </p:cNvPr>
            <p:cNvCxnSpPr>
              <a:cxnSpLocks/>
              <a:stCxn id="19" idx="4"/>
              <a:endCxn id="9" idx="0"/>
            </p:cNvCxnSpPr>
            <p:nvPr/>
          </p:nvCxnSpPr>
          <p:spPr>
            <a:xfrm>
              <a:off x="7325888" y="4775985"/>
              <a:ext cx="2466" cy="332419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F4D5190C-6ED6-AF4F-8F7F-A51145E89875}"/>
                </a:ext>
              </a:extLst>
            </p:cNvPr>
            <p:cNvCxnSpPr>
              <a:cxnSpLocks/>
              <a:stCxn id="20" idx="4"/>
              <a:endCxn id="10" idx="0"/>
            </p:cNvCxnSpPr>
            <p:nvPr/>
          </p:nvCxnSpPr>
          <p:spPr>
            <a:xfrm flipH="1">
              <a:off x="8516199" y="4775985"/>
              <a:ext cx="1758" cy="330212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00E7ED29-6182-F24A-B3B0-A71DE0BBFE30}"/>
                </a:ext>
              </a:extLst>
            </p:cNvPr>
            <p:cNvCxnSpPr>
              <a:cxnSpLocks/>
              <a:stCxn id="21" idx="4"/>
              <a:endCxn id="11" idx="0"/>
            </p:cNvCxnSpPr>
            <p:nvPr/>
          </p:nvCxnSpPr>
          <p:spPr>
            <a:xfrm flipH="1">
              <a:off x="3745459" y="4775985"/>
              <a:ext cx="4225" cy="330212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43C6AF1C-1F47-8043-BE28-2B7A7C7F00B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667435" y="4360324"/>
                  <a:ext cx="9144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43C6AF1C-1F47-8043-BE28-2B7A7C7F00B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67435" y="4360324"/>
                  <a:ext cx="914400" cy="415661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9B40F10F-D7C0-0A41-B966-DAA99C5C8E7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864649" y="4360324"/>
                  <a:ext cx="922478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9B40F10F-D7C0-0A41-B966-DAA99C5C8E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64649" y="4360324"/>
                  <a:ext cx="922478" cy="415661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210DFA79-7DD0-C64F-8416-684C9EB7193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056718" y="4360324"/>
                  <a:ext cx="922478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+2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210DFA79-7DD0-C64F-8416-684C9EB7193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56718" y="4360324"/>
                  <a:ext cx="922478" cy="415661"/>
                </a:xfrm>
                <a:prstGeom prst="ellipse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E18718B8-BCE8-8846-A005-99651F15221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288445" y="4360324"/>
                  <a:ext cx="922478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E18718B8-BCE8-8846-A005-99651F1522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88445" y="4360324"/>
                  <a:ext cx="922478" cy="415661"/>
                </a:xfrm>
                <a:prstGeom prst="ellipse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961583DC-C5F8-3F46-A3F5-579D584BB42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482794" y="4360324"/>
                  <a:ext cx="922478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961583DC-C5F8-3F46-A3F5-579D584BB4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2794" y="4360324"/>
                  <a:ext cx="922478" cy="415661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0F880D5-5B73-C843-88FC-E85C71A48A10}"/>
                </a:ext>
              </a:extLst>
            </p:cNvPr>
            <p:cNvCxnSpPr>
              <a:stCxn id="21" idx="6"/>
              <a:endCxn id="22" idx="2"/>
            </p:cNvCxnSpPr>
            <p:nvPr/>
          </p:nvCxnSpPr>
          <p:spPr>
            <a:xfrm>
              <a:off x="4210923" y="4568155"/>
              <a:ext cx="271871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F939F59F-D851-4441-9E2B-910CE0D30B4D}"/>
                </a:ext>
              </a:extLst>
            </p:cNvPr>
            <p:cNvCxnSpPr>
              <a:cxnSpLocks/>
              <a:stCxn id="22" idx="6"/>
              <a:endCxn id="18" idx="2"/>
            </p:cNvCxnSpPr>
            <p:nvPr/>
          </p:nvCxnSpPr>
          <p:spPr>
            <a:xfrm>
              <a:off x="5405272" y="4568155"/>
              <a:ext cx="262163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206A9105-3F75-0745-A956-EB17BA4D9C9F}"/>
                </a:ext>
              </a:extLst>
            </p:cNvPr>
            <p:cNvCxnSpPr>
              <a:cxnSpLocks/>
              <a:stCxn id="18" idx="6"/>
              <a:endCxn id="19" idx="2"/>
            </p:cNvCxnSpPr>
            <p:nvPr/>
          </p:nvCxnSpPr>
          <p:spPr>
            <a:xfrm>
              <a:off x="6581835" y="4568155"/>
              <a:ext cx="282814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76EEC8C3-FDCB-654A-B8B1-F842EEEF9F93}"/>
                </a:ext>
              </a:extLst>
            </p:cNvPr>
            <p:cNvCxnSpPr>
              <a:cxnSpLocks/>
              <a:stCxn id="19" idx="6"/>
              <a:endCxn id="20" idx="2"/>
            </p:cNvCxnSpPr>
            <p:nvPr/>
          </p:nvCxnSpPr>
          <p:spPr>
            <a:xfrm>
              <a:off x="7787127" y="4568155"/>
              <a:ext cx="269591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B053C91C-8FF3-2A41-A03F-4FE933DB8060}"/>
                </a:ext>
              </a:extLst>
            </p:cNvPr>
            <p:cNvCxnSpPr>
              <a:cxnSpLocks/>
              <a:endCxn id="21" idx="2"/>
            </p:cNvCxnSpPr>
            <p:nvPr/>
          </p:nvCxnSpPr>
          <p:spPr>
            <a:xfrm>
              <a:off x="2975792" y="4568155"/>
              <a:ext cx="312653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B5733FA3-61EB-9C4C-B620-778F089AD2EC}"/>
                </a:ext>
              </a:extLst>
            </p:cNvPr>
            <p:cNvCxnSpPr>
              <a:cxnSpLocks/>
              <a:stCxn id="20" idx="6"/>
            </p:cNvCxnSpPr>
            <p:nvPr/>
          </p:nvCxnSpPr>
          <p:spPr>
            <a:xfrm>
              <a:off x="8979196" y="4568155"/>
              <a:ext cx="269591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333626E-3E2E-864F-B9EB-973A2F3D7762}"/>
                  </a:ext>
                </a:extLst>
              </p:cNvPr>
              <p:cNvSpPr txBox="1"/>
              <p:nvPr/>
            </p:nvSpPr>
            <p:spPr>
              <a:xfrm>
                <a:off x="7967380" y="1172029"/>
                <a:ext cx="3872563" cy="2031325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de-DE" dirty="0"/>
                  <a:t>Ein DBN mit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𝑹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𝑽</m:t>
                    </m:r>
                    <m:r>
                      <a:rPr lang="de-DE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r>
                      <a:rPr lang="de-DE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𝑬</m:t>
                    </m:r>
                  </m:oMath>
                </a14:m>
                <a:r>
                  <a:rPr lang="de-DE" dirty="0"/>
                  <a:t> kann jederzeit in ein HMM umgewandelt werden: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b="0" dirty="0"/>
                  <a:t>Mit jedem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𝒗</m:t>
                    </m:r>
                    <m:r>
                      <a:rPr lang="de-DE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Val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</m:d>
                  </m:oMath>
                </a14:m>
                <a:r>
                  <a:rPr lang="de-DE" b="0" dirty="0"/>
                  <a:t> als abstrakten Wert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de-DE" b="0" dirty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Val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Val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</m:d>
                  </m:oMath>
                </a14:m>
                <a:endParaRPr lang="de-DE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/>
                  <a:t>Mit jedem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𝒆</m:t>
                    </m:r>
                    <m:r>
                      <a:rPr lang="de-DE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Val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</m:d>
                  </m:oMath>
                </a14:m>
                <a:r>
                  <a:rPr lang="de-DE" dirty="0"/>
                  <a:t> als abstrakten Wert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Val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Val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</m:d>
                  </m:oMath>
                </a14:m>
                <a:endParaRPr lang="de-DE" dirty="0"/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Val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Val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de-DE" dirty="0"/>
                  <a:t> entsprechend groß!</a:t>
                </a: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333626E-3E2E-864F-B9EB-973A2F3D77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380" y="1172029"/>
                <a:ext cx="3872563" cy="203132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6EA72DE3-9B62-6F41-9BDC-50FB422BEED5}"/>
              </a:ext>
            </a:extLst>
          </p:cNvPr>
          <p:cNvGrpSpPr/>
          <p:nvPr/>
        </p:nvGrpSpPr>
        <p:grpSpPr>
          <a:xfrm>
            <a:off x="8098585" y="4455897"/>
            <a:ext cx="1770752" cy="1161533"/>
            <a:chOff x="9731214" y="4360324"/>
            <a:chExt cx="1770752" cy="116153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9C8402B8-EA6F-3946-984C-D6737B4E631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731214" y="5106196"/>
                  <a:ext cx="1770752" cy="415661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𝑈𝑚𝑏𝑟𝑒𝑙𝑙𝑎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9C8402B8-EA6F-3946-984C-D6737B4E63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31214" y="5106196"/>
                  <a:ext cx="1770752" cy="415661"/>
                </a:xfrm>
                <a:prstGeom prst="ellipse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A1CEFAFE-9870-AA41-9860-CB9373E600B7}"/>
                </a:ext>
              </a:extLst>
            </p:cNvPr>
            <p:cNvCxnSpPr>
              <a:cxnSpLocks/>
              <a:stCxn id="39" idx="4"/>
              <a:endCxn id="37" idx="0"/>
            </p:cNvCxnSpPr>
            <p:nvPr/>
          </p:nvCxnSpPr>
          <p:spPr>
            <a:xfrm flipH="1">
              <a:off x="10616590" y="4775985"/>
              <a:ext cx="1" cy="33021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8F77AE91-B7C8-4E48-B0C1-CADECE0D643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0077268" y="4360324"/>
                  <a:ext cx="1078645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𝑅𝑎𝑖𝑛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8F77AE91-B7C8-4E48-B0C1-CADECE0D64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77268" y="4360324"/>
                  <a:ext cx="1078645" cy="415661"/>
                </a:xfrm>
                <a:prstGeom prst="ellipse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D95CAE05-4047-354A-9362-145131F976B1}"/>
                </a:ext>
              </a:extLst>
            </p:cNvPr>
            <p:cNvCxnSpPr>
              <a:cxnSpLocks/>
              <a:stCxn id="39" idx="6"/>
            </p:cNvCxnSpPr>
            <p:nvPr/>
          </p:nvCxnSpPr>
          <p:spPr>
            <a:xfrm flipV="1">
              <a:off x="11155913" y="4568154"/>
              <a:ext cx="328087" cy="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1" name="Table 40">
                <a:extLst>
                  <a:ext uri="{FF2B5EF4-FFF2-40B4-BE49-F238E27FC236}">
                    <a16:creationId xmlns:a16="http://schemas.microsoft.com/office/drawing/2014/main" id="{19610FC6-6A94-CE4F-AC4F-5E83BA48438D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10135961" y="5086512"/>
              <a:ext cx="1475740" cy="802005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1053">
                      <a:extLst>
                        <a:ext uri="{9D8B030D-6E8A-4147-A177-3AD203B41FA5}">
                          <a16:colId xmlns:a16="http://schemas.microsoft.com/office/drawing/2014/main" val="815487627"/>
                        </a:ext>
                      </a:extLst>
                    </a:gridCol>
                    <a:gridCol w="924687">
                      <a:extLst>
                        <a:ext uri="{9D8B030D-6E8A-4147-A177-3AD203B41FA5}">
                          <a16:colId xmlns:a16="http://schemas.microsoft.com/office/drawing/2014/main" val="765169473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100" b="0" i="1" smtClean="0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</m:sup>
                                </m:sSup>
                              </m:oMath>
                            </m:oMathPara>
                          </a14:m>
                          <a:endParaRPr lang="de-DE" sz="11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</m:e>
                                  <m:e>
                                    <m:sSup>
                                      <m:sSupPr>
                                        <m:ctrlP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de-DE" sz="1100" b="0" i="1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18705746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0.9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53552587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0.2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6743502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1" name="Table 40">
                <a:extLst>
                  <a:ext uri="{FF2B5EF4-FFF2-40B4-BE49-F238E27FC236}">
                    <a16:creationId xmlns:a16="http://schemas.microsoft.com/office/drawing/2014/main" id="{19610FC6-6A94-CE4F-AC4F-5E83BA48438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83162967"/>
                  </p:ext>
                </p:extLst>
              </p:nvPr>
            </p:nvGraphicFramePr>
            <p:xfrm>
              <a:off x="10135961" y="5086512"/>
              <a:ext cx="1475740" cy="802005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1053">
                      <a:extLst>
                        <a:ext uri="{9D8B030D-6E8A-4147-A177-3AD203B41FA5}">
                          <a16:colId xmlns:a16="http://schemas.microsoft.com/office/drawing/2014/main" val="815487627"/>
                        </a:ext>
                      </a:extLst>
                    </a:gridCol>
                    <a:gridCol w="924687">
                      <a:extLst>
                        <a:ext uri="{9D8B030D-6E8A-4147-A177-3AD203B41FA5}">
                          <a16:colId xmlns:a16="http://schemas.microsoft.com/office/drawing/2014/main" val="765169473"/>
                        </a:ext>
                      </a:extLst>
                    </a:gridCol>
                  </a:tblGrid>
                  <a:tr h="28384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7"/>
                          <a:stretch>
                            <a:fillRect l="-2273" t="-4348" r="-165909" b="-1826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7"/>
                          <a:stretch>
                            <a:fillRect l="-61644" t="-4348" b="-18260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18705746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7"/>
                          <a:stretch>
                            <a:fillRect l="-2273" t="-120000" r="-165909" b="-1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7"/>
                          <a:stretch>
                            <a:fillRect l="-61644" t="-120000" b="-11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53552587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7"/>
                          <a:stretch>
                            <a:fillRect l="-2273" t="-209524" r="-165909" b="-47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7"/>
                          <a:stretch>
                            <a:fillRect l="-61644" t="-209524" b="-476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6743502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2" name="Table 41">
                <a:extLst>
                  <a:ext uri="{FF2B5EF4-FFF2-40B4-BE49-F238E27FC236}">
                    <a16:creationId xmlns:a16="http://schemas.microsoft.com/office/drawing/2014/main" id="{80BA631A-D565-1145-9DD7-B8CF0821D5E8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10135961" y="4132810"/>
              <a:ext cx="1599628" cy="802005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1053">
                      <a:extLst>
                        <a:ext uri="{9D8B030D-6E8A-4147-A177-3AD203B41FA5}">
                          <a16:colId xmlns:a16="http://schemas.microsoft.com/office/drawing/2014/main" val="815487627"/>
                        </a:ext>
                      </a:extLst>
                    </a:gridCol>
                    <a:gridCol w="1048575">
                      <a:extLst>
                        <a:ext uri="{9D8B030D-6E8A-4147-A177-3AD203B41FA5}">
                          <a16:colId xmlns:a16="http://schemas.microsoft.com/office/drawing/2014/main" val="765169473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100" b="0" i="1" smtClean="0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e>
                                    </m:d>
                                  </m:sup>
                                </m:sSup>
                              </m:oMath>
                            </m:oMathPara>
                          </a14:m>
                          <a:endParaRPr lang="de-DE" sz="11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</m:e>
                                  <m:e>
                                    <m:sSup>
                                      <m:sSupPr>
                                        <m:ctrlP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  <m: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  <m:t>−1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de-DE" sz="1100" b="0" i="1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18705746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0.7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53552587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0.3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6743502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2" name="Table 41">
                <a:extLst>
                  <a:ext uri="{FF2B5EF4-FFF2-40B4-BE49-F238E27FC236}">
                    <a16:creationId xmlns:a16="http://schemas.microsoft.com/office/drawing/2014/main" id="{80BA631A-D565-1145-9DD7-B8CF0821D5E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68875250"/>
                  </p:ext>
                </p:extLst>
              </p:nvPr>
            </p:nvGraphicFramePr>
            <p:xfrm>
              <a:off x="10135961" y="4132810"/>
              <a:ext cx="1599628" cy="802005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1053">
                      <a:extLst>
                        <a:ext uri="{9D8B030D-6E8A-4147-A177-3AD203B41FA5}">
                          <a16:colId xmlns:a16="http://schemas.microsoft.com/office/drawing/2014/main" val="815487627"/>
                        </a:ext>
                      </a:extLst>
                    </a:gridCol>
                    <a:gridCol w="1048575">
                      <a:extLst>
                        <a:ext uri="{9D8B030D-6E8A-4147-A177-3AD203B41FA5}">
                          <a16:colId xmlns:a16="http://schemas.microsoft.com/office/drawing/2014/main" val="765169473"/>
                        </a:ext>
                      </a:extLst>
                    </a:gridCol>
                  </a:tblGrid>
                  <a:tr h="28384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8"/>
                          <a:stretch>
                            <a:fillRect l="-2273" t="-4348" r="-188636" b="-1782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8"/>
                          <a:stretch>
                            <a:fillRect l="-54217" t="-4348" b="-17826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18705746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8"/>
                          <a:stretch>
                            <a:fillRect l="-2273" t="-120000" r="-188636" b="-1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8"/>
                          <a:stretch>
                            <a:fillRect l="-54217" t="-120000" b="-10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53552587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8"/>
                          <a:stretch>
                            <a:fillRect l="-2273" t="-209524" r="-188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8"/>
                          <a:stretch>
                            <a:fillRect l="-54217" t="-20952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6743502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6" name="Table 45">
                <a:extLst>
                  <a:ext uri="{FF2B5EF4-FFF2-40B4-BE49-F238E27FC236}">
                    <a16:creationId xmlns:a16="http://schemas.microsoft.com/office/drawing/2014/main" id="{6EDB6E29-9FCA-AE4E-834F-0FD7736D2400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10135961" y="3438188"/>
              <a:ext cx="651955" cy="542925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51955">
                      <a:extLst>
                        <a:ext uri="{9D8B030D-6E8A-4147-A177-3AD203B41FA5}">
                          <a16:colId xmlns:a16="http://schemas.microsoft.com/office/drawing/2014/main" val="765169473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de-DE" sz="1100" b="0" i="1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18705746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0.5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5355258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6" name="Table 45">
                <a:extLst>
                  <a:ext uri="{FF2B5EF4-FFF2-40B4-BE49-F238E27FC236}">
                    <a16:creationId xmlns:a16="http://schemas.microsoft.com/office/drawing/2014/main" id="{6EDB6E29-9FCA-AE4E-834F-0FD7736D240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22673892"/>
                  </p:ext>
                </p:extLst>
              </p:nvPr>
            </p:nvGraphicFramePr>
            <p:xfrm>
              <a:off x="10135961" y="3438188"/>
              <a:ext cx="651955" cy="542925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51955">
                      <a:extLst>
                        <a:ext uri="{9D8B030D-6E8A-4147-A177-3AD203B41FA5}">
                          <a16:colId xmlns:a16="http://schemas.microsoft.com/office/drawing/2014/main" val="765169473"/>
                        </a:ext>
                      </a:extLst>
                    </a:gridCol>
                  </a:tblGrid>
                  <a:tr h="28384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9"/>
                          <a:stretch>
                            <a:fillRect l="-1923" t="-4348" b="-9130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18705746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9"/>
                          <a:stretch>
                            <a:fillRect l="-1923" t="-1142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5355258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72D57FDF-4E7B-BC44-AD27-394A36CA2C7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444639" y="3521441"/>
                <a:ext cx="1106145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𝑅𝑎𝑖𝑛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72D57FDF-4E7B-BC44-AD27-394A36CA2C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4639" y="3521441"/>
                <a:ext cx="1106145" cy="415661"/>
              </a:xfrm>
              <a:prstGeom prst="ellipse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F55B11A1-2B75-8B4A-9049-79A9E9A8A2D8}"/>
              </a:ext>
            </a:extLst>
          </p:cNvPr>
          <p:cNvCxnSpPr>
            <a:cxnSpLocks/>
            <a:stCxn id="47" idx="6"/>
          </p:cNvCxnSpPr>
          <p:nvPr/>
        </p:nvCxnSpPr>
        <p:spPr>
          <a:xfrm>
            <a:off x="9550784" y="3729272"/>
            <a:ext cx="300587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8782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47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644C9-AC46-2945-A2E7-8355B61C8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Filterungsanfrage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75E7A06-A31F-414B-B54F-1E874893412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e>
                      <m:e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 :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Verteilung über den Zustand der Umgebung ➝ Grundlage für Agent um rationale Entscheidung zu treffen</a:t>
                </a:r>
              </a:p>
              <a:p>
                <a:pPr lvl="1"/>
                <a:r>
                  <a:rPr lang="de-DE" dirty="0"/>
                  <a:t>Bei HMMs: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e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1 :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e>
                    </m:d>
                  </m:oMath>
                </a14:m>
                <a:endParaRPr lang="de-DE" dirty="0"/>
              </a:p>
              <a:p>
                <a:r>
                  <a:rPr lang="de-DE" dirty="0"/>
                  <a:t>Was passiert bei den Berechnungen?</a:t>
                </a:r>
              </a:p>
              <a:p>
                <a:pPr lvl="1"/>
                <a:r>
                  <a:rPr lang="de-DE" dirty="0"/>
                  <a:t>Gegeben den Ergebnissen der Filterung bis zum Zeitpunkt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de-DE" dirty="0"/>
                  <a:t>, Ergebnis für Zeitpunkt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de-DE" dirty="0"/>
                  <a:t> aus der neuen Evidenz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 berechnen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75E7A06-A31F-414B-B54F-1E874893412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1791" r="-154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7B57-3BDE-0543-9534-A5C1A482FDE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1E0DD6-BC0B-FC4B-BD6F-4830AAAEC5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6AB4B8-AC0E-234A-B0A3-795DF5F0B1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86</a:t>
            </a:fld>
            <a:r>
              <a:rPr lang="de-DE"/>
              <a:t> </a:t>
            </a:r>
            <a:endParaRPr lang="de-DE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A9526CA-ED85-AA42-BC68-FEFC027DEAC8}"/>
                  </a:ext>
                </a:extLst>
              </p:cNvPr>
              <p:cNvSpPr/>
              <p:nvPr/>
            </p:nvSpPr>
            <p:spPr>
              <a:xfrm>
                <a:off x="-704733" y="4257144"/>
                <a:ext cx="7831825" cy="14604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700" lvl="1">
                  <a:tabLst>
                    <a:tab pos="8440738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e>
                              </m:d>
                            </m:sup>
                          </m:sSup>
                        </m:e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0 :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e>
                              </m:d>
                            </m:sup>
                          </m:sSup>
                        </m:e>
                      </m:d>
                      <m:r>
                        <m:rPr>
                          <m:aln/>
                        </m:rP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e>
                              </m:d>
                            </m:sup>
                          </m:s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</a:rPr>
                                    <m:t>𝑽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sup>
                              </m:sSup>
                            </m:e>
                            <m:e>
                              <m:sSup>
                                <m:s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</a:rPr>
                                    <m:t>𝒆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0 :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+1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</m:e>
                      </m:d>
                    </m:oMath>
                    <m:oMath xmlns:m="http://schemas.openxmlformats.org/officeDocument/2006/math">
                      <m:r>
                        <m:rPr>
                          <m:aln/>
                        </m:rP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e>
                              </m:d>
                            </m:sup>
                          </m:sSup>
                        </m:e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0 :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sup>
                          </m:s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e>
                              </m:d>
                            </m:sup>
                          </m:sSup>
                        </m:e>
                      </m:d>
                    </m:oMath>
                    <m:oMath xmlns:m="http://schemas.openxmlformats.org/officeDocument/2006/math">
                      <m:r>
                        <m:rPr>
                          <m:aln/>
                        </m:rP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e>
                              </m:d>
                            </m:sup>
                          </m:sSup>
                        </m:e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e>
                              </m:d>
                            </m:sup>
                          </m:s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0 :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sup>
                          </m:sSup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e>
                              </m:d>
                            </m:sup>
                          </m:sSup>
                        </m:e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0 :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sup>
                          </m:sSup>
                        </m:e>
                      </m:d>
                    </m:oMath>
                    <m:oMath xmlns:m="http://schemas.openxmlformats.org/officeDocument/2006/math">
                      <m:r>
                        <m:rPr>
                          <m:aln/>
                        </m:rP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e>
                              </m:d>
                            </m:sup>
                          </m:sSup>
                        </m:e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e>
                              </m:d>
                            </m:sup>
                          </m:sSup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e>
                              </m:d>
                            </m:sup>
                          </m:sSup>
                        </m:e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0 :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sup>
                          </m:sSup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A9526CA-ED85-AA42-BC68-FEFC027DEA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04733" y="4257144"/>
                <a:ext cx="7831825" cy="14604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EB6B5F0-FC3C-3044-B7B8-0AB3C281D6D6}"/>
                  </a:ext>
                </a:extLst>
              </p:cNvPr>
              <p:cNvSpPr txBox="1"/>
              <p:nvPr/>
            </p:nvSpPr>
            <p:spPr>
              <a:xfrm>
                <a:off x="7127092" y="4257144"/>
                <a:ext cx="21218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/>
                  <a:t>(für eine Funktion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de-DE" dirty="0"/>
                  <a:t>)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EB6B5F0-FC3C-3044-B7B8-0AB3C281D6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7092" y="4257144"/>
                <a:ext cx="2121863" cy="369332"/>
              </a:xfrm>
              <a:prstGeom prst="rect">
                <a:avLst/>
              </a:prstGeom>
              <a:blipFill>
                <a:blip r:embed="rId4"/>
                <a:stretch>
                  <a:fillRect l="-1786" t="-3333" r="-1190" b="-26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FCA786E1-17BA-404B-B938-99DB85C9B207}"/>
              </a:ext>
            </a:extLst>
          </p:cNvPr>
          <p:cNvSpPr txBox="1"/>
          <p:nvPr/>
        </p:nvSpPr>
        <p:spPr>
          <a:xfrm>
            <a:off x="7127092" y="4651295"/>
            <a:ext cx="1928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(Evidenz aufteilen)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3AADD3-49BF-674A-9B72-122C4AC1A3F4}"/>
              </a:ext>
            </a:extLst>
          </p:cNvPr>
          <p:cNvSpPr txBox="1"/>
          <p:nvPr/>
        </p:nvSpPr>
        <p:spPr>
          <a:xfrm>
            <a:off x="7127092" y="4987344"/>
            <a:ext cx="2357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(durch </a:t>
            </a:r>
            <a:r>
              <a:rPr lang="de-DE" dirty="0" err="1"/>
              <a:t>Bayes</a:t>
            </a:r>
            <a:r>
              <a:rPr lang="de-DE" dirty="0"/>
              <a:t> Theorem)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C8D9B3-ADC9-7049-8749-8BCB9D3B8CAF}"/>
              </a:ext>
            </a:extLst>
          </p:cNvPr>
          <p:cNvSpPr txBox="1"/>
          <p:nvPr/>
        </p:nvSpPr>
        <p:spPr>
          <a:xfrm>
            <a:off x="7127092" y="5339206"/>
            <a:ext cx="2589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(durch Markov Annahme)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4B40B2-7AF4-F54D-AAE2-02D7D65270EC}"/>
              </a:ext>
            </a:extLst>
          </p:cNvPr>
          <p:cNvSpPr txBox="1"/>
          <p:nvPr/>
        </p:nvSpPr>
        <p:spPr>
          <a:xfrm>
            <a:off x="4798922" y="6090783"/>
            <a:ext cx="2274662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de-DE" dirty="0"/>
              <a:t>Ein-Schritt-Vorhersage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55466C-2F24-0F4B-8843-0143ED313A95}"/>
              </a:ext>
            </a:extLst>
          </p:cNvPr>
          <p:cNvSpPr txBox="1"/>
          <p:nvPr/>
        </p:nvSpPr>
        <p:spPr>
          <a:xfrm>
            <a:off x="2301927" y="5813784"/>
            <a:ext cx="2258119" cy="92333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dirty="0"/>
              <a:t>Aktualisierung der Ein-Schritt-Vorhersage mit Evidenz</a:t>
            </a:r>
          </a:p>
        </p:txBody>
      </p:sp>
      <p:sp>
        <p:nvSpPr>
          <p:cNvPr id="18" name="Right Brace 17">
            <a:extLst>
              <a:ext uri="{FF2B5EF4-FFF2-40B4-BE49-F238E27FC236}">
                <a16:creationId xmlns:a16="http://schemas.microsoft.com/office/drawing/2014/main" id="{699DA24D-3B1F-0B41-A390-00E0AEEE8829}"/>
              </a:ext>
            </a:extLst>
          </p:cNvPr>
          <p:cNvSpPr/>
          <p:nvPr/>
        </p:nvSpPr>
        <p:spPr>
          <a:xfrm rot="5400000">
            <a:off x="5186810" y="4951948"/>
            <a:ext cx="189944" cy="151850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944AD803-1E48-ED43-86E4-9AAAC156FA42}"/>
              </a:ext>
            </a:extLst>
          </p:cNvPr>
          <p:cNvSpPr/>
          <p:nvPr/>
        </p:nvSpPr>
        <p:spPr>
          <a:xfrm rot="5400000">
            <a:off x="3616637" y="4920010"/>
            <a:ext cx="192607" cy="157971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9E911F3-319A-5242-8ABC-702CF14A9C95}"/>
              </a:ext>
            </a:extLst>
          </p:cNvPr>
          <p:cNvCxnSpPr>
            <a:stCxn id="18" idx="1"/>
            <a:endCxn id="16" idx="0"/>
          </p:cNvCxnSpPr>
          <p:nvPr/>
        </p:nvCxnSpPr>
        <p:spPr>
          <a:xfrm>
            <a:off x="5281782" y="5806173"/>
            <a:ext cx="654471" cy="2846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7D2DEFF-FC92-5E49-9D48-D9F88CF31035}"/>
              </a:ext>
            </a:extLst>
          </p:cNvPr>
          <p:cNvGrpSpPr/>
          <p:nvPr/>
        </p:nvGrpSpPr>
        <p:grpSpPr>
          <a:xfrm>
            <a:off x="6851214" y="904868"/>
            <a:ext cx="4992786" cy="860283"/>
            <a:chOff x="2953469" y="4360324"/>
            <a:chExt cx="6218107" cy="10714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012153C3-F1C0-7C45-ADD9-283549E3BB9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667435" y="5106194"/>
                  <a:ext cx="717361" cy="323331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012153C3-F1C0-7C45-ADD9-283549E3BB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67435" y="5106194"/>
                  <a:ext cx="717361" cy="323331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6AA10F2A-B1C2-A44D-82F9-39CFBBCA7FF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868873" y="5108402"/>
                  <a:ext cx="712393" cy="323331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6AA10F2A-B1C2-A44D-82F9-39CFBBCA7F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68873" y="5108402"/>
                  <a:ext cx="712393" cy="323331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E2D30619-F871-414F-8C0D-334C97E5F85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056718" y="5106196"/>
                  <a:ext cx="712393" cy="323331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+2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E2D30619-F871-414F-8C0D-334C97E5F8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56718" y="5106196"/>
                  <a:ext cx="712393" cy="323331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C06A61DF-326F-C146-9C30-2704FF3FC7C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285978" y="5106196"/>
                  <a:ext cx="712393" cy="323331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C06A61DF-326F-C146-9C30-2704FF3FC7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85978" y="5106196"/>
                  <a:ext cx="712393" cy="323331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F0C0F437-1C0D-9C4D-AC37-8978A032CB5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484552" y="5106196"/>
                  <a:ext cx="712393" cy="323331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F0C0F437-1C0D-9C4D-AC37-8978A032CB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4552" y="5106196"/>
                  <a:ext cx="712393" cy="323331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2A68B6DE-22B2-0746-A453-BDF1E8B49203}"/>
                </a:ext>
              </a:extLst>
            </p:cNvPr>
            <p:cNvCxnSpPr>
              <a:cxnSpLocks/>
              <a:stCxn id="37" idx="4"/>
              <a:endCxn id="27" idx="0"/>
            </p:cNvCxnSpPr>
            <p:nvPr/>
          </p:nvCxnSpPr>
          <p:spPr>
            <a:xfrm flipH="1">
              <a:off x="4840749" y="4683655"/>
              <a:ext cx="317" cy="42254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194CB385-1AC5-234C-A270-2D859E6C46F0}"/>
                </a:ext>
              </a:extLst>
            </p:cNvPr>
            <p:cNvCxnSpPr>
              <a:cxnSpLocks/>
              <a:stCxn id="33" idx="4"/>
              <a:endCxn id="23" idx="0"/>
            </p:cNvCxnSpPr>
            <p:nvPr/>
          </p:nvCxnSpPr>
          <p:spPr>
            <a:xfrm>
              <a:off x="6026113" y="4683655"/>
              <a:ext cx="2" cy="422539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87D07785-CE67-294B-A186-F13E54AE30A3}"/>
                </a:ext>
              </a:extLst>
            </p:cNvPr>
            <p:cNvCxnSpPr>
              <a:cxnSpLocks/>
              <a:stCxn id="34" idx="4"/>
              <a:endCxn id="24" idx="0"/>
            </p:cNvCxnSpPr>
            <p:nvPr/>
          </p:nvCxnSpPr>
          <p:spPr>
            <a:xfrm>
              <a:off x="7222920" y="4683655"/>
              <a:ext cx="2150" cy="424747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1B315DD7-2E2B-E54A-BD59-1D6C451DE220}"/>
                </a:ext>
              </a:extLst>
            </p:cNvPr>
            <p:cNvCxnSpPr>
              <a:cxnSpLocks/>
              <a:stCxn id="35" idx="4"/>
              <a:endCxn id="25" idx="0"/>
            </p:cNvCxnSpPr>
            <p:nvPr/>
          </p:nvCxnSpPr>
          <p:spPr>
            <a:xfrm flipH="1">
              <a:off x="8412915" y="4683655"/>
              <a:ext cx="2074" cy="42254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1CF733A0-5E50-1843-9C39-26866FB6496F}"/>
                </a:ext>
              </a:extLst>
            </p:cNvPr>
            <p:cNvCxnSpPr>
              <a:cxnSpLocks/>
              <a:stCxn id="36" idx="4"/>
              <a:endCxn id="26" idx="0"/>
            </p:cNvCxnSpPr>
            <p:nvPr/>
          </p:nvCxnSpPr>
          <p:spPr>
            <a:xfrm flipH="1">
              <a:off x="3642175" y="4683655"/>
              <a:ext cx="4541" cy="42254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346C4225-FFDB-0444-AB7A-537E338C816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667432" y="4360324"/>
                  <a:ext cx="717361" cy="32333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346C4225-FFDB-0444-AB7A-537E338C81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67432" y="4360324"/>
                  <a:ext cx="717361" cy="323331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DCBFC5F0-287E-FE4D-8060-A1F47F954DF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864649" y="4360324"/>
                  <a:ext cx="716541" cy="32333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DCBFC5F0-287E-FE4D-8060-A1F47F954D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64649" y="4360324"/>
                  <a:ext cx="716541" cy="323331"/>
                </a:xfrm>
                <a:prstGeom prst="ellipse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44B696A7-0CB7-F44D-ADD0-388BB8125B1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056718" y="4360324"/>
                  <a:ext cx="716541" cy="32333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+2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44B696A7-0CB7-F44D-ADD0-388BB8125B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56718" y="4360324"/>
                  <a:ext cx="716541" cy="323331"/>
                </a:xfrm>
                <a:prstGeom prst="ellipse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939AAB40-2A29-3748-A282-8CB1434331D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288445" y="4360324"/>
                  <a:ext cx="716541" cy="32333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939AAB40-2A29-3748-A282-8CB1434331D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88445" y="4360324"/>
                  <a:ext cx="716541" cy="323331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2C027FDA-CC8C-354B-9E80-C88850B16E3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482795" y="4360324"/>
                  <a:ext cx="716541" cy="32333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2C027FDA-CC8C-354B-9E80-C88850B16E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2795" y="4360324"/>
                  <a:ext cx="716541" cy="323331"/>
                </a:xfrm>
                <a:prstGeom prst="ellipse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E713D2D2-19D9-F74C-B90D-983E227D34E3}"/>
                </a:ext>
              </a:extLst>
            </p:cNvPr>
            <p:cNvCxnSpPr>
              <a:stCxn id="36" idx="6"/>
              <a:endCxn id="37" idx="2"/>
            </p:cNvCxnSpPr>
            <p:nvPr/>
          </p:nvCxnSpPr>
          <p:spPr>
            <a:xfrm>
              <a:off x="4004986" y="4521990"/>
              <a:ext cx="477809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2DF4E771-D634-334C-913A-1D44F9165C60}"/>
                </a:ext>
              </a:extLst>
            </p:cNvPr>
            <p:cNvCxnSpPr>
              <a:cxnSpLocks/>
              <a:stCxn id="37" idx="6"/>
              <a:endCxn id="33" idx="2"/>
            </p:cNvCxnSpPr>
            <p:nvPr/>
          </p:nvCxnSpPr>
          <p:spPr>
            <a:xfrm>
              <a:off x="5199337" y="4521990"/>
              <a:ext cx="468095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AE3926FE-5B67-8A40-AD2C-52C463A7BEA6}"/>
                </a:ext>
              </a:extLst>
            </p:cNvPr>
            <p:cNvCxnSpPr>
              <a:cxnSpLocks/>
              <a:stCxn id="33" idx="6"/>
              <a:endCxn id="34" idx="2"/>
            </p:cNvCxnSpPr>
            <p:nvPr/>
          </p:nvCxnSpPr>
          <p:spPr>
            <a:xfrm>
              <a:off x="6384793" y="4521990"/>
              <a:ext cx="479856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CD3A8732-3CED-B547-977E-A4987082AC75}"/>
                </a:ext>
              </a:extLst>
            </p:cNvPr>
            <p:cNvCxnSpPr>
              <a:cxnSpLocks/>
              <a:stCxn id="34" idx="6"/>
              <a:endCxn id="35" idx="2"/>
            </p:cNvCxnSpPr>
            <p:nvPr/>
          </p:nvCxnSpPr>
          <p:spPr>
            <a:xfrm>
              <a:off x="7581190" y="4521990"/>
              <a:ext cx="475528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67BA1C06-2384-1943-B1DA-7F06DEB52623}"/>
                </a:ext>
              </a:extLst>
            </p:cNvPr>
            <p:cNvCxnSpPr>
              <a:cxnSpLocks/>
              <a:endCxn id="36" idx="2"/>
            </p:cNvCxnSpPr>
            <p:nvPr/>
          </p:nvCxnSpPr>
          <p:spPr>
            <a:xfrm>
              <a:off x="2953469" y="4521990"/>
              <a:ext cx="334976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D086B919-CE76-B24A-A047-92E46250CE43}"/>
                </a:ext>
              </a:extLst>
            </p:cNvPr>
            <p:cNvCxnSpPr>
              <a:cxnSpLocks/>
              <a:stCxn id="35" idx="6"/>
            </p:cNvCxnSpPr>
            <p:nvPr/>
          </p:nvCxnSpPr>
          <p:spPr>
            <a:xfrm flipV="1">
              <a:off x="8773259" y="4521989"/>
              <a:ext cx="398317" cy="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71757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  <p:bldP spid="14" grpId="0"/>
      <p:bldP spid="16" grpId="0" animBg="1"/>
      <p:bldP spid="17" grpId="0" animBg="1"/>
      <p:bldP spid="18" grpId="0" animBg="1"/>
      <p:bldP spid="19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644C9-AC46-2945-A2E7-8355B61C8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Filterungsanfrage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75E7A06-A31F-414B-B54F-1E874893412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Was passiert bei den Berechnungen?</a:t>
                </a:r>
              </a:p>
              <a:p>
                <a:pPr lvl="1"/>
                <a:r>
                  <a:rPr lang="de-DE" dirty="0"/>
                  <a:t>Gegeben den Ergebnissen der Filterung bis zum Zeitpunkt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de-DE" dirty="0"/>
                  <a:t>, Ergebnis für Zeitpunkt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de-DE" dirty="0"/>
                  <a:t> aus der neuen Evidenz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 berechnen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75E7A06-A31F-414B-B54F-1E874893412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687" r="-154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7B57-3BDE-0543-9534-A5C1A482FDE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1E0DD6-BC0B-FC4B-BD6F-4830AAAEC5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6AB4B8-AC0E-234A-B0A3-795DF5F0B1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87</a:t>
            </a:fld>
            <a:r>
              <a:rPr lang="de-DE"/>
              <a:t> </a:t>
            </a:r>
            <a:endParaRPr lang="de-DE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A9526CA-ED85-AA42-BC68-FEFC027DEAC8}"/>
                  </a:ext>
                </a:extLst>
              </p:cNvPr>
              <p:cNvSpPr/>
              <p:nvPr/>
            </p:nvSpPr>
            <p:spPr>
              <a:xfrm>
                <a:off x="104727" y="2737019"/>
                <a:ext cx="7831825" cy="19180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700" lvl="1">
                  <a:tabLst>
                    <a:tab pos="8440738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e>
                              </m:d>
                            </m:sup>
                          </m:sSup>
                        </m:e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0 :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e>
                              </m:d>
                            </m:sup>
                          </m:sSup>
                        </m:e>
                      </m:d>
                      <m:r>
                        <m:rPr>
                          <m:aln/>
                        </m:rP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e>
                              </m:d>
                            </m:sup>
                          </m:sSup>
                        </m:e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e>
                              </m:d>
                            </m:sup>
                          </m:sSup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e>
                              </m:d>
                            </m:sup>
                          </m:sSup>
                        </m:e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0 :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sup>
                          </m:sSup>
                        </m:e>
                      </m:d>
                    </m:oMath>
                    <m:oMath xmlns:m="http://schemas.openxmlformats.org/officeDocument/2006/math">
                      <m:r>
                        <m:rPr>
                          <m:aln/>
                        </m:rP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e>
                              </m:d>
                            </m:sup>
                          </m:sSup>
                        </m:e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e>
                              </m:d>
                            </m:sup>
                          </m:sSup>
                        </m:e>
                      </m:d>
                      <m:nary>
                        <m:naryPr>
                          <m:chr m:val="∑"/>
                          <m:supHide m:val="on"/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 smtClean="0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sup>
                          </m:sSup>
                          <m:r>
                            <m:rPr>
                              <m:brk m:alnAt="7"/>
                            </m:r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m:rPr>
                              <m:sty m:val="p"/>
                              <m:brk m:alnAt="7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V</m:t>
                          </m:r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al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brk m:alnAt="7"/>
                                    </m:rPr>
                                    <a:rPr lang="de-DE" b="1" i="1" smtClean="0">
                                      <a:latin typeface="Cambria Math" panose="02040503050406030204" pitchFamily="18" charset="0"/>
                                    </a:rPr>
                                    <m:t>𝑽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</m:sub>
                        <m:sup/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</a:rPr>
                                    <m:t>𝑽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+1</m:t>
                                      </m:r>
                                    </m:e>
                                  </m:d>
                                </m:sup>
                              </m:sSup>
                            </m:e>
                            <m:e>
                              <m:sSup>
                                <m:s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sup>
                              </m:s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</a:rPr>
                                    <m:t>𝒆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0 :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sup>
                              </m:sSup>
                            </m:e>
                            <m:e>
                              <m:sSup>
                                <m:s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</a:rPr>
                                    <m:t>𝒆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0 :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</m:e>
                      </m:nary>
                    </m:oMath>
                    <m:oMath xmlns:m="http://schemas.openxmlformats.org/officeDocument/2006/math">
                      <m:r>
                        <m:rPr>
                          <m:aln/>
                        </m:rP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e>
                              </m:d>
                            </m:sup>
                          </m:sSup>
                        </m:e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e>
                              </m:d>
                            </m:sup>
                          </m:sSup>
                        </m:e>
                      </m:d>
                      <m:nary>
                        <m:naryPr>
                          <m:chr m:val="∑"/>
                          <m:supHide m:val="on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sup>
                          </m:sSup>
                          <m:r>
                            <m:rPr>
                              <m:brk m:alnAt="7"/>
                            </m:r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m:rPr>
                              <m:sty m:val="p"/>
                              <m:brk m:alnAt="7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V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al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brk m:alnAt="7"/>
                                    </m:rPr>
                                    <a:rPr lang="de-DE" b="1" i="1">
                                      <a:latin typeface="Cambria Math" panose="02040503050406030204" pitchFamily="18" charset="0"/>
                                    </a:rPr>
                                    <m:t>𝑽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</m:sub>
                        <m:sup/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</a:rPr>
                                    <m:t>𝑽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+1</m:t>
                                      </m:r>
                                    </m:e>
                                  </m:d>
                                </m:sup>
                              </m:sSup>
                            </m:e>
                            <m:e>
                              <m:sSup>
                                <m:s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sup>
                              </m:sSup>
                            </m:e>
                            <m:e>
                              <m:sSup>
                                <m:s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</a:rPr>
                                    <m:t>𝒆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0 :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A9526CA-ED85-AA42-BC68-FEFC027DEA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27" y="2737019"/>
                <a:ext cx="7831825" cy="1918026"/>
              </a:xfrm>
              <a:prstGeom prst="rect">
                <a:avLst/>
              </a:prstGeom>
              <a:blipFill>
                <a:blip r:embed="rId3"/>
                <a:stretch>
                  <a:fillRect t="-33113" r="-12298" b="-6357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64B40B2-7AF4-F54D-AAE2-02D7D65270EC}"/>
                  </a:ext>
                </a:extLst>
              </p:cNvPr>
              <p:cNvSpPr txBox="1"/>
              <p:nvPr/>
            </p:nvSpPr>
            <p:spPr>
              <a:xfrm>
                <a:off x="7102026" y="4685054"/>
                <a:ext cx="3774110" cy="669992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de-DE" dirty="0"/>
                  <a:t>Filterungsergebnis bis zum Zeitpunkt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de-DE" dirty="0"/>
              </a:p>
              <a:p>
                <a:pPr algn="ctr"/>
                <a:r>
                  <a:rPr lang="de-DE" dirty="0"/>
                  <a:t>= Vorwärtsnachricht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64B40B2-7AF4-F54D-AAE2-02D7D65270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2026" y="4685054"/>
                <a:ext cx="3774110" cy="66999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D955466C-2F24-0F4B-8843-0143ED313A95}"/>
              </a:ext>
            </a:extLst>
          </p:cNvPr>
          <p:cNvSpPr txBox="1"/>
          <p:nvPr/>
        </p:nvSpPr>
        <p:spPr>
          <a:xfrm>
            <a:off x="5141919" y="4681746"/>
            <a:ext cx="185034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dirty="0"/>
              <a:t>Übergangsmodell</a:t>
            </a:r>
          </a:p>
        </p:txBody>
      </p:sp>
      <p:sp>
        <p:nvSpPr>
          <p:cNvPr id="18" name="Right Brace 17">
            <a:extLst>
              <a:ext uri="{FF2B5EF4-FFF2-40B4-BE49-F238E27FC236}">
                <a16:creationId xmlns:a16="http://schemas.microsoft.com/office/drawing/2014/main" id="{699DA24D-3B1F-0B41-A390-00E0AEEE8829}"/>
              </a:ext>
            </a:extLst>
          </p:cNvPr>
          <p:cNvSpPr/>
          <p:nvPr/>
        </p:nvSpPr>
        <p:spPr>
          <a:xfrm rot="5400000">
            <a:off x="7557883" y="3688318"/>
            <a:ext cx="216720" cy="130657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944AD803-1E48-ED43-86E4-9AAAC156FA42}"/>
              </a:ext>
            </a:extLst>
          </p:cNvPr>
          <p:cNvSpPr/>
          <p:nvPr/>
        </p:nvSpPr>
        <p:spPr>
          <a:xfrm rot="5400000">
            <a:off x="6244509" y="3670001"/>
            <a:ext cx="205198" cy="133169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9E911F3-319A-5242-8ABC-702CF14A9C95}"/>
              </a:ext>
            </a:extLst>
          </p:cNvPr>
          <p:cNvCxnSpPr>
            <a:cxnSpLocks/>
            <a:stCxn id="18" idx="1"/>
            <a:endCxn id="16" idx="0"/>
          </p:cNvCxnSpPr>
          <p:nvPr/>
        </p:nvCxnSpPr>
        <p:spPr>
          <a:xfrm>
            <a:off x="7666243" y="4449967"/>
            <a:ext cx="1322838" cy="2350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C80C473-43E7-514B-A459-2126C0AC4026}"/>
              </a:ext>
            </a:extLst>
          </p:cNvPr>
          <p:cNvSpPr txBox="1"/>
          <p:nvPr/>
        </p:nvSpPr>
        <p:spPr>
          <a:xfrm>
            <a:off x="9015842" y="3958887"/>
            <a:ext cx="2589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(durch Markov Annahme)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B0AA675-7FAB-9848-B2BB-089035F9A060}"/>
                  </a:ext>
                </a:extLst>
              </p:cNvPr>
              <p:cNvSpPr txBox="1"/>
              <p:nvPr/>
            </p:nvSpPr>
            <p:spPr>
              <a:xfrm>
                <a:off x="9015842" y="3190831"/>
                <a:ext cx="2501903" cy="3879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/>
                  <a:t>(Konditionieren auf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brk m:alnAt="7"/>
                          </m:rPr>
                          <a:rPr lang="de-DE" b="1" i="1"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)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B0AA675-7FAB-9848-B2BB-089035F9A0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5842" y="3190831"/>
                <a:ext cx="2501903" cy="387927"/>
              </a:xfrm>
              <a:prstGeom prst="rect">
                <a:avLst/>
              </a:prstGeom>
              <a:blipFill>
                <a:blip r:embed="rId5"/>
                <a:stretch>
                  <a:fillRect l="-1515" r="-1010" b="-1875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EC79494-4CAD-0247-B1C9-7C9CEF0B2100}"/>
              </a:ext>
            </a:extLst>
          </p:cNvPr>
          <p:cNvCxnSpPr>
            <a:cxnSpLocks/>
            <a:stCxn id="19" idx="1"/>
            <a:endCxn id="17" idx="0"/>
          </p:cNvCxnSpPr>
          <p:nvPr/>
        </p:nvCxnSpPr>
        <p:spPr>
          <a:xfrm flipH="1">
            <a:off x="6067093" y="4438446"/>
            <a:ext cx="280015" cy="2433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5AB95AF-F304-C343-B8BA-E58B4DFEBCBD}"/>
              </a:ext>
            </a:extLst>
          </p:cNvPr>
          <p:cNvGrpSpPr/>
          <p:nvPr/>
        </p:nvGrpSpPr>
        <p:grpSpPr>
          <a:xfrm>
            <a:off x="6851214" y="904868"/>
            <a:ext cx="4992786" cy="860283"/>
            <a:chOff x="2953469" y="4360324"/>
            <a:chExt cx="6218107" cy="10714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9569BB76-CF85-4D4E-97E8-B0B43DA463E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667435" y="5106194"/>
                  <a:ext cx="717361" cy="323331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9569BB76-CF85-4D4E-97E8-B0B43DA463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67435" y="5106194"/>
                  <a:ext cx="717361" cy="323331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D361F81C-F612-E04C-8CE2-E7C4A59F454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868873" y="5108402"/>
                  <a:ext cx="712393" cy="323331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D361F81C-F612-E04C-8CE2-E7C4A59F45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68873" y="5108402"/>
                  <a:ext cx="712393" cy="323331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3D2CF228-E196-0844-95AE-E45CA7900B6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056718" y="5106196"/>
                  <a:ext cx="712393" cy="323331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+2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3D2CF228-E196-0844-95AE-E45CA7900B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56718" y="5106196"/>
                  <a:ext cx="712393" cy="323331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ACF81273-7191-634F-BCE2-B908DF9AB405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285978" y="5106196"/>
                  <a:ext cx="712393" cy="323331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ACF81273-7191-634F-BCE2-B908DF9AB40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85978" y="5106196"/>
                  <a:ext cx="712393" cy="323331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09EBAB12-7A61-BF4B-8AC1-933C92F572E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484552" y="5106196"/>
                  <a:ext cx="712393" cy="323331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09EBAB12-7A61-BF4B-8AC1-933C92F572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4552" y="5106196"/>
                  <a:ext cx="712393" cy="323331"/>
                </a:xfrm>
                <a:prstGeom prst="ellipse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ED6BA7BF-B6A0-D041-870D-13FC4875AA97}"/>
                </a:ext>
              </a:extLst>
            </p:cNvPr>
            <p:cNvCxnSpPr>
              <a:cxnSpLocks/>
              <a:stCxn id="42" idx="4"/>
              <a:endCxn id="32" idx="0"/>
            </p:cNvCxnSpPr>
            <p:nvPr/>
          </p:nvCxnSpPr>
          <p:spPr>
            <a:xfrm flipH="1">
              <a:off x="4840749" y="4683655"/>
              <a:ext cx="317" cy="42254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854B9C05-AEF3-C449-BC56-322BF68663EC}"/>
                </a:ext>
              </a:extLst>
            </p:cNvPr>
            <p:cNvCxnSpPr>
              <a:cxnSpLocks/>
              <a:stCxn id="38" idx="4"/>
              <a:endCxn id="28" idx="0"/>
            </p:cNvCxnSpPr>
            <p:nvPr/>
          </p:nvCxnSpPr>
          <p:spPr>
            <a:xfrm>
              <a:off x="6026113" y="4683655"/>
              <a:ext cx="2" cy="422539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45B18561-905F-0746-9410-5A3099B4E557}"/>
                </a:ext>
              </a:extLst>
            </p:cNvPr>
            <p:cNvCxnSpPr>
              <a:cxnSpLocks/>
              <a:stCxn id="39" idx="4"/>
              <a:endCxn id="29" idx="0"/>
            </p:cNvCxnSpPr>
            <p:nvPr/>
          </p:nvCxnSpPr>
          <p:spPr>
            <a:xfrm>
              <a:off x="7222920" y="4683655"/>
              <a:ext cx="2150" cy="424747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96114530-1256-0241-B788-AAAF51B0280A}"/>
                </a:ext>
              </a:extLst>
            </p:cNvPr>
            <p:cNvCxnSpPr>
              <a:cxnSpLocks/>
              <a:stCxn id="40" idx="4"/>
              <a:endCxn id="30" idx="0"/>
            </p:cNvCxnSpPr>
            <p:nvPr/>
          </p:nvCxnSpPr>
          <p:spPr>
            <a:xfrm flipH="1">
              <a:off x="8412915" y="4683655"/>
              <a:ext cx="2074" cy="42254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E6371EDB-A45C-C94F-B825-C61098DBD783}"/>
                </a:ext>
              </a:extLst>
            </p:cNvPr>
            <p:cNvCxnSpPr>
              <a:cxnSpLocks/>
              <a:stCxn id="41" idx="4"/>
              <a:endCxn id="31" idx="0"/>
            </p:cNvCxnSpPr>
            <p:nvPr/>
          </p:nvCxnSpPr>
          <p:spPr>
            <a:xfrm flipH="1">
              <a:off x="3642175" y="4683655"/>
              <a:ext cx="4541" cy="42254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A8D05050-DD58-5A47-944C-341C81508C1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667432" y="4360324"/>
                  <a:ext cx="717361" cy="32333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A8D05050-DD58-5A47-944C-341C81508C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67432" y="4360324"/>
                  <a:ext cx="717361" cy="323331"/>
                </a:xfrm>
                <a:prstGeom prst="ellipse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FE05ED29-0726-6245-966B-DE1A94628FC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864649" y="4360324"/>
                  <a:ext cx="716541" cy="32333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FE05ED29-0726-6245-966B-DE1A94628F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64649" y="4360324"/>
                  <a:ext cx="716541" cy="323331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364CC2E6-E833-BF4C-A4FC-31413FC1683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056718" y="4360324"/>
                  <a:ext cx="716541" cy="32333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+2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364CC2E6-E833-BF4C-A4FC-31413FC168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56718" y="4360324"/>
                  <a:ext cx="716541" cy="323331"/>
                </a:xfrm>
                <a:prstGeom prst="ellipse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E35216C2-244D-274F-9631-638FAD96614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288445" y="4360324"/>
                  <a:ext cx="716541" cy="32333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E35216C2-244D-274F-9631-638FAD9661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88445" y="4360324"/>
                  <a:ext cx="716541" cy="323331"/>
                </a:xfrm>
                <a:prstGeom prst="ellipse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B80B1AE3-B95B-ED4E-BC26-A3907A9F4A9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482795" y="4360324"/>
                  <a:ext cx="716541" cy="32333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B80B1AE3-B95B-ED4E-BC26-A3907A9F4A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2795" y="4360324"/>
                  <a:ext cx="716541" cy="323331"/>
                </a:xfrm>
                <a:prstGeom prst="ellipse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7021B1BF-3DF9-9448-8E81-80CA51418FBF}"/>
                </a:ext>
              </a:extLst>
            </p:cNvPr>
            <p:cNvCxnSpPr>
              <a:stCxn id="41" idx="6"/>
              <a:endCxn id="42" idx="2"/>
            </p:cNvCxnSpPr>
            <p:nvPr/>
          </p:nvCxnSpPr>
          <p:spPr>
            <a:xfrm>
              <a:off x="4004986" y="4521990"/>
              <a:ext cx="477809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ECA8D47E-A2DC-0F4D-ACA9-F260C702421F}"/>
                </a:ext>
              </a:extLst>
            </p:cNvPr>
            <p:cNvCxnSpPr>
              <a:cxnSpLocks/>
              <a:stCxn id="42" idx="6"/>
              <a:endCxn id="38" idx="2"/>
            </p:cNvCxnSpPr>
            <p:nvPr/>
          </p:nvCxnSpPr>
          <p:spPr>
            <a:xfrm>
              <a:off x="5199337" y="4521990"/>
              <a:ext cx="468095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F878B671-FDD1-FD45-91FA-D21CBE4D75B8}"/>
                </a:ext>
              </a:extLst>
            </p:cNvPr>
            <p:cNvCxnSpPr>
              <a:cxnSpLocks/>
              <a:stCxn id="38" idx="6"/>
              <a:endCxn id="39" idx="2"/>
            </p:cNvCxnSpPr>
            <p:nvPr/>
          </p:nvCxnSpPr>
          <p:spPr>
            <a:xfrm>
              <a:off x="6384793" y="4521990"/>
              <a:ext cx="479856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C5640431-A52F-1541-8100-D115CB760FD3}"/>
                </a:ext>
              </a:extLst>
            </p:cNvPr>
            <p:cNvCxnSpPr>
              <a:cxnSpLocks/>
              <a:stCxn id="39" idx="6"/>
              <a:endCxn id="40" idx="2"/>
            </p:cNvCxnSpPr>
            <p:nvPr/>
          </p:nvCxnSpPr>
          <p:spPr>
            <a:xfrm>
              <a:off x="7581190" y="4521990"/>
              <a:ext cx="475528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08ED8A2A-F078-A944-AE9A-70949DE1A0FD}"/>
                </a:ext>
              </a:extLst>
            </p:cNvPr>
            <p:cNvCxnSpPr>
              <a:cxnSpLocks/>
              <a:endCxn id="41" idx="2"/>
            </p:cNvCxnSpPr>
            <p:nvPr/>
          </p:nvCxnSpPr>
          <p:spPr>
            <a:xfrm>
              <a:off x="2953469" y="4521990"/>
              <a:ext cx="334976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0AE8B1DF-316B-434D-8A6C-8EE552DE1D00}"/>
                </a:ext>
              </a:extLst>
            </p:cNvPr>
            <p:cNvCxnSpPr>
              <a:cxnSpLocks/>
              <a:stCxn id="40" idx="6"/>
            </p:cNvCxnSpPr>
            <p:nvPr/>
          </p:nvCxnSpPr>
          <p:spPr>
            <a:xfrm flipV="1">
              <a:off x="8773259" y="4521989"/>
              <a:ext cx="398317" cy="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0E209E22-0E12-1841-89D0-8FF1FE9F5D68}"/>
                  </a:ext>
                </a:extLst>
              </p:cNvPr>
              <p:cNvSpPr txBox="1"/>
              <p:nvPr/>
            </p:nvSpPr>
            <p:spPr>
              <a:xfrm>
                <a:off x="298732" y="5005394"/>
                <a:ext cx="2763257" cy="705771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pPr algn="ctr"/>
                <a:r>
                  <a:rPr lang="de-DE" dirty="0"/>
                  <a:t>Vorwärtsnachricht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</m:sup>
                    </m:sSup>
                  </m:oMath>
                </a14:m>
                <a:br>
                  <a:rPr lang="de-DE" b="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de-DE" b="0" i="0" cap="small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Forward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sup>
                          </m:sSup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+1</m:t>
                                  </m:r>
                                </m:e>
                              </m:d>
                            </m:sup>
                          </m:sSup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0E209E22-0E12-1841-89D0-8FF1FE9F5D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732" y="5005394"/>
                <a:ext cx="2763257" cy="705771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Right Brace 50">
            <a:extLst>
              <a:ext uri="{FF2B5EF4-FFF2-40B4-BE49-F238E27FC236}">
                <a16:creationId xmlns:a16="http://schemas.microsoft.com/office/drawing/2014/main" id="{E8A47391-6A41-5347-A0EE-514210B436FF}"/>
              </a:ext>
            </a:extLst>
          </p:cNvPr>
          <p:cNvSpPr/>
          <p:nvPr/>
        </p:nvSpPr>
        <p:spPr>
          <a:xfrm rot="5400000">
            <a:off x="1670904" y="2288426"/>
            <a:ext cx="165159" cy="175871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A9BA98DA-EC23-0D41-9DCD-11A588F38F6F}"/>
              </a:ext>
            </a:extLst>
          </p:cNvPr>
          <p:cNvCxnSpPr>
            <a:cxnSpLocks/>
            <a:stCxn id="51" idx="1"/>
            <a:endCxn id="50" idx="0"/>
          </p:cNvCxnSpPr>
          <p:nvPr/>
        </p:nvCxnSpPr>
        <p:spPr>
          <a:xfrm flipH="1">
            <a:off x="1680361" y="3250362"/>
            <a:ext cx="73122" cy="1755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1116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50" grpId="0" animBg="1"/>
      <p:bldP spid="51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313DF-C3AB-CD4B-925D-2EE819C9A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ACE819-1F56-BF44-8388-1EEC894272F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Tag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de-DE" dirty="0"/>
                  <a:t>: Regenschirm beobachtet ➝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p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Vorhersage von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de-DE" dirty="0"/>
                  <a:t> nach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de-DE" dirty="0"/>
                  <a:t> ist: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brk m:alnAt="7"/>
                              </m:rP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Val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sub>
                      <m:sup/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sup>
                            </m:sSup>
                          </m:e>
                          <m:e>
                            <m:sSup>
                              <m:sSup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</m:nary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Aktualisieren mit der Evidenz von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de-DE" dirty="0"/>
                  <a:t> ergibt: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</m:e>
                      <m:e>
                        <m:sSup>
                          <m:sSup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</m:e>
                      <m:e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</m:e>
                    </m:d>
                    <m:r>
                      <a:rPr lang="de-DE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</m:e>
                    </m:d>
                  </m:oMath>
                </a14:m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ACE819-1F56-BF44-8388-1EEC894272F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358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FE3B7C-1E7D-0443-86E7-3F6DAFBE286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AF6B4C-67CA-1F4D-B301-13B4726326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1D197-45AF-5D49-B64A-167BF49AB2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88</a:t>
            </a:fld>
            <a:r>
              <a:rPr lang="de-DE"/>
              <a:t> </a:t>
            </a:r>
            <a:endParaRPr lang="de-DE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8" name="Table 47">
                <a:extLst>
                  <a:ext uri="{FF2B5EF4-FFF2-40B4-BE49-F238E27FC236}">
                    <a16:creationId xmlns:a16="http://schemas.microsoft.com/office/drawing/2014/main" id="{73962DDF-DA6E-9649-B7AC-D6526D497B0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51364481"/>
                  </p:ext>
                </p:extLst>
              </p:nvPr>
            </p:nvGraphicFramePr>
            <p:xfrm>
              <a:off x="10135961" y="5086512"/>
              <a:ext cx="1475740" cy="802005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1053">
                      <a:extLst>
                        <a:ext uri="{9D8B030D-6E8A-4147-A177-3AD203B41FA5}">
                          <a16:colId xmlns:a16="http://schemas.microsoft.com/office/drawing/2014/main" val="815487627"/>
                        </a:ext>
                      </a:extLst>
                    </a:gridCol>
                    <a:gridCol w="924687">
                      <a:extLst>
                        <a:ext uri="{9D8B030D-6E8A-4147-A177-3AD203B41FA5}">
                          <a16:colId xmlns:a16="http://schemas.microsoft.com/office/drawing/2014/main" val="765169473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100" b="0" i="1" smtClean="0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</m:sup>
                                </m:sSup>
                              </m:oMath>
                            </m:oMathPara>
                          </a14:m>
                          <a:endParaRPr lang="de-DE" sz="11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</m:e>
                                  <m:e>
                                    <m:sSup>
                                      <m:sSupPr>
                                        <m:ctrlP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de-DE" sz="1100" b="0" i="1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18705746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0.9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53552587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0.2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6743502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8" name="Table 47">
                <a:extLst>
                  <a:ext uri="{FF2B5EF4-FFF2-40B4-BE49-F238E27FC236}">
                    <a16:creationId xmlns:a16="http://schemas.microsoft.com/office/drawing/2014/main" id="{73962DDF-DA6E-9649-B7AC-D6526D497B0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51364481"/>
                  </p:ext>
                </p:extLst>
              </p:nvPr>
            </p:nvGraphicFramePr>
            <p:xfrm>
              <a:off x="10135961" y="5086512"/>
              <a:ext cx="1475740" cy="802005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1053">
                      <a:extLst>
                        <a:ext uri="{9D8B030D-6E8A-4147-A177-3AD203B41FA5}">
                          <a16:colId xmlns:a16="http://schemas.microsoft.com/office/drawing/2014/main" val="815487627"/>
                        </a:ext>
                      </a:extLst>
                    </a:gridCol>
                    <a:gridCol w="924687">
                      <a:extLst>
                        <a:ext uri="{9D8B030D-6E8A-4147-A177-3AD203B41FA5}">
                          <a16:colId xmlns:a16="http://schemas.microsoft.com/office/drawing/2014/main" val="765169473"/>
                        </a:ext>
                      </a:extLst>
                    </a:gridCol>
                  </a:tblGrid>
                  <a:tr h="28384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6"/>
                          <a:stretch>
                            <a:fillRect l="-2273" t="-4348" r="-165909" b="-1826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6"/>
                          <a:stretch>
                            <a:fillRect l="-61644" t="-4348" b="-18260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18705746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6"/>
                          <a:stretch>
                            <a:fillRect l="-2273" t="-120000" r="-165909" b="-1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6"/>
                          <a:stretch>
                            <a:fillRect l="-61644" t="-120000" b="-11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53552587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6"/>
                          <a:stretch>
                            <a:fillRect l="-2273" t="-209524" r="-165909" b="-47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6"/>
                          <a:stretch>
                            <a:fillRect l="-61644" t="-209524" b="-476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6743502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9" name="Table 48">
                <a:extLst>
                  <a:ext uri="{FF2B5EF4-FFF2-40B4-BE49-F238E27FC236}">
                    <a16:creationId xmlns:a16="http://schemas.microsoft.com/office/drawing/2014/main" id="{7F6EFEEA-411C-C940-962A-C0B10B1E59A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58013615"/>
                  </p:ext>
                </p:extLst>
              </p:nvPr>
            </p:nvGraphicFramePr>
            <p:xfrm>
              <a:off x="10135961" y="4132810"/>
              <a:ext cx="1599628" cy="802005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1053">
                      <a:extLst>
                        <a:ext uri="{9D8B030D-6E8A-4147-A177-3AD203B41FA5}">
                          <a16:colId xmlns:a16="http://schemas.microsoft.com/office/drawing/2014/main" val="815487627"/>
                        </a:ext>
                      </a:extLst>
                    </a:gridCol>
                    <a:gridCol w="1048575">
                      <a:extLst>
                        <a:ext uri="{9D8B030D-6E8A-4147-A177-3AD203B41FA5}">
                          <a16:colId xmlns:a16="http://schemas.microsoft.com/office/drawing/2014/main" val="765169473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100" b="0" i="1" smtClean="0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e>
                                    </m:d>
                                  </m:sup>
                                </m:sSup>
                              </m:oMath>
                            </m:oMathPara>
                          </a14:m>
                          <a:endParaRPr lang="de-DE" sz="11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</m:e>
                                  <m:e>
                                    <m:sSup>
                                      <m:sSupPr>
                                        <m:ctrlP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  <m: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  <m:t>−1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de-DE" sz="1100" b="0" i="1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18705746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0.7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53552587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0.3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6743502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9" name="Table 48">
                <a:extLst>
                  <a:ext uri="{FF2B5EF4-FFF2-40B4-BE49-F238E27FC236}">
                    <a16:creationId xmlns:a16="http://schemas.microsoft.com/office/drawing/2014/main" id="{7F6EFEEA-411C-C940-962A-C0B10B1E59A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58013615"/>
                  </p:ext>
                </p:extLst>
              </p:nvPr>
            </p:nvGraphicFramePr>
            <p:xfrm>
              <a:off x="10135961" y="4132810"/>
              <a:ext cx="1599628" cy="802005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1053">
                      <a:extLst>
                        <a:ext uri="{9D8B030D-6E8A-4147-A177-3AD203B41FA5}">
                          <a16:colId xmlns:a16="http://schemas.microsoft.com/office/drawing/2014/main" val="815487627"/>
                        </a:ext>
                      </a:extLst>
                    </a:gridCol>
                    <a:gridCol w="1048575">
                      <a:extLst>
                        <a:ext uri="{9D8B030D-6E8A-4147-A177-3AD203B41FA5}">
                          <a16:colId xmlns:a16="http://schemas.microsoft.com/office/drawing/2014/main" val="765169473"/>
                        </a:ext>
                      </a:extLst>
                    </a:gridCol>
                  </a:tblGrid>
                  <a:tr h="28384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7"/>
                          <a:stretch>
                            <a:fillRect l="-2273" t="-4348" r="-188636" b="-1782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7"/>
                          <a:stretch>
                            <a:fillRect l="-54217" t="-4348" b="-17826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18705746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7"/>
                          <a:stretch>
                            <a:fillRect l="-2273" t="-120000" r="-188636" b="-1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7"/>
                          <a:stretch>
                            <a:fillRect l="-54217" t="-120000" b="-10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53552587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7"/>
                          <a:stretch>
                            <a:fillRect l="-2273" t="-209524" r="-188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7"/>
                          <a:stretch>
                            <a:fillRect l="-54217" t="-20952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6743502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88CD8729-7BA9-B243-93C7-0F8FD88CF85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93568" y="5405464"/>
                <a:ext cx="617361" cy="415661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88CD8729-7BA9-B243-93C7-0F8FD88CF8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3568" y="5405464"/>
                <a:ext cx="617361" cy="415661"/>
              </a:xfrm>
              <a:prstGeom prst="ellipse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95278696-6C69-764F-BB9B-A27C7848EA17}"/>
              </a:ext>
            </a:extLst>
          </p:cNvPr>
          <p:cNvCxnSpPr>
            <a:cxnSpLocks/>
          </p:cNvCxnSpPr>
          <p:nvPr/>
        </p:nvCxnSpPr>
        <p:spPr>
          <a:xfrm>
            <a:off x="4802248" y="5075252"/>
            <a:ext cx="0" cy="330212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4E21E8D3-B573-E249-969E-65905CFE9D6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88445" y="4659591"/>
                <a:ext cx="638909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4E21E8D3-B573-E249-969E-65905CFE9D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8445" y="4659591"/>
                <a:ext cx="638909" cy="415661"/>
              </a:xfrm>
              <a:prstGeom prst="ellipse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D5DB7FE0-DD19-084C-902B-39DF2D5D76C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82794" y="4659591"/>
                <a:ext cx="638909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D5DB7FE0-DD19-084C-902B-39DF2D5D76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2794" y="4659591"/>
                <a:ext cx="638909" cy="415661"/>
              </a:xfrm>
              <a:prstGeom prst="ellipse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C9659D35-156B-B24F-A47C-AC795FC4E779}"/>
              </a:ext>
            </a:extLst>
          </p:cNvPr>
          <p:cNvCxnSpPr>
            <a:stCxn id="53" idx="6"/>
            <a:endCxn id="54" idx="2"/>
          </p:cNvCxnSpPr>
          <p:nvPr/>
        </p:nvCxnSpPr>
        <p:spPr>
          <a:xfrm>
            <a:off x="3927354" y="4867422"/>
            <a:ext cx="555440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0ABBF3C-D54C-3140-BFA9-C32C291CED7C}"/>
                  </a:ext>
                </a:extLst>
              </p:cNvPr>
              <p:cNvSpPr txBox="1"/>
              <p:nvPr/>
            </p:nvSpPr>
            <p:spPr>
              <a:xfrm>
                <a:off x="3221469" y="4013260"/>
                <a:ext cx="79861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0.500</m:t>
                      </m:r>
                    </m:oMath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0.500</m:t>
                      </m:r>
                    </m:oMath>
                  </m:oMathPara>
                </a14:m>
                <a:endParaRPr lang="de-DE" b="0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0ABBF3C-D54C-3140-BFA9-C32C291CED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1469" y="4013260"/>
                <a:ext cx="798617" cy="646331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5E705AD2-B306-3E49-8295-C25FB06398DE}"/>
                  </a:ext>
                </a:extLst>
              </p:cNvPr>
              <p:cNvSpPr txBox="1"/>
              <p:nvPr/>
            </p:nvSpPr>
            <p:spPr>
              <a:xfrm>
                <a:off x="2459802" y="4013260"/>
                <a:ext cx="78925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𝑡𝑟𝑢𝑒</m:t>
                      </m:r>
                    </m:oMath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𝑓𝑎𝑙𝑠𝑒</m:t>
                      </m:r>
                    </m:oMath>
                  </m:oMathPara>
                </a14:m>
                <a:endParaRPr lang="de-DE" b="0" dirty="0"/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5E705AD2-B306-3E49-8295-C25FB06398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9802" y="4013260"/>
                <a:ext cx="789255" cy="646331"/>
              </a:xfrm>
              <a:prstGeom prst="rect">
                <a:avLst/>
              </a:prstGeom>
              <a:blipFill>
                <a:blip r:embed="rId24"/>
                <a:stretch>
                  <a:fillRect l="-1587" b="-769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D7F0F818-DDFA-9D41-84F2-D28EDAA8483C}"/>
                  </a:ext>
                </a:extLst>
              </p:cNvPr>
              <p:cNvSpPr txBox="1"/>
              <p:nvPr/>
            </p:nvSpPr>
            <p:spPr>
              <a:xfrm>
                <a:off x="4415818" y="4011897"/>
                <a:ext cx="79861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0.818</m:t>
                      </m:r>
                    </m:oMath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0.182</m:t>
                      </m:r>
                    </m:oMath>
                  </m:oMathPara>
                </a14:m>
                <a:endParaRPr lang="de-DE" b="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D7F0F818-DDFA-9D41-84F2-D28EDAA848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5818" y="4011897"/>
                <a:ext cx="798617" cy="646331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A852B92C-7CD0-D14A-BD28-D2E1B96D22A0}"/>
                  </a:ext>
                </a:extLst>
              </p:cNvPr>
              <p:cNvSpPr txBox="1"/>
              <p:nvPr/>
            </p:nvSpPr>
            <p:spPr>
              <a:xfrm>
                <a:off x="4415818" y="3156144"/>
                <a:ext cx="79861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0.500</m:t>
                      </m:r>
                    </m:oMath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0.500</m:t>
                      </m:r>
                    </m:oMath>
                  </m:oMathPara>
                </a14:m>
                <a:endParaRPr lang="de-DE" b="0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A852B92C-7CD0-D14A-BD28-D2E1B96D22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5818" y="3156144"/>
                <a:ext cx="798617" cy="646331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0B14B0D7-7E7B-3B4C-B902-E4685AE2C71D}"/>
              </a:ext>
            </a:extLst>
          </p:cNvPr>
          <p:cNvCxnSpPr>
            <a:stCxn id="51" idx="3"/>
            <a:endCxn id="65" idx="1"/>
          </p:cNvCxnSpPr>
          <p:nvPr/>
        </p:nvCxnSpPr>
        <p:spPr>
          <a:xfrm flipV="1">
            <a:off x="4020086" y="3479310"/>
            <a:ext cx="395732" cy="8571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2DF54976-4B81-5B4B-A797-FBE2D0450756}"/>
              </a:ext>
            </a:extLst>
          </p:cNvPr>
          <p:cNvCxnSpPr>
            <a:cxnSpLocks/>
            <a:stCxn id="65" idx="2"/>
            <a:endCxn id="64" idx="0"/>
          </p:cNvCxnSpPr>
          <p:nvPr/>
        </p:nvCxnSpPr>
        <p:spPr>
          <a:xfrm>
            <a:off x="4815127" y="3802475"/>
            <a:ext cx="0" cy="2094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98A8452A-265C-5147-9AF9-9D10AF55FB00}"/>
              </a:ext>
            </a:extLst>
          </p:cNvPr>
          <p:cNvSpPr/>
          <p:nvPr/>
        </p:nvSpPr>
        <p:spPr>
          <a:xfrm>
            <a:off x="10728101" y="5075252"/>
            <a:ext cx="883600" cy="830662"/>
          </a:xfrm>
          <a:prstGeom prst="rect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8" name="Table 27">
                <a:extLst>
                  <a:ext uri="{FF2B5EF4-FFF2-40B4-BE49-F238E27FC236}">
                    <a16:creationId xmlns:a16="http://schemas.microsoft.com/office/drawing/2014/main" id="{D88D8942-8DDF-1443-8E0F-403BAB5C15A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35893258"/>
                  </p:ext>
                </p:extLst>
              </p:nvPr>
            </p:nvGraphicFramePr>
            <p:xfrm>
              <a:off x="10135961" y="3438188"/>
              <a:ext cx="651955" cy="542925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51955">
                      <a:extLst>
                        <a:ext uri="{9D8B030D-6E8A-4147-A177-3AD203B41FA5}">
                          <a16:colId xmlns:a16="http://schemas.microsoft.com/office/drawing/2014/main" val="765169473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de-DE" sz="1100" b="0" i="1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18705746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0.5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5355258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8" name="Table 27">
                <a:extLst>
                  <a:ext uri="{FF2B5EF4-FFF2-40B4-BE49-F238E27FC236}">
                    <a16:creationId xmlns:a16="http://schemas.microsoft.com/office/drawing/2014/main" id="{D88D8942-8DDF-1443-8E0F-403BAB5C15A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35893258"/>
                  </p:ext>
                </p:extLst>
              </p:nvPr>
            </p:nvGraphicFramePr>
            <p:xfrm>
              <a:off x="10135961" y="3438188"/>
              <a:ext cx="651955" cy="542925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51955">
                      <a:extLst>
                        <a:ext uri="{9D8B030D-6E8A-4147-A177-3AD203B41FA5}">
                          <a16:colId xmlns:a16="http://schemas.microsoft.com/office/drawing/2014/main" val="765169473"/>
                        </a:ext>
                      </a:extLst>
                    </a:gridCol>
                  </a:tblGrid>
                  <a:tr h="28384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7"/>
                          <a:stretch>
                            <a:fillRect l="-1923" t="-4348" b="-9130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18705746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7"/>
                          <a:stretch>
                            <a:fillRect l="-1923" t="-1142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53552587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207690B5-5630-4F4A-85BD-4967C715298A}"/>
              </a:ext>
            </a:extLst>
          </p:cNvPr>
          <p:cNvGrpSpPr/>
          <p:nvPr/>
        </p:nvGrpSpPr>
        <p:grpSpPr>
          <a:xfrm>
            <a:off x="8098585" y="4455897"/>
            <a:ext cx="1770752" cy="1161533"/>
            <a:chOff x="9731214" y="4360324"/>
            <a:chExt cx="1770752" cy="116153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A0FBE8CE-8071-0B44-8DC9-C937AF3D56C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731214" y="5106196"/>
                  <a:ext cx="1770752" cy="415661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𝑈𝑚𝑏𝑟𝑒𝑙𝑙𝑎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9C8402B8-EA6F-3946-984C-D6737B4E63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31214" y="5106196"/>
                  <a:ext cx="1770752" cy="415661"/>
                </a:xfrm>
                <a:prstGeom prst="ellipse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6195F236-DE23-C44D-817A-C4DA2A0959B3}"/>
                </a:ext>
              </a:extLst>
            </p:cNvPr>
            <p:cNvCxnSpPr>
              <a:cxnSpLocks/>
              <a:stCxn id="32" idx="4"/>
              <a:endCxn id="30" idx="0"/>
            </p:cNvCxnSpPr>
            <p:nvPr/>
          </p:nvCxnSpPr>
          <p:spPr>
            <a:xfrm flipH="1">
              <a:off x="10616590" y="4775985"/>
              <a:ext cx="1" cy="33021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667A6C1E-B012-4D40-A979-7B3C261F05C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0077268" y="4360324"/>
                  <a:ext cx="1078645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𝑅𝑎𝑖𝑛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8F77AE91-B7C8-4E48-B0C1-CADECE0D64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77268" y="4360324"/>
                  <a:ext cx="1078645" cy="415661"/>
                </a:xfrm>
                <a:prstGeom prst="ellipse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7AD4CB38-7778-7246-9518-FA7646CE53F0}"/>
                </a:ext>
              </a:extLst>
            </p:cNvPr>
            <p:cNvCxnSpPr>
              <a:cxnSpLocks/>
              <a:stCxn id="32" idx="6"/>
            </p:cNvCxnSpPr>
            <p:nvPr/>
          </p:nvCxnSpPr>
          <p:spPr>
            <a:xfrm flipV="1">
              <a:off x="11155913" y="4568154"/>
              <a:ext cx="328087" cy="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895B4C3-0801-0D46-A07E-6D7DA6243B6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444639" y="3521441"/>
                <a:ext cx="1106145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𝑅𝑎𝑖𝑛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895B4C3-0801-0D46-A07E-6D7DA6243B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4639" y="3521441"/>
                <a:ext cx="1106145" cy="415661"/>
              </a:xfrm>
              <a:prstGeom prst="ellipse">
                <a:avLst/>
              </a:prstGeom>
              <a:blipFill>
                <a:blip r:embed="rId2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C7131C8-F11A-EB44-B204-52314DCEF63A}"/>
              </a:ext>
            </a:extLst>
          </p:cNvPr>
          <p:cNvCxnSpPr>
            <a:cxnSpLocks/>
            <a:stCxn id="34" idx="6"/>
          </p:cNvCxnSpPr>
          <p:nvPr/>
        </p:nvCxnSpPr>
        <p:spPr>
          <a:xfrm>
            <a:off x="9550784" y="3729272"/>
            <a:ext cx="300587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274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7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313DF-C3AB-CD4B-925D-2EE819C9A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ACE819-1F56-BF44-8388-1EEC894272F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Tag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de-DE" dirty="0"/>
                  <a:t>: Regenschirm beobachtet ➝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sup>
                    </m:sSup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Vorhersage von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de-DE" dirty="0"/>
                  <a:t> nach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de-DE" dirty="0"/>
                  <a:t> ist: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</m:e>
                      <m:e>
                        <m:sSup>
                          <m:sSupPr>
                            <m:ctrlPr>
                              <a:rPr lang="de-DE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brk m:alnAt="7"/>
                              </m:rP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Val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sub>
                      <m:sup/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d>
                              </m:sup>
                            </m:sSup>
                          </m:e>
                          <m:e>
                            <m:sSup>
                              <m:sSup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sup>
                            </m:sSup>
                          </m:e>
                          <m:e>
                            <m:sSup>
                              <m:sSupPr>
                                <m:ctrlP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</m:nary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Aktualisieren mit der Evidenz von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de-DE" dirty="0"/>
                  <a:t> ergibt: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</m:e>
                      <m:e>
                        <m:sSup>
                          <m:sSup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1 :2</m:t>
                                </m:r>
                              </m:e>
                            </m:d>
                          </m:sup>
                        </m:sSup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</m:e>
                      <m:e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</m:e>
                    </m:d>
                    <m:r>
                      <a:rPr lang="de-DE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</m:e>
                      <m:e>
                        <m:sSup>
                          <m:sSupPr>
                            <m:ctrlPr>
                              <a:rPr lang="de-DE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</m:e>
                    </m:d>
                  </m:oMath>
                </a14:m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ACE819-1F56-BF44-8388-1EEC894272F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358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FE3B7C-1E7D-0443-86E7-3F6DAFBE286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AF6B4C-67CA-1F4D-B301-13B4726326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1D197-45AF-5D49-B64A-167BF49AB2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89</a:t>
            </a:fld>
            <a:r>
              <a:rPr lang="de-DE"/>
              <a:t> </a:t>
            </a:r>
            <a:endParaRPr lang="de-DE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8" name="Table 47">
                <a:extLst>
                  <a:ext uri="{FF2B5EF4-FFF2-40B4-BE49-F238E27FC236}">
                    <a16:creationId xmlns:a16="http://schemas.microsoft.com/office/drawing/2014/main" id="{73962DDF-DA6E-9649-B7AC-D6526D497B0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53645800"/>
                  </p:ext>
                </p:extLst>
              </p:nvPr>
            </p:nvGraphicFramePr>
            <p:xfrm>
              <a:off x="10135961" y="5086512"/>
              <a:ext cx="1475740" cy="802005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1053">
                      <a:extLst>
                        <a:ext uri="{9D8B030D-6E8A-4147-A177-3AD203B41FA5}">
                          <a16:colId xmlns:a16="http://schemas.microsoft.com/office/drawing/2014/main" val="815487627"/>
                        </a:ext>
                      </a:extLst>
                    </a:gridCol>
                    <a:gridCol w="924687">
                      <a:extLst>
                        <a:ext uri="{9D8B030D-6E8A-4147-A177-3AD203B41FA5}">
                          <a16:colId xmlns:a16="http://schemas.microsoft.com/office/drawing/2014/main" val="765169473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100" b="0" i="1" smtClean="0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</m:sup>
                                </m:sSup>
                              </m:oMath>
                            </m:oMathPara>
                          </a14:m>
                          <a:endParaRPr lang="de-DE" sz="11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</m:e>
                                  <m:e>
                                    <m:sSup>
                                      <m:sSupPr>
                                        <m:ctrlP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de-DE" sz="1100" b="0" i="1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18705746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0.9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53552587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0.2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6743502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8" name="Table 47">
                <a:extLst>
                  <a:ext uri="{FF2B5EF4-FFF2-40B4-BE49-F238E27FC236}">
                    <a16:creationId xmlns:a16="http://schemas.microsoft.com/office/drawing/2014/main" id="{73962DDF-DA6E-9649-B7AC-D6526D497B0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53645800"/>
                  </p:ext>
                </p:extLst>
              </p:nvPr>
            </p:nvGraphicFramePr>
            <p:xfrm>
              <a:off x="10135961" y="5086512"/>
              <a:ext cx="1475740" cy="802005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1053">
                      <a:extLst>
                        <a:ext uri="{9D8B030D-6E8A-4147-A177-3AD203B41FA5}">
                          <a16:colId xmlns:a16="http://schemas.microsoft.com/office/drawing/2014/main" val="815487627"/>
                        </a:ext>
                      </a:extLst>
                    </a:gridCol>
                    <a:gridCol w="924687">
                      <a:extLst>
                        <a:ext uri="{9D8B030D-6E8A-4147-A177-3AD203B41FA5}">
                          <a16:colId xmlns:a16="http://schemas.microsoft.com/office/drawing/2014/main" val="765169473"/>
                        </a:ext>
                      </a:extLst>
                    </a:gridCol>
                  </a:tblGrid>
                  <a:tr h="28384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6"/>
                          <a:stretch>
                            <a:fillRect l="-2273" t="-4348" r="-165909" b="-1826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6"/>
                          <a:stretch>
                            <a:fillRect l="-61644" t="-4348" b="-18260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18705746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6"/>
                          <a:stretch>
                            <a:fillRect l="-2273" t="-120000" r="-165909" b="-1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6"/>
                          <a:stretch>
                            <a:fillRect l="-61644" t="-120000" b="-11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53552587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6"/>
                          <a:stretch>
                            <a:fillRect l="-2273" t="-209524" r="-165909" b="-47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6"/>
                          <a:stretch>
                            <a:fillRect l="-61644" t="-209524" b="-476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6743502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9" name="Table 48">
                <a:extLst>
                  <a:ext uri="{FF2B5EF4-FFF2-40B4-BE49-F238E27FC236}">
                    <a16:creationId xmlns:a16="http://schemas.microsoft.com/office/drawing/2014/main" id="{7F6EFEEA-411C-C940-962A-C0B10B1E59A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5723085"/>
                  </p:ext>
                </p:extLst>
              </p:nvPr>
            </p:nvGraphicFramePr>
            <p:xfrm>
              <a:off x="10135961" y="4132810"/>
              <a:ext cx="1599628" cy="802005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1053">
                      <a:extLst>
                        <a:ext uri="{9D8B030D-6E8A-4147-A177-3AD203B41FA5}">
                          <a16:colId xmlns:a16="http://schemas.microsoft.com/office/drawing/2014/main" val="815487627"/>
                        </a:ext>
                      </a:extLst>
                    </a:gridCol>
                    <a:gridCol w="1048575">
                      <a:extLst>
                        <a:ext uri="{9D8B030D-6E8A-4147-A177-3AD203B41FA5}">
                          <a16:colId xmlns:a16="http://schemas.microsoft.com/office/drawing/2014/main" val="765169473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100" b="0" i="1" smtClean="0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e>
                                    </m:d>
                                  </m:sup>
                                </m:sSup>
                              </m:oMath>
                            </m:oMathPara>
                          </a14:m>
                          <a:endParaRPr lang="de-DE" sz="11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</m:e>
                                  <m:e>
                                    <m:sSup>
                                      <m:sSupPr>
                                        <m:ctrlP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  <m: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  <m:t>−1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de-DE" sz="1100" b="0" i="1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18705746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0.7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53552587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0.3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6743502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9" name="Table 48">
                <a:extLst>
                  <a:ext uri="{FF2B5EF4-FFF2-40B4-BE49-F238E27FC236}">
                    <a16:creationId xmlns:a16="http://schemas.microsoft.com/office/drawing/2014/main" id="{7F6EFEEA-411C-C940-962A-C0B10B1E59A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5723085"/>
                  </p:ext>
                </p:extLst>
              </p:nvPr>
            </p:nvGraphicFramePr>
            <p:xfrm>
              <a:off x="10135961" y="4132810"/>
              <a:ext cx="1599628" cy="802005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1053">
                      <a:extLst>
                        <a:ext uri="{9D8B030D-6E8A-4147-A177-3AD203B41FA5}">
                          <a16:colId xmlns:a16="http://schemas.microsoft.com/office/drawing/2014/main" val="815487627"/>
                        </a:ext>
                      </a:extLst>
                    </a:gridCol>
                    <a:gridCol w="1048575">
                      <a:extLst>
                        <a:ext uri="{9D8B030D-6E8A-4147-A177-3AD203B41FA5}">
                          <a16:colId xmlns:a16="http://schemas.microsoft.com/office/drawing/2014/main" val="765169473"/>
                        </a:ext>
                      </a:extLst>
                    </a:gridCol>
                  </a:tblGrid>
                  <a:tr h="28384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7"/>
                          <a:stretch>
                            <a:fillRect l="-2273" t="-4348" r="-188636" b="-1782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7"/>
                          <a:stretch>
                            <a:fillRect l="-54217" t="-4348" b="-17826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18705746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7"/>
                          <a:stretch>
                            <a:fillRect l="-2273" t="-120000" r="-188636" b="-1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7"/>
                          <a:stretch>
                            <a:fillRect l="-54217" t="-120000" b="-10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53552587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7"/>
                          <a:stretch>
                            <a:fillRect l="-2273" t="-209524" r="-188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7"/>
                          <a:stretch>
                            <a:fillRect l="-54217" t="-20952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6743502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A99685F-2CD2-F443-9858-939F3819383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678209" y="5405464"/>
                <a:ext cx="617361" cy="415661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A99685F-2CD2-F443-9858-939F381938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8209" y="5405464"/>
                <a:ext cx="617361" cy="415661"/>
              </a:xfrm>
              <a:prstGeom prst="ellipse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88CD8729-7BA9-B243-93C7-0F8FD88CF85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93568" y="5405464"/>
                <a:ext cx="617361" cy="415661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88CD8729-7BA9-B243-93C7-0F8FD88CF8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3568" y="5405464"/>
                <a:ext cx="617361" cy="415661"/>
              </a:xfrm>
              <a:prstGeom prst="ellipse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95278696-6C69-764F-BB9B-A27C7848EA17}"/>
              </a:ext>
            </a:extLst>
          </p:cNvPr>
          <p:cNvCxnSpPr>
            <a:cxnSpLocks/>
          </p:cNvCxnSpPr>
          <p:nvPr/>
        </p:nvCxnSpPr>
        <p:spPr>
          <a:xfrm>
            <a:off x="4802248" y="5075252"/>
            <a:ext cx="0" cy="330212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5FDCDF45-AD01-1C45-8E58-14DC762E3BA6}"/>
              </a:ext>
            </a:extLst>
          </p:cNvPr>
          <p:cNvCxnSpPr>
            <a:cxnSpLocks/>
            <a:stCxn id="52" idx="4"/>
            <a:endCxn id="41" idx="0"/>
          </p:cNvCxnSpPr>
          <p:nvPr/>
        </p:nvCxnSpPr>
        <p:spPr>
          <a:xfrm>
            <a:off x="5986890" y="5075252"/>
            <a:ext cx="0" cy="330212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9B29BF95-F122-5144-B5FD-683EE81EDC7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667435" y="4659591"/>
                <a:ext cx="638909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9B29BF95-F122-5144-B5FD-683EE81EDC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7435" y="4659591"/>
                <a:ext cx="638909" cy="415661"/>
              </a:xfrm>
              <a:prstGeom prst="ellipse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4E21E8D3-B573-E249-969E-65905CFE9D6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88445" y="4659591"/>
                <a:ext cx="638909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4E21E8D3-B573-E249-969E-65905CFE9D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8445" y="4659591"/>
                <a:ext cx="638909" cy="415661"/>
              </a:xfrm>
              <a:prstGeom prst="ellipse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D5DB7FE0-DD19-084C-902B-39DF2D5D76C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82794" y="4659591"/>
                <a:ext cx="638909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D5DB7FE0-DD19-084C-902B-39DF2D5D76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2794" y="4659591"/>
                <a:ext cx="638909" cy="415661"/>
              </a:xfrm>
              <a:prstGeom prst="ellipse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C9659D35-156B-B24F-A47C-AC795FC4E779}"/>
              </a:ext>
            </a:extLst>
          </p:cNvPr>
          <p:cNvCxnSpPr>
            <a:stCxn id="53" idx="6"/>
            <a:endCxn id="54" idx="2"/>
          </p:cNvCxnSpPr>
          <p:nvPr/>
        </p:nvCxnSpPr>
        <p:spPr>
          <a:xfrm>
            <a:off x="3927354" y="4867422"/>
            <a:ext cx="555440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EE65E7E9-EED1-BC42-95FE-D094A7BB5250}"/>
              </a:ext>
            </a:extLst>
          </p:cNvPr>
          <p:cNvCxnSpPr>
            <a:cxnSpLocks/>
            <a:stCxn id="54" idx="6"/>
            <a:endCxn id="52" idx="2"/>
          </p:cNvCxnSpPr>
          <p:nvPr/>
        </p:nvCxnSpPr>
        <p:spPr>
          <a:xfrm>
            <a:off x="5121703" y="4867422"/>
            <a:ext cx="545732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0B229DA-500C-5447-BF24-88ED530C1DEA}"/>
                  </a:ext>
                </a:extLst>
              </p:cNvPr>
              <p:cNvSpPr txBox="1"/>
              <p:nvPr/>
            </p:nvSpPr>
            <p:spPr>
              <a:xfrm>
                <a:off x="3221469" y="4013260"/>
                <a:ext cx="79861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0.500</m:t>
                      </m:r>
                    </m:oMath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0.500</m:t>
                      </m:r>
                    </m:oMath>
                  </m:oMathPara>
                </a14:m>
                <a:endParaRPr lang="de-DE" b="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0B229DA-500C-5447-BF24-88ED530C1D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1469" y="4013260"/>
                <a:ext cx="798617" cy="646331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AC08B1A-210D-4B49-9E11-DB5DAACB1DBB}"/>
                  </a:ext>
                </a:extLst>
              </p:cNvPr>
              <p:cNvSpPr txBox="1"/>
              <p:nvPr/>
            </p:nvSpPr>
            <p:spPr>
              <a:xfrm>
                <a:off x="2459802" y="4013260"/>
                <a:ext cx="78925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𝑡𝑟𝑢𝑒</m:t>
                      </m:r>
                    </m:oMath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𝑓𝑎𝑙𝑠𝑒</m:t>
                      </m:r>
                    </m:oMath>
                  </m:oMathPara>
                </a14:m>
                <a:endParaRPr lang="de-DE" b="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AC08B1A-210D-4B49-9E11-DB5DAACB1D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9802" y="4013260"/>
                <a:ext cx="789255" cy="646331"/>
              </a:xfrm>
              <a:prstGeom prst="rect">
                <a:avLst/>
              </a:prstGeom>
              <a:blipFill>
                <a:blip r:embed="rId24"/>
                <a:stretch>
                  <a:fillRect l="-1587" b="-769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C9038D9-1116-474A-B6BA-9D965E519FF1}"/>
                  </a:ext>
                </a:extLst>
              </p:cNvPr>
              <p:cNvSpPr txBox="1"/>
              <p:nvPr/>
            </p:nvSpPr>
            <p:spPr>
              <a:xfrm>
                <a:off x="4415818" y="4011897"/>
                <a:ext cx="79861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0.818</m:t>
                      </m:r>
                    </m:oMath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0.182</m:t>
                      </m:r>
                    </m:oMath>
                  </m:oMathPara>
                </a14:m>
                <a:endParaRPr lang="de-DE" b="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C9038D9-1116-474A-B6BA-9D965E519F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5818" y="4011897"/>
                <a:ext cx="798617" cy="646331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AAB2478-FCAA-4548-B1A6-488F86BEB777}"/>
                  </a:ext>
                </a:extLst>
              </p:cNvPr>
              <p:cNvSpPr txBox="1"/>
              <p:nvPr/>
            </p:nvSpPr>
            <p:spPr>
              <a:xfrm>
                <a:off x="4415818" y="3156144"/>
                <a:ext cx="79861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0.500</m:t>
                      </m:r>
                    </m:oMath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0.500</m:t>
                      </m:r>
                    </m:oMath>
                  </m:oMathPara>
                </a14:m>
                <a:endParaRPr lang="de-DE" b="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AAB2478-FCAA-4548-B1A6-488F86BEB7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5818" y="3156144"/>
                <a:ext cx="798617" cy="646331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74EE9C3-EFDE-F146-9EC1-8A914CB95505}"/>
              </a:ext>
            </a:extLst>
          </p:cNvPr>
          <p:cNvCxnSpPr>
            <a:stCxn id="32" idx="3"/>
            <a:endCxn id="35" idx="1"/>
          </p:cNvCxnSpPr>
          <p:nvPr/>
        </p:nvCxnSpPr>
        <p:spPr>
          <a:xfrm flipV="1">
            <a:off x="4020086" y="3479310"/>
            <a:ext cx="395732" cy="8571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509CF220-0D51-DB47-B8BA-D1DFEB2D49F9}"/>
              </a:ext>
            </a:extLst>
          </p:cNvPr>
          <p:cNvCxnSpPr>
            <a:cxnSpLocks/>
            <a:stCxn id="35" idx="2"/>
            <a:endCxn id="34" idx="0"/>
          </p:cNvCxnSpPr>
          <p:nvPr/>
        </p:nvCxnSpPr>
        <p:spPr>
          <a:xfrm>
            <a:off x="4815127" y="3802475"/>
            <a:ext cx="0" cy="2094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5A85D8AC-44A1-2248-9E56-983FDB7D8F6C}"/>
                  </a:ext>
                </a:extLst>
              </p:cNvPr>
              <p:cNvSpPr txBox="1"/>
              <p:nvPr/>
            </p:nvSpPr>
            <p:spPr>
              <a:xfrm>
                <a:off x="5669775" y="4011897"/>
                <a:ext cx="65915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0.883</m:t>
                      </m:r>
                    </m:oMath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0.117</m:t>
                      </m:r>
                    </m:oMath>
                  </m:oMathPara>
                </a14:m>
                <a:endParaRPr lang="de-DE" b="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5A85D8AC-44A1-2248-9E56-983FDB7D8F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9775" y="4011897"/>
                <a:ext cx="659155" cy="646331"/>
              </a:xfrm>
              <a:prstGeom prst="rect">
                <a:avLst/>
              </a:prstGeom>
              <a:blipFill>
                <a:blip r:embed="rId26"/>
                <a:stretch>
                  <a:fillRect l="-566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785132AE-4126-C44E-820E-D3AF66F24FF2}"/>
                  </a:ext>
                </a:extLst>
              </p:cNvPr>
              <p:cNvSpPr txBox="1"/>
              <p:nvPr/>
            </p:nvSpPr>
            <p:spPr>
              <a:xfrm>
                <a:off x="5669775" y="3156144"/>
                <a:ext cx="65915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0.627</m:t>
                      </m:r>
                    </m:oMath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0.373</m:t>
                      </m:r>
                    </m:oMath>
                  </m:oMathPara>
                </a14:m>
                <a:endParaRPr lang="de-DE" b="0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785132AE-4126-C44E-820E-D3AF66F24F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9775" y="3156144"/>
                <a:ext cx="659155" cy="646331"/>
              </a:xfrm>
              <a:prstGeom prst="rect">
                <a:avLst/>
              </a:prstGeom>
              <a:blipFill>
                <a:blip r:embed="rId27"/>
                <a:stretch>
                  <a:fillRect l="-566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C4A5B472-D10A-9044-99FB-6A3EAB31B0D1}"/>
              </a:ext>
            </a:extLst>
          </p:cNvPr>
          <p:cNvCxnSpPr>
            <a:cxnSpLocks/>
            <a:stCxn id="34" idx="3"/>
            <a:endCxn id="64" idx="1"/>
          </p:cNvCxnSpPr>
          <p:nvPr/>
        </p:nvCxnSpPr>
        <p:spPr>
          <a:xfrm flipV="1">
            <a:off x="5214435" y="3479310"/>
            <a:ext cx="455340" cy="8557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A844C70-FF70-274A-B22C-5BC34554A1E7}"/>
              </a:ext>
            </a:extLst>
          </p:cNvPr>
          <p:cNvCxnSpPr>
            <a:cxnSpLocks/>
            <a:stCxn id="64" idx="2"/>
            <a:endCxn id="63" idx="0"/>
          </p:cNvCxnSpPr>
          <p:nvPr/>
        </p:nvCxnSpPr>
        <p:spPr>
          <a:xfrm>
            <a:off x="5999353" y="3802475"/>
            <a:ext cx="0" cy="2094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03C69B5C-2404-BE48-890D-F3B64F0041A3}"/>
              </a:ext>
            </a:extLst>
          </p:cNvPr>
          <p:cNvSpPr/>
          <p:nvPr/>
        </p:nvSpPr>
        <p:spPr>
          <a:xfrm>
            <a:off x="10728101" y="5075252"/>
            <a:ext cx="883600" cy="830662"/>
          </a:xfrm>
          <a:prstGeom prst="rect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7" name="Table 56">
                <a:extLst>
                  <a:ext uri="{FF2B5EF4-FFF2-40B4-BE49-F238E27FC236}">
                    <a16:creationId xmlns:a16="http://schemas.microsoft.com/office/drawing/2014/main" id="{94E97B7E-C099-4F4B-988F-9869A99A9B9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35893258"/>
                  </p:ext>
                </p:extLst>
              </p:nvPr>
            </p:nvGraphicFramePr>
            <p:xfrm>
              <a:off x="10135961" y="3438188"/>
              <a:ext cx="651955" cy="542925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51955">
                      <a:extLst>
                        <a:ext uri="{9D8B030D-6E8A-4147-A177-3AD203B41FA5}">
                          <a16:colId xmlns:a16="http://schemas.microsoft.com/office/drawing/2014/main" val="765169473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de-DE" sz="1100" b="0" i="1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18705746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0.5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5355258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7" name="Table 56">
                <a:extLst>
                  <a:ext uri="{FF2B5EF4-FFF2-40B4-BE49-F238E27FC236}">
                    <a16:creationId xmlns:a16="http://schemas.microsoft.com/office/drawing/2014/main" id="{94E97B7E-C099-4F4B-988F-9869A99A9B9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35893258"/>
                  </p:ext>
                </p:extLst>
              </p:nvPr>
            </p:nvGraphicFramePr>
            <p:xfrm>
              <a:off x="10135961" y="3438188"/>
              <a:ext cx="651955" cy="542925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51955">
                      <a:extLst>
                        <a:ext uri="{9D8B030D-6E8A-4147-A177-3AD203B41FA5}">
                          <a16:colId xmlns:a16="http://schemas.microsoft.com/office/drawing/2014/main" val="765169473"/>
                        </a:ext>
                      </a:extLst>
                    </a:gridCol>
                  </a:tblGrid>
                  <a:tr h="28384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8"/>
                          <a:stretch>
                            <a:fillRect l="-1923" t="-4348" b="-9130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18705746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8"/>
                          <a:stretch>
                            <a:fillRect l="-1923" t="-1142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53552587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58" name="Group 57">
            <a:extLst>
              <a:ext uri="{FF2B5EF4-FFF2-40B4-BE49-F238E27FC236}">
                <a16:creationId xmlns:a16="http://schemas.microsoft.com/office/drawing/2014/main" id="{F21D985B-2F91-C940-9BE4-DCE39490E1D6}"/>
              </a:ext>
            </a:extLst>
          </p:cNvPr>
          <p:cNvGrpSpPr/>
          <p:nvPr/>
        </p:nvGrpSpPr>
        <p:grpSpPr>
          <a:xfrm>
            <a:off x="8098585" y="4455897"/>
            <a:ext cx="1770752" cy="1161533"/>
            <a:chOff x="9731214" y="4360324"/>
            <a:chExt cx="1770752" cy="116153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BE472178-ACED-904E-AC73-9661211656D5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731214" y="5106196"/>
                  <a:ext cx="1770752" cy="415661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𝑈𝑚𝑏𝑟𝑒𝑙𝑙𝑎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9C8402B8-EA6F-3946-984C-D6737B4E63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31214" y="5106196"/>
                  <a:ext cx="1770752" cy="415661"/>
                </a:xfrm>
                <a:prstGeom prst="ellipse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6F576885-EA78-BB49-8996-618D0FA61834}"/>
                </a:ext>
              </a:extLst>
            </p:cNvPr>
            <p:cNvCxnSpPr>
              <a:cxnSpLocks/>
              <a:stCxn id="61" idx="4"/>
              <a:endCxn id="59" idx="0"/>
            </p:cNvCxnSpPr>
            <p:nvPr/>
          </p:nvCxnSpPr>
          <p:spPr>
            <a:xfrm flipH="1">
              <a:off x="10616590" y="4775985"/>
              <a:ext cx="1" cy="33021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2D70023C-4EB7-D845-AD5E-841B1D1EFAE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0077268" y="4360324"/>
                  <a:ext cx="1078645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𝑅𝑎𝑖𝑛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8F77AE91-B7C8-4E48-B0C1-CADECE0D64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77268" y="4360324"/>
                  <a:ext cx="1078645" cy="415661"/>
                </a:xfrm>
                <a:prstGeom prst="ellipse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0766F33F-79FF-B745-9030-80B7CDFC9F11}"/>
                </a:ext>
              </a:extLst>
            </p:cNvPr>
            <p:cNvCxnSpPr>
              <a:cxnSpLocks/>
              <a:stCxn id="61" idx="6"/>
            </p:cNvCxnSpPr>
            <p:nvPr/>
          </p:nvCxnSpPr>
          <p:spPr>
            <a:xfrm flipV="1">
              <a:off x="11155913" y="4568154"/>
              <a:ext cx="328087" cy="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3D2F1844-26C2-E645-A203-101C96572A5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444639" y="3521441"/>
                <a:ext cx="1106145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𝑅𝑎𝑖𝑛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3D2F1844-26C2-E645-A203-101C96572A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4639" y="3521441"/>
                <a:ext cx="1106145" cy="415661"/>
              </a:xfrm>
              <a:prstGeom prst="ellipse">
                <a:avLst/>
              </a:prstGeom>
              <a:blipFill>
                <a:blip r:embed="rId2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583A7A20-4EE4-A946-8007-8D69AA0CD982}"/>
              </a:ext>
            </a:extLst>
          </p:cNvPr>
          <p:cNvCxnSpPr>
            <a:cxnSpLocks/>
            <a:stCxn id="67" idx="6"/>
          </p:cNvCxnSpPr>
          <p:nvPr/>
        </p:nvCxnSpPr>
        <p:spPr>
          <a:xfrm>
            <a:off x="9550784" y="3729272"/>
            <a:ext cx="300587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172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5819F-C952-8441-8532-212663C2C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Vereinfachende Annahme 1: Markov Annahme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E23F5BA-0081-5F4F-8B6F-EF194BFDF49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>
                    <a:solidFill>
                      <a:schemeClr val="accent1"/>
                    </a:solidFill>
                  </a:rPr>
                  <a:t>Markov Annahme</a:t>
                </a:r>
                <a:r>
                  <a:rPr lang="de-DE" dirty="0"/>
                  <a:t>: Nächster Zustand hängt nur vom jetzigen Zustand ab </a:t>
                </a:r>
              </a:p>
              <a:p>
                <a:pPr lvl="1"/>
                <a:r>
                  <a:rPr lang="de-DE" dirty="0"/>
                  <a:t>Formal: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e>
                            </m:d>
                          </m:sup>
                        </m:sSup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  <m:sSup>
                          <m:sSup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𝑹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 :</m:t>
                                </m:r>
                                <m:d>
                                  <m:dPr>
                                    <m:ctrlPr>
                                      <a:rPr lang="de-DE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de-DE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</m:e>
                            </m:d>
                          </m:sup>
                        </m:sSup>
                      </m:e>
                      <m:e>
                        <m:sSup>
                          <m:sSup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e>
                    </m:d>
                  </m:oMath>
                </a14:m>
                <a:endParaRPr lang="de-DE" dirty="0"/>
              </a:p>
              <a:p>
                <a:r>
                  <a:rPr lang="de-DE" dirty="0"/>
                  <a:t>Auswirkung auf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0 :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</m:d>
                          </m:sup>
                        </m:sSup>
                      </m:e>
                    </m:d>
                  </m:oMath>
                </a14:m>
                <a:r>
                  <a:rPr lang="de-DE" dirty="0"/>
                  <a:t>: Faktorisierung über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de-DE" dirty="0"/>
              </a:p>
              <a:p>
                <a:pPr marL="258762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de-DE" b="1" i="1">
                              <a:latin typeface="Cambria Math" panose="02040503050406030204" pitchFamily="18" charset="0"/>
                            </a:rPr>
                            <m:t>𝑹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0 :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</m:d>
                            </m:sup>
                          </m:sSup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p>
                        </m:e>
                      </m:d>
                      <m:nary>
                        <m:naryPr>
                          <m:chr m:val="∏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sup>
                              </m:sSup>
                            </m:e>
                            <m:e>
                              <m:sSup>
                                <m:s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de-DE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lang="de-DE" dirty="0"/>
              </a:p>
              <a:p>
                <a:pPr lvl="1"/>
                <a:r>
                  <a:rPr lang="de-DE" dirty="0"/>
                  <a:t>Auch </a:t>
                </a:r>
                <a:r>
                  <a:rPr lang="de-DE" i="1" dirty="0"/>
                  <a:t>Markov Prozess erster Ordnung </a:t>
                </a:r>
                <a:r>
                  <a:rPr lang="de-DE" dirty="0"/>
                  <a:t>genannt</a:t>
                </a:r>
              </a:p>
              <a:p>
                <a:pPr lvl="1"/>
                <a:r>
                  <a:rPr lang="de-DE" dirty="0"/>
                  <a:t>Aufteilung des Modells in </a:t>
                </a:r>
                <a:r>
                  <a:rPr lang="de-DE" dirty="0">
                    <a:solidFill>
                      <a:schemeClr val="accent1"/>
                    </a:solidFill>
                  </a:rPr>
                  <a:t>Zeitscheiben</a:t>
                </a:r>
                <a:r>
                  <a:rPr lang="de-DE" dirty="0"/>
                  <a:t> (</a:t>
                </a:r>
                <a:r>
                  <a:rPr lang="de-DE" i="1" dirty="0">
                    <a:solidFill>
                      <a:schemeClr val="accent1"/>
                    </a:solidFill>
                  </a:rPr>
                  <a:t>time </a:t>
                </a:r>
                <a:r>
                  <a:rPr lang="de-DE" i="1" dirty="0" err="1">
                    <a:solidFill>
                      <a:schemeClr val="accent1"/>
                    </a:solidFill>
                  </a:rPr>
                  <a:t>slices</a:t>
                </a:r>
                <a:r>
                  <a:rPr lang="de-DE" dirty="0"/>
                  <a:t>)</a:t>
                </a:r>
              </a:p>
              <a:p>
                <a:pPr lvl="1"/>
                <a:r>
                  <a:rPr lang="de-DE" dirty="0"/>
                  <a:t>Graphische Darstellung:</a:t>
                </a:r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E23F5BA-0081-5F4F-8B6F-EF194BFDF49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7F2B3F-F901-F648-94BB-348810BF1BF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8F5D5A-FD99-AE4E-AB3C-97CABD8738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358E6E-9F3E-7E43-9F96-05F06F1DF5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9</a:t>
            </a:fld>
            <a:r>
              <a:rPr lang="de-DE"/>
              <a:t> </a:t>
            </a:r>
            <a:endParaRPr lang="de-DE" sz="1400" dirty="0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958AEDB1-6A6A-5446-9AB8-FFFCFF608444}"/>
              </a:ext>
            </a:extLst>
          </p:cNvPr>
          <p:cNvGrpSpPr/>
          <p:nvPr/>
        </p:nvGrpSpPr>
        <p:grpSpPr>
          <a:xfrm>
            <a:off x="2965501" y="5106197"/>
            <a:ext cx="6272995" cy="415661"/>
            <a:chOff x="1130381" y="236972"/>
            <a:chExt cx="6272995" cy="4156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589F3FA8-1FF5-3247-9B20-C32B5C1A991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827170" y="236972"/>
                  <a:ext cx="900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589F3FA8-1FF5-3247-9B20-C32B5C1A991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27170" y="236972"/>
                  <a:ext cx="900000" cy="415661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94E93434-A44C-9141-B6B5-CA63CF02DB6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019238" y="236972"/>
                  <a:ext cx="900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94E93434-A44C-9141-B6B5-CA63CF02DB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19238" y="236972"/>
                  <a:ext cx="900000" cy="415661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CEC70AC7-1282-3C4C-BA5F-631902CBD40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211307" y="236972"/>
                  <a:ext cx="900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+2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CEC70AC7-1282-3C4C-BA5F-631902CBD40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11307" y="236972"/>
                  <a:ext cx="900000" cy="415661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692212EA-8907-AE47-B924-801B7D5F6DD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443034" y="236972"/>
                  <a:ext cx="900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692212EA-8907-AE47-B924-801B7D5F6DD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3034" y="236972"/>
                  <a:ext cx="900000" cy="415661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151D8A06-B9A3-424B-9CD5-0ABF84DC8F0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635102" y="236972"/>
                  <a:ext cx="900000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151D8A06-B9A3-424B-9CD5-0ABF84DC8F0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35102" y="236972"/>
                  <a:ext cx="900000" cy="415661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83DDFE99-A8FD-0C4B-ACF1-E7B4167A9D8C}"/>
                </a:ext>
              </a:extLst>
            </p:cNvPr>
            <p:cNvCxnSpPr>
              <a:stCxn id="54" idx="6"/>
              <a:endCxn id="55" idx="2"/>
            </p:cNvCxnSpPr>
            <p:nvPr/>
          </p:nvCxnSpPr>
          <p:spPr>
            <a:xfrm>
              <a:off x="2343034" y="444803"/>
              <a:ext cx="292068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387ADF2B-9D75-2C41-BD08-0551434F211E}"/>
                </a:ext>
              </a:extLst>
            </p:cNvPr>
            <p:cNvCxnSpPr>
              <a:cxnSpLocks/>
              <a:stCxn id="55" idx="6"/>
              <a:endCxn id="51" idx="2"/>
            </p:cNvCxnSpPr>
            <p:nvPr/>
          </p:nvCxnSpPr>
          <p:spPr>
            <a:xfrm>
              <a:off x="3535102" y="444803"/>
              <a:ext cx="292068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43DCB904-A79C-094A-B8CD-C316527390DE}"/>
                </a:ext>
              </a:extLst>
            </p:cNvPr>
            <p:cNvCxnSpPr>
              <a:cxnSpLocks/>
              <a:stCxn id="51" idx="6"/>
              <a:endCxn id="52" idx="2"/>
            </p:cNvCxnSpPr>
            <p:nvPr/>
          </p:nvCxnSpPr>
          <p:spPr>
            <a:xfrm>
              <a:off x="4727170" y="444803"/>
              <a:ext cx="292068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BDBC30F3-5F0B-6342-9679-9470A216B8CB}"/>
                </a:ext>
              </a:extLst>
            </p:cNvPr>
            <p:cNvCxnSpPr>
              <a:cxnSpLocks/>
              <a:stCxn id="52" idx="6"/>
              <a:endCxn id="53" idx="2"/>
            </p:cNvCxnSpPr>
            <p:nvPr/>
          </p:nvCxnSpPr>
          <p:spPr>
            <a:xfrm>
              <a:off x="5919238" y="444803"/>
              <a:ext cx="292069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542F5129-CF61-4F43-A7C6-9A7E63536F42}"/>
                </a:ext>
              </a:extLst>
            </p:cNvPr>
            <p:cNvCxnSpPr>
              <a:cxnSpLocks/>
              <a:endCxn id="54" idx="2"/>
            </p:cNvCxnSpPr>
            <p:nvPr/>
          </p:nvCxnSpPr>
          <p:spPr>
            <a:xfrm>
              <a:off x="1130381" y="444803"/>
              <a:ext cx="312653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976EA705-779E-E946-838C-3FE6455F5528}"/>
                </a:ext>
              </a:extLst>
            </p:cNvPr>
            <p:cNvCxnSpPr>
              <a:cxnSpLocks/>
              <a:stCxn id="53" idx="6"/>
            </p:cNvCxnSpPr>
            <p:nvPr/>
          </p:nvCxnSpPr>
          <p:spPr>
            <a:xfrm flipV="1">
              <a:off x="7111307" y="444802"/>
              <a:ext cx="292069" cy="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9265699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DCF2D-BC5F-334D-BB42-6FED59902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Vorhersagen und Rückschauen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30199D8-2046-964D-91FD-74771C72410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Vorhersage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</m:d>
                          </m:sup>
                        </m:sSup>
                      </m:e>
                      <m:e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 :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e>
                    </m:d>
                  </m:oMath>
                </a14:m>
                <a:endParaRPr lang="de-DE" b="0" dirty="0"/>
              </a:p>
              <a:p>
                <a:pPr lvl="1"/>
                <a:r>
                  <a:rPr lang="de-DE" dirty="0"/>
                  <a:t>Filterungsanfrage ohne Evidenz von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de-DE" dirty="0"/>
                  <a:t> bis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Berechnungstechnisch passiert das gleiche wie auf den Folien zuvor</a:t>
                </a:r>
              </a:p>
              <a:p>
                <a:r>
                  <a:rPr lang="de-DE" dirty="0"/>
                  <a:t>Rückschau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</m:d>
                          </m:sup>
                        </m:sSup>
                      </m:e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0 :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Bessere Schätzung des Zustandes zum Zeitpunkt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de-DE" dirty="0"/>
                  <a:t>, da jetzt mehr Evidenz vorhanden</a:t>
                </a:r>
              </a:p>
              <a:p>
                <a:pPr lvl="1"/>
                <a:r>
                  <a:rPr lang="de-DE" dirty="0"/>
                  <a:t>Berechnungen: Evidenz aufteilen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0 :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d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+1 :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endParaRPr lang="de-DE" dirty="0"/>
              </a:p>
              <a:p>
                <a:pPr lvl="3"/>
                <a:endParaRPr lang="de-DE" dirty="0"/>
              </a:p>
              <a:p>
                <a:pPr lvl="3"/>
                <a:endParaRPr lang="de-DE" dirty="0"/>
              </a:p>
              <a:p>
                <a:pPr lvl="3"/>
                <a:endParaRPr lang="de-DE" dirty="0"/>
              </a:p>
              <a:p>
                <a:pPr lvl="3"/>
                <a:endParaRPr lang="de-DE" dirty="0"/>
              </a:p>
              <a:p>
                <a:pPr lvl="2"/>
                <a:r>
                  <a:rPr lang="de-DE" dirty="0"/>
                  <a:t>Vorwärtsnachricht abspeichern</a:t>
                </a:r>
              </a:p>
              <a:p>
                <a:pPr lvl="2"/>
                <a:r>
                  <a:rPr lang="de-DE" dirty="0"/>
                  <a:t>Rückwärtsnachricht mittels Rückwärtsrekursion</a:t>
                </a:r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30199D8-2046-964D-91FD-74771C72410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090" b="-298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511229-FDB1-5349-90D1-8160A0AAAE3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5E3A2-BBA7-7E41-8BE5-33979E8846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84CBD5-BD31-0744-B10F-0B2C332BB0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90</a:t>
            </a:fld>
            <a:r>
              <a:rPr lang="de-DE"/>
              <a:t> </a:t>
            </a:r>
            <a:endParaRPr lang="de-DE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C0BFD29-47A8-5745-90D7-0BEAF3AF2C8B}"/>
                  </a:ext>
                </a:extLst>
              </p:cNvPr>
              <p:cNvSpPr/>
              <p:nvPr/>
            </p:nvSpPr>
            <p:spPr>
              <a:xfrm>
                <a:off x="656698" y="3993620"/>
                <a:ext cx="7831825" cy="13637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700" lvl="1">
                  <a:tabLst>
                    <a:tab pos="8440738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</m:sup>
                          </m:sSup>
                        </m:e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0 :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sup>
                          </m:sSup>
                        </m:e>
                      </m:d>
                      <m:r>
                        <m:rPr>
                          <m:aln/>
                        </m:rP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</m:sup>
                          </m:sSup>
                        </m:e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0 :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</m:sup>
                          </m:s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+1 :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sup>
                          </m:sSup>
                        </m:e>
                      </m:d>
                    </m:oMath>
                    <m:oMath xmlns:m="http://schemas.openxmlformats.org/officeDocument/2006/math">
                      <m:r>
                        <m:rPr>
                          <m:aln/>
                        </m:rP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</m:sup>
                          </m:sSup>
                        </m:e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0 :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</m:sup>
                          </m:sSup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+1 :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sup>
                          </m:sSup>
                        </m:e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</m:sup>
                          </m:s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0 :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</m:sup>
                          </m:sSup>
                        </m:e>
                      </m:d>
                    </m:oMath>
                    <m:oMath xmlns:m="http://schemas.openxmlformats.org/officeDocument/2006/math">
                      <m:r>
                        <m:rPr>
                          <m:aln/>
                        </m:rP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</m:sup>
                          </m:sSup>
                        </m:e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0 :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</m:sup>
                          </m:sSup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+1 :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sup>
                          </m:sSup>
                        </m:e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</m:sup>
                          </m:sSup>
                        </m:e>
                      </m:d>
                    </m:oMath>
                    <m:oMath xmlns:m="http://schemas.openxmlformats.org/officeDocument/2006/math">
                      <m:r>
                        <m:rPr>
                          <m:aln/>
                        </m:rP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de-DE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d>
                            <m:dPr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sup>
                      </m:sSup>
                      <m:sSup>
                        <m:sSupPr>
                          <m:ctrlPr>
                            <a:rPr lang="de-DE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d>
                            <m:dPr>
                              <m:ctrlP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C0BFD29-47A8-5745-90D7-0BEAF3AF2C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698" y="3993620"/>
                <a:ext cx="7831825" cy="1363707"/>
              </a:xfrm>
              <a:prstGeom prst="rect">
                <a:avLst/>
              </a:prstGeom>
              <a:blipFill>
                <a:blip r:embed="rId3"/>
                <a:stretch>
                  <a:fillRect r="-324" b="-91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BAE2E2F-8933-D641-91D0-DCB49B8EF768}"/>
              </a:ext>
            </a:extLst>
          </p:cNvPr>
          <p:cNvSpPr txBox="1"/>
          <p:nvPr/>
        </p:nvSpPr>
        <p:spPr>
          <a:xfrm>
            <a:off x="8785222" y="3956153"/>
            <a:ext cx="1928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(Evidenz aufteilen)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942100-E1B8-1446-81C4-61BA4572A06E}"/>
              </a:ext>
            </a:extLst>
          </p:cNvPr>
          <p:cNvSpPr txBox="1"/>
          <p:nvPr/>
        </p:nvSpPr>
        <p:spPr>
          <a:xfrm>
            <a:off x="8785222" y="4292202"/>
            <a:ext cx="2357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(durch </a:t>
            </a:r>
            <a:r>
              <a:rPr lang="de-DE" dirty="0" err="1"/>
              <a:t>Bayes</a:t>
            </a:r>
            <a:r>
              <a:rPr lang="de-DE" dirty="0"/>
              <a:t> Theorem)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AA4AD7-D41F-274C-9F69-E0387AF4EF2A}"/>
              </a:ext>
            </a:extLst>
          </p:cNvPr>
          <p:cNvSpPr txBox="1"/>
          <p:nvPr/>
        </p:nvSpPr>
        <p:spPr>
          <a:xfrm>
            <a:off x="8785222" y="4644064"/>
            <a:ext cx="2589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(durch Markov Annahme)</a:t>
            </a:r>
          </a:p>
        </p:txBody>
      </p:sp>
    </p:spTree>
    <p:extLst>
      <p:ext uri="{BB962C8B-B14F-4D97-AF65-F5344CB8AC3E}">
        <p14:creationId xmlns:p14="http://schemas.microsoft.com/office/powerpoint/2010/main" val="4082892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DCF2D-BC5F-334D-BB42-6FED59902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Vorhersagen und Rückschauen ➝ </a:t>
            </a:r>
            <a:r>
              <a:rPr lang="de-DE" i="1" dirty="0"/>
              <a:t>Vorwärts-Rückwärts-Algorithmus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30199D8-2046-964D-91FD-74771C72410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lvl="1"/>
                <a:r>
                  <a:rPr lang="de-DE" dirty="0"/>
                  <a:t>Berechnungen: Evidenz aufteilen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0 :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d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+1 :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endParaRPr lang="de-DE" dirty="0"/>
              </a:p>
              <a:p>
                <a:pPr lvl="3"/>
                <a:endParaRPr lang="de-DE" dirty="0"/>
              </a:p>
              <a:p>
                <a:pPr lvl="3"/>
                <a:endParaRPr lang="de-DE" dirty="0"/>
              </a:p>
              <a:p>
                <a:pPr lvl="3"/>
                <a:endParaRPr lang="de-DE" dirty="0"/>
              </a:p>
              <a:p>
                <a:pPr lvl="3"/>
                <a:endParaRPr lang="de-DE" dirty="0"/>
              </a:p>
              <a:p>
                <a:pPr lvl="2"/>
                <a:r>
                  <a:rPr lang="de-DE" dirty="0"/>
                  <a:t>Vorwärtsnachricht abspeichern</a:t>
                </a:r>
              </a:p>
              <a:p>
                <a:pPr lvl="2"/>
                <a:r>
                  <a:rPr lang="de-DE" dirty="0"/>
                  <a:t>Rückwärtsnachricht mittels Rückwärtsrekursion</a:t>
                </a:r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30199D8-2046-964D-91FD-74771C72410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209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511229-FDB1-5349-90D1-8160A0AAAE3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5E3A2-BBA7-7E41-8BE5-33979E8846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Tanya Braun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84CBD5-BD31-0744-B10F-0B2C332BB0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91</a:t>
            </a:fld>
            <a:r>
              <a:rPr lang="de-DE"/>
              <a:t> </a:t>
            </a:r>
            <a:endParaRPr lang="de-DE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C0BFD29-47A8-5745-90D7-0BEAF3AF2C8B}"/>
                  </a:ext>
                </a:extLst>
              </p:cNvPr>
              <p:cNvSpPr/>
              <p:nvPr/>
            </p:nvSpPr>
            <p:spPr>
              <a:xfrm>
                <a:off x="656698" y="1945877"/>
                <a:ext cx="7831825" cy="13637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700" lvl="1">
                  <a:tabLst>
                    <a:tab pos="8440738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</m:sup>
                          </m:sSup>
                        </m:e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0 :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sup>
                          </m:sSup>
                        </m:e>
                      </m:d>
                      <m:r>
                        <m:rPr>
                          <m:aln/>
                        </m:rP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</m:sup>
                          </m:sSup>
                        </m:e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0 :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</m:sup>
                          </m:s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+1 :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sup>
                          </m:sSup>
                        </m:e>
                      </m:d>
                    </m:oMath>
                    <m:oMath xmlns:m="http://schemas.openxmlformats.org/officeDocument/2006/math">
                      <m:r>
                        <m:rPr>
                          <m:aln/>
                        </m:rP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</m:sup>
                          </m:sSup>
                        </m:e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0 :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</m:sup>
                          </m:sSup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+1 :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sup>
                          </m:sSup>
                        </m:e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</m:sup>
                          </m:s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0 :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</m:sup>
                          </m:sSup>
                        </m:e>
                      </m:d>
                    </m:oMath>
                    <m:oMath xmlns:m="http://schemas.openxmlformats.org/officeDocument/2006/math">
                      <m:r>
                        <m:rPr>
                          <m:aln/>
                        </m:rP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</m:sup>
                          </m:sSup>
                        </m:e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0 :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</m:sup>
                          </m:sSup>
                        </m:e>
                      </m:d>
                      <m:r>
                        <a:rPr lang="de-DE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+1 :</m:t>
                                  </m:r>
                                  <m: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sup>
                          </m:sSup>
                        </m:e>
                        <m:e>
                          <m:sSup>
                            <m:sSupPr>
                              <m:ctrlP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</m:sup>
                          </m:sSup>
                        </m:e>
                      </m:d>
                    </m:oMath>
                    <m:oMath xmlns:m="http://schemas.openxmlformats.org/officeDocument/2006/math">
                      <m:r>
                        <m:rPr>
                          <m:aln/>
                        </m:rP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de-DE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d>
                            <m:dPr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sup>
                      </m:sSup>
                      <m:sSup>
                        <m:sSupPr>
                          <m:ctrlPr>
                            <a:rPr lang="de-DE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d>
                            <m:dPr>
                              <m:ctrlP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C0BFD29-47A8-5745-90D7-0BEAF3AF2C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698" y="1945877"/>
                <a:ext cx="7831825" cy="1363707"/>
              </a:xfrm>
              <a:prstGeom prst="rect">
                <a:avLst/>
              </a:prstGeom>
              <a:blipFill>
                <a:blip r:embed="rId3"/>
                <a:stretch>
                  <a:fillRect r="-324" b="-91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BAE2E2F-8933-D641-91D0-DCB49B8EF768}"/>
              </a:ext>
            </a:extLst>
          </p:cNvPr>
          <p:cNvSpPr txBox="1"/>
          <p:nvPr/>
        </p:nvSpPr>
        <p:spPr>
          <a:xfrm>
            <a:off x="8785222" y="1908410"/>
            <a:ext cx="1928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(Evidenz aufteilen)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942100-E1B8-1446-81C4-61BA4572A06E}"/>
              </a:ext>
            </a:extLst>
          </p:cNvPr>
          <p:cNvSpPr txBox="1"/>
          <p:nvPr/>
        </p:nvSpPr>
        <p:spPr>
          <a:xfrm>
            <a:off x="8785222" y="2244459"/>
            <a:ext cx="2357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(durch </a:t>
            </a:r>
            <a:r>
              <a:rPr lang="de-DE" dirty="0" err="1"/>
              <a:t>Bayes</a:t>
            </a:r>
            <a:r>
              <a:rPr lang="de-DE" dirty="0"/>
              <a:t> Theorem)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AA4AD7-D41F-274C-9F69-E0387AF4EF2A}"/>
              </a:ext>
            </a:extLst>
          </p:cNvPr>
          <p:cNvSpPr txBox="1"/>
          <p:nvPr/>
        </p:nvSpPr>
        <p:spPr>
          <a:xfrm>
            <a:off x="8785222" y="2596321"/>
            <a:ext cx="2589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(durch Markov Annahme)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60E9293-A524-DF42-8B49-079A236C7B10}"/>
                  </a:ext>
                </a:extLst>
              </p:cNvPr>
              <p:cNvSpPr/>
              <p:nvPr/>
            </p:nvSpPr>
            <p:spPr>
              <a:xfrm>
                <a:off x="656698" y="3785490"/>
                <a:ext cx="9884649" cy="21966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700" lvl="1">
                  <a:tabLst>
                    <a:tab pos="8440738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+1 :</m:t>
                                  </m:r>
                                  <m: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sup>
                          </m:sSup>
                        </m:e>
                        <m:e>
                          <m:sSup>
                            <m:sSupPr>
                              <m:ctrlP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</m:sup>
                          </m:sSup>
                        </m:e>
                      </m:d>
                      <m:r>
                        <m:rPr>
                          <m:aln/>
                        </m:rP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brk m:alnAt="7"/>
                                </m:rPr>
                                <a:rPr lang="de-DE" b="1" i="1" smtClean="0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e>
                              </m:d>
                            </m:sup>
                          </m:sSup>
                        </m:sub>
                        <m:sup/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</a:rPr>
                                    <m:t>𝒆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+1 :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sup>
                              </m:sSup>
                            </m:e>
                            <m:e>
                              <m:sSup>
                                <m:s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</a:rPr>
                                    <m:t>𝑽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</m:d>
                                </m:sup>
                              </m:s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brk m:alnAt="7"/>
                                    </m:rPr>
                                    <a:rPr lang="de-DE" b="1" i="1"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+1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brk m:alnAt="7"/>
                                    </m:rPr>
                                    <a:rPr lang="de-DE" b="1" i="1"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+1</m:t>
                                      </m:r>
                                    </m:e>
                                  </m:d>
                                </m:sup>
                              </m:sSup>
                            </m:e>
                            <m:e>
                              <m:sSup>
                                <m:s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</a:rPr>
                                    <m:t>𝑽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</m:e>
                      </m:nary>
                    </m:oMath>
                    <m:oMath xmlns:m="http://schemas.openxmlformats.org/officeDocument/2006/math">
                      <m:r>
                        <m:rPr>
                          <m:aln/>
                        </m:rP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brk m:alnAt="7"/>
                                </m:rPr>
                                <a:rPr lang="de-DE" b="1" i="1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e>
                              </m:d>
                            </m:sup>
                          </m:sSup>
                        </m:sub>
                        <m:sup/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</a:rPr>
                                    <m:t>𝒆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+1 :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sup>
                              </m:sSup>
                            </m:e>
                            <m:e>
                              <m:sSup>
                                <m:s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brk m:alnAt="7"/>
                                    </m:rPr>
                                    <a:rPr lang="de-DE" b="1" i="1"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+1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brk m:alnAt="7"/>
                                    </m:rPr>
                                    <a:rPr lang="de-DE" b="1" i="1"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+1</m:t>
                                      </m:r>
                                    </m:e>
                                  </m:d>
                                </m:sup>
                              </m:sSup>
                            </m:e>
                            <m:e>
                              <m:sSup>
                                <m:s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</a:rPr>
                                    <m:t>𝑽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</m:e>
                      </m:nary>
                    </m:oMath>
                    <m:oMath xmlns:m="http://schemas.openxmlformats.org/officeDocument/2006/math">
                      <m:r>
                        <m:rPr>
                          <m:aln/>
                        </m:rP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brk m:alnAt="7"/>
                                </m:rPr>
                                <a:rPr lang="de-DE" b="1" i="1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e>
                              </m:d>
                            </m:sup>
                          </m:sSup>
                        </m:sub>
                        <m:sup/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</a:rPr>
                                    <m:t>𝒆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+1</m:t>
                                      </m:r>
                                    </m:e>
                                  </m:d>
                                </m:sup>
                              </m:sSup>
                            </m:e>
                            <m:e>
                              <m:sSup>
                                <m:s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brk m:alnAt="7"/>
                                    </m:rPr>
                                    <a:rPr lang="de-DE" b="1" i="1"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+1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  <m:r>
                            <a:rPr lang="de-DE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b="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1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𝒆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de-DE" b="0" i="1" smtClean="0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de-DE" b="0" i="1" smtClean="0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de-DE" b="0" i="1" smtClean="0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de-DE" b="0" i="1" smtClean="0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+2 :</m:t>
                                      </m:r>
                                      <m:r>
                                        <a:rPr lang="de-DE" b="0" i="1" smtClean="0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sup>
                              </m:sSup>
                            </m:e>
                            <m:e>
                              <m:sSup>
                                <m:sSupPr>
                                  <m:ctrlP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brk m:alnAt="7"/>
                                    </m:rPr>
                                    <a:rPr lang="de-DE" b="1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de-DE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de-DE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de-DE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de-DE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+1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brk m:alnAt="7"/>
                                    </m:rPr>
                                    <a:rPr lang="de-DE" b="1" i="1" smtClean="0"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+1</m:t>
                                      </m:r>
                                    </m:e>
                                  </m:d>
                                </m:sup>
                              </m:sSup>
                            </m:e>
                            <m:e>
                              <m:sSup>
                                <m:s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</a:rPr>
                                    <m:t>𝑽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60E9293-A524-DF42-8B49-079A236C7B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698" y="3785490"/>
                <a:ext cx="9884649" cy="2196627"/>
              </a:xfrm>
              <a:prstGeom prst="rect">
                <a:avLst/>
              </a:prstGeom>
              <a:blipFill>
                <a:blip r:embed="rId4"/>
                <a:stretch>
                  <a:fillRect t="-42529" r="-1797" b="-5747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AFF914AA-C525-BE41-9EF0-56F3DD1FD55F}"/>
              </a:ext>
            </a:extLst>
          </p:cNvPr>
          <p:cNvSpPr txBox="1"/>
          <p:nvPr/>
        </p:nvSpPr>
        <p:spPr>
          <a:xfrm>
            <a:off x="8785222" y="4924016"/>
            <a:ext cx="2589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(durch Markov Annahme)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B196B73-3D59-B24E-8CC0-F2EAF62A2749}"/>
                  </a:ext>
                </a:extLst>
              </p:cNvPr>
              <p:cNvSpPr txBox="1"/>
              <p:nvPr/>
            </p:nvSpPr>
            <p:spPr>
              <a:xfrm>
                <a:off x="8785222" y="4204202"/>
                <a:ext cx="2897973" cy="3879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/>
                  <a:t>(</a:t>
                </a:r>
                <a:r>
                  <a:rPr lang="de-DE" dirty="0" err="1"/>
                  <a:t>Konditioneren</a:t>
                </a:r>
                <a:r>
                  <a:rPr lang="de-DE" dirty="0"/>
                  <a:t> auf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brk m:alnAt="7"/>
                          </m:rPr>
                          <a:rPr lang="de-DE" b="1" i="1"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)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B196B73-3D59-B24E-8CC0-F2EAF62A27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5222" y="4204202"/>
                <a:ext cx="2897973" cy="387927"/>
              </a:xfrm>
              <a:prstGeom prst="rect">
                <a:avLst/>
              </a:prstGeom>
              <a:blipFill>
                <a:blip r:embed="rId5"/>
                <a:stretch>
                  <a:fillRect l="-1747" t="-3125" r="-437" b="-1875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B3F8ADBB-6EF7-4A43-B320-04D06BD2957A}"/>
              </a:ext>
            </a:extLst>
          </p:cNvPr>
          <p:cNvSpPr txBox="1"/>
          <p:nvPr/>
        </p:nvSpPr>
        <p:spPr>
          <a:xfrm>
            <a:off x="8787852" y="5646012"/>
            <a:ext cx="1409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(Kettenregel)</a:t>
            </a:r>
          </a:p>
        </p:txBody>
      </p:sp>
    </p:spTree>
    <p:extLst>
      <p:ext uri="{BB962C8B-B14F-4D97-AF65-F5344CB8AC3E}">
        <p14:creationId xmlns:p14="http://schemas.microsoft.com/office/powerpoint/2010/main" val="3934817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>
                <a:latin typeface="+mn-lt"/>
                <a:ea typeface="ＭＳ Ｐゴシック" charset="0"/>
                <a:cs typeface="ＭＳ Ｐゴシック" charset="0"/>
              </a:rPr>
              <a:t>Beispiel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FE7067-F4C6-E94D-81DD-B50AB8FC812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CD1C99-88BC-D24C-A351-7DC7CEFFAF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4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92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F2886DD-4619-AC45-895E-30B1F88BB30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678209" y="5405464"/>
                <a:ext cx="617361" cy="415661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F2886DD-4619-AC45-895E-30B1F88BB3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8209" y="5405464"/>
                <a:ext cx="617361" cy="415661"/>
              </a:xfrm>
              <a:prstGeom prst="ellipse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5BF5F97-44D2-7545-A170-A422108C66E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93568" y="5405464"/>
                <a:ext cx="617361" cy="415661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5BF5F97-44D2-7545-A170-A422108C66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3568" y="5405464"/>
                <a:ext cx="617361" cy="415661"/>
              </a:xfrm>
              <a:prstGeom prst="ellipse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6A46CA4-D1E6-9341-A797-121B9D30826C}"/>
              </a:ext>
            </a:extLst>
          </p:cNvPr>
          <p:cNvCxnSpPr>
            <a:cxnSpLocks/>
          </p:cNvCxnSpPr>
          <p:nvPr/>
        </p:nvCxnSpPr>
        <p:spPr>
          <a:xfrm>
            <a:off x="4802248" y="5075252"/>
            <a:ext cx="0" cy="330212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7CC0699-75B5-354D-A243-40933AE4781D}"/>
              </a:ext>
            </a:extLst>
          </p:cNvPr>
          <p:cNvCxnSpPr>
            <a:cxnSpLocks/>
            <a:stCxn id="22" idx="4"/>
            <a:endCxn id="18" idx="0"/>
          </p:cNvCxnSpPr>
          <p:nvPr/>
        </p:nvCxnSpPr>
        <p:spPr>
          <a:xfrm>
            <a:off x="5986890" y="5075252"/>
            <a:ext cx="0" cy="330212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5278D84-D992-1E4A-BA9D-371B2557953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667435" y="4659591"/>
                <a:ext cx="638909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5278D84-D992-1E4A-BA9D-371B255795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7435" y="4659591"/>
                <a:ext cx="638909" cy="415661"/>
              </a:xfrm>
              <a:prstGeom prst="ellipse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560FDE4-AAB4-164C-A81B-70B0D8B7C3C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88445" y="4659591"/>
                <a:ext cx="638909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560FDE4-AAB4-164C-A81B-70B0D8B7C3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8445" y="4659591"/>
                <a:ext cx="638909" cy="415661"/>
              </a:xfrm>
              <a:prstGeom prst="ellipse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A4D55EF-74B6-8F47-8B8F-F489829AD55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82794" y="4659591"/>
                <a:ext cx="638909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A4D55EF-74B6-8F47-8B8F-F489829AD5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2794" y="4659591"/>
                <a:ext cx="638909" cy="415661"/>
              </a:xfrm>
              <a:prstGeom prst="ellipse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7409EA5-0895-574A-A2D3-3EEC8347636F}"/>
              </a:ext>
            </a:extLst>
          </p:cNvPr>
          <p:cNvCxnSpPr>
            <a:stCxn id="23" idx="6"/>
            <a:endCxn id="24" idx="2"/>
          </p:cNvCxnSpPr>
          <p:nvPr/>
        </p:nvCxnSpPr>
        <p:spPr>
          <a:xfrm>
            <a:off x="3927354" y="4867422"/>
            <a:ext cx="555440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33C3699-3564-D246-ADCC-57614DBC7001}"/>
              </a:ext>
            </a:extLst>
          </p:cNvPr>
          <p:cNvCxnSpPr>
            <a:cxnSpLocks/>
            <a:stCxn id="24" idx="6"/>
            <a:endCxn id="22" idx="2"/>
          </p:cNvCxnSpPr>
          <p:nvPr/>
        </p:nvCxnSpPr>
        <p:spPr>
          <a:xfrm>
            <a:off x="5121703" y="4867422"/>
            <a:ext cx="545732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B468472-6EE4-E64A-85A5-4DB18D245225}"/>
                  </a:ext>
                </a:extLst>
              </p:cNvPr>
              <p:cNvSpPr txBox="1"/>
              <p:nvPr/>
            </p:nvSpPr>
            <p:spPr>
              <a:xfrm>
                <a:off x="3208591" y="2304007"/>
                <a:ext cx="79861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0.500</m:t>
                      </m:r>
                    </m:oMath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0.500</m:t>
                      </m:r>
                    </m:oMath>
                  </m:oMathPara>
                </a14:m>
                <a:endParaRPr lang="de-DE" b="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B468472-6EE4-E64A-85A5-4DB18D2452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8591" y="2304007"/>
                <a:ext cx="798617" cy="646331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FD7AF3B-4DE7-6444-A732-B16D26E469A9}"/>
                  </a:ext>
                </a:extLst>
              </p:cNvPr>
              <p:cNvSpPr txBox="1"/>
              <p:nvPr/>
            </p:nvSpPr>
            <p:spPr>
              <a:xfrm>
                <a:off x="2446924" y="2304007"/>
                <a:ext cx="78925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𝑡𝑟𝑢𝑒</m:t>
                      </m:r>
                    </m:oMath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𝑓𝑎𝑙𝑠𝑒</m:t>
                      </m:r>
                    </m:oMath>
                  </m:oMathPara>
                </a14:m>
                <a:endParaRPr lang="de-DE" b="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FD7AF3B-4DE7-6444-A732-B16D26E469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6924" y="2304007"/>
                <a:ext cx="789255" cy="646331"/>
              </a:xfrm>
              <a:prstGeom prst="rect">
                <a:avLst/>
              </a:prstGeom>
              <a:blipFill>
                <a:blip r:embed="rId24"/>
                <a:stretch>
                  <a:fillRect l="-1587" b="-769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358BA85-8585-C74C-A439-7C335A3167B0}"/>
                  </a:ext>
                </a:extLst>
              </p:cNvPr>
              <p:cNvSpPr txBox="1"/>
              <p:nvPr/>
            </p:nvSpPr>
            <p:spPr>
              <a:xfrm>
                <a:off x="4402940" y="2302644"/>
                <a:ext cx="79861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0.818</m:t>
                      </m:r>
                    </m:oMath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0.182</m:t>
                      </m:r>
                    </m:oMath>
                  </m:oMathPara>
                </a14:m>
                <a:endParaRPr lang="de-DE" b="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358BA85-8585-C74C-A439-7C335A3167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2940" y="2302644"/>
                <a:ext cx="798617" cy="646331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A047A78-E9F9-114C-9184-A546C64CBBEA}"/>
                  </a:ext>
                </a:extLst>
              </p:cNvPr>
              <p:cNvSpPr txBox="1"/>
              <p:nvPr/>
            </p:nvSpPr>
            <p:spPr>
              <a:xfrm>
                <a:off x="4402940" y="1446891"/>
                <a:ext cx="79861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0.500</m:t>
                      </m:r>
                    </m:oMath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0.500</m:t>
                      </m:r>
                    </m:oMath>
                  </m:oMathPara>
                </a14:m>
                <a:endParaRPr lang="de-DE" b="0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A047A78-E9F9-114C-9184-A546C64CBB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2940" y="1446891"/>
                <a:ext cx="798617" cy="646331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81D2EE8-0CE0-924F-A73C-02B2198BA35A}"/>
              </a:ext>
            </a:extLst>
          </p:cNvPr>
          <p:cNvCxnSpPr>
            <a:stCxn id="27" idx="3"/>
            <a:endCxn id="30" idx="1"/>
          </p:cNvCxnSpPr>
          <p:nvPr/>
        </p:nvCxnSpPr>
        <p:spPr>
          <a:xfrm flipV="1">
            <a:off x="4007208" y="1770057"/>
            <a:ext cx="395732" cy="8571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D592968-487C-954C-BF74-3ED11BF0BC66}"/>
              </a:ext>
            </a:extLst>
          </p:cNvPr>
          <p:cNvCxnSpPr>
            <a:cxnSpLocks/>
            <a:stCxn id="30" idx="2"/>
            <a:endCxn id="29" idx="0"/>
          </p:cNvCxnSpPr>
          <p:nvPr/>
        </p:nvCxnSpPr>
        <p:spPr>
          <a:xfrm>
            <a:off x="4802249" y="2093222"/>
            <a:ext cx="0" cy="2094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06699E2-A5A8-EC41-957F-89EDA0CF41F5}"/>
                  </a:ext>
                </a:extLst>
              </p:cNvPr>
              <p:cNvSpPr txBox="1"/>
              <p:nvPr/>
            </p:nvSpPr>
            <p:spPr>
              <a:xfrm>
                <a:off x="5656897" y="2302644"/>
                <a:ext cx="65915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0.883</m:t>
                      </m:r>
                    </m:oMath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0.117</m:t>
                      </m:r>
                    </m:oMath>
                  </m:oMathPara>
                </a14:m>
                <a:endParaRPr lang="de-DE" b="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06699E2-A5A8-EC41-957F-89EDA0CF41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6897" y="2302644"/>
                <a:ext cx="659155" cy="646331"/>
              </a:xfrm>
              <a:prstGeom prst="rect">
                <a:avLst/>
              </a:prstGeom>
              <a:blipFill>
                <a:blip r:embed="rId27"/>
                <a:stretch>
                  <a:fillRect l="-566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AF5565A-4EFA-0F42-9673-795B86706B28}"/>
                  </a:ext>
                </a:extLst>
              </p:cNvPr>
              <p:cNvSpPr txBox="1"/>
              <p:nvPr/>
            </p:nvSpPr>
            <p:spPr>
              <a:xfrm>
                <a:off x="5656897" y="1446891"/>
                <a:ext cx="65915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0.627</m:t>
                      </m:r>
                    </m:oMath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0.373</m:t>
                      </m:r>
                    </m:oMath>
                  </m:oMathPara>
                </a14:m>
                <a:endParaRPr lang="de-DE" b="0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AF5565A-4EFA-0F42-9673-795B86706B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6897" y="1446891"/>
                <a:ext cx="659155" cy="646331"/>
              </a:xfrm>
              <a:prstGeom prst="rect">
                <a:avLst/>
              </a:prstGeom>
              <a:blipFill>
                <a:blip r:embed="rId28"/>
                <a:stretch>
                  <a:fillRect l="-566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A06B706-5A9C-464D-B02C-500DD73D5875}"/>
              </a:ext>
            </a:extLst>
          </p:cNvPr>
          <p:cNvCxnSpPr>
            <a:cxnSpLocks/>
            <a:stCxn id="29" idx="3"/>
            <a:endCxn id="34" idx="1"/>
          </p:cNvCxnSpPr>
          <p:nvPr/>
        </p:nvCxnSpPr>
        <p:spPr>
          <a:xfrm flipV="1">
            <a:off x="5201557" y="1770057"/>
            <a:ext cx="455340" cy="8557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5E7BE69-2EC1-164C-9407-3126E2C37EF5}"/>
              </a:ext>
            </a:extLst>
          </p:cNvPr>
          <p:cNvCxnSpPr>
            <a:cxnSpLocks/>
            <a:stCxn id="34" idx="2"/>
            <a:endCxn id="33" idx="0"/>
          </p:cNvCxnSpPr>
          <p:nvPr/>
        </p:nvCxnSpPr>
        <p:spPr>
          <a:xfrm>
            <a:off x="5986475" y="2093222"/>
            <a:ext cx="0" cy="2094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82CEDB7-92A0-3645-8D9F-36D51F38DD49}"/>
                  </a:ext>
                </a:extLst>
              </p:cNvPr>
              <p:cNvSpPr txBox="1"/>
              <p:nvPr/>
            </p:nvSpPr>
            <p:spPr>
              <a:xfrm>
                <a:off x="4402940" y="4014150"/>
                <a:ext cx="79861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0.690</m:t>
                      </m:r>
                    </m:oMath>
                    <m:oMath xmlns:m="http://schemas.openxmlformats.org/officeDocument/2006/math">
                      <m:r>
                        <a:rPr lang="de-DE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0.410</m:t>
                      </m:r>
                    </m:oMath>
                  </m:oMathPara>
                </a14:m>
                <a:endParaRPr lang="de-DE" b="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82CEDB7-92A0-3645-8D9F-36D51F38DD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2940" y="4014150"/>
                <a:ext cx="798617" cy="646331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719BA43-3448-7048-B277-2B949E05A468}"/>
                  </a:ext>
                </a:extLst>
              </p:cNvPr>
              <p:cNvSpPr txBox="1"/>
              <p:nvPr/>
            </p:nvSpPr>
            <p:spPr>
              <a:xfrm>
                <a:off x="4402940" y="3158397"/>
                <a:ext cx="79861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0.883</m:t>
                      </m:r>
                    </m:oMath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0.117</m:t>
                      </m:r>
                    </m:oMath>
                  </m:oMathPara>
                </a14:m>
                <a:endParaRPr lang="de-DE" b="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719BA43-3448-7048-B277-2B949E05A4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2940" y="3158397"/>
                <a:ext cx="798617" cy="646331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524CB6F-C353-C743-BECF-507098C29293}"/>
              </a:ext>
            </a:extLst>
          </p:cNvPr>
          <p:cNvCxnSpPr>
            <a:cxnSpLocks/>
            <a:stCxn id="38" idx="0"/>
            <a:endCxn id="39" idx="2"/>
          </p:cNvCxnSpPr>
          <p:nvPr/>
        </p:nvCxnSpPr>
        <p:spPr>
          <a:xfrm flipV="1">
            <a:off x="4802249" y="3804728"/>
            <a:ext cx="0" cy="2094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33B6A56-E7BD-2148-A271-05FC08D361A6}"/>
                  </a:ext>
                </a:extLst>
              </p:cNvPr>
              <p:cNvSpPr txBox="1"/>
              <p:nvPr/>
            </p:nvSpPr>
            <p:spPr>
              <a:xfrm>
                <a:off x="5656897" y="4014150"/>
                <a:ext cx="65915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1.000</m:t>
                      </m:r>
                    </m:oMath>
                    <m:oMath xmlns:m="http://schemas.openxmlformats.org/officeDocument/2006/math">
                      <m:r>
                        <a:rPr lang="de-DE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1.000</m:t>
                      </m:r>
                    </m:oMath>
                  </m:oMathPara>
                </a14:m>
                <a:endParaRPr lang="de-DE" b="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33B6A56-E7BD-2148-A271-05FC08D361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6897" y="4014150"/>
                <a:ext cx="659155" cy="646331"/>
              </a:xfrm>
              <a:prstGeom prst="rect">
                <a:avLst/>
              </a:prstGeom>
              <a:blipFill>
                <a:blip r:embed="rId31"/>
                <a:stretch>
                  <a:fillRect l="-566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555DE6DA-DF46-7543-AEAD-F33A426B53B3}"/>
                  </a:ext>
                </a:extLst>
              </p:cNvPr>
              <p:cNvSpPr txBox="1"/>
              <p:nvPr/>
            </p:nvSpPr>
            <p:spPr>
              <a:xfrm>
                <a:off x="5656897" y="3158397"/>
                <a:ext cx="65915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0.833</m:t>
                      </m:r>
                    </m:oMath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0.117</m:t>
                      </m:r>
                    </m:oMath>
                  </m:oMathPara>
                </a14:m>
                <a:endParaRPr lang="de-DE" b="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555DE6DA-DF46-7543-AEAD-F33A426B53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6897" y="3158397"/>
                <a:ext cx="659155" cy="646331"/>
              </a:xfrm>
              <a:prstGeom prst="rect">
                <a:avLst/>
              </a:prstGeom>
              <a:blipFill>
                <a:blip r:embed="rId32"/>
                <a:stretch>
                  <a:fillRect l="-566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003856B-CFAE-A249-B89C-1D00F73334D6}"/>
              </a:ext>
            </a:extLst>
          </p:cNvPr>
          <p:cNvCxnSpPr>
            <a:cxnSpLocks/>
            <a:stCxn id="41" idx="1"/>
            <a:endCxn id="38" idx="3"/>
          </p:cNvCxnSpPr>
          <p:nvPr/>
        </p:nvCxnSpPr>
        <p:spPr>
          <a:xfrm flipH="1">
            <a:off x="5201557" y="4337316"/>
            <a:ext cx="45534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CCA80DCE-2DEB-8342-B136-DA60308E3DB9}"/>
              </a:ext>
            </a:extLst>
          </p:cNvPr>
          <p:cNvCxnSpPr>
            <a:cxnSpLocks/>
            <a:stCxn id="41" idx="0"/>
            <a:endCxn id="42" idx="2"/>
          </p:cNvCxnSpPr>
          <p:nvPr/>
        </p:nvCxnSpPr>
        <p:spPr>
          <a:xfrm flipV="1">
            <a:off x="5986475" y="3804728"/>
            <a:ext cx="0" cy="2094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D2F87B4B-60D6-DE48-8594-97E49746C1FD}"/>
              </a:ext>
            </a:extLst>
          </p:cNvPr>
          <p:cNvCxnSpPr>
            <a:cxnSpLocks/>
            <a:stCxn id="29" idx="2"/>
            <a:endCxn id="39" idx="0"/>
          </p:cNvCxnSpPr>
          <p:nvPr/>
        </p:nvCxnSpPr>
        <p:spPr>
          <a:xfrm>
            <a:off x="4802249" y="2948975"/>
            <a:ext cx="0" cy="2094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920C7202-1D12-F74B-869F-77A49829ACA7}"/>
              </a:ext>
            </a:extLst>
          </p:cNvPr>
          <p:cNvCxnSpPr>
            <a:cxnSpLocks/>
            <a:stCxn id="33" idx="2"/>
            <a:endCxn id="42" idx="0"/>
          </p:cNvCxnSpPr>
          <p:nvPr/>
        </p:nvCxnSpPr>
        <p:spPr>
          <a:xfrm>
            <a:off x="5986475" y="2948975"/>
            <a:ext cx="0" cy="2094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0401FF10-8519-FA4D-B3B5-6F00BCF8FA36}"/>
              </a:ext>
            </a:extLst>
          </p:cNvPr>
          <p:cNvSpPr txBox="1"/>
          <p:nvPr/>
        </p:nvSpPr>
        <p:spPr>
          <a:xfrm>
            <a:off x="6472223" y="2375762"/>
            <a:ext cx="1009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vorwärts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A24CDFA-EB69-3945-8420-4E46DA986A88}"/>
              </a:ext>
            </a:extLst>
          </p:cNvPr>
          <p:cNvSpPr txBox="1"/>
          <p:nvPr/>
        </p:nvSpPr>
        <p:spPr>
          <a:xfrm>
            <a:off x="6472223" y="4091094"/>
            <a:ext cx="1108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rückwärts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732B26D-FB0E-9441-8D21-2AC363FA1894}"/>
              </a:ext>
            </a:extLst>
          </p:cNvPr>
          <p:cNvSpPr txBox="1"/>
          <p:nvPr/>
        </p:nvSpPr>
        <p:spPr>
          <a:xfrm>
            <a:off x="6468792" y="3235341"/>
            <a:ext cx="1016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geglättet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7" name="Table 46">
                <a:extLst>
                  <a:ext uri="{FF2B5EF4-FFF2-40B4-BE49-F238E27FC236}">
                    <a16:creationId xmlns:a16="http://schemas.microsoft.com/office/drawing/2014/main" id="{BD7FC0D6-BD59-3346-877B-42A0DD9A04B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83162967"/>
                  </p:ext>
                </p:extLst>
              </p:nvPr>
            </p:nvGraphicFramePr>
            <p:xfrm>
              <a:off x="10135961" y="5086512"/>
              <a:ext cx="1475740" cy="802005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1053">
                      <a:extLst>
                        <a:ext uri="{9D8B030D-6E8A-4147-A177-3AD203B41FA5}">
                          <a16:colId xmlns:a16="http://schemas.microsoft.com/office/drawing/2014/main" val="815487627"/>
                        </a:ext>
                      </a:extLst>
                    </a:gridCol>
                    <a:gridCol w="924687">
                      <a:extLst>
                        <a:ext uri="{9D8B030D-6E8A-4147-A177-3AD203B41FA5}">
                          <a16:colId xmlns:a16="http://schemas.microsoft.com/office/drawing/2014/main" val="765169473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100" b="0" i="1" smtClean="0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</m:sup>
                                </m:sSup>
                              </m:oMath>
                            </m:oMathPara>
                          </a14:m>
                          <a:endParaRPr lang="de-DE" sz="11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</m:e>
                                  <m:e>
                                    <m:sSup>
                                      <m:sSupPr>
                                        <m:ctrlP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de-DE" sz="1100" b="0" i="1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18705746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0.9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53552587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0.2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6743502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7" name="Table 46">
                <a:extLst>
                  <a:ext uri="{FF2B5EF4-FFF2-40B4-BE49-F238E27FC236}">
                    <a16:creationId xmlns:a16="http://schemas.microsoft.com/office/drawing/2014/main" id="{BD7FC0D6-BD59-3346-877B-42A0DD9A04B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83162967"/>
                  </p:ext>
                </p:extLst>
              </p:nvPr>
            </p:nvGraphicFramePr>
            <p:xfrm>
              <a:off x="10135961" y="5086512"/>
              <a:ext cx="1475740" cy="802005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1053">
                      <a:extLst>
                        <a:ext uri="{9D8B030D-6E8A-4147-A177-3AD203B41FA5}">
                          <a16:colId xmlns:a16="http://schemas.microsoft.com/office/drawing/2014/main" val="815487627"/>
                        </a:ext>
                      </a:extLst>
                    </a:gridCol>
                    <a:gridCol w="924687">
                      <a:extLst>
                        <a:ext uri="{9D8B030D-6E8A-4147-A177-3AD203B41FA5}">
                          <a16:colId xmlns:a16="http://schemas.microsoft.com/office/drawing/2014/main" val="765169473"/>
                        </a:ext>
                      </a:extLst>
                    </a:gridCol>
                  </a:tblGrid>
                  <a:tr h="28384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3"/>
                          <a:stretch>
                            <a:fillRect l="-2273" t="-4348" r="-165909" b="-1826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3"/>
                          <a:stretch>
                            <a:fillRect l="-61644" t="-4348" b="-18260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18705746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3"/>
                          <a:stretch>
                            <a:fillRect l="-2273" t="-120000" r="-165909" b="-1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3"/>
                          <a:stretch>
                            <a:fillRect l="-61644" t="-120000" b="-11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53552587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3"/>
                          <a:stretch>
                            <a:fillRect l="-2273" t="-209524" r="-165909" b="-47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3"/>
                          <a:stretch>
                            <a:fillRect l="-61644" t="-209524" b="-476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6743502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8" name="Table 47">
                <a:extLst>
                  <a:ext uri="{FF2B5EF4-FFF2-40B4-BE49-F238E27FC236}">
                    <a16:creationId xmlns:a16="http://schemas.microsoft.com/office/drawing/2014/main" id="{B9919395-A82B-B841-B283-AB06AB39AB1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68875250"/>
                  </p:ext>
                </p:extLst>
              </p:nvPr>
            </p:nvGraphicFramePr>
            <p:xfrm>
              <a:off x="10135961" y="4132810"/>
              <a:ext cx="1599628" cy="802005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1053">
                      <a:extLst>
                        <a:ext uri="{9D8B030D-6E8A-4147-A177-3AD203B41FA5}">
                          <a16:colId xmlns:a16="http://schemas.microsoft.com/office/drawing/2014/main" val="815487627"/>
                        </a:ext>
                      </a:extLst>
                    </a:gridCol>
                    <a:gridCol w="1048575">
                      <a:extLst>
                        <a:ext uri="{9D8B030D-6E8A-4147-A177-3AD203B41FA5}">
                          <a16:colId xmlns:a16="http://schemas.microsoft.com/office/drawing/2014/main" val="765169473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100" b="0" i="1" smtClean="0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e>
                                    </m:d>
                                  </m:sup>
                                </m:sSup>
                              </m:oMath>
                            </m:oMathPara>
                          </a14:m>
                          <a:endParaRPr lang="de-DE" sz="11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</m:e>
                                  <m:e>
                                    <m:sSup>
                                      <m:sSupPr>
                                        <m:ctrlP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  <m: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  <m:t>−1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de-DE" sz="1100" b="0" i="1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18705746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0.7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53552587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0.3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6743502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8" name="Table 47">
                <a:extLst>
                  <a:ext uri="{FF2B5EF4-FFF2-40B4-BE49-F238E27FC236}">
                    <a16:creationId xmlns:a16="http://schemas.microsoft.com/office/drawing/2014/main" id="{B9919395-A82B-B841-B283-AB06AB39AB1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68875250"/>
                  </p:ext>
                </p:extLst>
              </p:nvPr>
            </p:nvGraphicFramePr>
            <p:xfrm>
              <a:off x="10135961" y="4132810"/>
              <a:ext cx="1599628" cy="802005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1053">
                      <a:extLst>
                        <a:ext uri="{9D8B030D-6E8A-4147-A177-3AD203B41FA5}">
                          <a16:colId xmlns:a16="http://schemas.microsoft.com/office/drawing/2014/main" val="815487627"/>
                        </a:ext>
                      </a:extLst>
                    </a:gridCol>
                    <a:gridCol w="1048575">
                      <a:extLst>
                        <a:ext uri="{9D8B030D-6E8A-4147-A177-3AD203B41FA5}">
                          <a16:colId xmlns:a16="http://schemas.microsoft.com/office/drawing/2014/main" val="765169473"/>
                        </a:ext>
                      </a:extLst>
                    </a:gridCol>
                  </a:tblGrid>
                  <a:tr h="28384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4"/>
                          <a:stretch>
                            <a:fillRect l="-2273" t="-4348" r="-188636" b="-1782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4"/>
                          <a:stretch>
                            <a:fillRect l="-54217" t="-4348" b="-17826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18705746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4"/>
                          <a:stretch>
                            <a:fillRect l="-2273" t="-120000" r="-188636" b="-1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4"/>
                          <a:stretch>
                            <a:fillRect l="-54217" t="-120000" b="-10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53552587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4"/>
                          <a:stretch>
                            <a:fillRect l="-2273" t="-209524" r="-188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4"/>
                          <a:stretch>
                            <a:fillRect l="-54217" t="-20952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6743502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9" name="Table 48">
                <a:extLst>
                  <a:ext uri="{FF2B5EF4-FFF2-40B4-BE49-F238E27FC236}">
                    <a16:creationId xmlns:a16="http://schemas.microsoft.com/office/drawing/2014/main" id="{3F97F624-7B33-654C-B263-CEC2CF3B8F6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35893258"/>
                  </p:ext>
                </p:extLst>
              </p:nvPr>
            </p:nvGraphicFramePr>
            <p:xfrm>
              <a:off x="10135961" y="3438188"/>
              <a:ext cx="651955" cy="542925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51955">
                      <a:extLst>
                        <a:ext uri="{9D8B030D-6E8A-4147-A177-3AD203B41FA5}">
                          <a16:colId xmlns:a16="http://schemas.microsoft.com/office/drawing/2014/main" val="765169473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de-DE" sz="1100" b="0" i="1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18705746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0.5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5355258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9" name="Table 48">
                <a:extLst>
                  <a:ext uri="{FF2B5EF4-FFF2-40B4-BE49-F238E27FC236}">
                    <a16:creationId xmlns:a16="http://schemas.microsoft.com/office/drawing/2014/main" id="{3F97F624-7B33-654C-B263-CEC2CF3B8F6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35893258"/>
                  </p:ext>
                </p:extLst>
              </p:nvPr>
            </p:nvGraphicFramePr>
            <p:xfrm>
              <a:off x="10135961" y="3438188"/>
              <a:ext cx="651955" cy="542925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51955">
                      <a:extLst>
                        <a:ext uri="{9D8B030D-6E8A-4147-A177-3AD203B41FA5}">
                          <a16:colId xmlns:a16="http://schemas.microsoft.com/office/drawing/2014/main" val="765169473"/>
                        </a:ext>
                      </a:extLst>
                    </a:gridCol>
                  </a:tblGrid>
                  <a:tr h="28384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5"/>
                          <a:stretch>
                            <a:fillRect l="-1923" t="-4348" b="-9130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18705746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5"/>
                          <a:stretch>
                            <a:fillRect l="-1923" t="-1142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53552587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50" name="Group 49">
            <a:extLst>
              <a:ext uri="{FF2B5EF4-FFF2-40B4-BE49-F238E27FC236}">
                <a16:creationId xmlns:a16="http://schemas.microsoft.com/office/drawing/2014/main" id="{3BCFDB74-4AF4-E846-B422-4DE157F3BB5C}"/>
              </a:ext>
            </a:extLst>
          </p:cNvPr>
          <p:cNvGrpSpPr/>
          <p:nvPr/>
        </p:nvGrpSpPr>
        <p:grpSpPr>
          <a:xfrm>
            <a:off x="8098585" y="4455897"/>
            <a:ext cx="1770752" cy="1161533"/>
            <a:chOff x="9731214" y="4360324"/>
            <a:chExt cx="1770752" cy="116153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6F6FA57A-B73A-FC45-B50C-5F85A022B3A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731214" y="5106196"/>
                  <a:ext cx="1770752" cy="415661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𝑈𝑚𝑏𝑟𝑒𝑙𝑙𝑎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9C8402B8-EA6F-3946-984C-D6737B4E63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31214" y="5106196"/>
                  <a:ext cx="1770752" cy="415661"/>
                </a:xfrm>
                <a:prstGeom prst="ellipse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54813349-B6BA-E545-B580-1B4E69255A61}"/>
                </a:ext>
              </a:extLst>
            </p:cNvPr>
            <p:cNvCxnSpPr>
              <a:cxnSpLocks/>
              <a:stCxn id="55" idx="4"/>
              <a:endCxn id="51" idx="0"/>
            </p:cNvCxnSpPr>
            <p:nvPr/>
          </p:nvCxnSpPr>
          <p:spPr>
            <a:xfrm flipH="1">
              <a:off x="10616590" y="4775985"/>
              <a:ext cx="1" cy="33021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B8413889-2B8F-CF41-9664-AF853358BC8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0077268" y="4360324"/>
                  <a:ext cx="1078645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𝑅𝑎𝑖𝑛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8F77AE91-B7C8-4E48-B0C1-CADECE0D64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77268" y="4360324"/>
                  <a:ext cx="1078645" cy="415661"/>
                </a:xfrm>
                <a:prstGeom prst="ellipse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C40A4107-926D-BD43-B8ED-CA6A7FB5D709}"/>
                </a:ext>
              </a:extLst>
            </p:cNvPr>
            <p:cNvCxnSpPr>
              <a:cxnSpLocks/>
              <a:stCxn id="55" idx="6"/>
            </p:cNvCxnSpPr>
            <p:nvPr/>
          </p:nvCxnSpPr>
          <p:spPr>
            <a:xfrm flipV="1">
              <a:off x="11155913" y="4568154"/>
              <a:ext cx="328087" cy="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AF3B77A6-89E5-B743-92F9-44A16E65B23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444639" y="3521441"/>
                <a:ext cx="1106145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𝑅𝑎𝑖𝑛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AF3B77A6-89E5-B743-92F9-44A16E65B2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4639" y="3521441"/>
                <a:ext cx="1106145" cy="415661"/>
              </a:xfrm>
              <a:prstGeom prst="ellipse">
                <a:avLst/>
              </a:prstGeom>
              <a:blipFill>
                <a:blip r:embed="rId3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B4385722-6025-AC4D-AEB3-A060B696022E}"/>
              </a:ext>
            </a:extLst>
          </p:cNvPr>
          <p:cNvCxnSpPr>
            <a:cxnSpLocks/>
            <a:stCxn id="58" idx="6"/>
          </p:cNvCxnSpPr>
          <p:nvPr/>
        </p:nvCxnSpPr>
        <p:spPr>
          <a:xfrm>
            <a:off x="9550784" y="3729272"/>
            <a:ext cx="300587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948847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644C9-AC46-2945-A2E7-8355B61C8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MPE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75E7A06-A31F-414B-B54F-1E874893412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b="0" dirty="0">
                    <a:latin typeface="+mn-lt"/>
                  </a:rPr>
                  <a:t>MPE Definition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𝑀𝑃𝐸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1 :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sup>
                          </m:sSup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arg</m:t>
                              </m:r>
                              <m: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sSup>
                                <m:s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1 :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sup>
                              </m:sSup>
                            </m:lim>
                          </m:limLow>
                        </m:fName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1" i="1" smtClean="0"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1 :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sup>
                              </m:sSup>
                            </m:e>
                            <m:e>
                              <m:sSup>
                                <m:s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</a:rPr>
                                    <m:t>𝒆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1 :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</m:e>
                      </m:func>
                    </m:oMath>
                  </m:oMathPara>
                </a14:m>
                <a:endParaRPr lang="de-DE" dirty="0"/>
              </a:p>
              <a:p>
                <a:pPr lvl="1"/>
                <a:r>
                  <a:rPr lang="de-DE" dirty="0"/>
                  <a:t>Bei HMMs: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de-DE">
                                <a:latin typeface="Cambria Math" panose="02040503050406030204" pitchFamily="18" charset="0"/>
                              </a:rPr>
                              <m:t>arg</m:t>
                            </m:r>
                            <m:r>
                              <a:rPr lang="de-DE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de-DE"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sSup>
                              <m:sSup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b="0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1 :</m:t>
                                    </m:r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1 :</m:t>
                                    </m:r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sup>
                            </m:sSup>
                          </m:e>
                          <m:e>
                            <m:sSup>
                              <m:sSup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b="0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1 :</m:t>
                                    </m:r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</m:func>
                  </m:oMath>
                </a14:m>
                <a:endParaRPr lang="de-DE" dirty="0"/>
              </a:p>
              <a:p>
                <a:r>
                  <a:rPr lang="de-DE" dirty="0"/>
                  <a:t>Was passiert bei den Berechnungen?</a:t>
                </a:r>
              </a:p>
              <a:p>
                <a:pPr lvl="1"/>
                <a:r>
                  <a:rPr lang="de-DE" dirty="0"/>
                  <a:t>Wahrscheinlichster Pfad zu jedem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 = wahrscheinlichster Pfad zu einem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 plus ein weiterer Schritt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75E7A06-A31F-414B-B54F-1E874893412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7B57-3BDE-0543-9534-A5C1A482FDE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1E0DD6-BC0B-FC4B-BD6F-4830AAAEC5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Tanya Braun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6AB4B8-AC0E-234A-B0A3-795DF5F0B1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93</a:t>
            </a:fld>
            <a:r>
              <a:rPr lang="de-DE"/>
              <a:t> </a:t>
            </a:r>
            <a:endParaRPr lang="de-DE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A9526CA-ED85-AA42-BC68-FEFC027DEAC8}"/>
                  </a:ext>
                </a:extLst>
              </p:cNvPr>
              <p:cNvSpPr/>
              <p:nvPr/>
            </p:nvSpPr>
            <p:spPr>
              <a:xfrm>
                <a:off x="1336511" y="4490200"/>
                <a:ext cx="9530976" cy="10089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700" lvl="1">
                  <a:tabLst>
                    <a:tab pos="8440738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sSup>
                                <m:s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1 :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sup>
                              </m:sSup>
                            </m:lim>
                          </m:limLow>
                        </m:fName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1 :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sup>
                              </m:s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1" i="1" smtClean="0">
                                      <a:latin typeface="Cambria Math" panose="02040503050406030204" pitchFamily="18" charset="0"/>
                                    </a:rPr>
                                    <m:t>𝑽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+1</m:t>
                                      </m:r>
                                    </m:e>
                                  </m:d>
                                </m:sup>
                              </m:sSup>
                            </m:e>
                            <m:e>
                              <m:sSup>
                                <m:s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</a:rPr>
                                    <m:t>𝒆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1 :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</m:e>
                      </m:func>
                      <m:r>
                        <m:rPr>
                          <m:aln/>
                        </m:rP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e>
                              </m:d>
                            </m:sup>
                          </m:sSup>
                        </m:e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e>
                              </m:d>
                            </m:sup>
                          </m:sSup>
                        </m:e>
                      </m:d>
                      <m:func>
                        <m:func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sSup>
                                <m:s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sup>
                              </m:sSup>
                            </m:lim>
                          </m:limLow>
                        </m:fName>
                        <m:e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b="1" i="1">
                                          <a:latin typeface="Cambria Math" panose="02040503050406030204" pitchFamily="18" charset="0"/>
                                        </a:rPr>
                                        <m:t>𝑽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+1</m:t>
                                          </m:r>
                                        </m:e>
                                      </m:d>
                                    </m:sup>
                                  </m:sSup>
                                </m:e>
                                <m:e>
                                  <m:sSup>
                                    <m:sSup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b="1" i="1" smtClean="0">
                                          <a:latin typeface="Cambria Math" panose="02040503050406030204" pitchFamily="18" charset="0"/>
                                        </a:rPr>
                                        <m:t>𝒗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sup>
                                  </m:sSup>
                                </m:e>
                              </m:d>
                              <m:func>
                                <m:func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limLow>
                                    <m:limLow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limLow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de-DE">
                                          <a:latin typeface="Cambria Math" panose="02040503050406030204" pitchFamily="18" charset="0"/>
                                        </a:rPr>
                                        <m:t>max</m:t>
                                      </m:r>
                                    </m:e>
                                    <m:lim>
                                      <m:sSup>
                                        <m:sSup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de-DE" b="1" i="1">
                                              <a:latin typeface="Cambria Math" panose="02040503050406030204" pitchFamily="18" charset="0"/>
                                            </a:rPr>
                                            <m:t>𝒗</m:t>
                                          </m:r>
                                        </m:e>
                                        <m:sup>
                                          <m:d>
                                            <m:d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1 :</m:t>
                                              </m:r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  <m:r>
                                                <a:rPr lang="de-DE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−1</m:t>
                                              </m:r>
                                            </m:e>
                                          </m:d>
                                        </m:sup>
                                      </m:sSup>
                                    </m:lim>
                                  </m:limLow>
                                </m:fName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de-DE" b="1" i="1">
                                              <a:latin typeface="Cambria Math" panose="02040503050406030204" pitchFamily="18" charset="0"/>
                                            </a:rPr>
                                            <m:t>𝒗</m:t>
                                          </m:r>
                                        </m:e>
                                        <m:sup>
                                          <m:d>
                                            <m:d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  <m:t>1 :</m:t>
                                              </m:r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  <m:r>
                                                <a:rPr lang="de-DE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−1</m:t>
                                              </m:r>
                                            </m:e>
                                          </m:d>
                                        </m:sup>
                                      </m:sSup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de-DE" b="1" i="1" smtClean="0">
                                              <a:latin typeface="Cambria Math" panose="02040503050406030204" pitchFamily="18" charset="0"/>
                                            </a:rPr>
                                            <m:t>𝒗</m:t>
                                          </m:r>
                                        </m:e>
                                        <m:sup>
                                          <m:d>
                                            <m:d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</m:d>
                                        </m:sup>
                                      </m:sSup>
                                    </m:e>
                                    <m:e>
                                      <m:sSup>
                                        <m:sSup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de-DE" b="1" i="1">
                                              <a:latin typeface="Cambria Math" panose="02040503050406030204" pitchFamily="18" charset="0"/>
                                            </a:rPr>
                                            <m:t>𝒆</m:t>
                                          </m:r>
                                        </m:e>
                                        <m:sup>
                                          <m:d>
                                            <m:d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  <m:t>1 :</m:t>
                                              </m:r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</m:d>
                                        </m:sup>
                                      </m:sSup>
                                    </m:e>
                                  </m:d>
                                </m:e>
                              </m:func>
                            </m:e>
                          </m:d>
                        </m:e>
                      </m:func>
                    </m:oMath>
                    <m:oMath xmlns:m="http://schemas.openxmlformats.org/officeDocument/2006/math">
                      <m:r>
                        <m:rPr>
                          <m:aln/>
                        </m:rP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de-DE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e>
                              </m:d>
                            </m:sup>
                          </m:sSup>
                        </m:e>
                        <m:e>
                          <m:sSup>
                            <m:sSupPr>
                              <m:ctrlPr>
                                <a:rPr lang="de-DE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de-DE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e>
                              </m:d>
                            </m:sup>
                          </m:sSup>
                        </m:e>
                      </m:d>
                      <m:func>
                        <m:funcPr>
                          <m:ctrlPr>
                            <a:rPr lang="de-DE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sSup>
                                <m:sSupPr>
                                  <m:ctrlPr>
                                    <a:rPr lang="de-DE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1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de-DE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sup>
                              </m:sSup>
                            </m:lim>
                          </m:limLow>
                        </m:fName>
                        <m:e>
                          <m:d>
                            <m:dPr>
                              <m:ctrlPr>
                                <a:rPr lang="de-DE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de-DE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b="1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𝑽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de-DE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+1</m:t>
                                          </m:r>
                                        </m:e>
                                      </m:d>
                                    </m:sup>
                                  </m:sSup>
                                </m:e>
                                <m:e>
                                  <m:sSup>
                                    <m:sSupPr>
                                      <m:ctrlPr>
                                        <a:rPr lang="de-DE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b="1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𝒗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de-DE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sup>
                                  </m:sSup>
                                </m:e>
                              </m:d>
                              <m:r>
                                <a:rPr lang="de-DE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de-DE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de-DE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</m:e>
                      </m:func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A9526CA-ED85-AA42-BC68-FEFC027DEA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6511" y="4490200"/>
                <a:ext cx="9530976" cy="10089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D7D2DEFF-FC92-5E49-9D48-D9F88CF31035}"/>
              </a:ext>
            </a:extLst>
          </p:cNvPr>
          <p:cNvGrpSpPr/>
          <p:nvPr/>
        </p:nvGrpSpPr>
        <p:grpSpPr>
          <a:xfrm>
            <a:off x="6851214" y="904868"/>
            <a:ext cx="4992786" cy="860283"/>
            <a:chOff x="2953469" y="4360324"/>
            <a:chExt cx="6218107" cy="10714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012153C3-F1C0-7C45-ADD9-283549E3BB9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667435" y="5106194"/>
                  <a:ext cx="717361" cy="323331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012153C3-F1C0-7C45-ADD9-283549E3BB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67435" y="5106194"/>
                  <a:ext cx="717361" cy="323331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6AA10F2A-B1C2-A44D-82F9-39CFBBCA7FF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868873" y="5108402"/>
                  <a:ext cx="712393" cy="323331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6AA10F2A-B1C2-A44D-82F9-39CFBBCA7F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68873" y="5108402"/>
                  <a:ext cx="712393" cy="323331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E2D30619-F871-414F-8C0D-334C97E5F85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056718" y="5106196"/>
                  <a:ext cx="712393" cy="323331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+2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E2D30619-F871-414F-8C0D-334C97E5F8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56718" y="5106196"/>
                  <a:ext cx="712393" cy="323331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C06A61DF-326F-C146-9C30-2704FF3FC7C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285978" y="5106196"/>
                  <a:ext cx="712393" cy="323331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C06A61DF-326F-C146-9C30-2704FF3FC7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85978" y="5106196"/>
                  <a:ext cx="712393" cy="323331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F0C0F437-1C0D-9C4D-AC37-8978A032CB5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484552" y="5106196"/>
                  <a:ext cx="712393" cy="323331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F0C0F437-1C0D-9C4D-AC37-8978A032CB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4552" y="5106196"/>
                  <a:ext cx="712393" cy="323331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2A68B6DE-22B2-0746-A453-BDF1E8B49203}"/>
                </a:ext>
              </a:extLst>
            </p:cNvPr>
            <p:cNvCxnSpPr>
              <a:cxnSpLocks/>
              <a:stCxn id="37" idx="4"/>
              <a:endCxn id="27" idx="0"/>
            </p:cNvCxnSpPr>
            <p:nvPr/>
          </p:nvCxnSpPr>
          <p:spPr>
            <a:xfrm flipH="1">
              <a:off x="4840749" y="4683655"/>
              <a:ext cx="317" cy="42254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194CB385-1AC5-234C-A270-2D859E6C46F0}"/>
                </a:ext>
              </a:extLst>
            </p:cNvPr>
            <p:cNvCxnSpPr>
              <a:cxnSpLocks/>
              <a:stCxn id="33" idx="4"/>
              <a:endCxn id="23" idx="0"/>
            </p:cNvCxnSpPr>
            <p:nvPr/>
          </p:nvCxnSpPr>
          <p:spPr>
            <a:xfrm>
              <a:off x="6026113" y="4683655"/>
              <a:ext cx="2" cy="422539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87D07785-CE67-294B-A186-F13E54AE30A3}"/>
                </a:ext>
              </a:extLst>
            </p:cNvPr>
            <p:cNvCxnSpPr>
              <a:cxnSpLocks/>
              <a:stCxn id="34" idx="4"/>
              <a:endCxn id="24" idx="0"/>
            </p:cNvCxnSpPr>
            <p:nvPr/>
          </p:nvCxnSpPr>
          <p:spPr>
            <a:xfrm>
              <a:off x="7222920" y="4683655"/>
              <a:ext cx="2150" cy="424747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1B315DD7-2E2B-E54A-BD59-1D6C451DE220}"/>
                </a:ext>
              </a:extLst>
            </p:cNvPr>
            <p:cNvCxnSpPr>
              <a:cxnSpLocks/>
              <a:stCxn id="35" idx="4"/>
              <a:endCxn id="25" idx="0"/>
            </p:cNvCxnSpPr>
            <p:nvPr/>
          </p:nvCxnSpPr>
          <p:spPr>
            <a:xfrm flipH="1">
              <a:off x="8412915" y="4683655"/>
              <a:ext cx="2074" cy="42254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1CF733A0-5E50-1843-9C39-26866FB6496F}"/>
                </a:ext>
              </a:extLst>
            </p:cNvPr>
            <p:cNvCxnSpPr>
              <a:cxnSpLocks/>
              <a:stCxn id="36" idx="4"/>
              <a:endCxn id="26" idx="0"/>
            </p:cNvCxnSpPr>
            <p:nvPr/>
          </p:nvCxnSpPr>
          <p:spPr>
            <a:xfrm flipH="1">
              <a:off x="3642175" y="4683655"/>
              <a:ext cx="4541" cy="42254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346C4225-FFDB-0444-AB7A-537E338C816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667432" y="4360324"/>
                  <a:ext cx="717361" cy="32333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346C4225-FFDB-0444-AB7A-537E338C81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67432" y="4360324"/>
                  <a:ext cx="717361" cy="323331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DCBFC5F0-287E-FE4D-8060-A1F47F954DF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864649" y="4360324"/>
                  <a:ext cx="716541" cy="32333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DCBFC5F0-287E-FE4D-8060-A1F47F954D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64649" y="4360324"/>
                  <a:ext cx="716541" cy="323331"/>
                </a:xfrm>
                <a:prstGeom prst="ellipse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44B696A7-0CB7-F44D-ADD0-388BB8125B1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056718" y="4360324"/>
                  <a:ext cx="716541" cy="32333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+2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44B696A7-0CB7-F44D-ADD0-388BB8125B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56718" y="4360324"/>
                  <a:ext cx="716541" cy="323331"/>
                </a:xfrm>
                <a:prstGeom prst="ellipse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939AAB40-2A29-3748-A282-8CB1434331D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288445" y="4360324"/>
                  <a:ext cx="716541" cy="32333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939AAB40-2A29-3748-A282-8CB1434331D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88445" y="4360324"/>
                  <a:ext cx="716541" cy="323331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2C027FDA-CC8C-354B-9E80-C88850B16E3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482795" y="4360324"/>
                  <a:ext cx="716541" cy="32333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d>
                              <m:dPr>
                                <m:ctrlPr>
                                  <a:rPr lang="de-D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2C027FDA-CC8C-354B-9E80-C88850B16E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2795" y="4360324"/>
                  <a:ext cx="716541" cy="323331"/>
                </a:xfrm>
                <a:prstGeom prst="ellipse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E713D2D2-19D9-F74C-B90D-983E227D34E3}"/>
                </a:ext>
              </a:extLst>
            </p:cNvPr>
            <p:cNvCxnSpPr>
              <a:stCxn id="36" idx="6"/>
              <a:endCxn id="37" idx="2"/>
            </p:cNvCxnSpPr>
            <p:nvPr/>
          </p:nvCxnSpPr>
          <p:spPr>
            <a:xfrm>
              <a:off x="4004986" y="4521990"/>
              <a:ext cx="477809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2DF4E771-D634-334C-913A-1D44F9165C60}"/>
                </a:ext>
              </a:extLst>
            </p:cNvPr>
            <p:cNvCxnSpPr>
              <a:cxnSpLocks/>
              <a:stCxn id="37" idx="6"/>
              <a:endCxn id="33" idx="2"/>
            </p:cNvCxnSpPr>
            <p:nvPr/>
          </p:nvCxnSpPr>
          <p:spPr>
            <a:xfrm>
              <a:off x="5199337" y="4521990"/>
              <a:ext cx="468095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AE3926FE-5B67-8A40-AD2C-52C463A7BEA6}"/>
                </a:ext>
              </a:extLst>
            </p:cNvPr>
            <p:cNvCxnSpPr>
              <a:cxnSpLocks/>
              <a:stCxn id="33" idx="6"/>
              <a:endCxn id="34" idx="2"/>
            </p:cNvCxnSpPr>
            <p:nvPr/>
          </p:nvCxnSpPr>
          <p:spPr>
            <a:xfrm>
              <a:off x="6384793" y="4521990"/>
              <a:ext cx="479856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CD3A8732-3CED-B547-977E-A4987082AC75}"/>
                </a:ext>
              </a:extLst>
            </p:cNvPr>
            <p:cNvCxnSpPr>
              <a:cxnSpLocks/>
              <a:stCxn id="34" idx="6"/>
              <a:endCxn id="35" idx="2"/>
            </p:cNvCxnSpPr>
            <p:nvPr/>
          </p:nvCxnSpPr>
          <p:spPr>
            <a:xfrm>
              <a:off x="7581190" y="4521990"/>
              <a:ext cx="475528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67BA1C06-2384-1943-B1DA-7F06DEB52623}"/>
                </a:ext>
              </a:extLst>
            </p:cNvPr>
            <p:cNvCxnSpPr>
              <a:cxnSpLocks/>
              <a:endCxn id="36" idx="2"/>
            </p:cNvCxnSpPr>
            <p:nvPr/>
          </p:nvCxnSpPr>
          <p:spPr>
            <a:xfrm>
              <a:off x="2953469" y="4521990"/>
              <a:ext cx="334976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D086B919-CE76-B24A-A047-92E46250CE43}"/>
                </a:ext>
              </a:extLst>
            </p:cNvPr>
            <p:cNvCxnSpPr>
              <a:cxnSpLocks/>
              <a:stCxn id="35" idx="6"/>
            </p:cNvCxnSpPr>
            <p:nvPr/>
          </p:nvCxnSpPr>
          <p:spPr>
            <a:xfrm flipV="1">
              <a:off x="8773259" y="4521989"/>
              <a:ext cx="398317" cy="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AD7DA651-02D5-5A45-8B5B-BBCFEDC8FEF0}"/>
                  </a:ext>
                </a:extLst>
              </p:cNvPr>
              <p:cNvSpPr txBox="1"/>
              <p:nvPr/>
            </p:nvSpPr>
            <p:spPr>
              <a:xfrm>
                <a:off x="8471944" y="3940968"/>
                <a:ext cx="2834622" cy="387927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de-DE" dirty="0"/>
                  <a:t>MPE-Vorwärtsnachricht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AD7DA651-02D5-5A45-8B5B-BBCFEDC8FE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1944" y="3940968"/>
                <a:ext cx="2834622" cy="38792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>
            <a:extLst>
              <a:ext uri="{FF2B5EF4-FFF2-40B4-BE49-F238E27FC236}">
                <a16:creationId xmlns:a16="http://schemas.microsoft.com/office/drawing/2014/main" id="{F8584C6A-7474-9249-8188-20EF73DD3A24}"/>
              </a:ext>
            </a:extLst>
          </p:cNvPr>
          <p:cNvSpPr txBox="1"/>
          <p:nvPr/>
        </p:nvSpPr>
        <p:spPr>
          <a:xfrm>
            <a:off x="6235129" y="3960743"/>
            <a:ext cx="185034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dirty="0"/>
              <a:t>Übergangsmodell</a:t>
            </a:r>
          </a:p>
        </p:txBody>
      </p:sp>
      <p:sp>
        <p:nvSpPr>
          <p:cNvPr id="47" name="Right Brace 46">
            <a:extLst>
              <a:ext uri="{FF2B5EF4-FFF2-40B4-BE49-F238E27FC236}">
                <a16:creationId xmlns:a16="http://schemas.microsoft.com/office/drawing/2014/main" id="{258DD781-136B-1E46-8185-C7374E2DA8D3}"/>
              </a:ext>
            </a:extLst>
          </p:cNvPr>
          <p:cNvSpPr/>
          <p:nvPr/>
        </p:nvSpPr>
        <p:spPr>
          <a:xfrm rot="16200000">
            <a:off x="9108677" y="3225831"/>
            <a:ext cx="198255" cy="271841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Right Brace 47">
            <a:extLst>
              <a:ext uri="{FF2B5EF4-FFF2-40B4-BE49-F238E27FC236}">
                <a16:creationId xmlns:a16="http://schemas.microsoft.com/office/drawing/2014/main" id="{7343A18A-0B76-9B45-8477-CAFA61A47664}"/>
              </a:ext>
            </a:extLst>
          </p:cNvPr>
          <p:cNvSpPr/>
          <p:nvPr/>
        </p:nvSpPr>
        <p:spPr>
          <a:xfrm rot="16200000">
            <a:off x="7061177" y="3902807"/>
            <a:ext cx="198253" cy="136446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B6E393F9-1630-2F48-8100-E6A76FC5AA77}"/>
              </a:ext>
            </a:extLst>
          </p:cNvPr>
          <p:cNvCxnSpPr>
            <a:cxnSpLocks/>
            <a:stCxn id="47" idx="1"/>
            <a:endCxn id="45" idx="2"/>
          </p:cNvCxnSpPr>
          <p:nvPr/>
        </p:nvCxnSpPr>
        <p:spPr>
          <a:xfrm flipV="1">
            <a:off x="9207805" y="4328895"/>
            <a:ext cx="681450" cy="1570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1D4FF223-A574-7C41-9E21-C8FD2513491E}"/>
              </a:ext>
            </a:extLst>
          </p:cNvPr>
          <p:cNvCxnSpPr>
            <a:cxnSpLocks/>
            <a:stCxn id="48" idx="1"/>
            <a:endCxn id="46" idx="2"/>
          </p:cNvCxnSpPr>
          <p:nvPr/>
        </p:nvCxnSpPr>
        <p:spPr>
          <a:xfrm flipH="1" flipV="1">
            <a:off x="7160303" y="4330075"/>
            <a:ext cx="1" cy="1558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7C22F73-9BAC-5E4A-86BA-D920E0684507}"/>
                  </a:ext>
                </a:extLst>
              </p:cNvPr>
              <p:cNvSpPr txBox="1"/>
              <p:nvPr/>
            </p:nvSpPr>
            <p:spPr>
              <a:xfrm>
                <a:off x="552576" y="5299432"/>
                <a:ext cx="3292247" cy="705771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pPr algn="ctr"/>
                <a:r>
                  <a:rPr lang="de-DE" dirty="0"/>
                  <a:t>MPE-Vorwärtsnachricht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</m:sup>
                    </m:sSup>
                  </m:oMath>
                </a14:m>
                <a:br>
                  <a:rPr lang="de-DE" b="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de-DE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MPE</m:t>
                      </m:r>
                      <m:r>
                        <m:rPr>
                          <m:nor/>
                        </m:rPr>
                        <a:rPr lang="de-DE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de-DE" b="0" i="0" cap="small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Forward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sup>
                          </m:sSup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+1</m:t>
                                  </m:r>
                                </m:e>
                              </m:d>
                            </m:sup>
                          </m:sSup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7C22F73-9BAC-5E4A-86BA-D920E06845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576" y="5299432"/>
                <a:ext cx="3292247" cy="705771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Right Brace 51">
            <a:extLst>
              <a:ext uri="{FF2B5EF4-FFF2-40B4-BE49-F238E27FC236}">
                <a16:creationId xmlns:a16="http://schemas.microsoft.com/office/drawing/2014/main" id="{EBF0A75B-AE91-FC40-AB47-5C739A30B62C}"/>
              </a:ext>
            </a:extLst>
          </p:cNvPr>
          <p:cNvSpPr/>
          <p:nvPr/>
        </p:nvSpPr>
        <p:spPr>
          <a:xfrm rot="5400000">
            <a:off x="2634474" y="3770681"/>
            <a:ext cx="133001" cy="265594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55D1141-8217-5E47-8A93-F12D367D3FE5}"/>
              </a:ext>
            </a:extLst>
          </p:cNvPr>
          <p:cNvCxnSpPr>
            <a:cxnSpLocks/>
            <a:stCxn id="52" idx="1"/>
            <a:endCxn id="51" idx="0"/>
          </p:cNvCxnSpPr>
          <p:nvPr/>
        </p:nvCxnSpPr>
        <p:spPr>
          <a:xfrm flipH="1">
            <a:off x="2198700" y="5165152"/>
            <a:ext cx="502275" cy="1342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DB824C33-217A-964C-A975-0E935E1780EE}"/>
              </a:ext>
            </a:extLst>
          </p:cNvPr>
          <p:cNvSpPr txBox="1"/>
          <p:nvPr/>
        </p:nvSpPr>
        <p:spPr>
          <a:xfrm>
            <a:off x="8617515" y="5430780"/>
            <a:ext cx="3033907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de-DE" dirty="0" err="1"/>
              <a:t>Viterbi</a:t>
            </a:r>
            <a:r>
              <a:rPr lang="de-DE" dirty="0"/>
              <a:t>-Algorithmus für HMMs</a:t>
            </a:r>
          </a:p>
        </p:txBody>
      </p:sp>
    </p:spTree>
    <p:extLst>
      <p:ext uri="{BB962C8B-B14F-4D97-AF65-F5344CB8AC3E}">
        <p14:creationId xmlns:p14="http://schemas.microsoft.com/office/powerpoint/2010/main" val="358159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5" grpId="0" animBg="1"/>
      <p:bldP spid="46" grpId="0" animBg="1"/>
      <p:bldP spid="47" grpId="0" animBg="1"/>
      <p:bldP spid="48" grpId="0" animBg="1"/>
      <p:bldP spid="51" grpId="0" animBg="1"/>
      <p:bldP spid="52" grpId="0" animBg="1"/>
      <p:bldP spid="71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Beispiel</a:t>
            </a:r>
            <a:endParaRPr lang="de-DE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649C39-0DD5-6645-92DE-62EAB1BBE33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A936F8-5803-6F43-BCD0-7C5DE81DBC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4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459873F-0287-9A4B-A260-FE52D1F3913B}" type="slidenum">
              <a:rPr lang="de-DE" smtClean="0"/>
              <a:pPr/>
              <a:t>94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33BDC24-5817-1E4C-A11E-72C38D1DD32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40316" y="5405464"/>
                <a:ext cx="617361" cy="415661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33BDC24-5817-1E4C-A11E-72C38D1DD3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0316" y="5405464"/>
                <a:ext cx="617361" cy="415661"/>
              </a:xfrm>
              <a:prstGeom prst="ellipse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8F23C1B-2648-384C-90E3-CF3114F829A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55675" y="5405464"/>
                <a:ext cx="617361" cy="415661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8F23C1B-2648-384C-90E3-CF3114F829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5675" y="5405464"/>
                <a:ext cx="617361" cy="415661"/>
              </a:xfrm>
              <a:prstGeom prst="ellipse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20B0A36-5215-F344-AC42-099E1B8A8CBF}"/>
              </a:ext>
            </a:extLst>
          </p:cNvPr>
          <p:cNvCxnSpPr>
            <a:cxnSpLocks/>
          </p:cNvCxnSpPr>
          <p:nvPr/>
        </p:nvCxnSpPr>
        <p:spPr>
          <a:xfrm>
            <a:off x="2664355" y="5075252"/>
            <a:ext cx="0" cy="330212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74D4021-21FD-C14B-B6C9-7519D681EA87}"/>
              </a:ext>
            </a:extLst>
          </p:cNvPr>
          <p:cNvCxnSpPr>
            <a:cxnSpLocks/>
            <a:stCxn id="22" idx="4"/>
            <a:endCxn id="18" idx="0"/>
          </p:cNvCxnSpPr>
          <p:nvPr/>
        </p:nvCxnSpPr>
        <p:spPr>
          <a:xfrm>
            <a:off x="3848997" y="5075252"/>
            <a:ext cx="0" cy="330212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97A5EC6-1845-3D4E-A0D0-EB0E88C91DA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29542" y="4659591"/>
                <a:ext cx="638909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97A5EC6-1845-3D4E-A0D0-EB0E88C91D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9542" y="4659591"/>
                <a:ext cx="638909" cy="415661"/>
              </a:xfrm>
              <a:prstGeom prst="ellipse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300AA48-205B-FD47-9E4A-69312FF5481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50552" y="4659591"/>
                <a:ext cx="638909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300AA48-205B-FD47-9E4A-69312FF548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0552" y="4659591"/>
                <a:ext cx="638909" cy="415661"/>
              </a:xfrm>
              <a:prstGeom prst="ellipse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C7C8ADD-8145-1242-A036-775BE0F3E6D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44901" y="4659591"/>
                <a:ext cx="638909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C7C8ADD-8145-1242-A036-775BE0F3E6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4901" y="4659591"/>
                <a:ext cx="638909" cy="415661"/>
              </a:xfrm>
              <a:prstGeom prst="ellipse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B5E42A0-35BE-D443-897F-97239B05F7C8}"/>
              </a:ext>
            </a:extLst>
          </p:cNvPr>
          <p:cNvCxnSpPr>
            <a:stCxn id="23" idx="6"/>
            <a:endCxn id="24" idx="2"/>
          </p:cNvCxnSpPr>
          <p:nvPr/>
        </p:nvCxnSpPr>
        <p:spPr>
          <a:xfrm>
            <a:off x="1789461" y="4867422"/>
            <a:ext cx="555440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F597C2D-D826-F047-8B06-F97CB8EF8847}"/>
              </a:ext>
            </a:extLst>
          </p:cNvPr>
          <p:cNvCxnSpPr>
            <a:cxnSpLocks/>
            <a:stCxn id="24" idx="6"/>
            <a:endCxn id="22" idx="2"/>
          </p:cNvCxnSpPr>
          <p:nvPr/>
        </p:nvCxnSpPr>
        <p:spPr>
          <a:xfrm>
            <a:off x="2983810" y="4867422"/>
            <a:ext cx="545732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5CFE32D-0F14-6344-BC99-2A06A4CBABD2}"/>
                  </a:ext>
                </a:extLst>
              </p:cNvPr>
              <p:cNvSpPr/>
              <p:nvPr/>
            </p:nvSpPr>
            <p:spPr>
              <a:xfrm>
                <a:off x="2178709" y="1715179"/>
                <a:ext cx="971292" cy="3879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𝑅𝑎𝑖𝑛</m:t>
                          </m:r>
                        </m:e>
                        <m:sup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5CFE32D-0F14-6344-BC99-2A06A4CBAB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8709" y="1715179"/>
                <a:ext cx="971292" cy="387927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E8799933-0078-374A-9F94-D2811592DFA5}"/>
                  </a:ext>
                </a:extLst>
              </p:cNvPr>
              <p:cNvSpPr/>
              <p:nvPr/>
            </p:nvSpPr>
            <p:spPr>
              <a:xfrm>
                <a:off x="3363350" y="1715179"/>
                <a:ext cx="971292" cy="3879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𝑅𝑎𝑖𝑛</m:t>
                          </m:r>
                        </m:e>
                        <m:sup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E8799933-0078-374A-9F94-D2811592DF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3350" y="1715179"/>
                <a:ext cx="971292" cy="387927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E45F415-7F49-2642-BC19-5774AAC9422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27725" y="5402903"/>
                <a:ext cx="617361" cy="415661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E45F415-7F49-2642-BC19-5774AAC942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7725" y="5402903"/>
                <a:ext cx="617361" cy="415661"/>
              </a:xfrm>
              <a:prstGeom prst="ellipse">
                <a:avLst/>
              </a:prstGeom>
              <a:blipFill>
                <a:blip r:embed="rId2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B6592BF6-13F2-7349-9643-D3ED428CFBF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11040" y="5402902"/>
                <a:ext cx="860806" cy="415661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¬</m:t>
                      </m:r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B6592BF6-13F2-7349-9643-D3ED428CFB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1040" y="5402902"/>
                <a:ext cx="860806" cy="415661"/>
              </a:xfrm>
              <a:prstGeom prst="ellipse">
                <a:avLst/>
              </a:prstGeom>
              <a:blipFill>
                <a:blip r:embed="rId2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CB04CC92-0DF8-854E-A973-5FFEE98D78C1}"/>
              </a:ext>
            </a:extLst>
          </p:cNvPr>
          <p:cNvCxnSpPr>
            <a:cxnSpLocks/>
            <a:stCxn id="49" idx="4"/>
            <a:endCxn id="45" idx="0"/>
          </p:cNvCxnSpPr>
          <p:nvPr/>
        </p:nvCxnSpPr>
        <p:spPr>
          <a:xfrm flipH="1">
            <a:off x="5041443" y="5072691"/>
            <a:ext cx="1" cy="330211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ADFE6D68-3E38-CA4E-BA1A-C03ABC64DBE3}"/>
              </a:ext>
            </a:extLst>
          </p:cNvPr>
          <p:cNvCxnSpPr>
            <a:cxnSpLocks/>
            <a:stCxn id="48" idx="4"/>
            <a:endCxn id="44" idx="0"/>
          </p:cNvCxnSpPr>
          <p:nvPr/>
        </p:nvCxnSpPr>
        <p:spPr>
          <a:xfrm>
            <a:off x="6236406" y="5072691"/>
            <a:ext cx="0" cy="330212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CC363125-A076-AA44-9279-645B3C481EC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16951" y="4657030"/>
                <a:ext cx="638909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CC363125-A076-AA44-9279-645B3C481E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6951" y="4657030"/>
                <a:ext cx="638909" cy="415661"/>
              </a:xfrm>
              <a:prstGeom prst="ellipse">
                <a:avLst/>
              </a:prstGeom>
              <a:blipFill>
                <a:blip r:embed="rId2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CF9CDF4-358A-E347-991B-04109039F16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21989" y="4657030"/>
                <a:ext cx="638909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CF9CDF4-358A-E347-991B-04109039F1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1989" y="4657030"/>
                <a:ext cx="638909" cy="415661"/>
              </a:xfrm>
              <a:prstGeom prst="ellipse">
                <a:avLst/>
              </a:prstGeom>
              <a:blipFill>
                <a:blip r:embed="rId2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C4B8823-566B-7845-86CE-E0C9739B5210}"/>
              </a:ext>
            </a:extLst>
          </p:cNvPr>
          <p:cNvCxnSpPr>
            <a:cxnSpLocks/>
            <a:stCxn id="22" idx="6"/>
            <a:endCxn id="49" idx="2"/>
          </p:cNvCxnSpPr>
          <p:nvPr/>
        </p:nvCxnSpPr>
        <p:spPr>
          <a:xfrm flipV="1">
            <a:off x="4168451" y="4864861"/>
            <a:ext cx="553538" cy="2561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DE4DC1-2FAB-D548-89A5-9F1E6EA86AC0}"/>
              </a:ext>
            </a:extLst>
          </p:cNvPr>
          <p:cNvCxnSpPr>
            <a:cxnSpLocks/>
            <a:stCxn id="49" idx="6"/>
            <a:endCxn id="48" idx="2"/>
          </p:cNvCxnSpPr>
          <p:nvPr/>
        </p:nvCxnSpPr>
        <p:spPr>
          <a:xfrm>
            <a:off x="5360898" y="4864861"/>
            <a:ext cx="556053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D7F3F498-7C05-BF4D-9D2E-C4830CC07D8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30383" y="5402903"/>
                <a:ext cx="617361" cy="415661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D7F3F498-7C05-BF4D-9D2E-C4830CC07D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0383" y="5402903"/>
                <a:ext cx="617361" cy="415661"/>
              </a:xfrm>
              <a:prstGeom prst="ellipse">
                <a:avLst/>
              </a:prstGeom>
              <a:blipFill>
                <a:blip r:embed="rId2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0E196C8C-344F-F34E-AB7A-4A34A3E40762}"/>
              </a:ext>
            </a:extLst>
          </p:cNvPr>
          <p:cNvCxnSpPr>
            <a:cxnSpLocks/>
            <a:stCxn id="54" idx="4"/>
            <a:endCxn id="52" idx="0"/>
          </p:cNvCxnSpPr>
          <p:nvPr/>
        </p:nvCxnSpPr>
        <p:spPr>
          <a:xfrm>
            <a:off x="7439064" y="5072691"/>
            <a:ext cx="0" cy="330212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5877E2E-2F94-F344-91F4-D8FEE0E5814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19609" y="4657030"/>
                <a:ext cx="638909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5877E2E-2F94-F344-91F4-D8FEE0E581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9609" y="4657030"/>
                <a:ext cx="638909" cy="415661"/>
              </a:xfrm>
              <a:prstGeom prst="ellipse">
                <a:avLst/>
              </a:prstGeom>
              <a:blipFill>
                <a:blip r:embed="rId3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8FD690F2-C7D8-7B4A-B69B-AF9CC7532A9C}"/>
              </a:ext>
            </a:extLst>
          </p:cNvPr>
          <p:cNvCxnSpPr>
            <a:cxnSpLocks/>
            <a:stCxn id="48" idx="6"/>
            <a:endCxn id="54" idx="2"/>
          </p:cNvCxnSpPr>
          <p:nvPr/>
        </p:nvCxnSpPr>
        <p:spPr>
          <a:xfrm>
            <a:off x="6555860" y="4864861"/>
            <a:ext cx="563749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56CAA0EA-1405-6946-B0FA-576684A6C52D}"/>
                  </a:ext>
                </a:extLst>
              </p:cNvPr>
              <p:cNvSpPr/>
              <p:nvPr/>
            </p:nvSpPr>
            <p:spPr>
              <a:xfrm>
                <a:off x="4555797" y="1715179"/>
                <a:ext cx="971292" cy="3879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𝑅𝑎𝑖𝑛</m:t>
                          </m:r>
                        </m:e>
                        <m:sup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56CAA0EA-1405-6946-B0FA-576684A6C5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5797" y="1715179"/>
                <a:ext cx="971292" cy="387927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24487813-17B5-724C-A05E-629C837A6450}"/>
                  </a:ext>
                </a:extLst>
              </p:cNvPr>
              <p:cNvSpPr/>
              <p:nvPr/>
            </p:nvSpPr>
            <p:spPr>
              <a:xfrm>
                <a:off x="5750759" y="1715179"/>
                <a:ext cx="971292" cy="3879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𝑅𝑎𝑖𝑛</m:t>
                          </m:r>
                        </m:e>
                        <m:sup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24487813-17B5-724C-A05E-629C837A64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0759" y="1715179"/>
                <a:ext cx="971292" cy="387927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2F9DD910-E905-D24D-B516-9F68CC6726D3}"/>
                  </a:ext>
                </a:extLst>
              </p:cNvPr>
              <p:cNvSpPr/>
              <p:nvPr/>
            </p:nvSpPr>
            <p:spPr>
              <a:xfrm>
                <a:off x="6953417" y="1715179"/>
                <a:ext cx="971292" cy="3879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𝑅𝑎𝑖𝑛</m:t>
                          </m:r>
                        </m:e>
                        <m:sup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2F9DD910-E905-D24D-B516-9F68CC6726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3417" y="1715179"/>
                <a:ext cx="971292" cy="387927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TextBox 58">
            <a:extLst>
              <a:ext uri="{FF2B5EF4-FFF2-40B4-BE49-F238E27FC236}">
                <a16:creationId xmlns:a16="http://schemas.microsoft.com/office/drawing/2014/main" id="{6B0FF3CF-3B15-ED4F-8CF3-D4ADE4A448C8}"/>
              </a:ext>
            </a:extLst>
          </p:cNvPr>
          <p:cNvSpPr txBox="1"/>
          <p:nvPr/>
        </p:nvSpPr>
        <p:spPr>
          <a:xfrm>
            <a:off x="359999" y="2254226"/>
            <a:ext cx="15114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Pfade im </a:t>
            </a:r>
          </a:p>
          <a:p>
            <a:pPr algn="ctr"/>
            <a:r>
              <a:rPr lang="de-DE" dirty="0"/>
              <a:t>Zustandsraum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37CD3458-6CC8-F843-BEE8-6A0E854810EE}"/>
                  </a:ext>
                </a:extLst>
              </p:cNvPr>
              <p:cNvSpPr/>
              <p:nvPr/>
            </p:nvSpPr>
            <p:spPr>
              <a:xfrm>
                <a:off x="507603" y="2967675"/>
                <a:ext cx="121623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𝑈𝑚𝑏𝑟𝑒𝑙𝑙𝑎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37CD3458-6CC8-F843-BEE8-6A0E854810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603" y="2967675"/>
                <a:ext cx="1216230" cy="369332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TextBox 65">
            <a:extLst>
              <a:ext uri="{FF2B5EF4-FFF2-40B4-BE49-F238E27FC236}">
                <a16:creationId xmlns:a16="http://schemas.microsoft.com/office/drawing/2014/main" id="{432D8566-B79F-7440-BF62-F4807087F491}"/>
              </a:ext>
            </a:extLst>
          </p:cNvPr>
          <p:cNvSpPr txBox="1"/>
          <p:nvPr/>
        </p:nvSpPr>
        <p:spPr>
          <a:xfrm>
            <a:off x="169497" y="3417296"/>
            <a:ext cx="18924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Wahrscheinlichste</a:t>
            </a:r>
          </a:p>
          <a:p>
            <a:pPr algn="ctr"/>
            <a:r>
              <a:rPr lang="de-DE" dirty="0"/>
              <a:t>Pfade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99D919A9-A012-F94B-94CE-B83F6489DD39}"/>
                  </a:ext>
                </a:extLst>
              </p:cNvPr>
              <p:cNvSpPr/>
              <p:nvPr/>
            </p:nvSpPr>
            <p:spPr>
              <a:xfrm>
                <a:off x="2319421" y="2967675"/>
                <a:ext cx="68986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𝑟𝑢𝑒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99D919A9-A012-F94B-94CE-B83F6489DD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9421" y="2967675"/>
                <a:ext cx="689869" cy="369332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9505CA5D-87D7-F54C-8106-779217474F38}"/>
                  </a:ext>
                </a:extLst>
              </p:cNvPr>
              <p:cNvSpPr/>
              <p:nvPr/>
            </p:nvSpPr>
            <p:spPr>
              <a:xfrm>
                <a:off x="3504062" y="2967675"/>
                <a:ext cx="68986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𝑟𝑢𝑒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9505CA5D-87D7-F54C-8106-779217474F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4062" y="2967675"/>
                <a:ext cx="689869" cy="369332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35563BCF-2D2B-5C44-8467-096B3EEE81F3}"/>
                  </a:ext>
                </a:extLst>
              </p:cNvPr>
              <p:cNvSpPr/>
              <p:nvPr/>
            </p:nvSpPr>
            <p:spPr>
              <a:xfrm>
                <a:off x="4646816" y="2967675"/>
                <a:ext cx="78925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𝑎𝑙𝑠𝑒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35563BCF-2D2B-5C44-8467-096B3EEE81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6816" y="2967675"/>
                <a:ext cx="789255" cy="369332"/>
              </a:xfrm>
              <a:prstGeom prst="rect">
                <a:avLst/>
              </a:prstGeom>
              <a:blipFill>
                <a:blip r:embed="rId37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5EBB79A8-6520-FF4E-9415-638947C38C60}"/>
                  </a:ext>
                </a:extLst>
              </p:cNvPr>
              <p:cNvSpPr/>
              <p:nvPr/>
            </p:nvSpPr>
            <p:spPr>
              <a:xfrm>
                <a:off x="5891471" y="2967675"/>
                <a:ext cx="68986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𝑟𝑢𝑒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5EBB79A8-6520-FF4E-9415-638947C38C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1471" y="2967675"/>
                <a:ext cx="689869" cy="369332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D8AE4EF3-00EC-1C45-B0BC-74CB45D41192}"/>
                  </a:ext>
                </a:extLst>
              </p:cNvPr>
              <p:cNvSpPr/>
              <p:nvPr/>
            </p:nvSpPr>
            <p:spPr>
              <a:xfrm>
                <a:off x="7094129" y="2967675"/>
                <a:ext cx="68986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𝑟𝑢𝑒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D8AE4EF3-00EC-1C45-B0BC-74CB45D411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4129" y="2967675"/>
                <a:ext cx="689869" cy="369332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90207003-11E6-7344-8434-1B82CCA507C4}"/>
                  </a:ext>
                </a:extLst>
              </p:cNvPr>
              <p:cNvSpPr/>
              <p:nvPr/>
            </p:nvSpPr>
            <p:spPr>
              <a:xfrm>
                <a:off x="2319421" y="2122846"/>
                <a:ext cx="689869" cy="36933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𝑟𝑢𝑒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90207003-11E6-7344-8434-1B82CCA507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9421" y="2122846"/>
                <a:ext cx="689869" cy="369332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69D1C547-D40E-9549-90C1-876D8620A3A1}"/>
                  </a:ext>
                </a:extLst>
              </p:cNvPr>
              <p:cNvSpPr/>
              <p:nvPr/>
            </p:nvSpPr>
            <p:spPr>
              <a:xfrm>
                <a:off x="3504062" y="2122846"/>
                <a:ext cx="689869" cy="36933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𝑟𝑢𝑒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69D1C547-D40E-9549-90C1-876D8620A3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4062" y="2122846"/>
                <a:ext cx="689869" cy="369332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AA871D74-481B-6547-95D5-557CE3D428E3}"/>
                  </a:ext>
                </a:extLst>
              </p:cNvPr>
              <p:cNvSpPr/>
              <p:nvPr/>
            </p:nvSpPr>
            <p:spPr>
              <a:xfrm>
                <a:off x="4696509" y="2122846"/>
                <a:ext cx="689869" cy="36933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𝑟𝑢𝑒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AA871D74-481B-6547-95D5-557CE3D428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6509" y="2122846"/>
                <a:ext cx="689869" cy="369332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C403E62F-2D3B-744A-B341-481B08D7C893}"/>
                  </a:ext>
                </a:extLst>
              </p:cNvPr>
              <p:cNvSpPr/>
              <p:nvPr/>
            </p:nvSpPr>
            <p:spPr>
              <a:xfrm>
                <a:off x="5891471" y="2122846"/>
                <a:ext cx="689869" cy="36933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𝑟𝑢𝑒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C403E62F-2D3B-744A-B341-481B08D7C8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1471" y="2122846"/>
                <a:ext cx="689869" cy="369332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595E9CC8-7039-744A-9483-340EFACC13C3}"/>
                  </a:ext>
                </a:extLst>
              </p:cNvPr>
              <p:cNvSpPr/>
              <p:nvPr/>
            </p:nvSpPr>
            <p:spPr>
              <a:xfrm>
                <a:off x="7094129" y="2122846"/>
                <a:ext cx="689869" cy="36933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𝑟𝑢𝑒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595E9CC8-7039-744A-9483-340EFACC13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4129" y="2122846"/>
                <a:ext cx="689869" cy="369332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63A3459D-9DD9-1B49-94DA-CDE7426F9863}"/>
                  </a:ext>
                </a:extLst>
              </p:cNvPr>
              <p:cNvSpPr/>
              <p:nvPr/>
            </p:nvSpPr>
            <p:spPr>
              <a:xfrm>
                <a:off x="2269728" y="2537764"/>
                <a:ext cx="789255" cy="36933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𝑎𝑙𝑠𝑒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63A3459D-9DD9-1B49-94DA-CDE7426F98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9728" y="2537764"/>
                <a:ext cx="789255" cy="369332"/>
              </a:xfrm>
              <a:prstGeom prst="rect">
                <a:avLst/>
              </a:prstGeom>
              <a:blipFill>
                <a:blip r:embed="rId42"/>
                <a:stretch>
                  <a:fillRect b="-967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C372B971-8CB0-EF4D-B187-9F565E095D96}"/>
                  </a:ext>
                </a:extLst>
              </p:cNvPr>
              <p:cNvSpPr/>
              <p:nvPr/>
            </p:nvSpPr>
            <p:spPr>
              <a:xfrm>
                <a:off x="3454369" y="2537764"/>
                <a:ext cx="789255" cy="36933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𝑓𝑎𝑙𝑠𝑒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C372B971-8CB0-EF4D-B187-9F565E095D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4369" y="2537764"/>
                <a:ext cx="789255" cy="369332"/>
              </a:xfrm>
              <a:prstGeom prst="rect">
                <a:avLst/>
              </a:prstGeom>
              <a:blipFill>
                <a:blip r:embed="rId43"/>
                <a:stretch>
                  <a:fillRect b="-967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61690CB6-CF35-F14C-AA12-7B72A7C5E9D9}"/>
                  </a:ext>
                </a:extLst>
              </p:cNvPr>
              <p:cNvSpPr/>
              <p:nvPr/>
            </p:nvSpPr>
            <p:spPr>
              <a:xfrm>
                <a:off x="4646816" y="2537764"/>
                <a:ext cx="789255" cy="36933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𝑓𝑎𝑙𝑠𝑒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61690CB6-CF35-F14C-AA12-7B72A7C5E9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6816" y="2537764"/>
                <a:ext cx="789255" cy="369332"/>
              </a:xfrm>
              <a:prstGeom prst="rect">
                <a:avLst/>
              </a:prstGeom>
              <a:blipFill>
                <a:blip r:embed="rId44"/>
                <a:stretch>
                  <a:fillRect b="-967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96EB3A97-E976-0945-866F-E4B412E8484C}"/>
                  </a:ext>
                </a:extLst>
              </p:cNvPr>
              <p:cNvSpPr/>
              <p:nvPr/>
            </p:nvSpPr>
            <p:spPr>
              <a:xfrm>
                <a:off x="5841778" y="2537764"/>
                <a:ext cx="789255" cy="36933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𝑓𝑎𝑙𝑠𝑒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96EB3A97-E976-0945-866F-E4B412E848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1778" y="2537764"/>
                <a:ext cx="789255" cy="369332"/>
              </a:xfrm>
              <a:prstGeom prst="rect">
                <a:avLst/>
              </a:prstGeom>
              <a:blipFill>
                <a:blip r:embed="rId43"/>
                <a:stretch>
                  <a:fillRect b="-967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3B2D3A5D-5567-7244-BEE2-911E3E6EB27C}"/>
                  </a:ext>
                </a:extLst>
              </p:cNvPr>
              <p:cNvSpPr/>
              <p:nvPr/>
            </p:nvSpPr>
            <p:spPr>
              <a:xfrm>
                <a:off x="7044436" y="2537764"/>
                <a:ext cx="789255" cy="36933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𝑓𝑎𝑙𝑠𝑒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3B2D3A5D-5567-7244-BEE2-911E3E6EB2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4436" y="2537764"/>
                <a:ext cx="789255" cy="369332"/>
              </a:xfrm>
              <a:prstGeom prst="rect">
                <a:avLst/>
              </a:prstGeom>
              <a:blipFill>
                <a:blip r:embed="rId42"/>
                <a:stretch>
                  <a:fillRect b="-967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35D41D39-5C89-E84F-A6A2-E21174CA6E45}"/>
                  </a:ext>
                </a:extLst>
              </p:cNvPr>
              <p:cNvSpPr/>
              <p:nvPr/>
            </p:nvSpPr>
            <p:spPr>
              <a:xfrm>
                <a:off x="2200927" y="3347045"/>
                <a:ext cx="926857" cy="36933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de-DE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8182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35D41D39-5C89-E84F-A6A2-E21174CA6E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0927" y="3347045"/>
                <a:ext cx="926857" cy="369332"/>
              </a:xfrm>
              <a:prstGeom prst="rect">
                <a:avLst/>
              </a:prstGeom>
              <a:blipFill>
                <a:blip r:embed="rId4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E63ECE2B-6703-A941-91E8-7D6766E79C4E}"/>
                  </a:ext>
                </a:extLst>
              </p:cNvPr>
              <p:cNvSpPr/>
              <p:nvPr/>
            </p:nvSpPr>
            <p:spPr>
              <a:xfrm>
                <a:off x="3385568" y="3347045"/>
                <a:ext cx="926857" cy="36933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de-DE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5155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E63ECE2B-6703-A941-91E8-7D6766E79C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5568" y="3347045"/>
                <a:ext cx="926857" cy="369332"/>
              </a:xfrm>
              <a:prstGeom prst="rect">
                <a:avLst/>
              </a:prstGeom>
              <a:blipFill>
                <a:blip r:embed="rId4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0B35F1F6-CDA3-DC4F-AC7E-AE15A778FC6F}"/>
                  </a:ext>
                </a:extLst>
              </p:cNvPr>
              <p:cNvSpPr/>
              <p:nvPr/>
            </p:nvSpPr>
            <p:spPr>
              <a:xfrm>
                <a:off x="4578015" y="3347045"/>
                <a:ext cx="926857" cy="36933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de-DE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0361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0B35F1F6-CDA3-DC4F-AC7E-AE15A778FC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8015" y="3347045"/>
                <a:ext cx="926857" cy="369332"/>
              </a:xfrm>
              <a:prstGeom prst="rect">
                <a:avLst/>
              </a:prstGeom>
              <a:blipFill>
                <a:blip r:embed="rId4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C2CE4D6A-7241-6246-8505-1C797EDA4CAC}"/>
                  </a:ext>
                </a:extLst>
              </p:cNvPr>
              <p:cNvSpPr/>
              <p:nvPr/>
            </p:nvSpPr>
            <p:spPr>
              <a:xfrm>
                <a:off x="5772977" y="3347045"/>
                <a:ext cx="926857" cy="36933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de-DE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0334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C2CE4D6A-7241-6246-8505-1C797EDA4C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2977" y="3347045"/>
                <a:ext cx="926857" cy="369332"/>
              </a:xfrm>
              <a:prstGeom prst="rect">
                <a:avLst/>
              </a:prstGeom>
              <a:blipFill>
                <a:blip r:embed="rId4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B436C0CD-1B89-7E45-92C8-DD5D19D2CAC0}"/>
                  </a:ext>
                </a:extLst>
              </p:cNvPr>
              <p:cNvSpPr/>
              <p:nvPr/>
            </p:nvSpPr>
            <p:spPr>
              <a:xfrm>
                <a:off x="6975635" y="3347045"/>
                <a:ext cx="926857" cy="369332"/>
              </a:xfrm>
              <a:prstGeom prst="rect">
                <a:avLst/>
              </a:prstGeom>
              <a:ln w="28575">
                <a:solidFill>
                  <a:schemeClr val="accent1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.0210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B436C0CD-1B89-7E45-92C8-DD5D19D2CA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5635" y="3347045"/>
                <a:ext cx="926857" cy="369332"/>
              </a:xfrm>
              <a:prstGeom prst="rect">
                <a:avLst/>
              </a:prstGeom>
              <a:blipFill>
                <a:blip r:embed="rId49"/>
                <a:stretch>
                  <a:fillRect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1F0A0B63-5597-C94F-B975-86516B5E9900}"/>
                  </a:ext>
                </a:extLst>
              </p:cNvPr>
              <p:cNvSpPr/>
              <p:nvPr/>
            </p:nvSpPr>
            <p:spPr>
              <a:xfrm>
                <a:off x="2200927" y="3772227"/>
                <a:ext cx="926857" cy="36933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de-DE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1818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1F0A0B63-5597-C94F-B975-86516B5E99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0927" y="3772227"/>
                <a:ext cx="926857" cy="369332"/>
              </a:xfrm>
              <a:prstGeom prst="rect">
                <a:avLst/>
              </a:prstGeom>
              <a:blipFill>
                <a:blip r:embed="rId5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F79106DB-F6DD-324F-BF81-B6D519D44C84}"/>
                  </a:ext>
                </a:extLst>
              </p:cNvPr>
              <p:cNvSpPr/>
              <p:nvPr/>
            </p:nvSpPr>
            <p:spPr>
              <a:xfrm>
                <a:off x="3385568" y="3772227"/>
                <a:ext cx="926857" cy="36933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0.0491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F79106DB-F6DD-324F-BF81-B6D519D44C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5568" y="3772227"/>
                <a:ext cx="926857" cy="369332"/>
              </a:xfrm>
              <a:prstGeom prst="rect">
                <a:avLst/>
              </a:prstGeom>
              <a:blipFill>
                <a:blip r:embed="rId5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3F946631-890C-5F44-A9A5-8A389A0FBDB2}"/>
                  </a:ext>
                </a:extLst>
              </p:cNvPr>
              <p:cNvSpPr/>
              <p:nvPr/>
            </p:nvSpPr>
            <p:spPr>
              <a:xfrm>
                <a:off x="4578015" y="3772227"/>
                <a:ext cx="926857" cy="36933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0.1237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3F946631-890C-5F44-A9A5-8A389A0FBD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8015" y="3772227"/>
                <a:ext cx="926857" cy="369332"/>
              </a:xfrm>
              <a:prstGeom prst="rect">
                <a:avLst/>
              </a:prstGeom>
              <a:blipFill>
                <a:blip r:embed="rId5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D8AE242D-B71E-FF42-93AB-779A73B7986D}"/>
                  </a:ext>
                </a:extLst>
              </p:cNvPr>
              <p:cNvSpPr/>
              <p:nvPr/>
            </p:nvSpPr>
            <p:spPr>
              <a:xfrm>
                <a:off x="5772977" y="3772227"/>
                <a:ext cx="926857" cy="36933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0.0173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D8AE242D-B71E-FF42-93AB-779A73B798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2977" y="3772227"/>
                <a:ext cx="926857" cy="369332"/>
              </a:xfrm>
              <a:prstGeom prst="rect">
                <a:avLst/>
              </a:prstGeom>
              <a:blipFill>
                <a:blip r:embed="rId5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5C9179CC-7587-374A-B7DB-B98BCF2EB3CD}"/>
                  </a:ext>
                </a:extLst>
              </p:cNvPr>
              <p:cNvSpPr/>
              <p:nvPr/>
            </p:nvSpPr>
            <p:spPr>
              <a:xfrm>
                <a:off x="6975635" y="3772227"/>
                <a:ext cx="926857" cy="36933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0.0024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5C9179CC-7587-374A-B7DB-B98BCF2EB3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5635" y="3772227"/>
                <a:ext cx="926857" cy="369332"/>
              </a:xfrm>
              <a:prstGeom prst="rect">
                <a:avLst/>
              </a:prstGeom>
              <a:blipFill>
                <a:blip r:embed="rId5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75D38FA3-8584-B543-82C8-CCC48BADC0F6}"/>
                  </a:ext>
                </a:extLst>
              </p:cNvPr>
              <p:cNvSpPr/>
              <p:nvPr/>
            </p:nvSpPr>
            <p:spPr>
              <a:xfrm>
                <a:off x="2100835" y="4154735"/>
                <a:ext cx="1127040" cy="3879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𝑀𝑃𝐸</m:t>
                          </m:r>
                        </m:e>
                        <m:sup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1 :1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75D38FA3-8584-B543-82C8-CCC48BADC0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0835" y="4154735"/>
                <a:ext cx="1127040" cy="387927"/>
              </a:xfrm>
              <a:prstGeom prst="rect">
                <a:avLst/>
              </a:prstGeom>
              <a:blipFill>
                <a:blip r:embed="rId5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B9F055E9-0010-884C-9A98-8BB85B79C24B}"/>
                  </a:ext>
                </a:extLst>
              </p:cNvPr>
              <p:cNvSpPr/>
              <p:nvPr/>
            </p:nvSpPr>
            <p:spPr>
              <a:xfrm>
                <a:off x="3285476" y="4154735"/>
                <a:ext cx="1127040" cy="3879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𝑀𝑃𝐸</m:t>
                          </m:r>
                        </m:e>
                        <m:sup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1 :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B9F055E9-0010-884C-9A98-8BB85B79C2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5476" y="4154735"/>
                <a:ext cx="1127040" cy="387927"/>
              </a:xfrm>
              <a:prstGeom prst="rect">
                <a:avLst/>
              </a:prstGeom>
              <a:blipFill>
                <a:blip r:embed="rId5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DD3D5A79-562E-E440-9F81-21B290F5E3A5}"/>
                  </a:ext>
                </a:extLst>
              </p:cNvPr>
              <p:cNvSpPr/>
              <p:nvPr/>
            </p:nvSpPr>
            <p:spPr>
              <a:xfrm>
                <a:off x="4477923" y="4154735"/>
                <a:ext cx="1127040" cy="3879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𝑀𝑃𝐸</m:t>
                          </m:r>
                        </m:e>
                        <m:sup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1 :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DD3D5A79-562E-E440-9F81-21B290F5E3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7923" y="4154735"/>
                <a:ext cx="1127040" cy="387927"/>
              </a:xfrm>
              <a:prstGeom prst="rect">
                <a:avLst/>
              </a:prstGeom>
              <a:blipFill>
                <a:blip r:embed="rId5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56CFB131-B5B0-814F-B902-9ED1BADDDF17}"/>
                  </a:ext>
                </a:extLst>
              </p:cNvPr>
              <p:cNvSpPr/>
              <p:nvPr/>
            </p:nvSpPr>
            <p:spPr>
              <a:xfrm>
                <a:off x="5672885" y="4154735"/>
                <a:ext cx="1127040" cy="3879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𝑀𝑃𝐸</m:t>
                          </m:r>
                        </m:e>
                        <m:sup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1 :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56CFB131-B5B0-814F-B902-9ED1BADDDF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2885" y="4154735"/>
                <a:ext cx="1127040" cy="387927"/>
              </a:xfrm>
              <a:prstGeom prst="rect">
                <a:avLst/>
              </a:prstGeom>
              <a:blipFill>
                <a:blip r:embed="rId5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AE929FF5-00D5-9543-A7A0-EFD3E0A9BE34}"/>
                  </a:ext>
                </a:extLst>
              </p:cNvPr>
              <p:cNvSpPr/>
              <p:nvPr/>
            </p:nvSpPr>
            <p:spPr>
              <a:xfrm>
                <a:off x="6875543" y="4154735"/>
                <a:ext cx="1127040" cy="3879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𝑀𝑃𝐸</m:t>
                          </m:r>
                        </m:e>
                        <m:sup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1 :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AE929FF5-00D5-9543-A7A0-EFD3E0A9BE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5543" y="4154735"/>
                <a:ext cx="1127040" cy="387927"/>
              </a:xfrm>
              <a:prstGeom prst="rect">
                <a:avLst/>
              </a:prstGeom>
              <a:blipFill>
                <a:blip r:embed="rId5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TextBox 63">
            <a:extLst>
              <a:ext uri="{FF2B5EF4-FFF2-40B4-BE49-F238E27FC236}">
                <a16:creationId xmlns:a16="http://schemas.microsoft.com/office/drawing/2014/main" id="{87A34369-D35C-9847-8F99-50F4D8BFE550}"/>
              </a:ext>
            </a:extLst>
          </p:cNvPr>
          <p:cNvSpPr txBox="1"/>
          <p:nvPr/>
        </p:nvSpPr>
        <p:spPr>
          <a:xfrm>
            <a:off x="321685" y="4194810"/>
            <a:ext cx="15880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i="1" dirty="0"/>
              <a:t>(</a:t>
            </a:r>
            <a:r>
              <a:rPr lang="de-DE" sz="1400" i="1" dirty="0" err="1"/>
              <a:t>Abuse</a:t>
            </a:r>
            <a:r>
              <a:rPr lang="de-DE" sz="1400" i="1" dirty="0"/>
              <a:t> </a:t>
            </a:r>
            <a:r>
              <a:rPr lang="de-DE" sz="1400" i="1" dirty="0" err="1"/>
              <a:t>of</a:t>
            </a:r>
            <a:r>
              <a:rPr lang="de-DE" sz="1400" i="1" dirty="0"/>
              <a:t> </a:t>
            </a:r>
            <a:r>
              <a:rPr lang="de-DE" sz="1400" i="1" dirty="0" err="1"/>
              <a:t>notation</a:t>
            </a:r>
            <a:r>
              <a:rPr lang="de-DE" sz="1400" i="1" dirty="0"/>
              <a:t>)</a:t>
            </a:r>
          </a:p>
        </p:txBody>
      </p: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EF4628F8-3A87-8D4C-87D2-9A5AF7052FEC}"/>
              </a:ext>
            </a:extLst>
          </p:cNvPr>
          <p:cNvCxnSpPr>
            <a:cxnSpLocks/>
            <a:stCxn id="72" idx="3"/>
            <a:endCxn id="73" idx="1"/>
          </p:cNvCxnSpPr>
          <p:nvPr/>
        </p:nvCxnSpPr>
        <p:spPr>
          <a:xfrm>
            <a:off x="3009290" y="2307512"/>
            <a:ext cx="494772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2A97510A-A934-A04A-9C32-BAB8420B2EA5}"/>
              </a:ext>
            </a:extLst>
          </p:cNvPr>
          <p:cNvCxnSpPr>
            <a:cxnSpLocks/>
            <a:stCxn id="72" idx="3"/>
            <a:endCxn id="78" idx="1"/>
          </p:cNvCxnSpPr>
          <p:nvPr/>
        </p:nvCxnSpPr>
        <p:spPr>
          <a:xfrm>
            <a:off x="3009290" y="2307512"/>
            <a:ext cx="445079" cy="414918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1DF7A862-8DDD-F341-B2FF-2EAB2123CDA5}"/>
              </a:ext>
            </a:extLst>
          </p:cNvPr>
          <p:cNvCxnSpPr>
            <a:cxnSpLocks/>
            <a:stCxn id="77" idx="3"/>
            <a:endCxn id="73" idx="1"/>
          </p:cNvCxnSpPr>
          <p:nvPr/>
        </p:nvCxnSpPr>
        <p:spPr>
          <a:xfrm flipV="1">
            <a:off x="3058983" y="2307512"/>
            <a:ext cx="445079" cy="414918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E3E25A35-D35B-CB4F-9828-145F1AB70B46}"/>
              </a:ext>
            </a:extLst>
          </p:cNvPr>
          <p:cNvCxnSpPr>
            <a:cxnSpLocks/>
            <a:stCxn id="77" idx="3"/>
            <a:endCxn id="78" idx="1"/>
          </p:cNvCxnSpPr>
          <p:nvPr/>
        </p:nvCxnSpPr>
        <p:spPr>
          <a:xfrm>
            <a:off x="3058983" y="2722430"/>
            <a:ext cx="395386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B89D30AE-0676-524A-A68A-77883494E20A}"/>
              </a:ext>
            </a:extLst>
          </p:cNvPr>
          <p:cNvCxnSpPr>
            <a:cxnSpLocks/>
            <a:stCxn id="73" idx="3"/>
            <a:endCxn id="74" idx="1"/>
          </p:cNvCxnSpPr>
          <p:nvPr/>
        </p:nvCxnSpPr>
        <p:spPr>
          <a:xfrm>
            <a:off x="4193931" y="2307512"/>
            <a:ext cx="502578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B0733CD5-04FB-2845-BC28-0D8DA80E35DD}"/>
              </a:ext>
            </a:extLst>
          </p:cNvPr>
          <p:cNvCxnSpPr>
            <a:cxnSpLocks/>
            <a:stCxn id="73" idx="3"/>
            <a:endCxn id="79" idx="1"/>
          </p:cNvCxnSpPr>
          <p:nvPr/>
        </p:nvCxnSpPr>
        <p:spPr>
          <a:xfrm>
            <a:off x="4193931" y="2307512"/>
            <a:ext cx="452885" cy="414918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A26AA285-C933-E441-9E4E-A6BBCCE3D79F}"/>
              </a:ext>
            </a:extLst>
          </p:cNvPr>
          <p:cNvCxnSpPr>
            <a:cxnSpLocks/>
            <a:stCxn id="78" idx="3"/>
            <a:endCxn id="74" idx="1"/>
          </p:cNvCxnSpPr>
          <p:nvPr/>
        </p:nvCxnSpPr>
        <p:spPr>
          <a:xfrm flipV="1">
            <a:off x="4243624" y="2307512"/>
            <a:ext cx="452885" cy="414918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724F8AC3-CD47-4C48-BB1B-75BF54187EF4}"/>
              </a:ext>
            </a:extLst>
          </p:cNvPr>
          <p:cNvCxnSpPr>
            <a:cxnSpLocks/>
            <a:stCxn id="78" idx="3"/>
            <a:endCxn id="79" idx="1"/>
          </p:cNvCxnSpPr>
          <p:nvPr/>
        </p:nvCxnSpPr>
        <p:spPr>
          <a:xfrm>
            <a:off x="4243624" y="2722430"/>
            <a:ext cx="403192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CF90F149-228C-1641-B9D8-AF47AD53F0CE}"/>
              </a:ext>
            </a:extLst>
          </p:cNvPr>
          <p:cNvCxnSpPr>
            <a:cxnSpLocks/>
            <a:stCxn id="74" idx="3"/>
            <a:endCxn id="75" idx="1"/>
          </p:cNvCxnSpPr>
          <p:nvPr/>
        </p:nvCxnSpPr>
        <p:spPr>
          <a:xfrm>
            <a:off x="5386378" y="2307512"/>
            <a:ext cx="505093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301B5DED-00E1-1D4A-A9D4-D73828215310}"/>
              </a:ext>
            </a:extLst>
          </p:cNvPr>
          <p:cNvCxnSpPr>
            <a:cxnSpLocks/>
            <a:stCxn id="74" idx="3"/>
            <a:endCxn id="80" idx="1"/>
          </p:cNvCxnSpPr>
          <p:nvPr/>
        </p:nvCxnSpPr>
        <p:spPr>
          <a:xfrm>
            <a:off x="5386378" y="2307512"/>
            <a:ext cx="455400" cy="414918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B3D2CEF6-7365-7147-A6F8-17580AA4F8DF}"/>
              </a:ext>
            </a:extLst>
          </p:cNvPr>
          <p:cNvCxnSpPr>
            <a:cxnSpLocks/>
            <a:stCxn id="79" idx="3"/>
            <a:endCxn id="75" idx="1"/>
          </p:cNvCxnSpPr>
          <p:nvPr/>
        </p:nvCxnSpPr>
        <p:spPr>
          <a:xfrm flipV="1">
            <a:off x="5436071" y="2307512"/>
            <a:ext cx="455400" cy="414918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A7B9BA87-7DBC-634F-BF99-1E264E1D943B}"/>
              </a:ext>
            </a:extLst>
          </p:cNvPr>
          <p:cNvCxnSpPr>
            <a:cxnSpLocks/>
            <a:stCxn id="79" idx="3"/>
            <a:endCxn id="80" idx="1"/>
          </p:cNvCxnSpPr>
          <p:nvPr/>
        </p:nvCxnSpPr>
        <p:spPr>
          <a:xfrm>
            <a:off x="5436071" y="2722430"/>
            <a:ext cx="405707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08590E0E-DC16-CC46-BEEE-1A621DA17880}"/>
              </a:ext>
            </a:extLst>
          </p:cNvPr>
          <p:cNvCxnSpPr>
            <a:cxnSpLocks/>
            <a:stCxn id="75" idx="3"/>
            <a:endCxn id="76" idx="1"/>
          </p:cNvCxnSpPr>
          <p:nvPr/>
        </p:nvCxnSpPr>
        <p:spPr>
          <a:xfrm>
            <a:off x="6581340" y="2307512"/>
            <a:ext cx="512789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A10560AF-FEE1-D140-A85E-A6189FEACBDA}"/>
              </a:ext>
            </a:extLst>
          </p:cNvPr>
          <p:cNvCxnSpPr>
            <a:cxnSpLocks/>
            <a:stCxn id="75" idx="3"/>
            <a:endCxn id="81" idx="1"/>
          </p:cNvCxnSpPr>
          <p:nvPr/>
        </p:nvCxnSpPr>
        <p:spPr>
          <a:xfrm>
            <a:off x="6581340" y="2307512"/>
            <a:ext cx="463096" cy="414918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A6B69205-7236-B74F-A54E-C75EA7830F60}"/>
              </a:ext>
            </a:extLst>
          </p:cNvPr>
          <p:cNvCxnSpPr>
            <a:cxnSpLocks/>
            <a:stCxn id="80" idx="3"/>
            <a:endCxn id="76" idx="1"/>
          </p:cNvCxnSpPr>
          <p:nvPr/>
        </p:nvCxnSpPr>
        <p:spPr>
          <a:xfrm flipV="1">
            <a:off x="6631033" y="2307512"/>
            <a:ext cx="463096" cy="414918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C550297B-D1AC-A844-AF2A-E57E1F394E2C}"/>
              </a:ext>
            </a:extLst>
          </p:cNvPr>
          <p:cNvCxnSpPr>
            <a:cxnSpLocks/>
            <a:stCxn id="80" idx="3"/>
            <a:endCxn id="81" idx="1"/>
          </p:cNvCxnSpPr>
          <p:nvPr/>
        </p:nvCxnSpPr>
        <p:spPr>
          <a:xfrm>
            <a:off x="6631033" y="2722430"/>
            <a:ext cx="413403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DB75C96A-2089-6541-8517-8188A1583872}"/>
              </a:ext>
            </a:extLst>
          </p:cNvPr>
          <p:cNvCxnSpPr>
            <a:cxnSpLocks/>
            <a:stCxn id="59" idx="3"/>
            <a:endCxn id="72" idx="1"/>
          </p:cNvCxnSpPr>
          <p:nvPr/>
        </p:nvCxnSpPr>
        <p:spPr>
          <a:xfrm flipV="1">
            <a:off x="1871438" y="2307512"/>
            <a:ext cx="447983" cy="26988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F8A1A452-B6E8-154B-A83A-01767F4EFB82}"/>
              </a:ext>
            </a:extLst>
          </p:cNvPr>
          <p:cNvCxnSpPr>
            <a:cxnSpLocks/>
            <a:stCxn id="59" idx="3"/>
            <a:endCxn id="77" idx="1"/>
          </p:cNvCxnSpPr>
          <p:nvPr/>
        </p:nvCxnSpPr>
        <p:spPr>
          <a:xfrm>
            <a:off x="1871438" y="2577392"/>
            <a:ext cx="398290" cy="145038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FBE2D043-D1C1-3D44-B48A-6F6278844ABB}"/>
              </a:ext>
            </a:extLst>
          </p:cNvPr>
          <p:cNvCxnSpPr>
            <a:cxnSpLocks/>
            <a:stCxn id="82" idx="3"/>
            <a:endCxn id="83" idx="1"/>
          </p:cNvCxnSpPr>
          <p:nvPr/>
        </p:nvCxnSpPr>
        <p:spPr>
          <a:xfrm>
            <a:off x="3127784" y="3531711"/>
            <a:ext cx="257784" cy="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>
            <a:extLst>
              <a:ext uri="{FF2B5EF4-FFF2-40B4-BE49-F238E27FC236}">
                <a16:creationId xmlns:a16="http://schemas.microsoft.com/office/drawing/2014/main" id="{39750E05-A401-3943-ADF7-11F3D4912B17}"/>
              </a:ext>
            </a:extLst>
          </p:cNvPr>
          <p:cNvCxnSpPr>
            <a:cxnSpLocks/>
            <a:stCxn id="82" idx="3"/>
            <a:endCxn id="88" idx="1"/>
          </p:cNvCxnSpPr>
          <p:nvPr/>
        </p:nvCxnSpPr>
        <p:spPr>
          <a:xfrm>
            <a:off x="3127784" y="3531711"/>
            <a:ext cx="257784" cy="425182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Arrow Connector 160">
            <a:extLst>
              <a:ext uri="{FF2B5EF4-FFF2-40B4-BE49-F238E27FC236}">
                <a16:creationId xmlns:a16="http://schemas.microsoft.com/office/drawing/2014/main" id="{C52987BB-E7E0-F94A-B7CD-69A844163B55}"/>
              </a:ext>
            </a:extLst>
          </p:cNvPr>
          <p:cNvCxnSpPr>
            <a:cxnSpLocks/>
            <a:stCxn id="87" idx="3"/>
            <a:endCxn id="83" idx="1"/>
          </p:cNvCxnSpPr>
          <p:nvPr/>
        </p:nvCxnSpPr>
        <p:spPr>
          <a:xfrm flipV="1">
            <a:off x="3127784" y="3531711"/>
            <a:ext cx="257784" cy="425182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>
            <a:extLst>
              <a:ext uri="{FF2B5EF4-FFF2-40B4-BE49-F238E27FC236}">
                <a16:creationId xmlns:a16="http://schemas.microsoft.com/office/drawing/2014/main" id="{70929267-0E2D-6F41-A77D-D623AA06F70F}"/>
              </a:ext>
            </a:extLst>
          </p:cNvPr>
          <p:cNvCxnSpPr>
            <a:cxnSpLocks/>
            <a:stCxn id="87" idx="3"/>
            <a:endCxn id="88" idx="1"/>
          </p:cNvCxnSpPr>
          <p:nvPr/>
        </p:nvCxnSpPr>
        <p:spPr>
          <a:xfrm>
            <a:off x="3127784" y="3956893"/>
            <a:ext cx="257784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151951FA-F6F5-EF48-8B1E-3BE2AD7EE0D1}"/>
              </a:ext>
            </a:extLst>
          </p:cNvPr>
          <p:cNvCxnSpPr>
            <a:cxnSpLocks/>
            <a:stCxn id="83" idx="3"/>
            <a:endCxn id="84" idx="1"/>
          </p:cNvCxnSpPr>
          <p:nvPr/>
        </p:nvCxnSpPr>
        <p:spPr>
          <a:xfrm>
            <a:off x="4312425" y="3531711"/>
            <a:ext cx="265590" cy="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Arrow Connector 163">
            <a:extLst>
              <a:ext uri="{FF2B5EF4-FFF2-40B4-BE49-F238E27FC236}">
                <a16:creationId xmlns:a16="http://schemas.microsoft.com/office/drawing/2014/main" id="{4EA05BB1-A8C5-7F4A-9B2A-A9FF68A32A03}"/>
              </a:ext>
            </a:extLst>
          </p:cNvPr>
          <p:cNvCxnSpPr>
            <a:cxnSpLocks/>
            <a:stCxn id="83" idx="3"/>
            <a:endCxn id="89" idx="1"/>
          </p:cNvCxnSpPr>
          <p:nvPr/>
        </p:nvCxnSpPr>
        <p:spPr>
          <a:xfrm>
            <a:off x="4312425" y="3531711"/>
            <a:ext cx="265590" cy="425182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Arrow Connector 164">
            <a:extLst>
              <a:ext uri="{FF2B5EF4-FFF2-40B4-BE49-F238E27FC236}">
                <a16:creationId xmlns:a16="http://schemas.microsoft.com/office/drawing/2014/main" id="{5768C4D8-FC92-4444-9219-447261B2FAA3}"/>
              </a:ext>
            </a:extLst>
          </p:cNvPr>
          <p:cNvCxnSpPr>
            <a:cxnSpLocks/>
            <a:stCxn id="88" idx="3"/>
            <a:endCxn id="84" idx="1"/>
          </p:cNvCxnSpPr>
          <p:nvPr/>
        </p:nvCxnSpPr>
        <p:spPr>
          <a:xfrm flipV="1">
            <a:off x="4312425" y="3531711"/>
            <a:ext cx="265590" cy="425182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Arrow Connector 165">
            <a:extLst>
              <a:ext uri="{FF2B5EF4-FFF2-40B4-BE49-F238E27FC236}">
                <a16:creationId xmlns:a16="http://schemas.microsoft.com/office/drawing/2014/main" id="{0222C44B-7D8D-B540-AD5A-E597B6B1D66C}"/>
              </a:ext>
            </a:extLst>
          </p:cNvPr>
          <p:cNvCxnSpPr>
            <a:cxnSpLocks/>
            <a:stCxn id="88" idx="3"/>
            <a:endCxn id="89" idx="1"/>
          </p:cNvCxnSpPr>
          <p:nvPr/>
        </p:nvCxnSpPr>
        <p:spPr>
          <a:xfrm>
            <a:off x="4312425" y="3956893"/>
            <a:ext cx="265590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Arrow Connector 166">
            <a:extLst>
              <a:ext uri="{FF2B5EF4-FFF2-40B4-BE49-F238E27FC236}">
                <a16:creationId xmlns:a16="http://schemas.microsoft.com/office/drawing/2014/main" id="{B6D4EDB5-AB12-AA43-973D-E5B9A26EB9F9}"/>
              </a:ext>
            </a:extLst>
          </p:cNvPr>
          <p:cNvCxnSpPr>
            <a:cxnSpLocks/>
            <a:stCxn id="84" idx="3"/>
            <a:endCxn id="85" idx="1"/>
          </p:cNvCxnSpPr>
          <p:nvPr/>
        </p:nvCxnSpPr>
        <p:spPr>
          <a:xfrm>
            <a:off x="5504872" y="3531711"/>
            <a:ext cx="268105" cy="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Arrow Connector 167">
            <a:extLst>
              <a:ext uri="{FF2B5EF4-FFF2-40B4-BE49-F238E27FC236}">
                <a16:creationId xmlns:a16="http://schemas.microsoft.com/office/drawing/2014/main" id="{C2FF7BC0-A602-8449-9506-F6598302D074}"/>
              </a:ext>
            </a:extLst>
          </p:cNvPr>
          <p:cNvCxnSpPr>
            <a:cxnSpLocks/>
            <a:stCxn id="84" idx="3"/>
            <a:endCxn id="90" idx="1"/>
          </p:cNvCxnSpPr>
          <p:nvPr/>
        </p:nvCxnSpPr>
        <p:spPr>
          <a:xfrm>
            <a:off x="5504872" y="3531711"/>
            <a:ext cx="268105" cy="425182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168">
            <a:extLst>
              <a:ext uri="{FF2B5EF4-FFF2-40B4-BE49-F238E27FC236}">
                <a16:creationId xmlns:a16="http://schemas.microsoft.com/office/drawing/2014/main" id="{92D341E1-7F60-D644-BB06-49368C0E5F0F}"/>
              </a:ext>
            </a:extLst>
          </p:cNvPr>
          <p:cNvCxnSpPr>
            <a:cxnSpLocks/>
            <a:stCxn id="89" idx="3"/>
            <a:endCxn id="85" idx="1"/>
          </p:cNvCxnSpPr>
          <p:nvPr/>
        </p:nvCxnSpPr>
        <p:spPr>
          <a:xfrm flipV="1">
            <a:off x="5504872" y="3531711"/>
            <a:ext cx="268105" cy="425182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169">
            <a:extLst>
              <a:ext uri="{FF2B5EF4-FFF2-40B4-BE49-F238E27FC236}">
                <a16:creationId xmlns:a16="http://schemas.microsoft.com/office/drawing/2014/main" id="{E47CDD34-1AAF-C142-B7BB-6327A2167B34}"/>
              </a:ext>
            </a:extLst>
          </p:cNvPr>
          <p:cNvCxnSpPr>
            <a:cxnSpLocks/>
            <a:stCxn id="89" idx="3"/>
            <a:endCxn id="90" idx="1"/>
          </p:cNvCxnSpPr>
          <p:nvPr/>
        </p:nvCxnSpPr>
        <p:spPr>
          <a:xfrm>
            <a:off x="5504872" y="3956893"/>
            <a:ext cx="268105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170">
            <a:extLst>
              <a:ext uri="{FF2B5EF4-FFF2-40B4-BE49-F238E27FC236}">
                <a16:creationId xmlns:a16="http://schemas.microsoft.com/office/drawing/2014/main" id="{5CFFB06E-164B-8142-B71A-243EB73ED8C6}"/>
              </a:ext>
            </a:extLst>
          </p:cNvPr>
          <p:cNvCxnSpPr>
            <a:cxnSpLocks/>
            <a:stCxn id="85" idx="3"/>
            <a:endCxn id="86" idx="1"/>
          </p:cNvCxnSpPr>
          <p:nvPr/>
        </p:nvCxnSpPr>
        <p:spPr>
          <a:xfrm>
            <a:off x="6699834" y="3531711"/>
            <a:ext cx="275801" cy="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171">
            <a:extLst>
              <a:ext uri="{FF2B5EF4-FFF2-40B4-BE49-F238E27FC236}">
                <a16:creationId xmlns:a16="http://schemas.microsoft.com/office/drawing/2014/main" id="{37A411BB-7F4B-A14A-BF90-617FEE75F8F7}"/>
              </a:ext>
            </a:extLst>
          </p:cNvPr>
          <p:cNvCxnSpPr>
            <a:cxnSpLocks/>
            <a:stCxn id="85" idx="3"/>
            <a:endCxn id="91" idx="1"/>
          </p:cNvCxnSpPr>
          <p:nvPr/>
        </p:nvCxnSpPr>
        <p:spPr>
          <a:xfrm>
            <a:off x="6699834" y="3531711"/>
            <a:ext cx="275801" cy="425182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>
            <a:extLst>
              <a:ext uri="{FF2B5EF4-FFF2-40B4-BE49-F238E27FC236}">
                <a16:creationId xmlns:a16="http://schemas.microsoft.com/office/drawing/2014/main" id="{26E021F0-791F-3648-928B-BF2B6E6F244A}"/>
              </a:ext>
            </a:extLst>
          </p:cNvPr>
          <p:cNvCxnSpPr>
            <a:cxnSpLocks/>
            <a:stCxn id="90" idx="3"/>
            <a:endCxn id="86" idx="1"/>
          </p:cNvCxnSpPr>
          <p:nvPr/>
        </p:nvCxnSpPr>
        <p:spPr>
          <a:xfrm flipV="1">
            <a:off x="6699834" y="3531711"/>
            <a:ext cx="275801" cy="425182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>
            <a:extLst>
              <a:ext uri="{FF2B5EF4-FFF2-40B4-BE49-F238E27FC236}">
                <a16:creationId xmlns:a16="http://schemas.microsoft.com/office/drawing/2014/main" id="{C2C74839-08CB-B344-B223-B7BA174BEE1A}"/>
              </a:ext>
            </a:extLst>
          </p:cNvPr>
          <p:cNvCxnSpPr>
            <a:cxnSpLocks/>
            <a:stCxn id="90" idx="3"/>
            <a:endCxn id="91" idx="1"/>
          </p:cNvCxnSpPr>
          <p:nvPr/>
        </p:nvCxnSpPr>
        <p:spPr>
          <a:xfrm>
            <a:off x="6699834" y="3956893"/>
            <a:ext cx="275801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>
            <a:extLst>
              <a:ext uri="{FF2B5EF4-FFF2-40B4-BE49-F238E27FC236}">
                <a16:creationId xmlns:a16="http://schemas.microsoft.com/office/drawing/2014/main" id="{DFAB3FF8-740D-D847-9688-7EA63599DD5C}"/>
              </a:ext>
            </a:extLst>
          </p:cNvPr>
          <p:cNvCxnSpPr>
            <a:cxnSpLocks/>
            <a:stCxn id="66" idx="3"/>
            <a:endCxn id="82" idx="1"/>
          </p:cNvCxnSpPr>
          <p:nvPr/>
        </p:nvCxnSpPr>
        <p:spPr>
          <a:xfrm flipV="1">
            <a:off x="2061938" y="3531711"/>
            <a:ext cx="138989" cy="208751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>
            <a:extLst>
              <a:ext uri="{FF2B5EF4-FFF2-40B4-BE49-F238E27FC236}">
                <a16:creationId xmlns:a16="http://schemas.microsoft.com/office/drawing/2014/main" id="{FB8A85D7-7FAC-3A4F-8AE4-1ACDD85C6F05}"/>
              </a:ext>
            </a:extLst>
          </p:cNvPr>
          <p:cNvCxnSpPr>
            <a:cxnSpLocks/>
            <a:stCxn id="66" idx="3"/>
            <a:endCxn id="87" idx="1"/>
          </p:cNvCxnSpPr>
          <p:nvPr/>
        </p:nvCxnSpPr>
        <p:spPr>
          <a:xfrm>
            <a:off x="2061938" y="3740462"/>
            <a:ext cx="138989" cy="216431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1" name="Table 110">
                <a:extLst>
                  <a:ext uri="{FF2B5EF4-FFF2-40B4-BE49-F238E27FC236}">
                    <a16:creationId xmlns:a16="http://schemas.microsoft.com/office/drawing/2014/main" id="{9D45E5BA-BB71-B24B-B776-6B901B15A7F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83162967"/>
                  </p:ext>
                </p:extLst>
              </p:nvPr>
            </p:nvGraphicFramePr>
            <p:xfrm>
              <a:off x="10135961" y="5086512"/>
              <a:ext cx="1475740" cy="802005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1053">
                      <a:extLst>
                        <a:ext uri="{9D8B030D-6E8A-4147-A177-3AD203B41FA5}">
                          <a16:colId xmlns:a16="http://schemas.microsoft.com/office/drawing/2014/main" val="815487627"/>
                        </a:ext>
                      </a:extLst>
                    </a:gridCol>
                    <a:gridCol w="924687">
                      <a:extLst>
                        <a:ext uri="{9D8B030D-6E8A-4147-A177-3AD203B41FA5}">
                          <a16:colId xmlns:a16="http://schemas.microsoft.com/office/drawing/2014/main" val="765169473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100" b="0" i="1" smtClean="0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</m:sup>
                                </m:sSup>
                              </m:oMath>
                            </m:oMathPara>
                          </a14:m>
                          <a:endParaRPr lang="de-DE" sz="11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</m:e>
                                  <m:e>
                                    <m:sSup>
                                      <m:sSupPr>
                                        <m:ctrlP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de-DE" sz="1100" b="0" i="1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18705746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0.9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53552587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0.2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6743502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1" name="Table 110">
                <a:extLst>
                  <a:ext uri="{FF2B5EF4-FFF2-40B4-BE49-F238E27FC236}">
                    <a16:creationId xmlns:a16="http://schemas.microsoft.com/office/drawing/2014/main" id="{9D45E5BA-BB71-B24B-B776-6B901B15A7F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83162967"/>
                  </p:ext>
                </p:extLst>
              </p:nvPr>
            </p:nvGraphicFramePr>
            <p:xfrm>
              <a:off x="10135961" y="5086512"/>
              <a:ext cx="1475740" cy="802005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1053">
                      <a:extLst>
                        <a:ext uri="{9D8B030D-6E8A-4147-A177-3AD203B41FA5}">
                          <a16:colId xmlns:a16="http://schemas.microsoft.com/office/drawing/2014/main" val="815487627"/>
                        </a:ext>
                      </a:extLst>
                    </a:gridCol>
                    <a:gridCol w="924687">
                      <a:extLst>
                        <a:ext uri="{9D8B030D-6E8A-4147-A177-3AD203B41FA5}">
                          <a16:colId xmlns:a16="http://schemas.microsoft.com/office/drawing/2014/main" val="765169473"/>
                        </a:ext>
                      </a:extLst>
                    </a:gridCol>
                  </a:tblGrid>
                  <a:tr h="28384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0"/>
                          <a:stretch>
                            <a:fillRect l="-2273" t="-4348" r="-165909" b="-1826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0"/>
                          <a:stretch>
                            <a:fillRect l="-61644" t="-4348" b="-18260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18705746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0"/>
                          <a:stretch>
                            <a:fillRect l="-2273" t="-120000" r="-165909" b="-1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0"/>
                          <a:stretch>
                            <a:fillRect l="-61644" t="-120000" b="-11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53552587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0"/>
                          <a:stretch>
                            <a:fillRect l="-2273" t="-209524" r="-165909" b="-47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0"/>
                          <a:stretch>
                            <a:fillRect l="-61644" t="-209524" b="-476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6743502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2" name="Table 111">
                <a:extLst>
                  <a:ext uri="{FF2B5EF4-FFF2-40B4-BE49-F238E27FC236}">
                    <a16:creationId xmlns:a16="http://schemas.microsoft.com/office/drawing/2014/main" id="{9F7F333C-0067-BD4A-AB89-6359CA677FD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68875250"/>
                  </p:ext>
                </p:extLst>
              </p:nvPr>
            </p:nvGraphicFramePr>
            <p:xfrm>
              <a:off x="10135961" y="4132810"/>
              <a:ext cx="1599628" cy="802005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1053">
                      <a:extLst>
                        <a:ext uri="{9D8B030D-6E8A-4147-A177-3AD203B41FA5}">
                          <a16:colId xmlns:a16="http://schemas.microsoft.com/office/drawing/2014/main" val="815487627"/>
                        </a:ext>
                      </a:extLst>
                    </a:gridCol>
                    <a:gridCol w="1048575">
                      <a:extLst>
                        <a:ext uri="{9D8B030D-6E8A-4147-A177-3AD203B41FA5}">
                          <a16:colId xmlns:a16="http://schemas.microsoft.com/office/drawing/2014/main" val="765169473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100" b="0" i="1" smtClean="0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e>
                                    </m:d>
                                  </m:sup>
                                </m:sSup>
                              </m:oMath>
                            </m:oMathPara>
                          </a14:m>
                          <a:endParaRPr lang="de-DE" sz="11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</m:e>
                                  <m:e>
                                    <m:sSup>
                                      <m:sSupPr>
                                        <m:ctrlP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  <m: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  <m:t>−1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de-DE" sz="1100" b="0" i="1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18705746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0.7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53552587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0.3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6743502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2" name="Table 111">
                <a:extLst>
                  <a:ext uri="{FF2B5EF4-FFF2-40B4-BE49-F238E27FC236}">
                    <a16:creationId xmlns:a16="http://schemas.microsoft.com/office/drawing/2014/main" id="{9F7F333C-0067-BD4A-AB89-6359CA677FD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68875250"/>
                  </p:ext>
                </p:extLst>
              </p:nvPr>
            </p:nvGraphicFramePr>
            <p:xfrm>
              <a:off x="10135961" y="4132810"/>
              <a:ext cx="1599628" cy="802005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1053">
                      <a:extLst>
                        <a:ext uri="{9D8B030D-6E8A-4147-A177-3AD203B41FA5}">
                          <a16:colId xmlns:a16="http://schemas.microsoft.com/office/drawing/2014/main" val="815487627"/>
                        </a:ext>
                      </a:extLst>
                    </a:gridCol>
                    <a:gridCol w="1048575">
                      <a:extLst>
                        <a:ext uri="{9D8B030D-6E8A-4147-A177-3AD203B41FA5}">
                          <a16:colId xmlns:a16="http://schemas.microsoft.com/office/drawing/2014/main" val="765169473"/>
                        </a:ext>
                      </a:extLst>
                    </a:gridCol>
                  </a:tblGrid>
                  <a:tr h="28384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1"/>
                          <a:stretch>
                            <a:fillRect l="-2273" t="-4348" r="-188636" b="-1782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1"/>
                          <a:stretch>
                            <a:fillRect l="-54217" t="-4348" b="-17826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18705746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1"/>
                          <a:stretch>
                            <a:fillRect l="-2273" t="-120000" r="-188636" b="-1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1"/>
                          <a:stretch>
                            <a:fillRect l="-54217" t="-120000" b="-10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53552587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1"/>
                          <a:stretch>
                            <a:fillRect l="-2273" t="-209524" r="-188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1"/>
                          <a:stretch>
                            <a:fillRect l="-54217" t="-20952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6743502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3" name="Table 112">
                <a:extLst>
                  <a:ext uri="{FF2B5EF4-FFF2-40B4-BE49-F238E27FC236}">
                    <a16:creationId xmlns:a16="http://schemas.microsoft.com/office/drawing/2014/main" id="{C6E0FEDE-64A6-FF4D-97E1-53B031777FE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35893258"/>
                  </p:ext>
                </p:extLst>
              </p:nvPr>
            </p:nvGraphicFramePr>
            <p:xfrm>
              <a:off x="10135961" y="3438188"/>
              <a:ext cx="651955" cy="542925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51955">
                      <a:extLst>
                        <a:ext uri="{9D8B030D-6E8A-4147-A177-3AD203B41FA5}">
                          <a16:colId xmlns:a16="http://schemas.microsoft.com/office/drawing/2014/main" val="765169473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de-DE" sz="1100" b="0" i="1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18705746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0.5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5355258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3" name="Table 112">
                <a:extLst>
                  <a:ext uri="{FF2B5EF4-FFF2-40B4-BE49-F238E27FC236}">
                    <a16:creationId xmlns:a16="http://schemas.microsoft.com/office/drawing/2014/main" id="{C6E0FEDE-64A6-FF4D-97E1-53B031777FE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35893258"/>
                  </p:ext>
                </p:extLst>
              </p:nvPr>
            </p:nvGraphicFramePr>
            <p:xfrm>
              <a:off x="10135961" y="3438188"/>
              <a:ext cx="651955" cy="542925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51955">
                      <a:extLst>
                        <a:ext uri="{9D8B030D-6E8A-4147-A177-3AD203B41FA5}">
                          <a16:colId xmlns:a16="http://schemas.microsoft.com/office/drawing/2014/main" val="765169473"/>
                        </a:ext>
                      </a:extLst>
                    </a:gridCol>
                  </a:tblGrid>
                  <a:tr h="28384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2"/>
                          <a:stretch>
                            <a:fillRect l="-1923" t="-4348" b="-9130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18705746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2"/>
                          <a:stretch>
                            <a:fillRect l="-1923" t="-1142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53552587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114" name="Group 113">
            <a:extLst>
              <a:ext uri="{FF2B5EF4-FFF2-40B4-BE49-F238E27FC236}">
                <a16:creationId xmlns:a16="http://schemas.microsoft.com/office/drawing/2014/main" id="{7A08B01A-089B-8B43-AE24-D59CE4B089C2}"/>
              </a:ext>
            </a:extLst>
          </p:cNvPr>
          <p:cNvGrpSpPr/>
          <p:nvPr/>
        </p:nvGrpSpPr>
        <p:grpSpPr>
          <a:xfrm>
            <a:off x="8098585" y="4455897"/>
            <a:ext cx="1770752" cy="1161533"/>
            <a:chOff x="9731214" y="4360324"/>
            <a:chExt cx="1770752" cy="116153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7" name="TextBox 126">
                  <a:extLst>
                    <a:ext uri="{FF2B5EF4-FFF2-40B4-BE49-F238E27FC236}">
                      <a16:creationId xmlns:a16="http://schemas.microsoft.com/office/drawing/2014/main" id="{8FA225A3-3EE0-8A4C-85B7-5387E42E696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731214" y="5106196"/>
                  <a:ext cx="1770752" cy="415661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𝑈𝑚𝑏𝑟𝑒𝑙𝑙𝑎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9C8402B8-EA6F-3946-984C-D6737B4E63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31214" y="5106196"/>
                  <a:ext cx="1770752" cy="415661"/>
                </a:xfrm>
                <a:prstGeom prst="ellipse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8" name="Straight Arrow Connector 127">
              <a:extLst>
                <a:ext uri="{FF2B5EF4-FFF2-40B4-BE49-F238E27FC236}">
                  <a16:creationId xmlns:a16="http://schemas.microsoft.com/office/drawing/2014/main" id="{E448F9C6-E608-054F-93B6-622F4F579F78}"/>
                </a:ext>
              </a:extLst>
            </p:cNvPr>
            <p:cNvCxnSpPr>
              <a:cxnSpLocks/>
              <a:stCxn id="129" idx="4"/>
              <a:endCxn id="127" idx="0"/>
            </p:cNvCxnSpPr>
            <p:nvPr/>
          </p:nvCxnSpPr>
          <p:spPr>
            <a:xfrm flipH="1">
              <a:off x="10616590" y="4775985"/>
              <a:ext cx="1" cy="33021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9" name="TextBox 128">
                  <a:extLst>
                    <a:ext uri="{FF2B5EF4-FFF2-40B4-BE49-F238E27FC236}">
                      <a16:creationId xmlns:a16="http://schemas.microsoft.com/office/drawing/2014/main" id="{25318832-363D-6D48-BD85-7A99E392C57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0077268" y="4360324"/>
                  <a:ext cx="1078645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𝑅𝑎𝑖𝑛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8F77AE91-B7C8-4E48-B0C1-CADECE0D64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77268" y="4360324"/>
                  <a:ext cx="1078645" cy="415661"/>
                </a:xfrm>
                <a:prstGeom prst="ellipse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DBAA3A07-69A6-2D48-96E6-041F959B4A68}"/>
                </a:ext>
              </a:extLst>
            </p:cNvPr>
            <p:cNvCxnSpPr>
              <a:cxnSpLocks/>
              <a:stCxn id="129" idx="6"/>
            </p:cNvCxnSpPr>
            <p:nvPr/>
          </p:nvCxnSpPr>
          <p:spPr>
            <a:xfrm flipV="1">
              <a:off x="11155913" y="4568154"/>
              <a:ext cx="328087" cy="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2EA022B3-4062-D24D-9D2E-620A8AC74BA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444639" y="3521441"/>
                <a:ext cx="1106145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𝑅𝑎𝑖𝑛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2EA022B3-4062-D24D-9D2E-620A8AC74B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4639" y="3521441"/>
                <a:ext cx="1106145" cy="415661"/>
              </a:xfrm>
              <a:prstGeom prst="ellipse">
                <a:avLst/>
              </a:prstGeom>
              <a:blipFill>
                <a:blip r:embed="rId6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271BE7E0-A5A1-D04E-99B2-871D954C3731}"/>
              </a:ext>
            </a:extLst>
          </p:cNvPr>
          <p:cNvCxnSpPr>
            <a:cxnSpLocks/>
            <a:stCxn id="131" idx="6"/>
          </p:cNvCxnSpPr>
          <p:nvPr/>
        </p:nvCxnSpPr>
        <p:spPr>
          <a:xfrm>
            <a:off x="9550784" y="3729272"/>
            <a:ext cx="300587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06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2" grpId="0" animBg="1"/>
      <p:bldP spid="24" grpId="0" animBg="1"/>
      <p:bldP spid="40" grpId="0"/>
      <p:bldP spid="43" grpId="0"/>
      <p:bldP spid="44" grpId="0" animBg="1"/>
      <p:bldP spid="45" grpId="0" animBg="1"/>
      <p:bldP spid="48" grpId="0" animBg="1"/>
      <p:bldP spid="49" grpId="0" animBg="1"/>
      <p:bldP spid="52" grpId="0" animBg="1"/>
      <p:bldP spid="54" grpId="0" animBg="1"/>
      <p:bldP spid="61" grpId="0"/>
      <p:bldP spid="62" grpId="0"/>
      <p:bldP spid="63" grpId="0"/>
      <p:bldP spid="60" grpId="0"/>
      <p:bldP spid="66" grpId="0"/>
      <p:bldP spid="67" grpId="0"/>
      <p:bldP spid="68" grpId="0"/>
      <p:bldP spid="69" grpId="0"/>
      <p:bldP spid="70" grpId="0"/>
      <p:bldP spid="71" grpId="0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/>
      <p:bldP spid="93" grpId="0"/>
      <p:bldP spid="94" grpId="0"/>
      <p:bldP spid="95" grpId="0"/>
      <p:bldP spid="96" grpId="0"/>
      <p:bldP spid="64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>
                <a:latin typeface="+mn-lt"/>
                <a:ea typeface="ＭＳ Ｐゴシック" charset="0"/>
                <a:cs typeface="ＭＳ Ｐゴシック" charset="0"/>
              </a:rPr>
              <a:t>HMMs als Matrizen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C54F415B-1063-EE4B-A248-1F155A2399C8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de-DE" dirty="0"/>
                  <a:t>Latente Zufallsvariable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</a:rPr>
                          <m:t>Val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d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de-DE" dirty="0"/>
              </a:p>
              <a:p>
                <a:r>
                  <a:rPr lang="de-DE" dirty="0"/>
                  <a:t>Evidenzvariable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endParaRPr lang="de-DE" dirty="0"/>
              </a:p>
              <a:p>
                <a:r>
                  <a:rPr lang="de-DE" dirty="0">
                    <a:solidFill>
                      <a:schemeClr val="accent1"/>
                    </a:solidFill>
                  </a:rPr>
                  <a:t>Übergangsmatrix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𝔗</m:t>
                    </m:r>
                  </m:oMath>
                </a14:m>
                <a:r>
                  <a:rPr lang="de-DE" dirty="0"/>
                  <a:t> eine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dirty="0"/>
                  <a:t> Matrix mit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𝔗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sup>
                        </m:s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  <m:e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</m:oMath>
                </a14:m>
                <a:endParaRPr lang="de-DE" dirty="0"/>
              </a:p>
              <a:p>
                <a:r>
                  <a:rPr lang="de-DE" dirty="0">
                    <a:solidFill>
                      <a:schemeClr val="accent1"/>
                    </a:solidFill>
                  </a:rPr>
                  <a:t>Sensormatrix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𝔒</m:t>
                        </m:r>
                      </m:e>
                      <m:sup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 für jeden Zeitschritt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de-DE" dirty="0"/>
                  <a:t> gemäß Beobachtung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 eine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dirty="0"/>
                  <a:t> Matrix</a:t>
                </a:r>
              </a:p>
              <a:p>
                <a:pPr lvl="1"/>
                <a:r>
                  <a:rPr lang="de-DE" dirty="0"/>
                  <a:t>Diagonale Einträgen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e>
                      <m:e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endParaRPr lang="de-DE" dirty="0"/>
              </a:p>
              <a:p>
                <a:r>
                  <a:rPr lang="de-DE" dirty="0"/>
                  <a:t>Beispiel:</a:t>
                </a:r>
              </a:p>
              <a:p>
                <a:pPr lvl="1"/>
                <a:r>
                  <a:rPr lang="de-DE" dirty="0"/>
                  <a:t>Übergangsmatrix:		Sensormatrix:</a:t>
                </a:r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C54F415B-1063-EE4B-A248-1F155A2399C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3"/>
                <a:stretch>
                  <a:fillRect l="-2948" t="-2687" r="-15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12">
                <a:extLst>
                  <a:ext uri="{FF2B5EF4-FFF2-40B4-BE49-F238E27FC236}">
                    <a16:creationId xmlns:a16="http://schemas.microsoft.com/office/drawing/2014/main" id="{DB1A4A30-474E-294E-8009-E75F8606ABB0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/>
            <p:txBody>
              <a:bodyPr/>
              <a:lstStyle/>
              <a:p>
                <a:r>
                  <a:rPr lang="de-DE" dirty="0"/>
                  <a:t>Vorwärts- und Rückwärtsnachrichten als Spaltenvektoren</a:t>
                </a:r>
              </a:p>
              <a:p>
                <a:pPr marL="258762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sup>
                      </m:sSup>
                      <m:r>
                        <m:rPr>
                          <m:aln/>
                        </m:rP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𝔒</m:t>
                          </m:r>
                        </m:e>
                        <m:sup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sup>
                      </m:sSup>
                      <m:sSup>
                        <m:s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𝔗</m:t>
                          </m:r>
                        </m:e>
                        <m:sup>
                          <m: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sSup>
                        <m:sSupPr>
                          <m:ctrlPr>
                            <a:rPr lang="de-DE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</m:oMath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d>
                            <m:dPr>
                              <m:ctrlP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sup>
                      </m:sSup>
                      <m:r>
                        <m:rPr>
                          <m:aln/>
                        </m:rP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𝔗</m:t>
                      </m:r>
                      <m:sSup>
                        <m:s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𝔒</m:t>
                          </m:r>
                        </m:e>
                        <m:sup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sup>
                      </m:sSup>
                      <m:sSup>
                        <m:sSupPr>
                          <m:ctrlPr>
                            <a:rPr lang="de-DE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d>
                            <m:dPr>
                              <m:ctrlP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+2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3" name="Content Placeholder 12">
                <a:extLst>
                  <a:ext uri="{FF2B5EF4-FFF2-40B4-BE49-F238E27FC236}">
                    <a16:creationId xmlns:a16="http://schemas.microsoft.com/office/drawing/2014/main" id="{DB1A4A30-474E-294E-8009-E75F8606ABB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4"/>
                <a:stretch>
                  <a:fillRect l="-2948" t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804FC8-962B-5A4C-A09A-B252FBE09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D7FEF4-B371-AC4A-A749-EA3251AD56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11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95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3" name="Table 22">
                <a:extLst>
                  <a:ext uri="{FF2B5EF4-FFF2-40B4-BE49-F238E27FC236}">
                    <a16:creationId xmlns:a16="http://schemas.microsoft.com/office/drawing/2014/main" id="{8CB68ECD-32C7-F54D-8BB9-963E7BBE35F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65513569"/>
                  </p:ext>
                </p:extLst>
              </p:nvPr>
            </p:nvGraphicFramePr>
            <p:xfrm>
              <a:off x="10135961" y="5086512"/>
              <a:ext cx="1475740" cy="802005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1053">
                      <a:extLst>
                        <a:ext uri="{9D8B030D-6E8A-4147-A177-3AD203B41FA5}">
                          <a16:colId xmlns:a16="http://schemas.microsoft.com/office/drawing/2014/main" val="815487627"/>
                        </a:ext>
                      </a:extLst>
                    </a:gridCol>
                    <a:gridCol w="924687">
                      <a:extLst>
                        <a:ext uri="{9D8B030D-6E8A-4147-A177-3AD203B41FA5}">
                          <a16:colId xmlns:a16="http://schemas.microsoft.com/office/drawing/2014/main" val="765169473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100" b="0" i="1" smtClean="0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</m:sup>
                                </m:sSup>
                              </m:oMath>
                            </m:oMathPara>
                          </a14:m>
                          <a:endParaRPr lang="de-DE" sz="11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</m:e>
                                  <m:e>
                                    <m:sSup>
                                      <m:sSupPr>
                                        <m:ctrlP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de-DE" sz="1100" b="0" i="1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18705746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0.9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53552587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0.2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6743502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3" name="Table 22">
                <a:extLst>
                  <a:ext uri="{FF2B5EF4-FFF2-40B4-BE49-F238E27FC236}">
                    <a16:creationId xmlns:a16="http://schemas.microsoft.com/office/drawing/2014/main" id="{8CB68ECD-32C7-F54D-8BB9-963E7BBE35F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65513569"/>
                  </p:ext>
                </p:extLst>
              </p:nvPr>
            </p:nvGraphicFramePr>
            <p:xfrm>
              <a:off x="10135961" y="5086512"/>
              <a:ext cx="1475740" cy="802005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1053">
                      <a:extLst>
                        <a:ext uri="{9D8B030D-6E8A-4147-A177-3AD203B41FA5}">
                          <a16:colId xmlns:a16="http://schemas.microsoft.com/office/drawing/2014/main" val="815487627"/>
                        </a:ext>
                      </a:extLst>
                    </a:gridCol>
                    <a:gridCol w="924687">
                      <a:extLst>
                        <a:ext uri="{9D8B030D-6E8A-4147-A177-3AD203B41FA5}">
                          <a16:colId xmlns:a16="http://schemas.microsoft.com/office/drawing/2014/main" val="765169473"/>
                        </a:ext>
                      </a:extLst>
                    </a:gridCol>
                  </a:tblGrid>
                  <a:tr h="28384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6"/>
                          <a:stretch>
                            <a:fillRect l="-2273" t="-4348" r="-165909" b="-1826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6"/>
                          <a:stretch>
                            <a:fillRect l="-61644" t="-4348" b="-18260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18705746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6"/>
                          <a:stretch>
                            <a:fillRect l="-2273" t="-120000" r="-165909" b="-1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6"/>
                          <a:stretch>
                            <a:fillRect l="-61644" t="-120000" b="-11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53552587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6"/>
                          <a:stretch>
                            <a:fillRect l="-2273" t="-209524" r="-165909" b="-47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6"/>
                          <a:stretch>
                            <a:fillRect l="-61644" t="-209524" b="-476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6743502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4" name="Table 23">
                <a:extLst>
                  <a:ext uri="{FF2B5EF4-FFF2-40B4-BE49-F238E27FC236}">
                    <a16:creationId xmlns:a16="http://schemas.microsoft.com/office/drawing/2014/main" id="{02EF8325-2BA9-7A4A-9C30-C1309C5C3F5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09142192"/>
                  </p:ext>
                </p:extLst>
              </p:nvPr>
            </p:nvGraphicFramePr>
            <p:xfrm>
              <a:off x="10135961" y="4132810"/>
              <a:ext cx="1599628" cy="802005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1053">
                      <a:extLst>
                        <a:ext uri="{9D8B030D-6E8A-4147-A177-3AD203B41FA5}">
                          <a16:colId xmlns:a16="http://schemas.microsoft.com/office/drawing/2014/main" val="815487627"/>
                        </a:ext>
                      </a:extLst>
                    </a:gridCol>
                    <a:gridCol w="1048575">
                      <a:extLst>
                        <a:ext uri="{9D8B030D-6E8A-4147-A177-3AD203B41FA5}">
                          <a16:colId xmlns:a16="http://schemas.microsoft.com/office/drawing/2014/main" val="765169473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100" b="0" i="1" smtClean="0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e>
                                    </m:d>
                                  </m:sup>
                                </m:sSup>
                              </m:oMath>
                            </m:oMathPara>
                          </a14:m>
                          <a:endParaRPr lang="de-DE" sz="11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</m:e>
                                  <m:e>
                                    <m:sSup>
                                      <m:sSupPr>
                                        <m:ctrlP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  <m: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  <m:t>−1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de-DE" sz="1100" b="0" i="1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18705746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0.7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53552587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0.3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6743502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4" name="Table 23">
                <a:extLst>
                  <a:ext uri="{FF2B5EF4-FFF2-40B4-BE49-F238E27FC236}">
                    <a16:creationId xmlns:a16="http://schemas.microsoft.com/office/drawing/2014/main" id="{02EF8325-2BA9-7A4A-9C30-C1309C5C3F5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09142192"/>
                  </p:ext>
                </p:extLst>
              </p:nvPr>
            </p:nvGraphicFramePr>
            <p:xfrm>
              <a:off x="10135961" y="4132810"/>
              <a:ext cx="1599628" cy="802005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1053">
                      <a:extLst>
                        <a:ext uri="{9D8B030D-6E8A-4147-A177-3AD203B41FA5}">
                          <a16:colId xmlns:a16="http://schemas.microsoft.com/office/drawing/2014/main" val="815487627"/>
                        </a:ext>
                      </a:extLst>
                    </a:gridCol>
                    <a:gridCol w="1048575">
                      <a:extLst>
                        <a:ext uri="{9D8B030D-6E8A-4147-A177-3AD203B41FA5}">
                          <a16:colId xmlns:a16="http://schemas.microsoft.com/office/drawing/2014/main" val="765169473"/>
                        </a:ext>
                      </a:extLst>
                    </a:gridCol>
                  </a:tblGrid>
                  <a:tr h="28384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7"/>
                          <a:stretch>
                            <a:fillRect l="-2273" t="-4348" r="-188636" b="-1782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7"/>
                          <a:stretch>
                            <a:fillRect l="-54217" t="-4348" b="-17826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18705746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7"/>
                          <a:stretch>
                            <a:fillRect l="-2273" t="-120000" r="-188636" b="-1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7"/>
                          <a:stretch>
                            <a:fillRect l="-54217" t="-120000" b="-10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53552587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7"/>
                          <a:stretch>
                            <a:fillRect l="-2273" t="-209524" r="-188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7"/>
                          <a:stretch>
                            <a:fillRect l="-54217" t="-20952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6743502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7" name="Table 26">
                <a:extLst>
                  <a:ext uri="{FF2B5EF4-FFF2-40B4-BE49-F238E27FC236}">
                    <a16:creationId xmlns:a16="http://schemas.microsoft.com/office/drawing/2014/main" id="{9CA82319-F2C3-ED4D-92C6-6DF31CB8373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35893258"/>
                  </p:ext>
                </p:extLst>
              </p:nvPr>
            </p:nvGraphicFramePr>
            <p:xfrm>
              <a:off x="10135961" y="3438188"/>
              <a:ext cx="651955" cy="542925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51955">
                      <a:extLst>
                        <a:ext uri="{9D8B030D-6E8A-4147-A177-3AD203B41FA5}">
                          <a16:colId xmlns:a16="http://schemas.microsoft.com/office/drawing/2014/main" val="765169473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de-DE" sz="1100" b="0" i="1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18705746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0.5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5355258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7" name="Table 26">
                <a:extLst>
                  <a:ext uri="{FF2B5EF4-FFF2-40B4-BE49-F238E27FC236}">
                    <a16:creationId xmlns:a16="http://schemas.microsoft.com/office/drawing/2014/main" id="{9CA82319-F2C3-ED4D-92C6-6DF31CB8373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35893258"/>
                  </p:ext>
                </p:extLst>
              </p:nvPr>
            </p:nvGraphicFramePr>
            <p:xfrm>
              <a:off x="10135961" y="3438188"/>
              <a:ext cx="651955" cy="542925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51955">
                      <a:extLst>
                        <a:ext uri="{9D8B030D-6E8A-4147-A177-3AD203B41FA5}">
                          <a16:colId xmlns:a16="http://schemas.microsoft.com/office/drawing/2014/main" val="765169473"/>
                        </a:ext>
                      </a:extLst>
                    </a:gridCol>
                  </a:tblGrid>
                  <a:tr h="28384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8"/>
                          <a:stretch>
                            <a:fillRect l="-1923" t="-4348" b="-9130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18705746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8"/>
                          <a:stretch>
                            <a:fillRect l="-1923" t="-1142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5355258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E2C29C4-4284-484C-B7CE-F978A6800FAF}"/>
                  </a:ext>
                </a:extLst>
              </p:cNvPr>
              <p:cNvSpPr txBox="1"/>
              <p:nvPr/>
            </p:nvSpPr>
            <p:spPr>
              <a:xfrm>
                <a:off x="3915335" y="5023004"/>
                <a:ext cx="3392467" cy="10161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p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  <m:r>
                        <m:rPr>
                          <m:aln/>
                        </m:rP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𝑡𝑟𝑢𝑒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𝔒</m:t>
                          </m:r>
                        </m:e>
                        <m:sup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  <m:r>
                        <m:rPr>
                          <m:aln/>
                        </m:rP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</m:e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0.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</m:m>
                        </m:e>
                      </m:d>
                    </m:oMath>
                    <m:oMath xmlns:m="http://schemas.openxmlformats.org/officeDocument/2006/math">
                      <m:sSup>
                        <m:sSup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p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sup>
                      </m:sSup>
                      <m:r>
                        <m:rPr>
                          <m:aln/>
                        </m:rP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𝑓𝑎𝑙𝑠𝑒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𝔒</m:t>
                          </m:r>
                        </m:e>
                        <m:sup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sup>
                      </m:sSup>
                      <m:r>
                        <m:rPr>
                          <m:aln/>
                        </m:rP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.1</m:t>
                                </m:r>
                              </m:e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0.8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E2C29C4-4284-484C-B7CE-F978A6800F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5335" y="5023004"/>
                <a:ext cx="3392467" cy="1016176"/>
              </a:xfrm>
              <a:prstGeom prst="rect">
                <a:avLst/>
              </a:prstGeom>
              <a:blipFill>
                <a:blip r:embed="rId19"/>
                <a:stretch>
                  <a:fillRect b="-125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feld 1">
                <a:extLst>
                  <a:ext uri="{FF2B5EF4-FFF2-40B4-BE49-F238E27FC236}">
                    <a16:creationId xmlns:a16="http://schemas.microsoft.com/office/drawing/2014/main" id="{7917AB83-87EA-DB4A-A175-45CAD2D0194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39183" y="5460448"/>
                <a:ext cx="329386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dirty="0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1400" dirty="0">
                  <a:latin typeface="+mn-l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dirty="0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sz="1400" dirty="0">
                  <a:latin typeface="+mn-lt"/>
                </a:endParaRPr>
              </a:p>
            </p:txBody>
          </p:sp>
        </mc:Choice>
        <mc:Fallback xmlns="">
          <p:sp>
            <p:nvSpPr>
              <p:cNvPr id="31" name="Textfeld 1">
                <a:extLst>
                  <a:ext uri="{FF2B5EF4-FFF2-40B4-BE49-F238E27FC236}">
                    <a16:creationId xmlns:a16="http://schemas.microsoft.com/office/drawing/2014/main" id="{7917AB83-87EA-DB4A-A175-45CAD2D019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39183" y="5460448"/>
                <a:ext cx="329386" cy="523220"/>
              </a:xfrm>
              <a:prstGeom prst="rect">
                <a:avLst/>
              </a:prstGeom>
              <a:blipFill>
                <a:blip r:embed="rId20"/>
                <a:stretch>
                  <a:fillRect b="-4762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feld 5">
                <a:extLst>
                  <a:ext uri="{FF2B5EF4-FFF2-40B4-BE49-F238E27FC236}">
                    <a16:creationId xmlns:a16="http://schemas.microsoft.com/office/drawing/2014/main" id="{8E11D533-A0DF-9444-87D9-9A0967A62A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78291" y="5196205"/>
                <a:ext cx="1339534" cy="3250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de-DE" sz="1400" dirty="0">
                    <a:latin typeface="+mn-lt"/>
                  </a:rPr>
                  <a:t>alter Zustand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de-DE" sz="1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US" sz="1400" dirty="0">
                  <a:latin typeface="+mn-lt"/>
                </a:endParaRPr>
              </a:p>
            </p:txBody>
          </p:sp>
        </mc:Choice>
        <mc:Fallback xmlns="">
          <p:sp>
            <p:nvSpPr>
              <p:cNvPr id="32" name="Textfeld 5">
                <a:extLst>
                  <a:ext uri="{FF2B5EF4-FFF2-40B4-BE49-F238E27FC236}">
                    <a16:creationId xmlns:a16="http://schemas.microsoft.com/office/drawing/2014/main" id="{8E11D533-A0DF-9444-87D9-9A0967A62A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78291" y="5196205"/>
                <a:ext cx="1339534" cy="325089"/>
              </a:xfrm>
              <a:prstGeom prst="rect">
                <a:avLst/>
              </a:prstGeom>
              <a:blipFill>
                <a:blip r:embed="rId21"/>
                <a:stretch>
                  <a:fillRect b="-11111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0DFAC8F-3BE8-8F48-823A-FAB80548A4C9}"/>
                  </a:ext>
                </a:extLst>
              </p:cNvPr>
              <p:cNvSpPr txBox="1"/>
              <p:nvPr/>
            </p:nvSpPr>
            <p:spPr>
              <a:xfrm>
                <a:off x="2296117" y="5445829"/>
                <a:ext cx="1303883" cy="5524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.7</m:t>
                                </m:r>
                              </m:e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0.3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0.3</m:t>
                                </m:r>
                              </m:e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0.7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0DFAC8F-3BE8-8F48-823A-FAB80548A4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6117" y="5445829"/>
                <a:ext cx="1303883" cy="552459"/>
              </a:xfrm>
              <a:prstGeom prst="rect">
                <a:avLst/>
              </a:prstGeom>
              <a:blipFill>
                <a:blip r:embed="rId22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7FB9971-BD20-AA48-98CD-DFEF4176F107}"/>
                  </a:ext>
                </a:extLst>
              </p:cNvPr>
              <p:cNvSpPr/>
              <p:nvPr/>
            </p:nvSpPr>
            <p:spPr>
              <a:xfrm>
                <a:off x="763823" y="5568170"/>
                <a:ext cx="1519583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de-DE" sz="1400" dirty="0"/>
                  <a:t>neuer Zustand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de-DE" sz="1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400" dirty="0"/>
                  <a:t>: </a:t>
                </a:r>
                <a:endParaRPr lang="de-DE" sz="1400" dirty="0"/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7FB9971-BD20-AA48-98CD-DFEF4176F1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823" y="5568170"/>
                <a:ext cx="1519583" cy="307777"/>
              </a:xfrm>
              <a:prstGeom prst="rect">
                <a:avLst/>
              </a:prstGeom>
              <a:blipFill>
                <a:blip r:embed="rId23"/>
                <a:stretch>
                  <a:fillRect l="-1667" b="-1923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C608DBAC-4CD8-0C46-A6C0-98B1924D36E9}"/>
              </a:ext>
            </a:extLst>
          </p:cNvPr>
          <p:cNvSpPr txBox="1"/>
          <p:nvPr/>
        </p:nvSpPr>
        <p:spPr>
          <a:xfrm>
            <a:off x="5127457" y="640510"/>
            <a:ext cx="3810467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de-DE" dirty="0"/>
              <a:t>Rechnungen als Matrixoperationen</a:t>
            </a:r>
          </a:p>
          <a:p>
            <a:r>
              <a:rPr lang="de-DE" dirty="0"/>
              <a:t>➝ Effiziente Implementierung möglich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E8BC5E1-DA3B-B940-9109-3A753519467C}"/>
              </a:ext>
            </a:extLst>
          </p:cNvPr>
          <p:cNvGrpSpPr/>
          <p:nvPr/>
        </p:nvGrpSpPr>
        <p:grpSpPr>
          <a:xfrm>
            <a:off x="8098585" y="4455897"/>
            <a:ext cx="1770752" cy="1161533"/>
            <a:chOff x="9731214" y="4360324"/>
            <a:chExt cx="1770752" cy="116153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1EC46DE5-8249-714C-A914-8BEE7B61F73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731214" y="5106196"/>
                  <a:ext cx="1770752" cy="415661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𝑈𝑚𝑏𝑟𝑒𝑙𝑙𝑎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9C8402B8-EA6F-3946-984C-D6737B4E63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31214" y="5106196"/>
                  <a:ext cx="1770752" cy="415661"/>
                </a:xfrm>
                <a:prstGeom prst="ellipse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75228242-52E7-414E-A522-A527518951D3}"/>
                </a:ext>
              </a:extLst>
            </p:cNvPr>
            <p:cNvCxnSpPr>
              <a:cxnSpLocks/>
              <a:stCxn id="29" idx="4"/>
              <a:endCxn id="26" idx="0"/>
            </p:cNvCxnSpPr>
            <p:nvPr/>
          </p:nvCxnSpPr>
          <p:spPr>
            <a:xfrm flipH="1">
              <a:off x="10616590" y="4775985"/>
              <a:ext cx="1" cy="33021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9DBDE9C6-7FAC-6C4C-9E5A-E1956CCC324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0077268" y="4360324"/>
                  <a:ext cx="1078645" cy="41566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𝑅𝑎𝑖𝑛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8F77AE91-B7C8-4E48-B0C1-CADECE0D64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77268" y="4360324"/>
                  <a:ext cx="1078645" cy="415661"/>
                </a:xfrm>
                <a:prstGeom prst="ellipse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64DA2743-A31D-D446-96BE-21556D6CD9B0}"/>
                </a:ext>
              </a:extLst>
            </p:cNvPr>
            <p:cNvCxnSpPr>
              <a:cxnSpLocks/>
              <a:stCxn id="29" idx="6"/>
            </p:cNvCxnSpPr>
            <p:nvPr/>
          </p:nvCxnSpPr>
          <p:spPr>
            <a:xfrm flipV="1">
              <a:off x="11155913" y="4568154"/>
              <a:ext cx="328087" cy="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40890DD-151C-6B42-A81F-70D17453667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444639" y="3521441"/>
                <a:ext cx="1106145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𝑅𝑎𝑖𝑛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40890DD-151C-6B42-A81F-70D1745366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4639" y="3521441"/>
                <a:ext cx="1106145" cy="415661"/>
              </a:xfrm>
              <a:prstGeom prst="ellipse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1F7CCBF-310B-534D-B6E6-9184820C3488}"/>
              </a:ext>
            </a:extLst>
          </p:cNvPr>
          <p:cNvCxnSpPr>
            <a:cxnSpLocks/>
            <a:stCxn id="36" idx="6"/>
          </p:cNvCxnSpPr>
          <p:nvPr/>
        </p:nvCxnSpPr>
        <p:spPr>
          <a:xfrm>
            <a:off x="9550784" y="3729272"/>
            <a:ext cx="300587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371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1" grpId="0"/>
      <p:bldP spid="32" grpId="0"/>
      <p:bldP spid="33" grpId="0"/>
      <p:bldP spid="34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>
                <a:latin typeface="+mn-lt"/>
                <a:ea typeface="ＭＳ Ｐゴシック" charset="0"/>
                <a:cs typeface="ＭＳ Ｐゴシック" charset="0"/>
              </a:rPr>
              <a:t>Country Dance Algorithmus für HMMs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39A71CCF-EB99-6C46-B90D-CBD2301A35F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Vorwärtsnachrichten nicht abspeichern zum Glätten, sondern Nachrichten bedarfsweise neu berechnen, indem man den Vorwärtspass rückwärts laufen lässt ➝ </a:t>
                </a:r>
                <a:r>
                  <a:rPr lang="de-DE" dirty="0" err="1"/>
                  <a:t>Matrixinvertierung</a:t>
                </a:r>
                <a:endParaRPr lang="de-DE" dirty="0"/>
              </a:p>
              <a:p>
                <a:pPr marL="258762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sup>
                      </m:sSup>
                      <m:r>
                        <m:rPr>
                          <m:aln/>
                        </m:rP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</m:den>
                      </m:f>
                      <m:sSup>
                        <m:s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𝔒</m:t>
                          </m:r>
                        </m:e>
                        <m:sup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sup>
                      </m:sSup>
                      <m:sSup>
                        <m:s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𝔗</m:t>
                          </m:r>
                        </m:e>
                        <m:sup>
                          <m: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sSup>
                        <m:sSup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</m:oMath>
                    <m:oMath xmlns:m="http://schemas.openxmlformats.org/officeDocument/2006/math">
                      <m:sSup>
                        <m:s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𝔒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+1</m:t>
                                  </m:r>
                                </m:e>
                              </m:d>
                            </m:sup>
                          </m:sSup>
                        </m:e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sup>
                      </m:sSup>
                      <m:r>
                        <m:rPr>
                          <m:aln/>
                        </m:rP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</m:den>
                      </m:f>
                      <m:sSup>
                        <m:s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𝔗</m:t>
                          </m:r>
                        </m:e>
                        <m:sup>
                          <m: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sSup>
                        <m:sSup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</m:oMath>
                    <m:oMath xmlns:m="http://schemas.openxmlformats.org/officeDocument/2006/math"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Z</m:t>
                              </m:r>
                            </m:e>
                            <m:sup>
                              <m: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𝔗</m:t>
                              </m:r>
                            </m:e>
                            <m:sup>
                              <m: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⊤</m:t>
                              </m:r>
                            </m:sup>
                          </m:sSup>
                        </m:e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𝔒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+1</m:t>
                                  </m:r>
                                </m:e>
                              </m:d>
                            </m:sup>
                          </m:sSup>
                        </m:e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sup>
                      </m:sSup>
                      <m:r>
                        <m:rPr>
                          <m:aln/>
                        </m:rP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  <a:p>
                <a:pPr lvl="1"/>
                <a:r>
                  <a:rPr lang="de-DE" dirty="0"/>
                  <a:t>Vorwärts gehen berechnet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 (abspeichern nicht nötig), rückwärts gehen berechnet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</m:sup>
                    </m:sSup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39A71CCF-EB99-6C46-B90D-CBD2301A35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35" t="-2687" r="-154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96</a:t>
            </a:fld>
            <a:endParaRPr lang="de-D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514255-03F7-B34A-926F-CFE3E038E97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236962-62EA-6645-A3A6-A890A28156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Tanya Braun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9521F5A-8DB1-7243-99BA-59D47F502C1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40316" y="5405464"/>
                <a:ext cx="617361" cy="415661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9521F5A-8DB1-7243-99BA-59D47F502C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0316" y="5405464"/>
                <a:ext cx="617361" cy="41566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F4A23CD-7D10-9544-8A95-5307E01EA3A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55675" y="5405464"/>
                <a:ext cx="617361" cy="415661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F4A23CD-7D10-9544-8A95-5307E01EA3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5675" y="5405464"/>
                <a:ext cx="617361" cy="41566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6908702-371F-3545-996A-1C8D30D2BE4F}"/>
              </a:ext>
            </a:extLst>
          </p:cNvPr>
          <p:cNvCxnSpPr>
            <a:cxnSpLocks/>
          </p:cNvCxnSpPr>
          <p:nvPr/>
        </p:nvCxnSpPr>
        <p:spPr>
          <a:xfrm>
            <a:off x="2664355" y="5075252"/>
            <a:ext cx="0" cy="330212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2A3CCB2-A91F-C140-A045-E03916D4F43C}"/>
              </a:ext>
            </a:extLst>
          </p:cNvPr>
          <p:cNvCxnSpPr>
            <a:cxnSpLocks/>
            <a:stCxn id="14" idx="4"/>
            <a:endCxn id="10" idx="0"/>
          </p:cNvCxnSpPr>
          <p:nvPr/>
        </p:nvCxnSpPr>
        <p:spPr>
          <a:xfrm>
            <a:off x="3848997" y="5075252"/>
            <a:ext cx="0" cy="330212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A4A5349-2755-084A-81B8-A6AD9C1DDCD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29542" y="4659591"/>
                <a:ext cx="638909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A4A5349-2755-084A-81B8-A6AD9C1DDC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9542" y="4659591"/>
                <a:ext cx="638909" cy="415661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4CEAE38-D28B-AD43-9830-E57081E7158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50552" y="4659591"/>
                <a:ext cx="638909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4CEAE38-D28B-AD43-9830-E57081E715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0552" y="4659591"/>
                <a:ext cx="638909" cy="41566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6D220F8-5D49-B043-BFF4-7AC7E47B26C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44901" y="4659591"/>
                <a:ext cx="638909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6D220F8-5D49-B043-BFF4-7AC7E47B26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4901" y="4659591"/>
                <a:ext cx="638909" cy="415661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D9FE737-5513-2B4A-B3D2-443A6EB8B1BF}"/>
              </a:ext>
            </a:extLst>
          </p:cNvPr>
          <p:cNvCxnSpPr>
            <a:stCxn id="15" idx="6"/>
            <a:endCxn id="16" idx="2"/>
          </p:cNvCxnSpPr>
          <p:nvPr/>
        </p:nvCxnSpPr>
        <p:spPr>
          <a:xfrm>
            <a:off x="1789461" y="4867422"/>
            <a:ext cx="555440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912B194-1BB5-D54F-9E11-EEC6EEE23185}"/>
              </a:ext>
            </a:extLst>
          </p:cNvPr>
          <p:cNvCxnSpPr>
            <a:cxnSpLocks/>
            <a:stCxn id="16" idx="6"/>
            <a:endCxn id="14" idx="2"/>
          </p:cNvCxnSpPr>
          <p:nvPr/>
        </p:nvCxnSpPr>
        <p:spPr>
          <a:xfrm>
            <a:off x="2983810" y="4867422"/>
            <a:ext cx="545732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69B8CD0-B8D2-5E42-8814-2229E18C7EE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27725" y="5402903"/>
                <a:ext cx="617361" cy="415661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69B8CD0-B8D2-5E42-8814-2229E18C7E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7725" y="5402903"/>
                <a:ext cx="617361" cy="415661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6D565F3-7B93-5E4C-B4B9-790A334ECDB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11040" y="5402902"/>
                <a:ext cx="860806" cy="415661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¬</m:t>
                      </m:r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6D565F3-7B93-5E4C-B4B9-790A334ECD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1040" y="5402902"/>
                <a:ext cx="860806" cy="415661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27D067E-074C-2F4B-9EEF-9493BC16503A}"/>
              </a:ext>
            </a:extLst>
          </p:cNvPr>
          <p:cNvCxnSpPr>
            <a:cxnSpLocks/>
            <a:stCxn id="24" idx="4"/>
            <a:endCxn id="20" idx="0"/>
          </p:cNvCxnSpPr>
          <p:nvPr/>
        </p:nvCxnSpPr>
        <p:spPr>
          <a:xfrm flipH="1">
            <a:off x="5041443" y="5072691"/>
            <a:ext cx="1" cy="330211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B4D1BF9-56A5-C748-BE47-51301F1EC11B}"/>
              </a:ext>
            </a:extLst>
          </p:cNvPr>
          <p:cNvCxnSpPr>
            <a:cxnSpLocks/>
            <a:stCxn id="23" idx="4"/>
            <a:endCxn id="19" idx="0"/>
          </p:cNvCxnSpPr>
          <p:nvPr/>
        </p:nvCxnSpPr>
        <p:spPr>
          <a:xfrm>
            <a:off x="6236406" y="5072691"/>
            <a:ext cx="0" cy="330212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B8CF5BE-79D6-424F-B84D-2469CA49167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16951" y="4657030"/>
                <a:ext cx="638909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B8CF5BE-79D6-424F-B84D-2469CA4916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6951" y="4657030"/>
                <a:ext cx="638909" cy="415661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106752A-5E2A-0645-864E-BDEC0F6047C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21989" y="4657030"/>
                <a:ext cx="638909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106752A-5E2A-0645-864E-BDEC0F6047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1989" y="4657030"/>
                <a:ext cx="638909" cy="415661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8AD97D2-CB8E-1943-8EA0-DA96B549D729}"/>
              </a:ext>
            </a:extLst>
          </p:cNvPr>
          <p:cNvCxnSpPr>
            <a:cxnSpLocks/>
            <a:stCxn id="14" idx="6"/>
            <a:endCxn id="24" idx="2"/>
          </p:cNvCxnSpPr>
          <p:nvPr/>
        </p:nvCxnSpPr>
        <p:spPr>
          <a:xfrm flipV="1">
            <a:off x="4168451" y="4864861"/>
            <a:ext cx="553538" cy="2561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23EBD0B-A1EF-BD4D-9453-3228176B1E69}"/>
              </a:ext>
            </a:extLst>
          </p:cNvPr>
          <p:cNvCxnSpPr>
            <a:cxnSpLocks/>
            <a:stCxn id="24" idx="6"/>
            <a:endCxn id="23" idx="2"/>
          </p:cNvCxnSpPr>
          <p:nvPr/>
        </p:nvCxnSpPr>
        <p:spPr>
          <a:xfrm>
            <a:off x="5360898" y="4864861"/>
            <a:ext cx="556053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369F09C-C185-4B41-83F6-CDB7594C29B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30383" y="5402903"/>
                <a:ext cx="617361" cy="415661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369F09C-C185-4B41-83F6-CDB7594C29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0383" y="5402903"/>
                <a:ext cx="617361" cy="415661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A6B651B-4D62-4B41-80D8-24541C72F7EB}"/>
              </a:ext>
            </a:extLst>
          </p:cNvPr>
          <p:cNvCxnSpPr>
            <a:cxnSpLocks/>
            <a:stCxn id="29" idx="4"/>
            <a:endCxn id="27" idx="0"/>
          </p:cNvCxnSpPr>
          <p:nvPr/>
        </p:nvCxnSpPr>
        <p:spPr>
          <a:xfrm>
            <a:off x="7439064" y="5072691"/>
            <a:ext cx="0" cy="330212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72388DD-6ADF-EE46-AF71-48B419367C5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19609" y="4657030"/>
                <a:ext cx="638909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72388DD-6ADF-EE46-AF71-48B419367C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9609" y="4657030"/>
                <a:ext cx="638909" cy="415661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67A9716-C3D5-754E-A6D5-FAB4A0688214}"/>
              </a:ext>
            </a:extLst>
          </p:cNvPr>
          <p:cNvCxnSpPr>
            <a:cxnSpLocks/>
            <a:stCxn id="23" idx="6"/>
            <a:endCxn id="29" idx="2"/>
          </p:cNvCxnSpPr>
          <p:nvPr/>
        </p:nvCxnSpPr>
        <p:spPr>
          <a:xfrm>
            <a:off x="6555860" y="4864861"/>
            <a:ext cx="563749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98109AB-6C82-FB41-B129-C6952879B34C}"/>
                  </a:ext>
                </a:extLst>
              </p:cNvPr>
              <p:cNvSpPr txBox="1"/>
              <p:nvPr/>
            </p:nvSpPr>
            <p:spPr>
              <a:xfrm>
                <a:off x="2336303" y="4343246"/>
                <a:ext cx="634148" cy="3879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d>
                            <m:dPr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98109AB-6C82-FB41-B129-C6952879B3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6303" y="4343246"/>
                <a:ext cx="634148" cy="38792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C7E3EA0-8B5C-F64D-9FCB-C324BC118055}"/>
                  </a:ext>
                </a:extLst>
              </p:cNvPr>
              <p:cNvSpPr txBox="1"/>
              <p:nvPr/>
            </p:nvSpPr>
            <p:spPr>
              <a:xfrm>
                <a:off x="3521803" y="4340685"/>
                <a:ext cx="634148" cy="3879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d>
                            <m:dPr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C7E3EA0-8B5C-F64D-9FCB-C324BC1180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1803" y="4340685"/>
                <a:ext cx="634148" cy="38792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5CB48C2-1234-CF48-ACB0-3373A387677D}"/>
                  </a:ext>
                </a:extLst>
              </p:cNvPr>
              <p:cNvSpPr txBox="1"/>
              <p:nvPr/>
            </p:nvSpPr>
            <p:spPr>
              <a:xfrm>
                <a:off x="4719700" y="4340685"/>
                <a:ext cx="634148" cy="3879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d>
                            <m:dPr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5CB48C2-1234-CF48-ACB0-3373A38767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9700" y="4340685"/>
                <a:ext cx="634148" cy="387927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8052C3E-42E7-1345-BD1C-C7A246BA8287}"/>
                  </a:ext>
                </a:extLst>
              </p:cNvPr>
              <p:cNvSpPr txBox="1"/>
              <p:nvPr/>
            </p:nvSpPr>
            <p:spPr>
              <a:xfrm>
                <a:off x="5905200" y="4338124"/>
                <a:ext cx="634148" cy="3879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d>
                            <m:dPr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8052C3E-42E7-1345-BD1C-C7A246BA82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5200" y="4338124"/>
                <a:ext cx="634148" cy="387927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3071F0A-2D03-2B4E-8A41-44739178A616}"/>
                  </a:ext>
                </a:extLst>
              </p:cNvPr>
              <p:cNvSpPr txBox="1"/>
              <p:nvPr/>
            </p:nvSpPr>
            <p:spPr>
              <a:xfrm>
                <a:off x="7087840" y="4338124"/>
                <a:ext cx="634148" cy="3879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d>
                            <m:dPr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5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3071F0A-2D03-2B4E-8A41-44739178A6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7840" y="4338124"/>
                <a:ext cx="634148" cy="387927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067D498D-46C4-884B-AF46-41E660E85F42}"/>
              </a:ext>
            </a:extLst>
          </p:cNvPr>
          <p:cNvSpPr txBox="1"/>
          <p:nvPr/>
        </p:nvSpPr>
        <p:spPr>
          <a:xfrm>
            <a:off x="9505352" y="5082556"/>
            <a:ext cx="175419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de-DE" dirty="0"/>
              <a:t>Speichereffizient</a:t>
            </a:r>
          </a:p>
        </p:txBody>
      </p:sp>
    </p:spTree>
    <p:extLst>
      <p:ext uri="{BB962C8B-B14F-4D97-AF65-F5344CB8AC3E}">
        <p14:creationId xmlns:p14="http://schemas.microsoft.com/office/powerpoint/2010/main" val="170355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236962-62EA-6645-A3A6-A890A28156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Tanya Braun</a:t>
            </a:r>
          </a:p>
        </p:txBody>
      </p:sp>
      <p:sp>
        <p:nvSpPr>
          <p:cNvPr id="5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97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0E47EBF-176B-9041-98B8-6AFE5F2C3D4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40316" y="5405464"/>
                <a:ext cx="617361" cy="415661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0E47EBF-176B-9041-98B8-6AFE5F2C3D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0316" y="5405464"/>
                <a:ext cx="617361" cy="415661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BA3E472-D5AF-C64F-AD69-A310E6D71B6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55675" y="5405464"/>
                <a:ext cx="617361" cy="415661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BA3E472-D5AF-C64F-AD69-A310E6D71B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5675" y="5405464"/>
                <a:ext cx="617361" cy="41566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12244823-E282-454D-93BF-C827C8C9F5A4}"/>
              </a:ext>
            </a:extLst>
          </p:cNvPr>
          <p:cNvCxnSpPr>
            <a:cxnSpLocks/>
          </p:cNvCxnSpPr>
          <p:nvPr/>
        </p:nvCxnSpPr>
        <p:spPr>
          <a:xfrm>
            <a:off x="2664355" y="5075252"/>
            <a:ext cx="0" cy="330212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65076C64-A435-3A4D-8151-8D6434A5E128}"/>
              </a:ext>
            </a:extLst>
          </p:cNvPr>
          <p:cNvCxnSpPr>
            <a:cxnSpLocks/>
            <a:stCxn id="40" idx="4"/>
            <a:endCxn id="36" idx="0"/>
          </p:cNvCxnSpPr>
          <p:nvPr/>
        </p:nvCxnSpPr>
        <p:spPr>
          <a:xfrm>
            <a:off x="3848997" y="5075252"/>
            <a:ext cx="0" cy="330212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94DF735-F111-6944-98A6-4E6EF486CDE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29542" y="4659591"/>
                <a:ext cx="638909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94DF735-F111-6944-98A6-4E6EF486CD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9542" y="4659591"/>
                <a:ext cx="638909" cy="41566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EE88706-FD93-B944-B1C2-C0E3A8DC570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50552" y="4659591"/>
                <a:ext cx="638909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EE88706-FD93-B944-B1C2-C0E3A8DC57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0552" y="4659591"/>
                <a:ext cx="638909" cy="415661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3EB49A0-F181-C340-8A2F-821BA880F98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44901" y="4659591"/>
                <a:ext cx="638909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3EB49A0-F181-C340-8A2F-821BA880F9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4901" y="4659591"/>
                <a:ext cx="638909" cy="41566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C73522B-8B52-3449-B973-6875EC0864F1}"/>
              </a:ext>
            </a:extLst>
          </p:cNvPr>
          <p:cNvCxnSpPr>
            <a:stCxn id="41" idx="6"/>
            <a:endCxn id="42" idx="2"/>
          </p:cNvCxnSpPr>
          <p:nvPr/>
        </p:nvCxnSpPr>
        <p:spPr>
          <a:xfrm>
            <a:off x="1789461" y="4867422"/>
            <a:ext cx="555440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204DB83-48C5-3F40-A829-72C741DB8213}"/>
              </a:ext>
            </a:extLst>
          </p:cNvPr>
          <p:cNvCxnSpPr>
            <a:cxnSpLocks/>
            <a:stCxn id="42" idx="6"/>
            <a:endCxn id="40" idx="2"/>
          </p:cNvCxnSpPr>
          <p:nvPr/>
        </p:nvCxnSpPr>
        <p:spPr>
          <a:xfrm>
            <a:off x="2983810" y="4867422"/>
            <a:ext cx="545732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7A32462-CEC4-5E47-BA3D-98EE64A9634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27725" y="5402903"/>
                <a:ext cx="617361" cy="415661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7A32462-CEC4-5E47-BA3D-98EE64A963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7725" y="5402903"/>
                <a:ext cx="617361" cy="415661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CDEA3EC4-F6D1-D444-9538-E7A63E59C35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11040" y="5402902"/>
                <a:ext cx="860806" cy="415661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¬</m:t>
                      </m:r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CDEA3EC4-F6D1-D444-9538-E7A63E59C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1040" y="5402902"/>
                <a:ext cx="860806" cy="415661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2BB187A1-717F-5F4E-B9CA-865EBA1F9E59}"/>
              </a:ext>
            </a:extLst>
          </p:cNvPr>
          <p:cNvCxnSpPr>
            <a:cxnSpLocks/>
            <a:stCxn id="50" idx="4"/>
            <a:endCxn id="46" idx="0"/>
          </p:cNvCxnSpPr>
          <p:nvPr/>
        </p:nvCxnSpPr>
        <p:spPr>
          <a:xfrm flipH="1">
            <a:off x="5041443" y="5072691"/>
            <a:ext cx="1" cy="330211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707427EF-2D5B-7C4E-9C83-6C4EFAAEA76D}"/>
              </a:ext>
            </a:extLst>
          </p:cNvPr>
          <p:cNvCxnSpPr>
            <a:cxnSpLocks/>
            <a:stCxn id="49" idx="4"/>
            <a:endCxn id="45" idx="0"/>
          </p:cNvCxnSpPr>
          <p:nvPr/>
        </p:nvCxnSpPr>
        <p:spPr>
          <a:xfrm>
            <a:off x="6236406" y="5072691"/>
            <a:ext cx="0" cy="330212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E5D951D0-BF78-D142-9BE3-6D027A238DE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16951" y="4657030"/>
                <a:ext cx="638909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E5D951D0-BF78-D142-9BE3-6D027A238D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6951" y="4657030"/>
                <a:ext cx="638909" cy="415661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6C73FA26-CC55-7C47-8B27-4A4C87A27CA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21989" y="4657030"/>
                <a:ext cx="638909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6C73FA26-CC55-7C47-8B27-4A4C87A27C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1989" y="4657030"/>
                <a:ext cx="638909" cy="415661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CC30F069-FC63-3146-A0AB-55AB5E0B536D}"/>
              </a:ext>
            </a:extLst>
          </p:cNvPr>
          <p:cNvCxnSpPr>
            <a:cxnSpLocks/>
            <a:stCxn id="40" idx="6"/>
            <a:endCxn id="50" idx="2"/>
          </p:cNvCxnSpPr>
          <p:nvPr/>
        </p:nvCxnSpPr>
        <p:spPr>
          <a:xfrm flipV="1">
            <a:off x="4168451" y="4864861"/>
            <a:ext cx="553538" cy="2561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C0AE8DE-054C-4D40-BED1-02427A86F469}"/>
              </a:ext>
            </a:extLst>
          </p:cNvPr>
          <p:cNvCxnSpPr>
            <a:cxnSpLocks/>
            <a:stCxn id="50" idx="6"/>
            <a:endCxn id="49" idx="2"/>
          </p:cNvCxnSpPr>
          <p:nvPr/>
        </p:nvCxnSpPr>
        <p:spPr>
          <a:xfrm>
            <a:off x="5360898" y="4864861"/>
            <a:ext cx="556053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16317ED-AF0E-7443-8D38-795DB93A252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30383" y="5402903"/>
                <a:ext cx="617361" cy="415661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16317ED-AF0E-7443-8D38-795DB93A25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0383" y="5402903"/>
                <a:ext cx="617361" cy="415661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1B739295-48B4-8240-80AF-9DBB853DE0E4}"/>
              </a:ext>
            </a:extLst>
          </p:cNvPr>
          <p:cNvCxnSpPr>
            <a:cxnSpLocks/>
            <a:stCxn id="55" idx="4"/>
            <a:endCxn id="53" idx="0"/>
          </p:cNvCxnSpPr>
          <p:nvPr/>
        </p:nvCxnSpPr>
        <p:spPr>
          <a:xfrm>
            <a:off x="7439064" y="5072691"/>
            <a:ext cx="0" cy="330212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8939BDD1-7F99-8848-B611-AB5AA6DBCB8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19609" y="4657030"/>
                <a:ext cx="638909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8939BDD1-7F99-8848-B611-AB5AA6DBCB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9609" y="4657030"/>
                <a:ext cx="638909" cy="415661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C5CA9D3-D4AC-4F49-B8E5-F7F58E91C101}"/>
              </a:ext>
            </a:extLst>
          </p:cNvPr>
          <p:cNvCxnSpPr>
            <a:cxnSpLocks/>
            <a:stCxn id="49" idx="6"/>
            <a:endCxn id="55" idx="2"/>
          </p:cNvCxnSpPr>
          <p:nvPr/>
        </p:nvCxnSpPr>
        <p:spPr>
          <a:xfrm>
            <a:off x="6555860" y="4864861"/>
            <a:ext cx="563749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9" name="Table 68">
            <a:extLst>
              <a:ext uri="{FF2B5EF4-FFF2-40B4-BE49-F238E27FC236}">
                <a16:creationId xmlns:a16="http://schemas.microsoft.com/office/drawing/2014/main" id="{60D27D4C-2079-5546-A748-E51CD56C11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5835866"/>
              </p:ext>
            </p:extLst>
          </p:nvPr>
        </p:nvGraphicFramePr>
        <p:xfrm>
          <a:off x="2174436" y="1451940"/>
          <a:ext cx="5896630" cy="3134360"/>
        </p:xfrm>
        <a:graphic>
          <a:graphicData uri="http://schemas.openxmlformats.org/drawingml/2006/table">
            <a:tbl>
              <a:tblPr bandRow="1">
                <a:tableStyleId>{9D7B26C5-4107-4FEC-AEDC-1716B250A1EF}</a:tableStyleId>
              </a:tblPr>
              <a:tblGrid>
                <a:gridCol w="1179326">
                  <a:extLst>
                    <a:ext uri="{9D8B030D-6E8A-4147-A177-3AD203B41FA5}">
                      <a16:colId xmlns:a16="http://schemas.microsoft.com/office/drawing/2014/main" val="409813086"/>
                    </a:ext>
                  </a:extLst>
                </a:gridCol>
                <a:gridCol w="1179326">
                  <a:extLst>
                    <a:ext uri="{9D8B030D-6E8A-4147-A177-3AD203B41FA5}">
                      <a16:colId xmlns:a16="http://schemas.microsoft.com/office/drawing/2014/main" val="1826956682"/>
                    </a:ext>
                  </a:extLst>
                </a:gridCol>
                <a:gridCol w="1179326">
                  <a:extLst>
                    <a:ext uri="{9D8B030D-6E8A-4147-A177-3AD203B41FA5}">
                      <a16:colId xmlns:a16="http://schemas.microsoft.com/office/drawing/2014/main" val="134089073"/>
                    </a:ext>
                  </a:extLst>
                </a:gridCol>
                <a:gridCol w="1179326">
                  <a:extLst>
                    <a:ext uri="{9D8B030D-6E8A-4147-A177-3AD203B41FA5}">
                      <a16:colId xmlns:a16="http://schemas.microsoft.com/office/drawing/2014/main" val="2584266808"/>
                    </a:ext>
                  </a:extLst>
                </a:gridCol>
                <a:gridCol w="1179326">
                  <a:extLst>
                    <a:ext uri="{9D8B030D-6E8A-4147-A177-3AD203B41FA5}">
                      <a16:colId xmlns:a16="http://schemas.microsoft.com/office/drawing/2014/main" val="30827919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08728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4362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01097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6538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61576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80798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424920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0BDA1223-D7E0-244E-8826-2F8C38095141}"/>
                  </a:ext>
                </a:extLst>
              </p:cNvPr>
              <p:cNvSpPr txBox="1"/>
              <p:nvPr/>
            </p:nvSpPr>
            <p:spPr>
              <a:xfrm>
                <a:off x="2425079" y="1441697"/>
                <a:ext cx="634148" cy="3879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d>
                            <m:dPr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0BDA1223-D7E0-244E-8826-2F8C380951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5079" y="1441697"/>
                <a:ext cx="634148" cy="38792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C1319F4B-7181-0047-A302-65A52FDE6383}"/>
                  </a:ext>
                </a:extLst>
              </p:cNvPr>
              <p:cNvSpPr txBox="1"/>
              <p:nvPr/>
            </p:nvSpPr>
            <p:spPr>
              <a:xfrm>
                <a:off x="3610579" y="1812623"/>
                <a:ext cx="634148" cy="3879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d>
                            <m:dPr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C1319F4B-7181-0047-A302-65A52FDE63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0579" y="1812623"/>
                <a:ext cx="634148" cy="38792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E88FEE6A-7ABF-A044-A8BD-E7D6C40D3168}"/>
                  </a:ext>
                </a:extLst>
              </p:cNvPr>
              <p:cNvSpPr txBox="1"/>
              <p:nvPr/>
            </p:nvSpPr>
            <p:spPr>
              <a:xfrm>
                <a:off x="4808476" y="2183789"/>
                <a:ext cx="634148" cy="3879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d>
                            <m:dPr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E88FEE6A-7ABF-A044-A8BD-E7D6C40D31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8476" y="2183789"/>
                <a:ext cx="634148" cy="38792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884A4F93-9EEB-D94E-B9D2-1F98215FD66B}"/>
                  </a:ext>
                </a:extLst>
              </p:cNvPr>
              <p:cNvSpPr txBox="1"/>
              <p:nvPr/>
            </p:nvSpPr>
            <p:spPr>
              <a:xfrm>
                <a:off x="5993976" y="2561051"/>
                <a:ext cx="634148" cy="3879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d>
                            <m:dPr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884A4F93-9EEB-D94E-B9D2-1F98215FD6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3976" y="2561051"/>
                <a:ext cx="634148" cy="387927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FDAE39C3-2D62-734F-818D-124D00B6424F}"/>
                  </a:ext>
                </a:extLst>
              </p:cNvPr>
              <p:cNvSpPr txBox="1"/>
              <p:nvPr/>
            </p:nvSpPr>
            <p:spPr>
              <a:xfrm>
                <a:off x="7176616" y="2908782"/>
                <a:ext cx="661848" cy="3879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d>
                            <m:dPr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5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br>
                  <a:rPr lang="de-DE" b="0" i="1" dirty="0">
                    <a:solidFill>
                      <a:schemeClr val="accent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endParaRPr lang="de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FDAE39C3-2D62-734F-818D-124D00B642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6616" y="2908782"/>
                <a:ext cx="661848" cy="38799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E46C2462-28FA-8240-B4A3-27F4AB1EE5B2}"/>
                  </a:ext>
                </a:extLst>
              </p:cNvPr>
              <p:cNvSpPr txBox="1"/>
              <p:nvPr/>
            </p:nvSpPr>
            <p:spPr>
              <a:xfrm>
                <a:off x="5993976" y="3559722"/>
                <a:ext cx="634148" cy="6835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d>
                            <m:dPr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e>
                          </m:d>
                        </m:sup>
                      </m:sSup>
                    </m:oMath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d>
                            <m:dPr>
                              <m:ctrlP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E46C2462-28FA-8240-B4A3-27F4AB1EE5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3976" y="3559722"/>
                <a:ext cx="634148" cy="683520"/>
              </a:xfrm>
              <a:prstGeom prst="rect">
                <a:avLst/>
              </a:prstGeom>
              <a:blipFill>
                <a:blip r:embed="rId19"/>
                <a:stretch>
                  <a:fillRect b="-727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7C5708F2-7349-3D42-A3CD-A9B956A6EEE2}"/>
                  </a:ext>
                </a:extLst>
              </p:cNvPr>
              <p:cNvSpPr txBox="1"/>
              <p:nvPr/>
            </p:nvSpPr>
            <p:spPr>
              <a:xfrm>
                <a:off x="4748006" y="4181007"/>
                <a:ext cx="663451" cy="3879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d>
                            <m:dPr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br>
                  <a:rPr lang="de-DE" dirty="0">
                    <a:solidFill>
                      <a:schemeClr val="accent1"/>
                    </a:solidFill>
                    <a:ea typeface="Cambria Math" panose="02040503050406030204" pitchFamily="18" charset="0"/>
                  </a:rPr>
                </a:br>
                <a:endParaRPr lang="de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7C5708F2-7349-3D42-A3CD-A9B956A6EE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8006" y="4181007"/>
                <a:ext cx="663451" cy="387991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28C107C-4972-0140-9343-3005D52F6BB6}"/>
                  </a:ext>
                </a:extLst>
              </p:cNvPr>
              <p:cNvSpPr/>
              <p:nvPr/>
            </p:nvSpPr>
            <p:spPr>
              <a:xfrm>
                <a:off x="8380789" y="2156099"/>
                <a:ext cx="2427909" cy="3879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sup>
                      </m:sSup>
                      <m:r>
                        <m:rPr>
                          <m:aln/>
                        </m:rP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𝔒</m:t>
                          </m:r>
                        </m:e>
                        <m:sup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sup>
                      </m:sSup>
                      <m:sSup>
                        <m:s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𝔗</m:t>
                          </m:r>
                        </m:e>
                        <m:sup>
                          <m: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sSup>
                        <m:sSup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28C107C-4972-0140-9343-3005D52F6B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0789" y="2156099"/>
                <a:ext cx="2427909" cy="387927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2E6E5EB-F820-A043-8D96-8434BB860371}"/>
                  </a:ext>
                </a:extLst>
              </p:cNvPr>
              <p:cNvSpPr/>
              <p:nvPr/>
            </p:nvSpPr>
            <p:spPr>
              <a:xfrm>
                <a:off x="8380789" y="3637154"/>
                <a:ext cx="3201646" cy="9065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Z</m:t>
                              </m:r>
                            </m:e>
                            <m:sup>
                              <m: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𝔗</m:t>
                              </m:r>
                            </m:e>
                            <m:sup>
                              <m: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⊤</m:t>
                              </m:r>
                            </m:sup>
                          </m:sSup>
                        </m:e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𝔒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+1</m:t>
                                  </m:r>
                                </m:e>
                              </m:d>
                            </m:sup>
                          </m:sSup>
                        </m:e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sup>
                      </m:sSup>
                      <m:r>
                        <m:rPr>
                          <m:aln/>
                        </m:rP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i="1" dirty="0">
                  <a:solidFill>
                    <a:schemeClr val="accent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d>
                            <m:dPr>
                              <m:ctrlP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sup>
                      </m:sSup>
                      <m:r>
                        <m:rPr>
                          <m:aln/>
                        </m:rP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𝔗</m:t>
                      </m:r>
                      <m:sSup>
                        <m:s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𝔒</m:t>
                          </m:r>
                        </m:e>
                        <m:sup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sup>
                      </m:sSup>
                      <m:sSup>
                        <m:sSup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d>
                            <m:dPr>
                              <m:ctrlP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+2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2E6E5EB-F820-A043-8D96-8434BB8603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0789" y="3637154"/>
                <a:ext cx="3201646" cy="906530"/>
              </a:xfrm>
              <a:prstGeom prst="rect">
                <a:avLst/>
              </a:prstGeom>
              <a:blipFill>
                <a:blip r:embed="rId22"/>
                <a:stretch>
                  <a:fillRect b="-411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ight Brace 30">
            <a:extLst>
              <a:ext uri="{FF2B5EF4-FFF2-40B4-BE49-F238E27FC236}">
                <a16:creationId xmlns:a16="http://schemas.microsoft.com/office/drawing/2014/main" id="{C5071036-BEC3-3E49-A3D1-4EE353BAB0D2}"/>
              </a:ext>
            </a:extLst>
          </p:cNvPr>
          <p:cNvSpPr/>
          <p:nvPr/>
        </p:nvSpPr>
        <p:spPr>
          <a:xfrm>
            <a:off x="8082236" y="1451940"/>
            <a:ext cx="309723" cy="179624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1" name="Right Brace 70">
            <a:extLst>
              <a:ext uri="{FF2B5EF4-FFF2-40B4-BE49-F238E27FC236}">
                <a16:creationId xmlns:a16="http://schemas.microsoft.com/office/drawing/2014/main" id="{6B7DD329-BB6D-FF49-B278-7C9BCDB1AD59}"/>
              </a:ext>
            </a:extLst>
          </p:cNvPr>
          <p:cNvSpPr/>
          <p:nvPr/>
        </p:nvSpPr>
        <p:spPr>
          <a:xfrm>
            <a:off x="8071066" y="3611839"/>
            <a:ext cx="309723" cy="95716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1CD2798D-EFEF-9646-958E-19C61F2564B8}"/>
                  </a:ext>
                </a:extLst>
              </p:cNvPr>
              <p:cNvSpPr txBox="1"/>
              <p:nvPr/>
            </p:nvSpPr>
            <p:spPr>
              <a:xfrm>
                <a:off x="1789461" y="76078"/>
                <a:ext cx="10153292" cy="10458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/>
                  <a:t>Anfragen: Filterungsanfragen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e>
                      <m:e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 :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e>
                    </m:d>
                  </m:oMath>
                </a14:m>
                <a:r>
                  <a:rPr lang="de-DE" dirty="0"/>
                  <a:t>, Rückschau-Anfrage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d>
                          </m:sup>
                        </m:sSup>
                      </m:e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1 :5</m:t>
                                </m:r>
                              </m:e>
                            </m:d>
                          </m:sup>
                        </m:sSup>
                      </m:e>
                    </m:d>
                  </m:oMath>
                </a14:m>
                <a:endParaRPr lang="de-DE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/>
                  <a:t>Vorwärts gehen bis einschließlich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=5</m:t>
                    </m:r>
                  </m:oMath>
                </a14:m>
                <a:r>
                  <a:rPr lang="de-DE" dirty="0"/>
                  <a:t>, jeweils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e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1 :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 berechnen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/>
                  <a:t>Bei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=5</m:t>
                    </m:r>
                  </m:oMath>
                </a14:m>
                <a:r>
                  <a:rPr lang="de-DE" dirty="0"/>
                  <a:t>, rückwärts gehen bis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de-DE" dirty="0"/>
                  <a:t>, jeweils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−2+1</m:t>
                            </m:r>
                          </m:e>
                        </m:d>
                      </m:sup>
                    </m:sSup>
                  </m:oMath>
                </a14:m>
                <a:r>
                  <a:rPr lang="de-DE" dirty="0"/>
                  <a:t> berechnen, dann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d>
                          </m:sup>
                        </m:sSup>
                      </m:e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p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1 :5</m:t>
                                </m:r>
                              </m:e>
                            </m:d>
                          </m:sup>
                        </m:sSup>
                      </m:e>
                    </m:d>
                    <m:r>
                      <a:rPr lang="de-DE" b="0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sup>
                    </m:sSup>
                    <m:sSup>
                      <m:sSup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d>
                          <m:dPr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</m:e>
                        </m:d>
                      </m:sup>
                    </m:sSup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1CD2798D-EFEF-9646-958E-19C61F2564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9461" y="76078"/>
                <a:ext cx="10153292" cy="1045864"/>
              </a:xfrm>
              <a:prstGeom prst="rect">
                <a:avLst/>
              </a:prstGeom>
              <a:blipFill>
                <a:blip r:embed="rId23"/>
                <a:stretch>
                  <a:fillRect l="-375" b="-843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TextBox 73">
            <a:extLst>
              <a:ext uri="{FF2B5EF4-FFF2-40B4-BE49-F238E27FC236}">
                <a16:creationId xmlns:a16="http://schemas.microsoft.com/office/drawing/2014/main" id="{AEE40713-3BFF-1147-B81F-849A683CDFF0}"/>
              </a:ext>
            </a:extLst>
          </p:cNvPr>
          <p:cNvSpPr txBox="1"/>
          <p:nvPr/>
        </p:nvSpPr>
        <p:spPr>
          <a:xfrm>
            <a:off x="8380789" y="3250542"/>
            <a:ext cx="16909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i="1" dirty="0"/>
              <a:t>uniform initialisieren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3FC9E05E-5527-8B44-A69F-13C1C491E37B}"/>
                  </a:ext>
                </a:extLst>
              </p:cNvPr>
              <p:cNvSpPr/>
              <p:nvPr/>
            </p:nvSpPr>
            <p:spPr>
              <a:xfrm>
                <a:off x="7191908" y="3210466"/>
                <a:ext cx="631263" cy="3879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d>
                            <m:dPr>
                              <m:ctrlP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5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3FC9E05E-5527-8B44-A69F-13C1C491E3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1908" y="3210466"/>
                <a:ext cx="631263" cy="387927"/>
              </a:xfrm>
              <a:prstGeom prst="rect">
                <a:avLst/>
              </a:prstGeom>
              <a:blipFill>
                <a:blip r:embed="rId24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CC43E6-3BDF-FB41-AA54-A0EBAB872E9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2064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5" grpId="0"/>
      <p:bldP spid="66" grpId="0"/>
      <p:bldP spid="67" grpId="0"/>
      <p:bldP spid="68" grpId="0"/>
      <p:bldP spid="8" grpId="0"/>
      <p:bldP spid="71" grpId="0" animBg="1"/>
      <p:bldP spid="74" grpId="0"/>
      <p:bldP spid="2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2222DD-504D-2A4E-B4D2-C2FF226FEA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D7C6B5-359A-7C4F-A2D0-F9584D7B0A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98</a:t>
            </a:fld>
            <a:r>
              <a:rPr lang="de-DE"/>
              <a:t> </a:t>
            </a:r>
            <a:endParaRPr lang="de-DE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FAC13E0C-6C70-0041-A3C5-82547603B63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29586849"/>
                  </p:ext>
                </p:extLst>
              </p:nvPr>
            </p:nvGraphicFramePr>
            <p:xfrm>
              <a:off x="10135961" y="5086512"/>
              <a:ext cx="1475740" cy="802005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1053">
                      <a:extLst>
                        <a:ext uri="{9D8B030D-6E8A-4147-A177-3AD203B41FA5}">
                          <a16:colId xmlns:a16="http://schemas.microsoft.com/office/drawing/2014/main" val="815487627"/>
                        </a:ext>
                      </a:extLst>
                    </a:gridCol>
                    <a:gridCol w="924687">
                      <a:extLst>
                        <a:ext uri="{9D8B030D-6E8A-4147-A177-3AD203B41FA5}">
                          <a16:colId xmlns:a16="http://schemas.microsoft.com/office/drawing/2014/main" val="765169473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100" b="0" i="1" smtClean="0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</m:sup>
                                </m:sSup>
                              </m:oMath>
                            </m:oMathPara>
                          </a14:m>
                          <a:endParaRPr lang="de-DE" sz="11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</m:e>
                                  <m:e>
                                    <m:sSup>
                                      <m:sSupPr>
                                        <m:ctrlP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de-DE" sz="1100" b="0" i="1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18705746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0.9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53552587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0.2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6743502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FAC13E0C-6C70-0041-A3C5-82547603B63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29586849"/>
                  </p:ext>
                </p:extLst>
              </p:nvPr>
            </p:nvGraphicFramePr>
            <p:xfrm>
              <a:off x="10135961" y="5086512"/>
              <a:ext cx="1475740" cy="802005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1053">
                      <a:extLst>
                        <a:ext uri="{9D8B030D-6E8A-4147-A177-3AD203B41FA5}">
                          <a16:colId xmlns:a16="http://schemas.microsoft.com/office/drawing/2014/main" val="815487627"/>
                        </a:ext>
                      </a:extLst>
                    </a:gridCol>
                    <a:gridCol w="924687">
                      <a:extLst>
                        <a:ext uri="{9D8B030D-6E8A-4147-A177-3AD203B41FA5}">
                          <a16:colId xmlns:a16="http://schemas.microsoft.com/office/drawing/2014/main" val="765169473"/>
                        </a:ext>
                      </a:extLst>
                    </a:gridCol>
                  </a:tblGrid>
                  <a:tr h="28384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273" t="-4348" r="-165909" b="-1826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61644" t="-4348" b="-18260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18705746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273" t="-120000" r="-165909" b="-1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61644" t="-120000" b="-11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53552587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273" t="-209524" r="-165909" b="-47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61644" t="-209524" b="-476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6743502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Table 12">
                <a:extLst>
                  <a:ext uri="{FF2B5EF4-FFF2-40B4-BE49-F238E27FC236}">
                    <a16:creationId xmlns:a16="http://schemas.microsoft.com/office/drawing/2014/main" id="{5C1124E2-B759-3E4D-92D2-FD26679D712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75801183"/>
                  </p:ext>
                </p:extLst>
              </p:nvPr>
            </p:nvGraphicFramePr>
            <p:xfrm>
              <a:off x="10135961" y="4132810"/>
              <a:ext cx="1599628" cy="802005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1053">
                      <a:extLst>
                        <a:ext uri="{9D8B030D-6E8A-4147-A177-3AD203B41FA5}">
                          <a16:colId xmlns:a16="http://schemas.microsoft.com/office/drawing/2014/main" val="815487627"/>
                        </a:ext>
                      </a:extLst>
                    </a:gridCol>
                    <a:gridCol w="1048575">
                      <a:extLst>
                        <a:ext uri="{9D8B030D-6E8A-4147-A177-3AD203B41FA5}">
                          <a16:colId xmlns:a16="http://schemas.microsoft.com/office/drawing/2014/main" val="765169473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100" b="0" i="1" smtClean="0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e>
                                    </m:d>
                                  </m:sup>
                                </m:sSup>
                              </m:oMath>
                            </m:oMathPara>
                          </a14:m>
                          <a:endParaRPr lang="de-DE" sz="11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</m:e>
                                  <m:e>
                                    <m:sSup>
                                      <m:sSupPr>
                                        <m:ctrlP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  <m: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  <m:t>−1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de-DE" sz="1100" b="0" i="1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18705746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0.7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53552587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0.3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6743502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Table 12">
                <a:extLst>
                  <a:ext uri="{FF2B5EF4-FFF2-40B4-BE49-F238E27FC236}">
                    <a16:creationId xmlns:a16="http://schemas.microsoft.com/office/drawing/2014/main" id="{5C1124E2-B759-3E4D-92D2-FD26679D712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75801183"/>
                  </p:ext>
                </p:extLst>
              </p:nvPr>
            </p:nvGraphicFramePr>
            <p:xfrm>
              <a:off x="10135961" y="4132810"/>
              <a:ext cx="1599628" cy="802005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1053">
                      <a:extLst>
                        <a:ext uri="{9D8B030D-6E8A-4147-A177-3AD203B41FA5}">
                          <a16:colId xmlns:a16="http://schemas.microsoft.com/office/drawing/2014/main" val="815487627"/>
                        </a:ext>
                      </a:extLst>
                    </a:gridCol>
                    <a:gridCol w="1048575">
                      <a:extLst>
                        <a:ext uri="{9D8B030D-6E8A-4147-A177-3AD203B41FA5}">
                          <a16:colId xmlns:a16="http://schemas.microsoft.com/office/drawing/2014/main" val="765169473"/>
                        </a:ext>
                      </a:extLst>
                    </a:gridCol>
                  </a:tblGrid>
                  <a:tr h="28384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273" t="-4348" r="-188636" b="-1782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4217" t="-4348" b="-17826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18705746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273" t="-120000" r="-188636" b="-1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4217" t="-120000" b="-10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53552587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273" t="-209524" r="-188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4217" t="-20952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6743502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A86A8D2-AF65-5441-B51C-940F16B6F2E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960980" y="2645187"/>
                <a:ext cx="617361" cy="415661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A86A8D2-AF65-5441-B51C-940F16B6F2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60980" y="2645187"/>
                <a:ext cx="617361" cy="41566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DBBF0C4-D8AD-CB48-A8F3-5EA0BAB0B87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776339" y="2645187"/>
                <a:ext cx="617361" cy="415661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DBBF0C4-D8AD-CB48-A8F3-5EA0BAB0B8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6339" y="2645187"/>
                <a:ext cx="617361" cy="41566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DBAB72A-9B8E-6C41-AEE4-FB99B0E0A4F7}"/>
              </a:ext>
            </a:extLst>
          </p:cNvPr>
          <p:cNvCxnSpPr>
            <a:cxnSpLocks/>
          </p:cNvCxnSpPr>
          <p:nvPr/>
        </p:nvCxnSpPr>
        <p:spPr>
          <a:xfrm>
            <a:off x="10085019" y="2314975"/>
            <a:ext cx="0" cy="330212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396F2B7-506D-4446-9B43-2660249B1F41}"/>
              </a:ext>
            </a:extLst>
          </p:cNvPr>
          <p:cNvCxnSpPr>
            <a:cxnSpLocks/>
            <a:stCxn id="18" idx="4"/>
            <a:endCxn id="14" idx="0"/>
          </p:cNvCxnSpPr>
          <p:nvPr/>
        </p:nvCxnSpPr>
        <p:spPr>
          <a:xfrm>
            <a:off x="11269661" y="2314975"/>
            <a:ext cx="0" cy="330212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BF056DC-49CA-8A47-BA86-EAB48408608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950206" y="1899314"/>
                <a:ext cx="638909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BF056DC-49CA-8A47-BA86-EAB4840860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0206" y="1899314"/>
                <a:ext cx="638909" cy="415661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ADCDBDF-9953-2E4E-B258-616D3C2D6B5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71216" y="1899314"/>
                <a:ext cx="638909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ADCDBDF-9953-2E4E-B258-616D3C2D6B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1216" y="1899314"/>
                <a:ext cx="638909" cy="41566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FEF51CA-45F8-814C-A261-E491F68C862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765565" y="1899314"/>
                <a:ext cx="638909" cy="4156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FEF51CA-45F8-814C-A261-E491F68C86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5565" y="1899314"/>
                <a:ext cx="638909" cy="415661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E1B48FC-8FD3-F246-B4CF-11450D66F4A3}"/>
              </a:ext>
            </a:extLst>
          </p:cNvPr>
          <p:cNvCxnSpPr>
            <a:cxnSpLocks/>
            <a:stCxn id="19" idx="6"/>
            <a:endCxn id="20" idx="2"/>
          </p:cNvCxnSpPr>
          <p:nvPr/>
        </p:nvCxnSpPr>
        <p:spPr>
          <a:xfrm>
            <a:off x="9210125" y="2107145"/>
            <a:ext cx="555440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DE5288C-EC79-CB45-B83D-3413D99402EC}"/>
              </a:ext>
            </a:extLst>
          </p:cNvPr>
          <p:cNvCxnSpPr>
            <a:cxnSpLocks/>
            <a:stCxn id="20" idx="6"/>
            <a:endCxn id="18" idx="2"/>
          </p:cNvCxnSpPr>
          <p:nvPr/>
        </p:nvCxnSpPr>
        <p:spPr>
          <a:xfrm>
            <a:off x="10404474" y="2107145"/>
            <a:ext cx="545732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229D797-93CC-064F-A80F-5BC20EA21B95}"/>
                  </a:ext>
                </a:extLst>
              </p:cNvPr>
              <p:cNvSpPr txBox="1"/>
              <p:nvPr/>
            </p:nvSpPr>
            <p:spPr>
              <a:xfrm>
                <a:off x="8504240" y="1252983"/>
                <a:ext cx="79861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0.500</m:t>
                      </m:r>
                    </m:oMath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0.500</m:t>
                      </m:r>
                    </m:oMath>
                  </m:oMathPara>
                </a14:m>
                <a:endParaRPr lang="de-DE" b="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229D797-93CC-064F-A80F-5BC20EA21B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4240" y="1252983"/>
                <a:ext cx="798617" cy="64633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C731DA1-13C5-FE49-A574-E7655F1FD4C2}"/>
                  </a:ext>
                </a:extLst>
              </p:cNvPr>
              <p:cNvSpPr txBox="1"/>
              <p:nvPr/>
            </p:nvSpPr>
            <p:spPr>
              <a:xfrm>
                <a:off x="7742573" y="1252983"/>
                <a:ext cx="78925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𝑡𝑟𝑢𝑒</m:t>
                      </m:r>
                    </m:oMath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𝑓𝑎𝑙𝑠𝑒</m:t>
                      </m:r>
                    </m:oMath>
                  </m:oMathPara>
                </a14:m>
                <a:endParaRPr lang="de-DE" b="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C731DA1-13C5-FE49-A574-E7655F1FD4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2573" y="1252983"/>
                <a:ext cx="789255" cy="646331"/>
              </a:xfrm>
              <a:prstGeom prst="rect">
                <a:avLst/>
              </a:prstGeom>
              <a:blipFill>
                <a:blip r:embed="rId10"/>
                <a:stretch>
                  <a:fillRect l="-1587" b="-769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912DBDF-A562-E44E-A58C-63292E83E53F}"/>
                  </a:ext>
                </a:extLst>
              </p:cNvPr>
              <p:cNvSpPr txBox="1"/>
              <p:nvPr/>
            </p:nvSpPr>
            <p:spPr>
              <a:xfrm>
                <a:off x="9698589" y="1251620"/>
                <a:ext cx="79861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0.818</m:t>
                      </m:r>
                    </m:oMath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0.182</m:t>
                      </m:r>
                    </m:oMath>
                  </m:oMathPara>
                </a14:m>
                <a:endParaRPr lang="de-DE" b="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912DBDF-A562-E44E-A58C-63292E83E5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8589" y="1251620"/>
                <a:ext cx="798617" cy="64633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EC9FF8E-9871-044C-B7B2-AEB7ADB0A4B9}"/>
                  </a:ext>
                </a:extLst>
              </p:cNvPr>
              <p:cNvSpPr txBox="1"/>
              <p:nvPr/>
            </p:nvSpPr>
            <p:spPr>
              <a:xfrm>
                <a:off x="9698589" y="395867"/>
                <a:ext cx="79861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0.500</m:t>
                      </m:r>
                    </m:oMath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0.500</m:t>
                      </m:r>
                    </m:oMath>
                  </m:oMathPara>
                </a14:m>
                <a:endParaRPr lang="de-DE" b="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EC9FF8E-9871-044C-B7B2-AEB7ADB0A4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8589" y="395867"/>
                <a:ext cx="798617" cy="64633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90C0F0B-DD35-C24A-9531-38C3828B1F94}"/>
              </a:ext>
            </a:extLst>
          </p:cNvPr>
          <p:cNvCxnSpPr>
            <a:cxnSpLocks/>
            <a:stCxn id="23" idx="3"/>
            <a:endCxn id="26" idx="1"/>
          </p:cNvCxnSpPr>
          <p:nvPr/>
        </p:nvCxnSpPr>
        <p:spPr>
          <a:xfrm flipV="1">
            <a:off x="9302857" y="719033"/>
            <a:ext cx="395732" cy="8571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F0003AC-AFF8-7E4F-8369-E4507A92FE94}"/>
              </a:ext>
            </a:extLst>
          </p:cNvPr>
          <p:cNvCxnSpPr>
            <a:cxnSpLocks/>
            <a:stCxn id="26" idx="2"/>
            <a:endCxn id="25" idx="0"/>
          </p:cNvCxnSpPr>
          <p:nvPr/>
        </p:nvCxnSpPr>
        <p:spPr>
          <a:xfrm>
            <a:off x="10097898" y="1042198"/>
            <a:ext cx="0" cy="2094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D07EE28-0A2D-B747-AC11-186358894650}"/>
                  </a:ext>
                </a:extLst>
              </p:cNvPr>
              <p:cNvSpPr txBox="1"/>
              <p:nvPr/>
            </p:nvSpPr>
            <p:spPr>
              <a:xfrm>
                <a:off x="10952546" y="1251620"/>
                <a:ext cx="65915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0.883</m:t>
                      </m:r>
                    </m:oMath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0.117</m:t>
                      </m:r>
                    </m:oMath>
                  </m:oMathPara>
                </a14:m>
                <a:endParaRPr lang="de-DE" b="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D07EE28-0A2D-B747-AC11-1863588946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2546" y="1251620"/>
                <a:ext cx="659155" cy="646331"/>
              </a:xfrm>
              <a:prstGeom prst="rect">
                <a:avLst/>
              </a:prstGeom>
              <a:blipFill>
                <a:blip r:embed="rId13"/>
                <a:stretch>
                  <a:fillRect l="-566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D3915AC-0395-B248-81BF-969F8AB9FA0B}"/>
                  </a:ext>
                </a:extLst>
              </p:cNvPr>
              <p:cNvSpPr txBox="1"/>
              <p:nvPr/>
            </p:nvSpPr>
            <p:spPr>
              <a:xfrm>
                <a:off x="10952546" y="395867"/>
                <a:ext cx="65915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0.627</m:t>
                      </m:r>
                    </m:oMath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0.373</m:t>
                      </m:r>
                    </m:oMath>
                  </m:oMathPara>
                </a14:m>
                <a:endParaRPr lang="de-DE" b="0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D3915AC-0395-B248-81BF-969F8AB9FA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2546" y="395867"/>
                <a:ext cx="659155" cy="646331"/>
              </a:xfrm>
              <a:prstGeom prst="rect">
                <a:avLst/>
              </a:prstGeom>
              <a:blipFill>
                <a:blip r:embed="rId14"/>
                <a:stretch>
                  <a:fillRect l="-566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B3688F5-EA21-2A46-87E6-531B55DB09BF}"/>
              </a:ext>
            </a:extLst>
          </p:cNvPr>
          <p:cNvCxnSpPr>
            <a:cxnSpLocks/>
            <a:stCxn id="25" idx="3"/>
            <a:endCxn id="30" idx="1"/>
          </p:cNvCxnSpPr>
          <p:nvPr/>
        </p:nvCxnSpPr>
        <p:spPr>
          <a:xfrm flipV="1">
            <a:off x="10497206" y="719033"/>
            <a:ext cx="455340" cy="8557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02BEEDA-292B-A840-A4B5-421BE509927B}"/>
              </a:ext>
            </a:extLst>
          </p:cNvPr>
          <p:cNvCxnSpPr>
            <a:cxnSpLocks/>
            <a:stCxn id="30" idx="2"/>
            <a:endCxn id="29" idx="0"/>
          </p:cNvCxnSpPr>
          <p:nvPr/>
        </p:nvCxnSpPr>
        <p:spPr>
          <a:xfrm>
            <a:off x="11282124" y="1042198"/>
            <a:ext cx="0" cy="2094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4" name="Table 33">
                <a:extLst>
                  <a:ext uri="{FF2B5EF4-FFF2-40B4-BE49-F238E27FC236}">
                    <a16:creationId xmlns:a16="http://schemas.microsoft.com/office/drawing/2014/main" id="{E1CF582D-A8B7-9649-B74F-AC005C9CBEC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82088291"/>
                  </p:ext>
                </p:extLst>
              </p:nvPr>
            </p:nvGraphicFramePr>
            <p:xfrm>
              <a:off x="10135961" y="3438188"/>
              <a:ext cx="651955" cy="542925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51955">
                      <a:extLst>
                        <a:ext uri="{9D8B030D-6E8A-4147-A177-3AD203B41FA5}">
                          <a16:colId xmlns:a16="http://schemas.microsoft.com/office/drawing/2014/main" val="765169473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de-DE" sz="11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de-DE" sz="1100" b="0" i="1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18705746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0.5</m:t>
                                </m:r>
                              </m:oMath>
                            </m:oMathPara>
                          </a14:m>
                          <a:endParaRPr lang="de-DE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5355258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4" name="Table 33">
                <a:extLst>
                  <a:ext uri="{FF2B5EF4-FFF2-40B4-BE49-F238E27FC236}">
                    <a16:creationId xmlns:a16="http://schemas.microsoft.com/office/drawing/2014/main" id="{E1CF582D-A8B7-9649-B74F-AC005C9CBEC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82088291"/>
                  </p:ext>
                </p:extLst>
              </p:nvPr>
            </p:nvGraphicFramePr>
            <p:xfrm>
              <a:off x="10135961" y="3438188"/>
              <a:ext cx="651955" cy="542925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51955">
                      <a:extLst>
                        <a:ext uri="{9D8B030D-6E8A-4147-A177-3AD203B41FA5}">
                          <a16:colId xmlns:a16="http://schemas.microsoft.com/office/drawing/2014/main" val="765169473"/>
                        </a:ext>
                      </a:extLst>
                    </a:gridCol>
                  </a:tblGrid>
                  <a:tr h="28384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5"/>
                          <a:stretch>
                            <a:fillRect l="-1923" t="-4348" b="-9130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18705746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5"/>
                          <a:stretch>
                            <a:fillRect l="-1923" t="-1142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53552587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43876ACC-48C2-734B-92DB-2B2AEA8C110E}"/>
              </a:ext>
            </a:extLst>
          </p:cNvPr>
          <p:cNvCxnSpPr>
            <a:cxnSpLocks/>
            <a:stCxn id="29" idx="1"/>
            <a:endCxn id="25" idx="3"/>
          </p:cNvCxnSpPr>
          <p:nvPr/>
        </p:nvCxnSpPr>
        <p:spPr>
          <a:xfrm flipH="1">
            <a:off x="10497206" y="1574786"/>
            <a:ext cx="455340" cy="0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A5412F1D-5371-E348-95AE-55BEE2EA9699}"/>
                  </a:ext>
                </a:extLst>
              </p:cNvPr>
              <p:cNvSpPr/>
              <p:nvPr/>
            </p:nvSpPr>
            <p:spPr>
              <a:xfrm>
                <a:off x="359999" y="1131363"/>
                <a:ext cx="5975161" cy="6109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Z</m:t>
                              </m:r>
                            </m:e>
                            <m:sup>
                              <m: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𝔗</m:t>
                              </m:r>
                            </m:e>
                            <m:sup>
                              <m: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⊤</m:t>
                              </m:r>
                            </m:sup>
                          </m:sSup>
                        </m:e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𝔒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+1</m:t>
                                  </m:r>
                                </m:e>
                              </m:d>
                            </m:sup>
                          </m:sSup>
                        </m:e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sup>
                      </m:sSup>
                      <m:r>
                        <m:rPr>
                          <m:aln/>
                        </m:rP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  <m:r>
                        <a:rPr lang="de-DE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Z</m:t>
                              </m:r>
                            </m:e>
                            <m:sup>
                              <m: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de-DE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de-DE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𝔗</m:t>
                              </m:r>
                            </m:e>
                            <m:sup>
                              <m:r>
                                <a:rPr lang="de-DE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⊤</m:t>
                              </m:r>
                            </m:sup>
                          </m:sSup>
                        </m:e>
                        <m:sup>
                          <m:r>
                            <a:rPr lang="de-DE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de-DE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𝔒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p>
                        </m:e>
                        <m:sup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  <m:r>
                        <m:rPr>
                          <m:aln/>
                        </m:rP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A5412F1D-5371-E348-95AE-55BEE2EA96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999" y="1131363"/>
                <a:ext cx="5975161" cy="610936"/>
              </a:xfrm>
              <a:prstGeom prst="rect">
                <a:avLst/>
              </a:prstGeom>
              <a:blipFill>
                <a:blip r:embed="rId16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9F4AE9DB-50C9-594C-A6AC-3B88ED09A9C9}"/>
                  </a:ext>
                </a:extLst>
              </p:cNvPr>
              <p:cNvSpPr txBox="1"/>
              <p:nvPr/>
            </p:nvSpPr>
            <p:spPr>
              <a:xfrm>
                <a:off x="359999" y="2130942"/>
                <a:ext cx="3293081" cy="5542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p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  <m:r>
                        <m:rPr>
                          <m:aln/>
                        </m:rP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𝑡𝑟𝑢𝑒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𝔒</m:t>
                          </m:r>
                        </m:e>
                        <m:sup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  <m:r>
                        <m:rPr>
                          <m:aln/>
                        </m:rP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</m:e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0.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9F4AE9DB-50C9-594C-A6AC-3B88ED09A9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999" y="2130942"/>
                <a:ext cx="3293081" cy="554254"/>
              </a:xfrm>
              <a:prstGeom prst="rect">
                <a:avLst/>
              </a:prstGeom>
              <a:blipFill>
                <a:blip r:embed="rId17"/>
                <a:stretch>
                  <a:fillRect b="-465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B0B5857E-FE76-004C-99F1-BA1B1BF926F5}"/>
                  </a:ext>
                </a:extLst>
              </p:cNvPr>
              <p:cNvSpPr/>
              <p:nvPr/>
            </p:nvSpPr>
            <p:spPr>
              <a:xfrm>
                <a:off x="359999" y="3749538"/>
                <a:ext cx="8587544" cy="6163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𝔒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p>
                        </m:e>
                        <m:sup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.9</m:t>
                                    </m:r>
                                  </m:e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0.2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0.9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∙0.2−0∙0</m:t>
                          </m:r>
                        </m:den>
                      </m:f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0.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</m:e>
                            </m:mr>
                          </m:m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=5.56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.2</m:t>
                                </m:r>
                              </m:e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0.9</m:t>
                                </m:r>
                              </m:e>
                            </m:mr>
                          </m:m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de-DE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1.1</m:t>
                                </m:r>
                              </m:e>
                              <m:e>
                                <m: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5.0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B0B5857E-FE76-004C-99F1-BA1B1BF926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999" y="3749538"/>
                <a:ext cx="8587544" cy="616387"/>
              </a:xfrm>
              <a:prstGeom prst="rect">
                <a:avLst/>
              </a:prstGeom>
              <a:blipFill>
                <a:blip r:embed="rId18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189A685F-688D-0548-9DD1-42DFADD5BA29}"/>
                  </a:ext>
                </a:extLst>
              </p:cNvPr>
              <p:cNvSpPr/>
              <p:nvPr/>
            </p:nvSpPr>
            <p:spPr>
              <a:xfrm>
                <a:off x="3291955" y="6023222"/>
                <a:ext cx="6086410" cy="6584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de-DE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de-DE" i="1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i="1">
                                  <a:solidFill>
                                    <a:schemeClr val="tx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de-DE" i="1">
                                      <a:solidFill>
                                        <a:schemeClr val="tx1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de-DE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de-DE" i="1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func>
                            <m:funcPr>
                              <m:ctrlPr>
                                <a:rPr lang="de-DE" b="0" i="1" smtClean="0">
                                  <a:solidFill>
                                    <a:schemeClr val="tx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solidFill>
                                    <a:schemeClr val="tx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det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de-DE" b="0" i="1" smtClean="0">
                                      <a:solidFill>
                                        <a:schemeClr val="tx1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solidFill>
                                        <a:schemeClr val="tx1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d>
                            </m:e>
                          </m:func>
                        </m:den>
                      </m:f>
                      <m:d>
                        <m:dPr>
                          <m:ctrlPr>
                            <a:rPr lang="de-DE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>
                                  <a:solidFill>
                                    <a:schemeClr val="tx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de-DE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e>
                                <m:r>
                                  <a:rPr lang="de-DE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i="1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e>
                                <m:r>
                                  <a:rPr lang="de-DE" b="0" i="1" smtClean="0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mr>
                          </m:m>
                        </m:e>
                      </m:d>
                      <m:r>
                        <a:rPr lang="de-DE" b="0" i="1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𝑎𝑑</m:t>
                          </m:r>
                          <m:r>
                            <a:rPr lang="de-DE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DE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𝑏𝑐</m:t>
                          </m:r>
                        </m:den>
                      </m:f>
                      <m:d>
                        <m:dPr>
                          <m:ctrlPr>
                            <a:rPr lang="de-DE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>
                                  <a:solidFill>
                                    <a:schemeClr val="tx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de-DE" i="1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e>
                                <m:r>
                                  <a:rPr lang="de-DE" i="1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i="1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i="1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i="1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e>
                                <m:r>
                                  <a:rPr lang="de-DE" i="1">
                                    <a:solidFill>
                                      <a:schemeClr val="tx1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de-DE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189A685F-688D-0548-9DD1-42DFADD5BA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1955" y="6023222"/>
                <a:ext cx="6086410" cy="65845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2BA7C21D-D7AD-DE42-8147-A99337912042}"/>
              </a:ext>
            </a:extLst>
          </p:cNvPr>
          <p:cNvCxnSpPr/>
          <p:nvPr/>
        </p:nvCxnSpPr>
        <p:spPr>
          <a:xfrm>
            <a:off x="359999" y="1933331"/>
            <a:ext cx="6086410" cy="356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8826DA03-F246-734F-9003-CD71D5E04F74}"/>
                  </a:ext>
                </a:extLst>
              </p:cNvPr>
              <p:cNvSpPr/>
              <p:nvPr/>
            </p:nvSpPr>
            <p:spPr>
              <a:xfrm>
                <a:off x="359999" y="4363576"/>
                <a:ext cx="9277989" cy="6163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de-DE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𝔗</m:t>
                              </m:r>
                            </m:e>
                            <m:sup>
                              <m:r>
                                <a:rPr lang="de-DE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⊤</m:t>
                              </m:r>
                            </m:sup>
                          </m:sSup>
                        </m:e>
                        <m:sup>
                          <m:r>
                            <a:rPr lang="de-DE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e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.3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.3</m:t>
                                    </m:r>
                                  </m:e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0.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0.49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−0.09</m:t>
                          </m:r>
                        </m:den>
                      </m:f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e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.3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.3</m:t>
                                </m:r>
                              </m:e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0.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e>
                            </m:mr>
                          </m:m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=2.5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.7</m:t>
                                </m:r>
                              </m:e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−0.3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−0.3</m:t>
                                </m:r>
                              </m:e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0.7</m:t>
                                </m:r>
                              </m:e>
                            </m:mr>
                          </m:m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de-DE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1.75</m:t>
                                </m:r>
                              </m:e>
                              <m:e>
                                <m:r>
                                  <a:rPr lang="de-DE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−0.75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de-DE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.75</m:t>
                                </m:r>
                              </m:e>
                              <m:e>
                                <m:r>
                                  <a:rPr lang="de-DE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1.75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8826DA03-F246-734F-9003-CD71D5E04F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999" y="4363576"/>
                <a:ext cx="9277989" cy="616387"/>
              </a:xfrm>
              <a:prstGeom prst="rect">
                <a:avLst/>
              </a:prstGeom>
              <a:blipFill>
                <a:blip r:embed="rId20"/>
                <a:stretch>
                  <a:fillRect b="-612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AC083BB2-DDC7-0842-B2F5-5EAFA5A1EB4A}"/>
                  </a:ext>
                </a:extLst>
              </p:cNvPr>
              <p:cNvSpPr/>
              <p:nvPr/>
            </p:nvSpPr>
            <p:spPr>
              <a:xfrm>
                <a:off x="359999" y="2680271"/>
                <a:ext cx="3753527" cy="5542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𝔗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.7</m:t>
                                </m:r>
                              </m:e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0.3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0.3</m:t>
                                </m:r>
                              </m:e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0.7</m:t>
                                </m:r>
                              </m:e>
                            </m:mr>
                          </m:m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𝔗</m:t>
                          </m:r>
                        </m:e>
                        <m:sup>
                          <m: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.7</m:t>
                                </m:r>
                              </m:e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0.3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0.3</m:t>
                                </m:r>
                              </m:e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0.7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AC083BB2-DDC7-0842-B2F5-5EAFA5A1EB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999" y="2680271"/>
                <a:ext cx="3753527" cy="554254"/>
              </a:xfrm>
              <a:prstGeom prst="rect">
                <a:avLst/>
              </a:prstGeom>
              <a:blipFill>
                <a:blip r:embed="rId21"/>
                <a:stretch>
                  <a:fillRect b="-222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0F2D3836-8ECC-5445-BAF6-CE1FA02E96F4}"/>
              </a:ext>
            </a:extLst>
          </p:cNvPr>
          <p:cNvCxnSpPr/>
          <p:nvPr/>
        </p:nvCxnSpPr>
        <p:spPr>
          <a:xfrm>
            <a:off x="359999" y="3441715"/>
            <a:ext cx="6086410" cy="356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FBC16257-74E9-0548-85FE-4801D738312D}"/>
                  </a:ext>
                </a:extLst>
              </p:cNvPr>
              <p:cNvSpPr/>
              <p:nvPr/>
            </p:nvSpPr>
            <p:spPr>
              <a:xfrm>
                <a:off x="365943" y="4975193"/>
                <a:ext cx="9698937" cy="6109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de-DE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1.75</m:t>
                                </m:r>
                              </m:e>
                              <m:e>
                                <m: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−0.75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−0.7</m:t>
                                </m:r>
                                <m:r>
                                  <a:rPr lang="de-DE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  <m:e>
                                <m:r>
                                  <a:rPr lang="de-DE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1.75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de-DE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1.1</m:t>
                                </m:r>
                              </m:e>
                              <m:e>
                                <m: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5.0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de-DE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.883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0.117</m:t>
                                </m:r>
                              </m:e>
                            </m:mr>
                          </m:m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1.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944</m:t>
                                </m:r>
                              </m:e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−3.75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−0.825</m:t>
                                </m:r>
                              </m:e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.75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.883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0.117</m:t>
                                </m:r>
                              </m:e>
                            </m:mr>
                          </m:m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de-DE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278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0.295</m:t>
                                </m:r>
                              </m:e>
                            </m:mr>
                          </m:m>
                        </m:e>
                      </m:d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0.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188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FBC16257-74E9-0548-85FE-4801D73831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943" y="4975193"/>
                <a:ext cx="9698937" cy="610936"/>
              </a:xfrm>
              <a:prstGeom prst="rect">
                <a:avLst/>
              </a:prstGeom>
              <a:blipFill>
                <a:blip r:embed="rId22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1F41A96D-208C-9347-A8E8-8A3D8B9495DB}"/>
                  </a:ext>
                </a:extLst>
              </p:cNvPr>
              <p:cNvSpPr/>
              <p:nvPr/>
            </p:nvSpPr>
            <p:spPr>
              <a:xfrm>
                <a:off x="9210125" y="5641348"/>
                <a:ext cx="871392" cy="3879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1F41A96D-208C-9347-A8E8-8A3D8B9495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0125" y="5641348"/>
                <a:ext cx="871392" cy="387927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8" name="Right Brace 97">
            <a:extLst>
              <a:ext uri="{FF2B5EF4-FFF2-40B4-BE49-F238E27FC236}">
                <a16:creationId xmlns:a16="http://schemas.microsoft.com/office/drawing/2014/main" id="{4D35A2A3-E83A-5C46-A3D6-B5EB6F702FEB}"/>
              </a:ext>
            </a:extLst>
          </p:cNvPr>
          <p:cNvSpPr/>
          <p:nvPr/>
        </p:nvSpPr>
        <p:spPr>
          <a:xfrm rot="5400000">
            <a:off x="9415390" y="5195585"/>
            <a:ext cx="209262" cy="815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8B0833A0-908E-D544-B360-3FD3E99EB30D}"/>
              </a:ext>
            </a:extLst>
          </p:cNvPr>
          <p:cNvSpPr/>
          <p:nvPr/>
        </p:nvSpPr>
        <p:spPr>
          <a:xfrm>
            <a:off x="9698589" y="1243013"/>
            <a:ext cx="763349" cy="679521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28AB2FC0-7265-3B47-AD82-352A16F2C011}"/>
              </a:ext>
            </a:extLst>
          </p:cNvPr>
          <p:cNvSpPr/>
          <p:nvPr/>
        </p:nvSpPr>
        <p:spPr>
          <a:xfrm>
            <a:off x="9086390" y="5043453"/>
            <a:ext cx="879804" cy="885442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35C453-E23B-1D46-A097-97961E55870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0755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1" grpId="0"/>
      <p:bldP spid="78" grpId="0"/>
      <p:bldP spid="79" grpId="0"/>
      <p:bldP spid="81" grpId="0"/>
      <p:bldP spid="97" grpId="0"/>
      <p:bldP spid="98" grpId="0" animBg="1"/>
      <p:bldP spid="100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Lernen von temporalen Modellen </a:t>
            </a:r>
          </a:p>
        </p:txBody>
      </p:sp>
      <p:sp>
        <p:nvSpPr>
          <p:cNvPr id="82945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Lernen benötigt Glättung, um bessere Schätzungen der Zustände zu bekommen</a:t>
            </a:r>
          </a:p>
          <a:p>
            <a:r>
              <a:rPr lang="de-DE" dirty="0"/>
              <a:t>Lernen von allgemeinen temporalen Modellen noch in den Kinderschuhen</a:t>
            </a:r>
          </a:p>
          <a:p>
            <a:pPr lvl="1"/>
            <a:r>
              <a:rPr lang="de-DE" dirty="0"/>
              <a:t>Benötigt einen iterativen Ansatz im Sinne von </a:t>
            </a:r>
            <a:r>
              <a:rPr lang="de-DE" dirty="0" err="1"/>
              <a:t>Expectation-Maximisation</a:t>
            </a:r>
            <a:r>
              <a:rPr lang="de-DE" dirty="0"/>
              <a:t> (EM), um latente Zustandsvariablen zu schätzen</a:t>
            </a:r>
          </a:p>
          <a:p>
            <a:r>
              <a:rPr lang="de-DE" dirty="0"/>
              <a:t>Bekannter Lernalgorithmus für HMMs: </a:t>
            </a:r>
            <a:r>
              <a:rPr lang="de-DE" dirty="0">
                <a:solidFill>
                  <a:schemeClr val="accent1"/>
                </a:solidFill>
              </a:rPr>
              <a:t>Baum-Welch-Algorithmus</a:t>
            </a:r>
          </a:p>
          <a:p>
            <a:pPr lvl="1"/>
            <a:r>
              <a:rPr lang="de-DE" dirty="0"/>
              <a:t>Interpretation eines HMMs als Zustandsübergangssystem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80BD96-A85F-A74A-A15F-FD9120E8E9C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Sequentielle PGMs &amp; Inferenz</a:t>
            </a:r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E74208-172D-3B47-83C0-E6C301A642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  <p:sp>
        <p:nvSpPr>
          <p:cNvPr id="4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459873F-0287-9A4B-A260-FE52D1F3913B}" type="slidenum">
              <a:rPr lang="de-DE" smtClean="0"/>
              <a:pPr/>
              <a:t>99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068786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|1.4|1|0.8|0.7"/>
</p:tagLst>
</file>

<file path=ppt/theme/theme1.xml><?xml version="1.0" encoding="utf-8"?>
<a:theme xmlns:a="http://schemas.openxmlformats.org/drawingml/2006/main" name="wwu-adapted">
  <a:themeElements>
    <a:clrScheme name="WWU Münster Var3">
      <a:dk1>
        <a:srgbClr val="58585A"/>
      </a:dk1>
      <a:lt1>
        <a:srgbClr val="F4F4F4"/>
      </a:lt1>
      <a:dk2>
        <a:srgbClr val="F4F4F4"/>
      </a:dk2>
      <a:lt2>
        <a:srgbClr val="00568A"/>
      </a:lt2>
      <a:accent1>
        <a:srgbClr val="009DD1"/>
      </a:accent1>
      <a:accent2>
        <a:srgbClr val="67C5E4"/>
      </a:accent2>
      <a:accent3>
        <a:srgbClr val="008E96"/>
      </a:accent3>
      <a:accent4>
        <a:srgbClr val="65BBBF"/>
      </a:accent4>
      <a:accent5>
        <a:srgbClr val="00568A"/>
      </a:accent5>
      <a:accent6>
        <a:srgbClr val="679AB9"/>
      </a:accent6>
      <a:hlink>
        <a:srgbClr val="58585A"/>
      </a:hlink>
      <a:folHlink>
        <a:srgbClr val="58585A"/>
      </a:folHlink>
    </a:clrScheme>
    <a:fontScheme name="WWU Münster">
      <a:majorFont>
        <a:latin typeface="Meta Offc Pro"/>
        <a:ea typeface=""/>
        <a:cs typeface=""/>
      </a:majorFont>
      <a:minorFont>
        <a:latin typeface="Meta Offc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wwu-adapted" id="{45B7D4F2-4A72-4644-A412-D11A87C811DD}" vid="{64CD9DC9-CF1F-DA49-A091-28D6F2798467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PPT_WWU_Var3_Meta_16x9_02</Template>
  <TotalTime>18987</TotalTime>
  <Words>12159</Words>
  <Application>Microsoft Macintosh PowerPoint</Application>
  <PresentationFormat>Custom</PresentationFormat>
  <Paragraphs>2982</Paragraphs>
  <Slides>124</Slides>
  <Notes>20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124</vt:i4>
      </vt:variant>
    </vt:vector>
  </HeadingPairs>
  <TitlesOfParts>
    <vt:vector size="134" baseType="lpstr">
      <vt:lpstr>ＭＳ Ｐゴシック</vt:lpstr>
      <vt:lpstr>Arial</vt:lpstr>
      <vt:lpstr>Calibri</vt:lpstr>
      <vt:lpstr>Cambria Math</vt:lpstr>
      <vt:lpstr>Comic Sans MS</vt:lpstr>
      <vt:lpstr>Meta Offc Pro</vt:lpstr>
      <vt:lpstr>Symbol</vt:lpstr>
      <vt:lpstr>wwu-adapted</vt:lpstr>
      <vt:lpstr>Formel</vt:lpstr>
      <vt:lpstr>Equation</vt:lpstr>
      <vt:lpstr>Sequentielle PGMs und Inferenz</vt:lpstr>
      <vt:lpstr>Inhalte</vt:lpstr>
      <vt:lpstr>Einordnung der Vorlesung: Modell- und nutzenbasierter Agent</vt:lpstr>
      <vt:lpstr>Literaturhinweise</vt:lpstr>
      <vt:lpstr>Bemerkung zu Namenskonventionen</vt:lpstr>
      <vt:lpstr>Überblick: 6. Sequentielle PGMs und Inferenz</vt:lpstr>
      <vt:lpstr>Zustand eines Systems über die Zeit</vt:lpstr>
      <vt:lpstr>Zustand eines Systems über die Zeit</vt:lpstr>
      <vt:lpstr>Vereinfachende Annahme 1: Markov Annahme</vt:lpstr>
      <vt:lpstr>Vereinfachende Annahme 1: Markov Annahme</vt:lpstr>
      <vt:lpstr>Vereinfachende Annahme 2: Stationäres System</vt:lpstr>
      <vt:lpstr>Beobachtbare und nicht beobachtbare Variablen</vt:lpstr>
      <vt:lpstr>Allgemeine Faktorisierung für sequentielle Modelle</vt:lpstr>
      <vt:lpstr>2-Zeitscheiben-Modelle &amp; 1.5-Zeitscheiben-Modelle</vt:lpstr>
      <vt:lpstr>2-Zeitscheiben-Modelle &amp; 1.5-Zeitscheiben-Modelle</vt:lpstr>
      <vt:lpstr>Dynamische Modelle</vt:lpstr>
      <vt:lpstr>Dynamische Faktormodelle</vt:lpstr>
      <vt:lpstr>Dynamisches BN (DBN)</vt:lpstr>
      <vt:lpstr>Hidden Markov Modell (HMM)</vt:lpstr>
      <vt:lpstr>Topic Modellierung über die Zeit: Dynamic Topic Modell</vt:lpstr>
      <vt:lpstr>Semantik</vt:lpstr>
      <vt:lpstr>Ausrollen: Beispiel – T=2</vt:lpstr>
      <vt:lpstr>Ausrollen: Beispiel – T=2,t=0</vt:lpstr>
      <vt:lpstr>Ausrollen: Beispiel – T=2,t=1</vt:lpstr>
      <vt:lpstr>Ausrollen: Beispiel – T=2,t=2</vt:lpstr>
      <vt:lpstr>Ausrollen: Beispiel – T=2, Semantik</vt:lpstr>
      <vt:lpstr>Interfaces</vt:lpstr>
      <vt:lpstr>Wie sieht das bei DBNs aus? DBN ausrollen: Beispiel – T=2</vt:lpstr>
      <vt:lpstr>Interfaces</vt:lpstr>
      <vt:lpstr>Interfaces</vt:lpstr>
      <vt:lpstr>Anfragebeantwortungsproblem &amp; Anfragetypen</vt:lpstr>
      <vt:lpstr>Anfragebeantwortungsproblem &amp; Anfragetypen</vt:lpstr>
      <vt:lpstr>Anfragebeantwortungsproblem &amp; Anfragetypen</vt:lpstr>
      <vt:lpstr>Anfragebeantwortungsproblem &amp; Anfragetypen</vt:lpstr>
      <vt:lpstr>Anfragen: Formal</vt:lpstr>
      <vt:lpstr>Anfragen: Formal</vt:lpstr>
      <vt:lpstr>Zwischenzusammenfassung</vt:lpstr>
      <vt:lpstr>Überblick: 6. Sequentielle PGMs und Inferenz</vt:lpstr>
      <vt:lpstr>Naïve Inferenz über Ausrollen des Modells</vt:lpstr>
      <vt:lpstr>Interfaces um mit der Zeit zu gehen</vt:lpstr>
      <vt:lpstr>Jtrees und JT um mit der Zeit zu gehen</vt:lpstr>
      <vt:lpstr>Jtrees und JT um mit der Zeit zu gehen</vt:lpstr>
      <vt:lpstr>Incluster &amp; Outcluster: Gegenüberstellung</vt:lpstr>
      <vt:lpstr>Dynamische Jtrees</vt:lpstr>
      <vt:lpstr>Dynamische Jtrees: Beispiel</vt:lpstr>
      <vt:lpstr>Dynamische Jtrees: Beispiel</vt:lpstr>
      <vt:lpstr>Dynamische Jtrees: Ausrollen</vt:lpstr>
      <vt:lpstr>Dynamische Jtrees: Ausrollen – Beispiel </vt:lpstr>
      <vt:lpstr>Dynamische Jtrees: Ausrollen – Beispiel </vt:lpstr>
      <vt:lpstr>Mit der Zeit gehen</vt:lpstr>
      <vt:lpstr>Mit der Zeit gehen: Beispiel</vt:lpstr>
      <vt:lpstr>Mit der Zeit gehen: Beispiel</vt:lpstr>
      <vt:lpstr>Filtern / Überwachen (filtering)</vt:lpstr>
      <vt:lpstr>Vorhersagen (prediction)</vt:lpstr>
      <vt:lpstr>Vorhersagen (prediction): Beispiel</vt:lpstr>
      <vt:lpstr>Vorhersagen (prediction): Beispiel</vt:lpstr>
      <vt:lpstr>Rückschau (hindsight): Wieder zurück in der Zeit</vt:lpstr>
      <vt:lpstr>Rückschau (hindsight): Rückwärtsnachricht β^((t) )</vt:lpstr>
      <vt:lpstr>Rückschau (hindsight): Rückwärtsnachricht β^((t) )</vt:lpstr>
      <vt:lpstr>Rückschau (hindsight): Beispiel</vt:lpstr>
      <vt:lpstr>Rückschau (hindsight): Beispiel</vt:lpstr>
      <vt:lpstr>Rückschau (hindsight): Beispiel</vt:lpstr>
      <vt:lpstr>Allgemeine Anfragenbeantwortung</vt:lpstr>
      <vt:lpstr>Allgemeine Anfragenbeantwortung: Genaues Vorgehen bei Anfragen</vt:lpstr>
      <vt:lpstr>Dynamischer Jtree Algorithmus (DJT) – AKA Murphy‘s Interface Algorithm</vt:lpstr>
      <vt:lpstr>Vorgehensweisen beim Rückwärtsgehen</vt:lpstr>
      <vt:lpstr>Instanziierungen behalten</vt:lpstr>
      <vt:lpstr>Beispiel: P(〖Treat〗^((1) )│e^((0 :3) ) ) – Zu berechnende Nachrichten</vt:lpstr>
      <vt:lpstr>Vorgehensweisen beim Rückwärtsgehen</vt:lpstr>
      <vt:lpstr>Wahrscheinlichkeitsanfragen über Zeitschritte hinweg</vt:lpstr>
      <vt:lpstr>Wahrscheinlichkeitsanfragen über Zeitschritte hinweg</vt:lpstr>
      <vt:lpstr>Sequentielles MPE</vt:lpstr>
      <vt:lpstr>Sequentielles MAP (und MPE)</vt:lpstr>
      <vt:lpstr>Sequentielles MAP (und MPE)</vt:lpstr>
      <vt:lpstr>Komplexität</vt:lpstr>
      <vt:lpstr>Komplexität</vt:lpstr>
      <vt:lpstr>Komplexität</vt:lpstr>
      <vt:lpstr>Komplexität</vt:lpstr>
      <vt:lpstr>Laufzeiten</vt:lpstr>
      <vt:lpstr>Approximationen</vt:lpstr>
      <vt:lpstr>Approximationen</vt:lpstr>
      <vt:lpstr>Topic Modellierung über die Zeit: Dynamic Topic Modell</vt:lpstr>
      <vt:lpstr>Zwischenzusammenfassung</vt:lpstr>
      <vt:lpstr>Überblick: 6. Sequentielle PGMs und Inferenz</vt:lpstr>
      <vt:lpstr>Wiederholt: Hidden Markov Modell (HMM)</vt:lpstr>
      <vt:lpstr>Filterungsanfrage</vt:lpstr>
      <vt:lpstr>Filterungsanfrage</vt:lpstr>
      <vt:lpstr>Beispiel</vt:lpstr>
      <vt:lpstr>Beispiel</vt:lpstr>
      <vt:lpstr>Vorhersagen und Rückschauen</vt:lpstr>
      <vt:lpstr>Vorhersagen und Rückschauen ➝ Vorwärts-Rückwärts-Algorithmus</vt:lpstr>
      <vt:lpstr>Beispiel</vt:lpstr>
      <vt:lpstr>MPE</vt:lpstr>
      <vt:lpstr>Beispiel</vt:lpstr>
      <vt:lpstr>HMMs als Matrizen</vt:lpstr>
      <vt:lpstr>Country Dance Algorithmus für HMMs</vt:lpstr>
      <vt:lpstr>PowerPoint Presentation</vt:lpstr>
      <vt:lpstr>PowerPoint Presentation</vt:lpstr>
      <vt:lpstr>Lernen von temporalen Modellen </vt:lpstr>
      <vt:lpstr>HMMs als Zustandsübergangssystem</vt:lpstr>
      <vt:lpstr>Zustandsübergangssystem: Beispiel</vt:lpstr>
      <vt:lpstr>Lernproblem</vt:lpstr>
      <vt:lpstr>Baum-Welch-Algorithmus</vt:lpstr>
      <vt:lpstr>E-Schritt</vt:lpstr>
      <vt:lpstr>E-Schritt</vt:lpstr>
      <vt:lpstr>E-Schritt</vt:lpstr>
      <vt:lpstr>M-Schritt</vt:lpstr>
      <vt:lpstr>Anwendungen</vt:lpstr>
      <vt:lpstr>Anwendungen</vt:lpstr>
      <vt:lpstr>Zwischenzusammenfassung</vt:lpstr>
      <vt:lpstr>Überblick: 6. Sequentielle PGMs und Inferenz</vt:lpstr>
      <vt:lpstr>Einordnung der Vorlesung: Modell- und nutzenbasierter Agent</vt:lpstr>
      <vt:lpstr>„Anhang“</vt:lpstr>
      <vt:lpstr>The occasionally dishonest casino</vt:lpstr>
      <vt:lpstr>Transition model for the casino</vt:lpstr>
      <vt:lpstr>The occasionally dishonest casino</vt:lpstr>
      <vt:lpstr>Making the inference</vt:lpstr>
      <vt:lpstr>Notation</vt:lpstr>
      <vt:lpstr>A “parse” of a sequence</vt:lpstr>
      <vt:lpstr>The occasionally dishonest casino</vt:lpstr>
      <vt:lpstr>The most probable path</vt:lpstr>
      <vt:lpstr>The Viterbi Algorithm</vt:lpstr>
      <vt:lpstr>Viterbi: Example</vt:lpstr>
      <vt:lpstr>Viterbi gets it right more often than not</vt:lpstr>
    </vt:vector>
  </TitlesOfParts>
  <Company>Westfälische Wilhelms-Universität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Hier steht der zweizeilige Titel der Präsentation</dc:title>
  <dc:creator>Thieleke, Christine</dc:creator>
  <cp:lastModifiedBy>Tanya</cp:lastModifiedBy>
  <cp:revision>766</cp:revision>
  <cp:lastPrinted>2022-06-13T15:59:56Z</cp:lastPrinted>
  <dcterms:created xsi:type="dcterms:W3CDTF">2019-09-05T07:34:34Z</dcterms:created>
  <dcterms:modified xsi:type="dcterms:W3CDTF">2022-09-05T13:27:59Z</dcterms:modified>
</cp:coreProperties>
</file>